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72" r:id="rId3"/>
    <p:sldId id="273" r:id="rId4"/>
    <p:sldId id="303" r:id="rId5"/>
    <p:sldId id="304" r:id="rId6"/>
    <p:sldId id="305" r:id="rId7"/>
    <p:sldId id="306" r:id="rId8"/>
    <p:sldId id="307" r:id="rId9"/>
    <p:sldId id="296" r:id="rId10"/>
    <p:sldId id="309" r:id="rId11"/>
    <p:sldId id="310" r:id="rId12"/>
    <p:sldId id="294" r:id="rId13"/>
    <p:sldId id="297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9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311" r:id="rId37"/>
    <p:sldId id="26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94660"/>
  </p:normalViewPr>
  <p:slideViewPr>
    <p:cSldViewPr>
      <p:cViewPr varScale="1">
        <p:scale>
          <a:sx n="72" d="100"/>
          <a:sy n="72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66F21-9293-463A-92C1-38393855AD3C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47AC0-10D2-4352-8183-756C9FA23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Caitlin/Ryan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NATALIE/ALI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24806-29D1-4A67-B0FD-DB1A957D52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NATALIE/ALI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Amy/Jenny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Jenny/Amy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Jenny/Amy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Austin/Garrett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Jenny/Amy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Daniel/John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Daniel/John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Daniel/John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Daniel/John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Daniel/John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Austin/Garrett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Daniel/John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Daniel/John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Daniel/John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Daniel/John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Austin/Garrett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Austin/Garrett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Austin/Garrett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Austin/Garrett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Natalie/Ali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AC0-10D2-4352-8183-756C9FA23A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NATALIE/ALI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Main points about China and US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91D20-07A0-41CF-BAB7-EB40F75119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33A3E5-92B6-44BB-B7C9-81993BF11DCE}" type="datetimeFigureOut">
              <a:rPr lang="en-US" smtClean="0"/>
              <a:pPr/>
              <a:t>2/20/2011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1DF670-F427-474D-9233-86282B6EF4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56RdwHUT3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68825"/>
            <a:ext cx="8458200" cy="1222375"/>
          </a:xfrm>
        </p:spPr>
        <p:txBody>
          <a:bodyPr/>
          <a:lstStyle/>
          <a:p>
            <a:r>
              <a:rPr lang="en-US" sz="5400" dirty="0" smtClean="0"/>
              <a:t>Negotiation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458200" cy="914400"/>
          </a:xfrm>
        </p:spPr>
        <p:txBody>
          <a:bodyPr/>
          <a:lstStyle/>
          <a:p>
            <a:r>
              <a:rPr lang="en-US" b="1" dirty="0" smtClean="0"/>
              <a:t>Team </a:t>
            </a:r>
            <a:r>
              <a:rPr lang="en-US" b="1" dirty="0" smtClean="0"/>
              <a:t>Norway (Five)</a:t>
            </a:r>
            <a:endParaRPr lang="en-US" b="1" dirty="0" smtClean="0"/>
          </a:p>
          <a:p>
            <a:r>
              <a:rPr lang="en-US" dirty="0" smtClean="0"/>
              <a:t>Chapter </a:t>
            </a:r>
            <a:r>
              <a:rPr lang="en-US" dirty="0" err="1" smtClean="0"/>
              <a:t>Six:Cross</a:t>
            </a:r>
            <a:r>
              <a:rPr lang="en-US" dirty="0" smtClean="0"/>
              <a:t>-Cultural Negotiations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387350"/>
            <a:ext cx="8686801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Negotiation: China</a:t>
            </a:r>
            <a:endParaRPr lang="en-US" dirty="0"/>
          </a:p>
        </p:txBody>
      </p:sp>
      <p:sp>
        <p:nvSpPr>
          <p:cNvPr id="22530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Case Study: Entering the Chinese Market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Generator Company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- Expand and operate successfully in Asia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- Global client- focused representatives (GCRs)  - Financial, time, legal problems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Ultimately, culture influences negotiation	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276600" y="1219200"/>
            <a:ext cx="5715000" cy="563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Establish personal relationships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Pace of negotiation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Size and Knowledge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Partners are equals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Foreign Laws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4579" name="Content Placeholder 8"/>
          <p:cNvPicPr>
            <a:picLocks/>
          </p:cNvPicPr>
          <p:nvPr/>
        </p:nvPicPr>
        <p:blipFill>
          <a:blip r:embed="rId3" cstate="print"/>
          <a:srcRect l="2245" t="27106" r="66985" b="8879"/>
          <a:stretch>
            <a:fillRect/>
          </a:stretch>
        </p:blipFill>
        <p:spPr bwMode="auto">
          <a:xfrm>
            <a:off x="304800" y="1371600"/>
            <a:ext cx="2743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Negotiating: Norway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r>
              <a:rPr lang="en-US" dirty="0" smtClean="0"/>
              <a:t>Mr. Jeffery Harper</a:t>
            </a:r>
          </a:p>
          <a:p>
            <a:pPr lvl="1"/>
            <a:r>
              <a:rPr lang="en-US" dirty="0" smtClean="0"/>
              <a:t>Instructor at </a:t>
            </a:r>
            <a:r>
              <a:rPr lang="en-US" dirty="0" err="1" smtClean="0"/>
              <a:t>Buskerud</a:t>
            </a:r>
            <a:r>
              <a:rPr lang="en-US" dirty="0" smtClean="0"/>
              <a:t> University College</a:t>
            </a:r>
          </a:p>
          <a:p>
            <a:pPr lvl="1"/>
            <a:r>
              <a:rPr lang="en-US" dirty="0" smtClean="0"/>
              <a:t>Relationship with coworkers</a:t>
            </a:r>
          </a:p>
          <a:p>
            <a:endParaRPr lang="en-US" dirty="0" smtClean="0"/>
          </a:p>
          <a:p>
            <a:r>
              <a:rPr lang="en-US" dirty="0" smtClean="0"/>
              <a:t>Russian-Norwegian Software Outsource</a:t>
            </a:r>
          </a:p>
          <a:p>
            <a:pPr lvl="1"/>
            <a:r>
              <a:rPr lang="en-US" dirty="0" smtClean="0"/>
              <a:t>Issues with international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Negotiating Metaphors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Amy &amp; Jenny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Negotiating Metaphors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of a personal metaphor of negotiating</a:t>
            </a:r>
          </a:p>
          <a:p>
            <a:r>
              <a:rPr lang="en-US" dirty="0" smtClean="0"/>
              <a:t>Managers view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negotating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-endless maze</a:t>
            </a:r>
          </a:p>
          <a:p>
            <a:pPr marL="0" indent="0">
              <a:buNone/>
            </a:pPr>
            <a:r>
              <a:rPr lang="en-US" dirty="0"/>
              <a:t>	-</a:t>
            </a:r>
            <a:r>
              <a:rPr lang="en-US" dirty="0" smtClean="0"/>
              <a:t>jumping into a river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 wonderful day at the beach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6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 to know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Distributive bargaining: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ex: playing poker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Integrative styles: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ex: the tango &amp;              	</a:t>
            </a:r>
            <a:r>
              <a:rPr lang="en-US" dirty="0"/>
              <a:t> </a:t>
            </a:r>
            <a:r>
              <a:rPr lang="en-US" dirty="0" smtClean="0"/>
              <a:t>     chocolate milk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299085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2209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13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board games prepare YOU for managing decisions…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800" dirty="0" smtClean="0">
                <a:solidFill>
                  <a:srgbClr val="FF0000"/>
                </a:solidFill>
              </a:rPr>
              <a:t>Chess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Object?</a:t>
            </a:r>
            <a:r>
              <a:rPr lang="en-US" dirty="0" smtClean="0"/>
              <a:t> Checkmate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Outcome? </a:t>
            </a:r>
            <a:r>
              <a:rPr lang="en-US" dirty="0" smtClean="0"/>
              <a:t>ONE winner, but both parties suffer losses.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Strategy?</a:t>
            </a:r>
            <a:r>
              <a:rPr lang="en-US" dirty="0" smtClean="0"/>
              <a:t>  winning at whatever cost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Ex: </a:t>
            </a:r>
            <a:r>
              <a:rPr lang="en-US" dirty="0" smtClean="0"/>
              <a:t>General Motors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800" dirty="0" smtClean="0">
                <a:solidFill>
                  <a:srgbClr val="002060"/>
                </a:solidFill>
              </a:rPr>
              <a:t>Go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How to play?</a:t>
            </a:r>
            <a:r>
              <a:rPr lang="en-US" dirty="0" smtClean="0"/>
              <a:t> </a:t>
            </a:r>
            <a:r>
              <a:rPr lang="en-US" dirty="0"/>
              <a:t>Player takes turns placing pieces on the intersecting </a:t>
            </a:r>
            <a:r>
              <a:rPr lang="en-US" dirty="0" smtClean="0"/>
              <a:t>lines by occupying as much space on the board to making the opponent helpless.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Strategy?</a:t>
            </a:r>
            <a:r>
              <a:rPr lang="en-US" dirty="0" smtClean="0"/>
              <a:t> To build a walled city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Ex: </a:t>
            </a:r>
            <a:r>
              <a:rPr lang="en-US" dirty="0" smtClean="0"/>
              <a:t>Toyota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583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Chess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5867400" cy="434168"/>
          </a:xfrm>
        </p:spPr>
        <p:txBody>
          <a:bodyPr/>
          <a:lstStyle/>
          <a:p>
            <a:r>
              <a:rPr lang="en-US" u="sng" dirty="0" smtClean="0">
                <a:hlinkClick r:id="rId3"/>
              </a:rPr>
              <a:t>http://www.youtube.com/watch?v=w56RdwHUT3M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7029" y="609600"/>
            <a:ext cx="5588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25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Play </a:t>
            </a:r>
            <a:r>
              <a:rPr lang="en-US" dirty="0" smtClean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http://www.youtube.com/watch?v=Jq5SObMdV3o&amp;feature=fvwrel</a:t>
            </a:r>
          </a:p>
        </p:txBody>
      </p:sp>
    </p:spTree>
    <p:extLst>
      <p:ext uri="{BB962C8B-B14F-4D97-AF65-F5344CB8AC3E}">
        <p14:creationId xmlns:p14="http://schemas.microsoft.com/office/powerpoint/2010/main" xmlns="" val="20754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Paradox 6.2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dirty="0"/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 Why do veteran international negotiators from one national culture frequently complain that their counterparts from a dissimilar national culture are simultaneously very sincere and very deceptive?</a:t>
            </a:r>
          </a:p>
        </p:txBody>
      </p:sp>
    </p:spTree>
    <p:extLst>
      <p:ext uri="{BB962C8B-B14F-4D97-AF65-F5344CB8AC3E}">
        <p14:creationId xmlns:p14="http://schemas.microsoft.com/office/powerpoint/2010/main" xmlns="" val="7943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Fundamentals of a successful negotiation</a:t>
            </a:r>
          </a:p>
          <a:p>
            <a:endParaRPr lang="en-US" dirty="0" smtClean="0"/>
          </a:p>
          <a:p>
            <a:r>
              <a:rPr lang="en-US" dirty="0" smtClean="0"/>
              <a:t>China </a:t>
            </a:r>
            <a:r>
              <a:rPr lang="en-US" dirty="0" smtClean="0"/>
              <a:t>Case Study</a:t>
            </a:r>
          </a:p>
          <a:p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 smtClean="0"/>
              <a:t>differences between China and American negotiating styles</a:t>
            </a:r>
          </a:p>
          <a:p>
            <a:endParaRPr lang="en-US" dirty="0" smtClean="0"/>
          </a:p>
          <a:p>
            <a:r>
              <a:rPr lang="en-US" dirty="0" smtClean="0"/>
              <a:t>Negotiating </a:t>
            </a:r>
            <a:r>
              <a:rPr lang="en-US" dirty="0" smtClean="0"/>
              <a:t>metaphors</a:t>
            </a:r>
          </a:p>
          <a:p>
            <a:endParaRPr lang="en-US" dirty="0" smtClean="0"/>
          </a:p>
          <a:p>
            <a:r>
              <a:rPr lang="en-US" dirty="0" smtClean="0"/>
              <a:t>Issue </a:t>
            </a:r>
            <a:r>
              <a:rPr lang="en-US" dirty="0" smtClean="0"/>
              <a:t>in cultural </a:t>
            </a:r>
            <a:r>
              <a:rPr lang="en-US" dirty="0" smtClean="0"/>
              <a:t>attitudes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Tony Fang describes Chinese negotiating tactics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The long history of China- the marketplace is similar to a war; must strategically plan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The Art of War- </a:t>
            </a:r>
            <a:r>
              <a:rPr lang="en-US" u="sng" smtClean="0"/>
              <a:t>avoid</a:t>
            </a:r>
            <a:r>
              <a:rPr lang="en-US" smtClean="0"/>
              <a:t> war if possible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Learn from Chinese history since 20</a:t>
            </a:r>
            <a:r>
              <a:rPr lang="en-US" baseline="30000" smtClean="0"/>
              <a:t>th</a:t>
            </a:r>
            <a:r>
              <a:rPr lang="en-US" smtClean="0"/>
              <a:t> century; must be careful</a:t>
            </a:r>
          </a:p>
        </p:txBody>
      </p:sp>
    </p:spTree>
    <p:extLst>
      <p:ext uri="{BB962C8B-B14F-4D97-AF65-F5344CB8AC3E}">
        <p14:creationId xmlns:p14="http://schemas.microsoft.com/office/powerpoint/2010/main" xmlns="" val="17513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Chinese Negotiations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Chinese negotiators complain that Westerners do not respect them because Western negotiators try to win quickly</a:t>
            </a:r>
          </a:p>
          <a:p>
            <a:pPr eaLnBrk="1" hangingPunct="1"/>
            <a:r>
              <a:rPr lang="en-US" dirty="0" smtClean="0"/>
              <a:t>Chinese are like Go- the winner does not want to humiliate the loser</a:t>
            </a:r>
          </a:p>
          <a:p>
            <a:pPr eaLnBrk="1" hangingPunct="1"/>
            <a:r>
              <a:rPr lang="en-US" dirty="0" smtClean="0"/>
              <a:t>Which game would </a:t>
            </a:r>
            <a:r>
              <a:rPr lang="en-US" b="1" dirty="0" smtClean="0">
                <a:solidFill>
                  <a:schemeClr val="tx2"/>
                </a:solidFill>
              </a:rPr>
              <a:t>Norway</a:t>
            </a:r>
            <a:r>
              <a:rPr lang="en-US" dirty="0" smtClean="0"/>
              <a:t> be compared to? 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71288"/>
            <a:ext cx="2743200" cy="20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0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Paradox 6.3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dirty="0"/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When negotiating, is it best to make the opening offer or respond to it?</a:t>
            </a:r>
          </a:p>
        </p:txBody>
      </p:sp>
    </p:spTree>
    <p:extLst>
      <p:ext uri="{BB962C8B-B14F-4D97-AF65-F5344CB8AC3E}">
        <p14:creationId xmlns:p14="http://schemas.microsoft.com/office/powerpoint/2010/main" xmlns="" val="21818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 Reasons of sincerity &amp; deception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of the best practices is to make a high opening offer; if the other party makes the opening offer, respond with a high counteroffer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However, one must balance this with trust and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are dealing with a different country, it is recommended to know how to deal with negotiations in their culture</a:t>
            </a:r>
          </a:p>
        </p:txBody>
      </p:sp>
    </p:spTree>
    <p:extLst>
      <p:ext uri="{BB962C8B-B14F-4D97-AF65-F5344CB8AC3E}">
        <p14:creationId xmlns:p14="http://schemas.microsoft.com/office/powerpoint/2010/main" xmlns="" val="40618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04800"/>
            <a:ext cx="66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Westerners typically want to win big and not devote much time</a:t>
            </a:r>
          </a:p>
          <a:p>
            <a:endParaRPr lang="en-US" sz="3600" dirty="0" smtClean="0"/>
          </a:p>
          <a:p>
            <a:r>
              <a:rPr lang="en-US" sz="3600" dirty="0" smtClean="0"/>
              <a:t>Chinese</a:t>
            </a:r>
            <a:r>
              <a:rPr lang="en-US" sz="3600" dirty="0"/>
              <a:t>, and also our country, </a:t>
            </a:r>
            <a:r>
              <a:rPr lang="en-US" sz="3600" dirty="0">
                <a:solidFill>
                  <a:srgbClr val="FF0000"/>
                </a:solidFill>
              </a:rPr>
              <a:t>Norway</a:t>
            </a:r>
            <a:r>
              <a:rPr lang="en-US" sz="3600" dirty="0"/>
              <a:t>, would rather devote more time to gaining trust, strategizing, and making the other party feel comfortable </a:t>
            </a:r>
          </a:p>
        </p:txBody>
      </p:sp>
    </p:spTree>
    <p:extLst>
      <p:ext uri="{BB962C8B-B14F-4D97-AF65-F5344CB8AC3E}">
        <p14:creationId xmlns:p14="http://schemas.microsoft.com/office/powerpoint/2010/main" xmlns="" val="10840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“Any best practice should be adjusted to the realities of negotiations in a specific context.”</a:t>
            </a:r>
          </a:p>
          <a:p>
            <a:pPr eaLnBrk="1" hangingPunct="1"/>
            <a:r>
              <a:rPr lang="en-US" smtClean="0"/>
              <a:t>Typically, the best practice is working together </a:t>
            </a:r>
          </a:p>
        </p:txBody>
      </p:sp>
    </p:spTree>
    <p:extLst>
      <p:ext uri="{BB962C8B-B14F-4D97-AF65-F5344CB8AC3E}">
        <p14:creationId xmlns:p14="http://schemas.microsoft.com/office/powerpoint/2010/main" xmlns="" val="28969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Time, Face, and the Yin-Yang Dynamic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&amp; Daniel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6.4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time be considered as three circles as well as only one circle?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Karma</a:t>
            </a:r>
          </a:p>
          <a:p>
            <a:endParaRPr lang="en-US" dirty="0" smtClean="0"/>
          </a:p>
          <a:p>
            <a:r>
              <a:rPr lang="en-US" dirty="0" smtClean="0"/>
              <a:t>Nirvana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6.5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Yin-Yang dynamic exclusively </a:t>
            </a:r>
            <a:r>
              <a:rPr lang="en-US" dirty="0" err="1" smtClean="0"/>
              <a:t>asian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Fundamentals and Best Practices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Austin &amp; Garrett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idea of change…one becomes extreme”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6.6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only one type of face?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“Face is the unwritten…” (</a:t>
            </a:r>
            <a:r>
              <a:rPr lang="en-US" dirty="0" err="1" smtClean="0"/>
              <a:t>Bonavia</a:t>
            </a:r>
            <a:r>
              <a:rPr lang="en-US" dirty="0" smtClean="0"/>
              <a:t>, 1989) p. 139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Saving </a:t>
            </a:r>
            <a:r>
              <a:rPr lang="en-US" dirty="0" smtClean="0"/>
              <a:t>Face</a:t>
            </a:r>
          </a:p>
          <a:p>
            <a:endParaRPr lang="en-US" dirty="0" smtClean="0"/>
          </a:p>
          <a:p>
            <a:r>
              <a:rPr lang="en-US" dirty="0" smtClean="0"/>
              <a:t>Giving </a:t>
            </a:r>
            <a:r>
              <a:rPr lang="en-US" dirty="0" smtClean="0"/>
              <a:t>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Tig</a:t>
            </a:r>
            <a:r>
              <a:rPr lang="en-US" dirty="0" smtClean="0"/>
              <a:t> Toomey (1988)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Self </a:t>
            </a:r>
            <a:r>
              <a:rPr lang="en-US" dirty="0" smtClean="0"/>
              <a:t>face</a:t>
            </a:r>
          </a:p>
          <a:p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smtClean="0"/>
              <a:t>face</a:t>
            </a:r>
          </a:p>
          <a:p>
            <a:endParaRPr lang="en-US" dirty="0" smtClean="0"/>
          </a:p>
          <a:p>
            <a:r>
              <a:rPr lang="en-US" dirty="0" smtClean="0"/>
              <a:t>Mutual </a:t>
            </a:r>
            <a:r>
              <a:rPr lang="en-US" dirty="0" smtClean="0"/>
              <a:t>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Metaphors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USA-Football</a:t>
            </a:r>
          </a:p>
          <a:p>
            <a:endParaRPr lang="en-US" dirty="0" smtClean="0"/>
          </a:p>
          <a:p>
            <a:r>
              <a:rPr lang="en-US" dirty="0" smtClean="0"/>
              <a:t>Japan-Ties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686800" cy="4525963"/>
          </a:xfrm>
        </p:spPr>
        <p:txBody>
          <a:bodyPr/>
          <a:lstStyle/>
          <a:p>
            <a:r>
              <a:rPr lang="en-US" dirty="0" smtClean="0"/>
              <a:t>What are the two types of negotiations?</a:t>
            </a:r>
          </a:p>
          <a:p>
            <a:endParaRPr lang="en-US" dirty="0" smtClean="0"/>
          </a:p>
          <a:p>
            <a:r>
              <a:rPr lang="en-US" dirty="0" smtClean="0"/>
              <a:t>What are some of the key negotiating rules?</a:t>
            </a:r>
          </a:p>
          <a:p>
            <a:endParaRPr lang="en-US" dirty="0" smtClean="0"/>
          </a:p>
          <a:p>
            <a:r>
              <a:rPr lang="en-US" dirty="0" smtClean="0"/>
              <a:t>Which culture does Chess represent?</a:t>
            </a:r>
          </a:p>
          <a:p>
            <a:endParaRPr lang="en-US" dirty="0" smtClean="0"/>
          </a:p>
          <a:p>
            <a:r>
              <a:rPr lang="en-US" dirty="0" smtClean="0"/>
              <a:t>Is it better to make a high or low opening offer?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 err="1" smtClean="0">
                <a:latin typeface="+mj-lt"/>
              </a:rPr>
              <a:t>Imsland</a:t>
            </a:r>
            <a:r>
              <a:rPr lang="en-US" sz="1100" dirty="0" smtClean="0">
                <a:latin typeface="+mj-lt"/>
              </a:rPr>
              <a:t>, </a:t>
            </a:r>
            <a:r>
              <a:rPr lang="en-US" sz="1100" dirty="0" err="1" smtClean="0">
                <a:latin typeface="+mj-lt"/>
              </a:rPr>
              <a:t>Vegar</a:t>
            </a:r>
            <a:r>
              <a:rPr lang="en-US" sz="1100" dirty="0" smtClean="0">
                <a:latin typeface="+mj-lt"/>
              </a:rPr>
              <a:t>, and </a:t>
            </a:r>
            <a:r>
              <a:rPr lang="en-US" sz="1100" dirty="0" err="1" smtClean="0">
                <a:latin typeface="+mj-lt"/>
              </a:rPr>
              <a:t>Sundeep</a:t>
            </a:r>
            <a:r>
              <a:rPr lang="en-US" sz="1100" dirty="0" smtClean="0">
                <a:latin typeface="+mj-lt"/>
              </a:rPr>
              <a:t> </a:t>
            </a:r>
            <a:r>
              <a:rPr lang="en-US" sz="1100" dirty="0" err="1" smtClean="0">
                <a:latin typeface="+mj-lt"/>
              </a:rPr>
              <a:t>Sahay</a:t>
            </a:r>
            <a:r>
              <a:rPr lang="en-US" sz="1100" dirty="0" smtClean="0">
                <a:latin typeface="+mj-lt"/>
              </a:rPr>
              <a:t>. "‘Negotiating Knowledge’: The Case of a Russian–Norwegian." </a:t>
            </a:r>
            <a:r>
              <a:rPr lang="en-US" sz="1100" i="1" dirty="0" smtClean="0">
                <a:latin typeface="+mj-lt"/>
              </a:rPr>
              <a:t>Scandinavian Journal of Information Systems</a:t>
            </a:r>
            <a:r>
              <a:rPr lang="en-US" sz="1100" dirty="0" smtClean="0">
                <a:latin typeface="+mj-lt"/>
              </a:rPr>
              <a:t> (2005): 101-130. Web. 13 Feb 2011. &lt;http://folk.uio.no/sundeeps/publications/NegotiatingKnowledge.pdf&gt;. </a:t>
            </a:r>
          </a:p>
          <a:p>
            <a:endParaRPr lang="en-US" sz="1100" dirty="0" smtClean="0">
              <a:latin typeface="+mj-lt"/>
            </a:endParaRPr>
          </a:p>
          <a:p>
            <a:r>
              <a:rPr lang="en-US" sz="1100" dirty="0" smtClean="0">
                <a:latin typeface="+mj-lt"/>
              </a:rPr>
              <a:t>Katz, </a:t>
            </a:r>
            <a:r>
              <a:rPr lang="en-US" sz="1100" dirty="0" err="1" smtClean="0">
                <a:latin typeface="+mj-lt"/>
              </a:rPr>
              <a:t>Lothar</a:t>
            </a:r>
            <a:r>
              <a:rPr lang="en-US" sz="1100" dirty="0" smtClean="0">
                <a:latin typeface="+mj-lt"/>
              </a:rPr>
              <a:t>. "Negotiating International Business - Norway." </a:t>
            </a:r>
            <a:r>
              <a:rPr lang="en-US" sz="1100" i="1" dirty="0" smtClean="0">
                <a:latin typeface="+mj-lt"/>
              </a:rPr>
              <a:t>globalnegotiationresources.com</a:t>
            </a:r>
            <a:r>
              <a:rPr lang="en-US" sz="1100" dirty="0" smtClean="0">
                <a:latin typeface="+mj-lt"/>
              </a:rPr>
              <a:t>. </a:t>
            </a:r>
            <a:r>
              <a:rPr lang="en-US" sz="1100" dirty="0" err="1" smtClean="0">
                <a:latin typeface="+mj-lt"/>
              </a:rPr>
              <a:t>Lothar</a:t>
            </a:r>
            <a:r>
              <a:rPr lang="en-US" sz="1100" dirty="0" smtClean="0">
                <a:latin typeface="+mj-lt"/>
              </a:rPr>
              <a:t> Katz, 2007. Web. 2 Feb 2011. &lt;http://globalnegotiationresources.com/cou/Norway.pdf&gt;.</a:t>
            </a:r>
          </a:p>
          <a:p>
            <a:endParaRPr lang="en-US" sz="1100" dirty="0" smtClean="0">
              <a:latin typeface="+mj-lt"/>
            </a:endParaRPr>
          </a:p>
          <a:p>
            <a:r>
              <a:rPr lang="en-US" sz="1100" dirty="0" smtClean="0">
                <a:latin typeface="+mj-lt"/>
              </a:rPr>
              <a:t>"The Chinese Negotiation," Harvard Business Review, Vol. 81, No. 10, October 2003.</a:t>
            </a:r>
          </a:p>
          <a:p>
            <a:endParaRPr lang="en-US" sz="1100" dirty="0" smtClean="0">
              <a:latin typeface="+mj-lt"/>
            </a:endParaRPr>
          </a:p>
          <a:p>
            <a:endParaRPr lang="en-US" sz="1100" dirty="0" smtClean="0">
              <a:latin typeface="+mj-lt"/>
            </a:endParaRPr>
          </a:p>
          <a:p>
            <a:endParaRPr lang="en-U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the objective of bargaining?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Two Major Types of Bargaining</a:t>
            </a:r>
          </a:p>
          <a:p>
            <a:pPr lvl="1"/>
            <a:r>
              <a:rPr lang="en-US" dirty="0" smtClean="0"/>
              <a:t>Distributive Bargaining</a:t>
            </a:r>
          </a:p>
          <a:p>
            <a:pPr lvl="1"/>
            <a:r>
              <a:rPr lang="en-US" dirty="0" smtClean="0"/>
              <a:t>Integrative Bargaining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Types of Bargainers</a:t>
            </a:r>
          </a:p>
          <a:p>
            <a:pPr lvl="1"/>
            <a:r>
              <a:rPr lang="en-US" dirty="0" smtClean="0"/>
              <a:t>Tough Bargainers</a:t>
            </a:r>
          </a:p>
          <a:p>
            <a:pPr lvl="1"/>
            <a:r>
              <a:rPr lang="en-US" dirty="0" smtClean="0"/>
              <a:t>Soft Bargainers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Key Rules to Negotiating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Fundamentals of Negotiation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Negotiating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Get as much as possible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Leave the other party satisfied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do we do this?</a:t>
            </a:r>
          </a:p>
          <a:p>
            <a:pPr lvl="1"/>
            <a:r>
              <a:rPr lang="en-US" dirty="0" smtClean="0"/>
              <a:t>Our needs, constraints, and desires</a:t>
            </a:r>
          </a:p>
          <a:p>
            <a:pPr lvl="1"/>
            <a:r>
              <a:rPr lang="en-US" dirty="0" smtClean="0"/>
              <a:t>Their needs, constraints, and desires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Brett (2001)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Types of Bargaining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Distributive Bargaining</a:t>
            </a:r>
          </a:p>
          <a:p>
            <a:pPr lvl="1"/>
            <a:r>
              <a:rPr lang="en-US" dirty="0" smtClean="0"/>
              <a:t>One pie that must be divided between the parties</a:t>
            </a:r>
          </a:p>
          <a:p>
            <a:pPr lvl="1"/>
            <a:r>
              <a:rPr lang="en-US" dirty="0" smtClean="0"/>
              <a:t>Based on price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Integrative Bargaining</a:t>
            </a:r>
          </a:p>
          <a:p>
            <a:pPr lvl="1"/>
            <a:r>
              <a:rPr lang="en-US" dirty="0" smtClean="0"/>
              <a:t>Pie can be expanded </a:t>
            </a:r>
          </a:p>
          <a:p>
            <a:pPr lvl="1"/>
            <a:r>
              <a:rPr lang="en-US" dirty="0" smtClean="0"/>
              <a:t>Needs can be compromised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Ronald Burke’s Study (1979)</a:t>
            </a:r>
          </a:p>
          <a:p>
            <a:pPr lvl="1"/>
            <a:r>
              <a:rPr lang="en-US" dirty="0" smtClean="0"/>
              <a:t>Integrative style was more successful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Bargainers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Tough Bargainers</a:t>
            </a:r>
          </a:p>
          <a:p>
            <a:pPr lvl="1"/>
            <a:r>
              <a:rPr lang="en-US" dirty="0" smtClean="0"/>
              <a:t>Interested in their needs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Soft Bargainers</a:t>
            </a:r>
          </a:p>
          <a:p>
            <a:pPr lvl="1"/>
            <a:r>
              <a:rPr lang="en-US" dirty="0" smtClean="0"/>
              <a:t>Interested in pleasing the other party, or compromising their opposing positions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Negotiating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Listen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Don’t agree too quickly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Don’t become emotional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Initial high offers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 prepared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sensitive to cross cultures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 pleased when you finalize the deal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</a:t>
            </a:r>
            <a:r>
              <a:rPr lang="en-US" smtClean="0"/>
              <a:t>simple language</a:t>
            </a:r>
          </a:p>
          <a:p>
            <a:pPr>
              <a:buNone/>
            </a:pPr>
            <a:endParaRPr lang="en-US" smtClean="0"/>
          </a:p>
          <a:p>
            <a:r>
              <a:rPr lang="en-US" dirty="0" smtClean="0"/>
              <a:t>Don’t try to read their poker 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Study: Entering the Chinese Market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Natalie &amp; 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263</TotalTime>
  <Words>923</Words>
  <Application>Microsoft Office PowerPoint</Application>
  <PresentationFormat>On-screen Show (4:3)</PresentationFormat>
  <Paragraphs>271</Paragraphs>
  <Slides>37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Trek</vt:lpstr>
      <vt:lpstr>Negotiation</vt:lpstr>
      <vt:lpstr>Introduction</vt:lpstr>
      <vt:lpstr>Fundamentals and Best Practices</vt:lpstr>
      <vt:lpstr>Slide 4</vt:lpstr>
      <vt:lpstr>Objective of Negotiating</vt:lpstr>
      <vt:lpstr>Major Types of Bargaining</vt:lpstr>
      <vt:lpstr>Types of Bargainers</vt:lpstr>
      <vt:lpstr>Key Negotiating Rules</vt:lpstr>
      <vt:lpstr>Case Study: Entering the Chinese Market</vt:lpstr>
      <vt:lpstr>Negotiation: China</vt:lpstr>
      <vt:lpstr>China</vt:lpstr>
      <vt:lpstr>Negotiating: Norway</vt:lpstr>
      <vt:lpstr>Negotiating Metaphors</vt:lpstr>
      <vt:lpstr>Negotiating Metaphors</vt:lpstr>
      <vt:lpstr>Important terms to know</vt:lpstr>
      <vt:lpstr>How board games prepare YOU for managing decisions…</vt:lpstr>
      <vt:lpstr>Chess</vt:lpstr>
      <vt:lpstr>How to Play Go</vt:lpstr>
      <vt:lpstr>Paradox 6.2</vt:lpstr>
      <vt:lpstr>Tony Fang describes Chinese negotiating tactics</vt:lpstr>
      <vt:lpstr>Chinese Negotiations</vt:lpstr>
      <vt:lpstr>Paradox 6.3</vt:lpstr>
      <vt:lpstr>3 Reasons of sincerity &amp; deception</vt:lpstr>
      <vt:lpstr>Slide 24</vt:lpstr>
      <vt:lpstr>Slide 25</vt:lpstr>
      <vt:lpstr>Time, Face, and the Yin-Yang Dynamic</vt:lpstr>
      <vt:lpstr>Paradox 6.4 </vt:lpstr>
      <vt:lpstr>Slide 28</vt:lpstr>
      <vt:lpstr>Paradox 6.5</vt:lpstr>
      <vt:lpstr>Slide 30</vt:lpstr>
      <vt:lpstr>Paradox 6.6</vt:lpstr>
      <vt:lpstr>Slide 32</vt:lpstr>
      <vt:lpstr>Slide 33</vt:lpstr>
      <vt:lpstr>Tig Toomey (1988)</vt:lpstr>
      <vt:lpstr>Sports Metaphors</vt:lpstr>
      <vt:lpstr>Conclusion Questions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</dc:title>
  <dc:creator>TTU</dc:creator>
  <cp:lastModifiedBy>Ali Barnes</cp:lastModifiedBy>
  <cp:revision>31</cp:revision>
  <dcterms:created xsi:type="dcterms:W3CDTF">2011-02-03T00:48:24Z</dcterms:created>
  <dcterms:modified xsi:type="dcterms:W3CDTF">2011-02-21T01:36:35Z</dcterms:modified>
</cp:coreProperties>
</file>