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74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75" r:id="rId54"/>
    <p:sldId id="376" r:id="rId55"/>
    <p:sldId id="377" r:id="rId56"/>
    <p:sldId id="378" r:id="rId57"/>
    <p:sldId id="379" r:id="rId58"/>
    <p:sldId id="380" r:id="rId59"/>
    <p:sldId id="381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349" r:id="rId72"/>
    <p:sldId id="350" r:id="rId73"/>
    <p:sldId id="351" r:id="rId74"/>
    <p:sldId id="352" r:id="rId75"/>
    <p:sldId id="353" r:id="rId76"/>
    <p:sldId id="354" r:id="rId77"/>
    <p:sldId id="355" r:id="rId78"/>
    <p:sldId id="356" r:id="rId79"/>
    <p:sldId id="357" r:id="rId80"/>
    <p:sldId id="358" r:id="rId81"/>
    <p:sldId id="359" r:id="rId82"/>
    <p:sldId id="360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96" d="100"/>
          <a:sy n="96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6DCB-8CF5-2D4D-A09C-230656CB40B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7165-E1B7-C741-B4A3-2FFA6614650B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60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6DCB-8CF5-2D4D-A09C-230656CB40B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7165-E1B7-C741-B4A3-2FFA6614650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54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6DCB-8CF5-2D4D-A09C-230656CB40B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7165-E1B7-C741-B4A3-2FFA6614650B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37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6DCB-8CF5-2D4D-A09C-230656CB40B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7165-E1B7-C741-B4A3-2FFA6614650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43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6DCB-8CF5-2D4D-A09C-230656CB40B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7165-E1B7-C741-B4A3-2FFA6614650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1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6DCB-8CF5-2D4D-A09C-230656CB40B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7165-E1B7-C741-B4A3-2FFA6614650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24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6DCB-8CF5-2D4D-A09C-230656CB40B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7165-E1B7-C741-B4A3-2FFA6614650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0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6DCB-8CF5-2D4D-A09C-230656CB40B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7165-E1B7-C741-B4A3-2FFA6614650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9F96DCB-8CF5-2D4D-A09C-230656CB40B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D17165-E1B7-C741-B4A3-2FFA6614650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76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6DCB-8CF5-2D4D-A09C-230656CB40B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7165-E1B7-C741-B4A3-2FFA6614650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0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6DCB-8CF5-2D4D-A09C-230656CB40B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7165-E1B7-C741-B4A3-2FFA6614650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67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57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36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90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40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13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9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7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04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12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07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39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31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38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68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99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09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6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29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58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87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708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8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1B1-50AC-4882-B044-93F8709F646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9CC4-FDF7-4B93-ABDC-6EE3EA8B6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B4651B1-50AC-4882-B044-93F8709F646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AE19CC4-FDF7-4B93-ABDC-6EE3EA8B6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B4651B1-50AC-4882-B044-93F8709F646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AE19CC4-FDF7-4B93-ABDC-6EE3EA8B6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 defTabSz="457200"/>
            <a:fld id="{D9F96DCB-8CF5-2D4D-A09C-230656CB40B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 defTabSz="457200"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 defTabSz="457200"/>
            <a:fld id="{B6D17165-E1B7-C741-B4A3-2FFA6614650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1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9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B4651B1-50AC-4882-B044-93F8709F646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AE19CC4-FDF7-4B93-ABDC-6EE3EA8B6F6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7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hyperlink" Target="http://www.youtube.com/watch?v=0GCyU0sKxqI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124200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20-22</a:t>
            </a:r>
            <a:br>
              <a:rPr lang="en-US" dirty="0" smtClean="0"/>
            </a:br>
            <a:r>
              <a:rPr lang="en-US" dirty="0" smtClean="0"/>
              <a:t>Israel, Italy, Belgium, Nigeria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5334000"/>
            <a:ext cx="18288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Group 7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5533072"/>
            <a:ext cx="4267200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smtClean="0"/>
              <a:t>Sherel Barcenas</a:t>
            </a:r>
          </a:p>
          <a:p>
            <a:r>
              <a:rPr lang="en-US" dirty="0" smtClean="0"/>
              <a:t>Garret Brooks</a:t>
            </a:r>
          </a:p>
          <a:p>
            <a:r>
              <a:rPr lang="en-US" dirty="0" smtClean="0"/>
              <a:t>Jamie Duke</a:t>
            </a:r>
          </a:p>
          <a:p>
            <a:r>
              <a:rPr lang="en-US" dirty="0" smtClean="0"/>
              <a:t>Katy King</a:t>
            </a:r>
          </a:p>
          <a:p>
            <a:endParaRPr lang="en-US" dirty="0" smtClean="0"/>
          </a:p>
          <a:p>
            <a:r>
              <a:rPr lang="en-US" dirty="0" smtClean="0"/>
              <a:t>Amanda Knapp</a:t>
            </a:r>
          </a:p>
          <a:p>
            <a:r>
              <a:rPr lang="en-US" dirty="0" smtClean="0"/>
              <a:t>Sarah Olson</a:t>
            </a:r>
          </a:p>
          <a:p>
            <a:r>
              <a:rPr lang="en-US" dirty="0" smtClean="0"/>
              <a:t>Ryan Patterson</a:t>
            </a:r>
          </a:p>
          <a:p>
            <a:r>
              <a:rPr lang="en-US" dirty="0" smtClean="0"/>
              <a:t>Luke Ryan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Egalitarianism, socialism, group-oriented socialism and individualism, connection to land</a:t>
            </a:r>
          </a:p>
          <a:p>
            <a:r>
              <a:rPr lang="en-US" dirty="0" smtClean="0"/>
              <a:t>Democracy-parliamentary democracy with 3 branches</a:t>
            </a:r>
          </a:p>
          <a:p>
            <a:pPr lvl="1"/>
            <a:r>
              <a:rPr lang="en-US" dirty="0" smtClean="0"/>
              <a:t>Executive, legislative (Knesset), judiciary</a:t>
            </a:r>
          </a:p>
          <a:p>
            <a:r>
              <a:rPr lang="en-US" dirty="0" smtClean="0"/>
              <a:t>Overlap with government and Judaism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91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Israeli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military society</a:t>
            </a:r>
          </a:p>
          <a:p>
            <a:r>
              <a:rPr lang="en-US" dirty="0" smtClean="0"/>
              <a:t>Required military service</a:t>
            </a:r>
          </a:p>
          <a:p>
            <a:r>
              <a:rPr lang="en-US" dirty="0" smtClean="0"/>
              <a:t>Much more casual than other countries</a:t>
            </a:r>
          </a:p>
          <a:p>
            <a:endParaRPr lang="en-US" dirty="0" smtClean="0"/>
          </a:p>
          <a:p>
            <a:r>
              <a:rPr lang="en-US" dirty="0" smtClean="0"/>
              <a:t>Power distance score is second lowest </a:t>
            </a:r>
          </a:p>
          <a:p>
            <a:r>
              <a:rPr lang="en-US" dirty="0" smtClean="0"/>
              <a:t>Scored in middle of 61 societies for valuing lower power distance</a:t>
            </a:r>
          </a:p>
          <a:p>
            <a:pPr lvl="1"/>
            <a:r>
              <a:rPr lang="en-US" dirty="0" smtClean="0"/>
              <a:t>Has turned into one of the most unequal societies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Attempting to gain power frowned upon</a:t>
            </a:r>
          </a:p>
          <a:p>
            <a:pPr lvl="1"/>
            <a:r>
              <a:rPr lang="en-US" dirty="0" smtClean="0"/>
              <a:t>Caused the disrespect for authority</a:t>
            </a:r>
          </a:p>
          <a:p>
            <a:r>
              <a:rPr lang="en-US" dirty="0" smtClean="0"/>
              <a:t>Anarchist thoughts in Israel came from Marxist and socialist ideas, unsuccessful</a:t>
            </a:r>
          </a:p>
          <a:p>
            <a:pPr lvl="1"/>
            <a:r>
              <a:rPr lang="en-US" dirty="0" smtClean="0"/>
              <a:t>Voluntarism: highly regarded in Israeli society and </a:t>
            </a:r>
            <a:r>
              <a:rPr lang="en-US" dirty="0" err="1" smtClean="0"/>
              <a:t>kibbutzm</a:t>
            </a:r>
            <a:endParaRPr lang="en-US" dirty="0" smtClean="0"/>
          </a:p>
          <a:p>
            <a:r>
              <a:rPr lang="en-US" dirty="0" smtClean="0"/>
              <a:t>Socialism in kibbutz and society</a:t>
            </a:r>
          </a:p>
        </p:txBody>
      </p:sp>
    </p:spTree>
    <p:extLst>
      <p:ext uri="{BB962C8B-B14F-4D97-AF65-F5344CB8AC3E}">
        <p14:creationId xmlns:p14="http://schemas.microsoft.com/office/powerpoint/2010/main" val="26642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vs. Individual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Early pioneers with Zionist movement focused on groups</a:t>
            </a:r>
          </a:p>
          <a:p>
            <a:r>
              <a:rPr lang="en-US" dirty="0" smtClean="0"/>
              <a:t>Sacrifice individuality to meet demands</a:t>
            </a:r>
          </a:p>
          <a:p>
            <a:pPr lvl="1"/>
            <a:r>
              <a:rPr lang="en-US" dirty="0" smtClean="0"/>
              <a:t>Security threats</a:t>
            </a:r>
          </a:p>
          <a:p>
            <a:r>
              <a:rPr lang="en-US" dirty="0" smtClean="0"/>
              <a:t>Bureaucracy with little respect to individuals</a:t>
            </a:r>
          </a:p>
          <a:p>
            <a:pPr lvl="1"/>
            <a:r>
              <a:rPr lang="en-US" dirty="0" smtClean="0"/>
              <a:t>Long lines</a:t>
            </a:r>
          </a:p>
          <a:p>
            <a:endParaRPr lang="en-US" dirty="0" smtClean="0"/>
          </a:p>
          <a:p>
            <a:r>
              <a:rPr lang="en-US" dirty="0" smtClean="0"/>
              <a:t>Kibbutz: high collectivism; participative management</a:t>
            </a:r>
          </a:p>
          <a:p>
            <a:r>
              <a:rPr lang="en-US" dirty="0" smtClean="0"/>
              <a:t>Private sector: individualistic; directive leadership</a:t>
            </a:r>
          </a:p>
          <a:p>
            <a:r>
              <a:rPr lang="en-US" dirty="0" smtClean="0"/>
              <a:t>Public sector: delegative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Size and Family life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80% live in triangle between Haifa, Jerusalem, and Tel Aviv</a:t>
            </a:r>
          </a:p>
          <a:p>
            <a:r>
              <a:rPr lang="en-US" dirty="0" smtClean="0"/>
              <a:t>318 people/sq. kilometer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Close-knit families</a:t>
            </a:r>
          </a:p>
          <a:p>
            <a:r>
              <a:rPr lang="en-US" dirty="0" smtClean="0"/>
              <a:t>Responsibility of parents to children</a:t>
            </a:r>
          </a:p>
          <a:p>
            <a:r>
              <a:rPr lang="en-US" dirty="0" smtClean="0"/>
              <a:t>Obsessive consumers of mass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Traumas, Worldview, Personality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main traumas- Holocaust, and struggle with Arab neighbors. </a:t>
            </a:r>
          </a:p>
          <a:p>
            <a:r>
              <a:rPr lang="en-US" dirty="0" smtClean="0"/>
              <a:t>Younger Israelis focus on making it into a modern country</a:t>
            </a:r>
          </a:p>
          <a:p>
            <a:r>
              <a:rPr lang="en-US" dirty="0" smtClean="0"/>
              <a:t>No common markets, religion, language, or open borders</a:t>
            </a:r>
          </a:p>
          <a:p>
            <a:r>
              <a:rPr lang="en-US" dirty="0" smtClean="0"/>
              <a:t>Self reliance at all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Fatalistic Attitude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Ein</a:t>
            </a:r>
            <a:r>
              <a:rPr lang="en-US" i="1" dirty="0" smtClean="0"/>
              <a:t> </a:t>
            </a:r>
            <a:r>
              <a:rPr lang="en-US" i="1" dirty="0" err="1" smtClean="0"/>
              <a:t>Brera</a:t>
            </a:r>
            <a:r>
              <a:rPr lang="en-US" dirty="0" smtClean="0"/>
              <a:t>- there is no choice</a:t>
            </a:r>
          </a:p>
          <a:p>
            <a:pPr lvl="2"/>
            <a:r>
              <a:rPr lang="en-US" dirty="0" smtClean="0"/>
              <a:t>Fatalistic attitude as a result of never-ending state of war</a:t>
            </a:r>
          </a:p>
          <a:p>
            <a:r>
              <a:rPr lang="en-US" dirty="0" smtClean="0"/>
              <a:t>Claustrophobia as a major issue</a:t>
            </a:r>
          </a:p>
          <a:p>
            <a:pPr lvl="2"/>
            <a:r>
              <a:rPr lang="en-US" dirty="0" smtClean="0"/>
              <a:t>Drives Israelis and kibbutz members to many trips outside the country</a:t>
            </a:r>
          </a:p>
          <a:p>
            <a:r>
              <a:rPr lang="en-US" dirty="0" smtClean="0"/>
              <a:t>Ashkenazim Jews vs. Sephardim Jews</a:t>
            </a:r>
          </a:p>
          <a:p>
            <a:r>
              <a:rPr lang="en-US" dirty="0" smtClean="0"/>
              <a:t>By 1960’s “Second Israel” emerges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Church and State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conflicts between religions and secular Israelis.</a:t>
            </a:r>
          </a:p>
          <a:p>
            <a:pPr lvl="2"/>
            <a:r>
              <a:rPr lang="en-US" dirty="0" smtClean="0"/>
              <a:t>No agreement on “Who is a Jew?”</a:t>
            </a:r>
          </a:p>
          <a:p>
            <a:r>
              <a:rPr lang="en-US" dirty="0" smtClean="0"/>
              <a:t>Common perception that Israelis are impolite, arrogant, and brash</a:t>
            </a:r>
          </a:p>
          <a:p>
            <a:pPr lvl="2"/>
            <a:r>
              <a:rPr lang="en-US" dirty="0" smtClean="0"/>
              <a:t>Do not keep proper driving distance</a:t>
            </a:r>
          </a:p>
          <a:p>
            <a:pPr lvl="2"/>
            <a:r>
              <a:rPr lang="en-US" dirty="0" smtClean="0"/>
              <a:t>Cut corners in their business and personal dealings</a:t>
            </a:r>
          </a:p>
          <a:p>
            <a:pPr lvl="2"/>
            <a:r>
              <a:rPr lang="en-US" dirty="0" smtClean="0"/>
              <a:t>Spillover from the anxiety and internal frictions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48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Personal Style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to react, scold, but also quick to calm down.</a:t>
            </a:r>
          </a:p>
          <a:p>
            <a:pPr lvl="2"/>
            <a:r>
              <a:rPr lang="en-US" i="1" dirty="0" err="1" smtClean="0"/>
              <a:t>Sabra</a:t>
            </a:r>
            <a:endParaRPr lang="en-US" i="1" dirty="0" smtClean="0"/>
          </a:p>
          <a:p>
            <a:r>
              <a:rPr lang="en-US" i="1" dirty="0" err="1" smtClean="0"/>
              <a:t>Dugry</a:t>
            </a:r>
            <a:r>
              <a:rPr lang="en-US" dirty="0" smtClean="0"/>
              <a:t>- Arab term meaning don’t take offense as I am going to speak frankly</a:t>
            </a:r>
          </a:p>
          <a:p>
            <a:r>
              <a:rPr lang="en-US" dirty="0" smtClean="0"/>
              <a:t>Deemphasize status</a:t>
            </a:r>
          </a:p>
          <a:p>
            <a:pPr lvl="2"/>
            <a:r>
              <a:rPr lang="en-US" dirty="0" smtClean="0"/>
              <a:t>Rarely wear a suit and tie</a:t>
            </a:r>
          </a:p>
          <a:p>
            <a:pPr lvl="2"/>
            <a:r>
              <a:rPr lang="en-US" dirty="0" smtClean="0"/>
              <a:t>Introduce with first name</a:t>
            </a:r>
          </a:p>
          <a:p>
            <a:r>
              <a:rPr lang="en-US" dirty="0" smtClean="0"/>
              <a:t>Classic “doing”, and intellectual society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83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 Changing Culture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Moshavim</a:t>
            </a:r>
            <a:r>
              <a:rPr lang="en-US" dirty="0" smtClean="0"/>
              <a:t>- popular alternative to kibbutzim</a:t>
            </a:r>
          </a:p>
          <a:p>
            <a:pPr lvl="2"/>
            <a:r>
              <a:rPr lang="en-US" dirty="0" smtClean="0"/>
              <a:t>Less rigid lifestyle </a:t>
            </a:r>
          </a:p>
          <a:p>
            <a:pPr lvl="2"/>
            <a:r>
              <a:rPr lang="en-US" dirty="0" smtClean="0"/>
              <a:t>Lower degree of ideological fervor</a:t>
            </a:r>
          </a:p>
          <a:p>
            <a:pPr lvl="2"/>
            <a:r>
              <a:rPr lang="en-US" dirty="0" smtClean="0"/>
              <a:t>Ownership of private property</a:t>
            </a:r>
          </a:p>
          <a:p>
            <a:r>
              <a:rPr lang="en-US" dirty="0" smtClean="0"/>
              <a:t>Kibbutzim</a:t>
            </a:r>
          </a:p>
          <a:p>
            <a:pPr lvl="2"/>
            <a:r>
              <a:rPr lang="en-US" dirty="0" smtClean="0"/>
              <a:t>Has started to become less rigid ideologically</a:t>
            </a:r>
          </a:p>
          <a:p>
            <a:pPr lvl="2"/>
            <a:r>
              <a:rPr lang="en-US" dirty="0" smtClean="0"/>
              <a:t>Industrialization</a:t>
            </a:r>
          </a:p>
          <a:p>
            <a:r>
              <a:rPr lang="en-US" dirty="0" smtClean="0"/>
              <a:t>Emphasis on group effort and collective well-being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</a:t>
            </a:r>
            <a:endParaRPr lang="en-US" dirty="0"/>
          </a:p>
        </p:txBody>
      </p:sp>
      <p:pic>
        <p:nvPicPr>
          <p:cNvPr id="4" name="Content Placeholder 3" descr="israel-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7109" y="1517051"/>
            <a:ext cx="4116092" cy="5340949"/>
          </a:xfrm>
        </p:spPr>
      </p:pic>
    </p:spTree>
    <p:extLst>
      <p:ext uri="{BB962C8B-B14F-4D97-AF65-F5344CB8AC3E}">
        <p14:creationId xmlns:p14="http://schemas.microsoft.com/office/powerpoint/2010/main" val="2917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the size of Florida, but less fertile and less endowed with natural resources</a:t>
            </a:r>
          </a:p>
          <a:p>
            <a:r>
              <a:rPr lang="en-US" dirty="0" smtClean="0"/>
              <a:t>1861- emerged as a nation-state as a result of national unification known as “</a:t>
            </a:r>
            <a:r>
              <a:rPr lang="en-US" dirty="0" err="1" smtClean="0"/>
              <a:t>risorgimento</a:t>
            </a:r>
            <a:r>
              <a:rPr lang="en-US" dirty="0" smtClean="0"/>
              <a:t>” or revival</a:t>
            </a:r>
          </a:p>
          <a:p>
            <a:r>
              <a:rPr lang="en-US" dirty="0" smtClean="0"/>
              <a:t>Italians have been influenced by foreign rule, they have managed a create a culture that is distinctly their own</a:t>
            </a:r>
          </a:p>
        </p:txBody>
      </p:sp>
    </p:spTree>
    <p:extLst>
      <p:ext uri="{BB962C8B-B14F-4D97-AF65-F5344CB8AC3E}">
        <p14:creationId xmlns:p14="http://schemas.microsoft.com/office/powerpoint/2010/main" val="11654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with the program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Laggard economically, compared to other nations in the EU</a:t>
            </a:r>
          </a:p>
          <a:p>
            <a:pPr lvl="1"/>
            <a:r>
              <a:rPr lang="en-US" dirty="0"/>
              <a:t>High taxes</a:t>
            </a:r>
          </a:p>
          <a:p>
            <a:pPr lvl="1"/>
            <a:r>
              <a:rPr lang="en-US" dirty="0"/>
              <a:t>Low rate of labor force participation</a:t>
            </a:r>
          </a:p>
          <a:p>
            <a:pPr lvl="1"/>
            <a:r>
              <a:rPr lang="en-US" dirty="0"/>
              <a:t>Low </a:t>
            </a:r>
            <a:r>
              <a:rPr lang="en-US" dirty="0" smtClean="0"/>
              <a:t>productivity</a:t>
            </a:r>
          </a:p>
          <a:p>
            <a:pPr lvl="1"/>
            <a:r>
              <a:rPr lang="en-US" dirty="0" smtClean="0"/>
              <a:t>Criminal groups </a:t>
            </a:r>
            <a:r>
              <a:rPr lang="en-US" smtClean="0"/>
              <a:t>(mafia)</a:t>
            </a:r>
            <a:endParaRPr lang="en-US" dirty="0"/>
          </a:p>
          <a:p>
            <a:pPr lvl="1"/>
            <a:r>
              <a:rPr lang="en-US" dirty="0"/>
              <a:t>Unpaid taxes=27% of Italy's GDP</a:t>
            </a:r>
          </a:p>
          <a:p>
            <a:pPr lvl="1"/>
            <a:r>
              <a:rPr lang="en-US" dirty="0"/>
              <a:t>Low number of large firms compared to other nations</a:t>
            </a:r>
          </a:p>
          <a:p>
            <a:r>
              <a:rPr lang="en-US" dirty="0" smtClean="0"/>
              <a:t>In danger of extinction </a:t>
            </a:r>
          </a:p>
          <a:p>
            <a:pPr lvl="1"/>
            <a:r>
              <a:rPr lang="en-US" dirty="0" smtClean="0"/>
              <a:t>Italy’s fertility rate= 1.28 CPW</a:t>
            </a:r>
          </a:p>
          <a:p>
            <a:pPr lvl="1"/>
            <a:r>
              <a:rPr lang="en-US" dirty="0" smtClean="0"/>
              <a:t>Far below the replacement= 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Divided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Northern range of Apennine mountains almost completely cuts off the north from the south</a:t>
            </a:r>
          </a:p>
          <a:p>
            <a:r>
              <a:rPr lang="en-US" dirty="0" smtClean="0"/>
              <a:t>Geographical division has led to extreme regionalism</a:t>
            </a:r>
          </a:p>
          <a:p>
            <a:r>
              <a:rPr lang="en-US" dirty="0" smtClean="0"/>
              <a:t>Italians view Italy as two separate nations</a:t>
            </a:r>
          </a:p>
          <a:p>
            <a:pPr lvl="1"/>
            <a:r>
              <a:rPr lang="en-US" dirty="0" smtClean="0"/>
              <a:t>North- wealthier &amp; industrialized (pop 37 million)</a:t>
            </a:r>
          </a:p>
          <a:p>
            <a:pPr lvl="1"/>
            <a:r>
              <a:rPr lang="en-US" dirty="0" smtClean="0"/>
              <a:t>South- poorer &amp; agrarian (pop 20 million)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</a:t>
            </a:r>
            <a:r>
              <a:rPr lang="en-US" dirty="0" err="1" smtClean="0"/>
              <a:t>vs</a:t>
            </a:r>
            <a:r>
              <a:rPr lang="en-US" dirty="0" smtClean="0"/>
              <a:t>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South- 11</a:t>
            </a:r>
            <a:r>
              <a:rPr lang="en-US" baseline="30000" dirty="0" smtClean="0"/>
              <a:t>th</a:t>
            </a:r>
            <a:r>
              <a:rPr lang="en-US" dirty="0" smtClean="0"/>
              <a:t> century King </a:t>
            </a:r>
            <a:r>
              <a:rPr lang="en-US" dirty="0" err="1" smtClean="0"/>
              <a:t>Frederico</a:t>
            </a:r>
            <a:r>
              <a:rPr lang="en-US" dirty="0" smtClean="0"/>
              <a:t> established autocratic form of </a:t>
            </a:r>
            <a:r>
              <a:rPr lang="en-US" dirty="0" err="1" smtClean="0"/>
              <a:t>gov.</a:t>
            </a:r>
            <a:r>
              <a:rPr lang="en-US" dirty="0" smtClean="0"/>
              <a:t> (politically and economically successful)</a:t>
            </a:r>
          </a:p>
          <a:p>
            <a:r>
              <a:rPr lang="en-US" dirty="0" smtClean="0"/>
              <a:t>North- centuries of long legacy of civic involvement through guilds and democratic elections that held corruption in check</a:t>
            </a:r>
          </a:p>
          <a:p>
            <a:r>
              <a:rPr lang="en-US" dirty="0" smtClean="0"/>
              <a:t>Today north is successful while south is in poverty</a:t>
            </a:r>
          </a:p>
          <a:p>
            <a:r>
              <a:rPr lang="en-US" dirty="0" smtClean="0"/>
              <a:t>Northern League-seeks to separate Italy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96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Victim of Mother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disasters have struck Italy for centuries, and recently Italians nicknamed their nation “landslide country”</a:t>
            </a:r>
          </a:p>
          <a:p>
            <a:pPr lvl="1"/>
            <a:r>
              <a:rPr lang="en-US" dirty="0" smtClean="0"/>
              <a:t>Volcanos</a:t>
            </a:r>
          </a:p>
          <a:p>
            <a:pPr lvl="1"/>
            <a:r>
              <a:rPr lang="en-US" dirty="0" smtClean="0"/>
              <a:t>Floods</a:t>
            </a:r>
          </a:p>
          <a:p>
            <a:pPr lvl="1"/>
            <a:r>
              <a:rPr lang="en-US" dirty="0" smtClean="0"/>
              <a:t>Famines</a:t>
            </a:r>
          </a:p>
          <a:p>
            <a:pPr lvl="1"/>
            <a:r>
              <a:rPr lang="en-US" dirty="0" smtClean="0"/>
              <a:t>Earthquakes</a:t>
            </a:r>
          </a:p>
          <a:p>
            <a:pPr lvl="1"/>
            <a:r>
              <a:rPr lang="en-US" dirty="0" smtClean="0"/>
              <a:t>Mudslides</a:t>
            </a:r>
          </a:p>
          <a:p>
            <a:endParaRPr lang="en-US" dirty="0"/>
          </a:p>
          <a:p>
            <a:pPr marL="16459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81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 Metaphor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Only art form for theatrical theater where words are almost all sung rather than spoken</a:t>
            </a:r>
          </a:p>
          <a:p>
            <a:r>
              <a:rPr lang="en-US" dirty="0" smtClean="0"/>
              <a:t>Opera represents almost all features of Italian culture</a:t>
            </a:r>
          </a:p>
          <a:p>
            <a:r>
              <a:rPr lang="en-US" dirty="0" smtClean="0"/>
              <a:t>Metaphor for Italy itself:</a:t>
            </a:r>
          </a:p>
          <a:p>
            <a:pPr lvl="1"/>
            <a:r>
              <a:rPr lang="en-US" dirty="0" smtClean="0"/>
              <a:t>Music </a:t>
            </a:r>
          </a:p>
          <a:p>
            <a:pPr lvl="1"/>
            <a:r>
              <a:rPr lang="en-US" dirty="0" smtClean="0"/>
              <a:t>Dramatic action</a:t>
            </a:r>
          </a:p>
          <a:p>
            <a:pPr lvl="1"/>
            <a:r>
              <a:rPr lang="en-US" dirty="0" smtClean="0"/>
              <a:t>Public spectacle </a:t>
            </a:r>
          </a:p>
          <a:p>
            <a:pPr lvl="1"/>
            <a:r>
              <a:rPr lang="en-US" dirty="0" smtClean="0"/>
              <a:t>Pageantry</a:t>
            </a:r>
          </a:p>
          <a:p>
            <a:pPr lvl="1"/>
            <a:r>
              <a:rPr lang="en-US" dirty="0" smtClean="0"/>
              <a:t>Sense of fate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471960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five minutes long</a:t>
            </a:r>
          </a:p>
          <a:p>
            <a:r>
              <a:rPr lang="en-US" dirty="0" smtClean="0"/>
              <a:t>Includes passages that are emotionally somber, cheerful, reflective and so forth</a:t>
            </a:r>
          </a:p>
          <a:p>
            <a:r>
              <a:rPr lang="en-US" dirty="0" smtClean="0"/>
              <a:t>Various points during it can be quick, moderate, or slow in tempo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Low-Context </a:t>
            </a:r>
            <a:r>
              <a:rPr lang="en-US" dirty="0" smtClean="0">
                <a:sym typeface="Wingdings" pitchFamily="2" charset="2"/>
              </a:rPr>
              <a:t>-----------------</a:t>
            </a:r>
            <a:r>
              <a:rPr lang="en-US" dirty="0" smtClean="0"/>
              <a:t>  High-Context</a:t>
            </a:r>
          </a:p>
          <a:p>
            <a:pPr marL="118872" indent="0">
              <a:buNone/>
            </a:pPr>
            <a:r>
              <a:rPr lang="en-US" dirty="0" smtClean="0"/>
              <a:t>U.S.	Americans        Italian			Asian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Differences for Overture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Milan (north)-tendency to shorten overture</a:t>
            </a:r>
          </a:p>
          <a:p>
            <a:r>
              <a:rPr lang="en-US" dirty="0" smtClean="0"/>
              <a:t>You can see the overture even in the smallest café</a:t>
            </a:r>
          </a:p>
          <a:p>
            <a:r>
              <a:rPr lang="en-US" dirty="0" smtClean="0"/>
              <a:t>Sandwiches are presented in colorful and appetizing manner and various forms of espresso or coffee are displayed</a:t>
            </a:r>
          </a:p>
          <a:p>
            <a:r>
              <a:rPr lang="en-US" dirty="0" smtClean="0"/>
              <a:t>May be few moments of conversation with the owner, but they are pleasant, like the display of food</a:t>
            </a:r>
          </a:p>
          <a:p>
            <a:r>
              <a:rPr lang="en-US" dirty="0" smtClean="0"/>
              <a:t>In the south it can be much more involved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Pageantry &amp; Spectacle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Italians are more animated and expressive than most other nationalities </a:t>
            </a:r>
          </a:p>
          <a:p>
            <a:pPr lvl="1"/>
            <a:r>
              <a:rPr lang="en-US" dirty="0" smtClean="0"/>
              <a:t>Noise level in Italy is high in public places</a:t>
            </a:r>
          </a:p>
          <a:p>
            <a:pPr lvl="1"/>
            <a:r>
              <a:rPr lang="en-US" dirty="0" smtClean="0"/>
              <a:t>People tend to congregate rather than isolate</a:t>
            </a:r>
          </a:p>
          <a:p>
            <a:r>
              <a:rPr lang="en-US" dirty="0" smtClean="0"/>
              <a:t>Curtain goes up and audience is greeted by a set so visually stunning it elicits applause</a:t>
            </a:r>
          </a:p>
          <a:p>
            <a:pPr lvl="1"/>
            <a:r>
              <a:rPr lang="en-US" dirty="0" smtClean="0"/>
              <a:t>P&amp;S play such a big role in Italian life that people and things tend to be judged first on their appearances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Pageantry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purpose of the show is to make life acceptable and pleasant.</a:t>
            </a:r>
          </a:p>
          <a:p>
            <a:r>
              <a:rPr lang="en-US" dirty="0" smtClean="0"/>
              <a:t>Italians try to make dull moments exciting &amp; significant by decorating and ritualizing them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949148"/>
            <a:ext cx="40957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6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Israel’s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Christian and Muslim rulers</a:t>
            </a:r>
          </a:p>
          <a:p>
            <a:pPr lvl="1"/>
            <a:r>
              <a:rPr lang="en-US" dirty="0" smtClean="0"/>
              <a:t>Opposed polytheistic tribes surrounding Israelites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Judaism, Islam, Christianity all connected through Jerusalem, a sacred city</a:t>
            </a:r>
          </a:p>
          <a:p>
            <a:endParaRPr lang="en-US" dirty="0" smtClean="0"/>
          </a:p>
          <a:p>
            <a:r>
              <a:rPr lang="en-US" dirty="0" smtClean="0"/>
              <a:t>Judaism: searching the meaning in all aspects of life </a:t>
            </a:r>
          </a:p>
        </p:txBody>
      </p:sp>
    </p:spTree>
    <p:extLst>
      <p:ext uri="{BB962C8B-B14F-4D97-AF65-F5344CB8AC3E}">
        <p14:creationId xmlns:p14="http://schemas.microsoft.com/office/powerpoint/2010/main" val="29658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Garbo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Turns Italian life into a work of art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bella</a:t>
            </a:r>
            <a:r>
              <a:rPr lang="en-US" dirty="0" smtClean="0"/>
              <a:t> </a:t>
            </a:r>
            <a:r>
              <a:rPr lang="en-US" dirty="0" err="1" smtClean="0"/>
              <a:t>figura</a:t>
            </a:r>
            <a:r>
              <a:rPr lang="en-US" dirty="0" smtClean="0"/>
              <a:t>- projection of “confident, knowing, capable face to the world”</a:t>
            </a:r>
          </a:p>
          <a:p>
            <a:r>
              <a:rPr lang="en-US" dirty="0" smtClean="0"/>
              <a:t>Many Italians join clubs that let them temporary portray themselves as wealthy</a:t>
            </a:r>
          </a:p>
          <a:p>
            <a:pPr lvl="1"/>
            <a:r>
              <a:rPr lang="en-US" dirty="0" smtClean="0"/>
              <a:t>Rent prestigious car </a:t>
            </a:r>
          </a:p>
          <a:p>
            <a:pPr lvl="1"/>
            <a:r>
              <a:rPr lang="en-US" dirty="0" smtClean="0"/>
              <a:t>Collection of paintings on their walls for a party</a:t>
            </a:r>
          </a:p>
          <a:p>
            <a:r>
              <a:rPr lang="en-US" dirty="0" smtClean="0"/>
              <a:t>1938 Hitler visited Rome   </a:t>
            </a:r>
          </a:p>
        </p:txBody>
      </p:sp>
    </p:spTree>
    <p:extLst>
      <p:ext uri="{BB962C8B-B14F-4D97-AF65-F5344CB8AC3E}">
        <p14:creationId xmlns:p14="http://schemas.microsoft.com/office/powerpoint/2010/main" val="39299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/>
          <a:lstStyle/>
          <a:p>
            <a:r>
              <a:rPr lang="en-US" dirty="0" smtClean="0"/>
              <a:t>Pageantry of Italian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church much like the opera, as a source of drama and ritual but not authority</a:t>
            </a:r>
          </a:p>
          <a:p>
            <a:r>
              <a:rPr lang="en-US" dirty="0" smtClean="0"/>
              <a:t>Italians do not let decisions be influenced by taste, hazards, or hopes </a:t>
            </a:r>
          </a:p>
          <a:p>
            <a:r>
              <a:rPr lang="en-US" dirty="0" smtClean="0"/>
              <a:t>They prefer to look each other in the face so they can gauge the others position </a:t>
            </a:r>
          </a:p>
          <a:p>
            <a:r>
              <a:rPr lang="en-US" dirty="0" smtClean="0"/>
              <a:t>Middle class people work when they have a profession, not while in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bel</a:t>
            </a:r>
            <a:r>
              <a:rPr lang="en-US" dirty="0"/>
              <a:t> canto</a:t>
            </a:r>
          </a:p>
          <a:p>
            <a:r>
              <a:rPr lang="en-US" dirty="0"/>
              <a:t>Loud Speech</a:t>
            </a:r>
          </a:p>
          <a:p>
            <a:r>
              <a:rPr lang="en-US" dirty="0"/>
              <a:t>Speech and Gesture</a:t>
            </a:r>
          </a:p>
          <a:p>
            <a:pPr lvl="1"/>
            <a:r>
              <a:rPr lang="en-US" dirty="0"/>
              <a:t>Hand Motions</a:t>
            </a:r>
          </a:p>
          <a:p>
            <a:r>
              <a:rPr lang="en-US" dirty="0"/>
              <a:t>Contentious Spirits</a:t>
            </a:r>
          </a:p>
          <a:p>
            <a:pPr lvl="1"/>
            <a:r>
              <a:rPr lang="en-US" dirty="0"/>
              <a:t>Flattery</a:t>
            </a:r>
          </a:p>
          <a:p>
            <a:pPr lvl="1"/>
            <a:r>
              <a:rPr lang="en-US" dirty="0" err="1"/>
              <a:t>Arguements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Emotions</a:t>
            </a:r>
          </a:p>
          <a:p>
            <a:r>
              <a:rPr lang="en-US" dirty="0"/>
              <a:t>The View From the Piazza</a:t>
            </a:r>
          </a:p>
          <a:p>
            <a:r>
              <a:rPr lang="en-US" dirty="0"/>
              <a:t>La Bella </a:t>
            </a:r>
            <a:r>
              <a:rPr lang="en-US" dirty="0" err="1"/>
              <a:t>Figura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Externalization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</a:t>
            </a:r>
            <a:r>
              <a:rPr lang="en-US" dirty="0"/>
              <a:t>Ties</a:t>
            </a:r>
          </a:p>
          <a:p>
            <a:endParaRPr lang="en-US" dirty="0" smtClean="0"/>
          </a:p>
          <a:p>
            <a:r>
              <a:rPr lang="en-US" dirty="0" smtClean="0"/>
              <a:t>Gender </a:t>
            </a:r>
            <a:r>
              <a:rPr lang="en-US" dirty="0"/>
              <a:t>Issues</a:t>
            </a:r>
          </a:p>
          <a:p>
            <a:endParaRPr lang="en-US" dirty="0" smtClean="0"/>
          </a:p>
          <a:p>
            <a:r>
              <a:rPr lang="en-US" dirty="0" smtClean="0"/>
              <a:t>Personal </a:t>
            </a:r>
            <a:r>
              <a:rPr lang="en-US" dirty="0"/>
              <a:t>Style</a:t>
            </a:r>
          </a:p>
          <a:p>
            <a:endParaRPr lang="en-US" dirty="0" smtClean="0"/>
          </a:p>
          <a:p>
            <a:r>
              <a:rPr lang="en-US" dirty="0" smtClean="0"/>
              <a:t>Problematic </a:t>
            </a:r>
            <a:r>
              <a:rPr lang="en-US" dirty="0"/>
              <a:t>Attitudes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Chorus and Soloists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Culture of Death</a:t>
            </a:r>
          </a:p>
          <a:p>
            <a:endParaRPr lang="en-US" dirty="0" smtClean="0"/>
          </a:p>
          <a:p>
            <a:r>
              <a:rPr lang="en-US" dirty="0" smtClean="0"/>
              <a:t>Different </a:t>
            </a:r>
            <a:r>
              <a:rPr lang="en-US" dirty="0"/>
              <a:t>Ways of Doing Business</a:t>
            </a:r>
          </a:p>
          <a:p>
            <a:endParaRPr lang="en-US" dirty="0" smtClean="0"/>
          </a:p>
          <a:p>
            <a:r>
              <a:rPr lang="en-US" dirty="0" smtClean="0"/>
              <a:t>Chorus </a:t>
            </a:r>
            <a:r>
              <a:rPr lang="en-US" dirty="0"/>
              <a:t>and 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Belgium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Slightly larger than Maryland</a:t>
            </a:r>
          </a:p>
          <a:p>
            <a:r>
              <a:rPr lang="en-US" dirty="0" smtClean="0"/>
              <a:t>Two major ethnic groups; Wallonians and Flemings</a:t>
            </a:r>
          </a:p>
        </p:txBody>
      </p:sp>
      <p:pic>
        <p:nvPicPr>
          <p:cNvPr id="31746" name="Picture 2" descr="http://i.infoplease.com/images/mbelgi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505200"/>
            <a:ext cx="2819400" cy="3067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51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Wallonian Versus Flemish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Conflicts between Wallonians and Flemish</a:t>
            </a:r>
          </a:p>
          <a:p>
            <a:r>
              <a:rPr lang="en-US" dirty="0" smtClean="0"/>
              <a:t>Systematic problem solving</a:t>
            </a:r>
          </a:p>
          <a:p>
            <a:r>
              <a:rPr lang="en-US" dirty="0" smtClean="0"/>
              <a:t>Small federal government, lots of states </a:t>
            </a:r>
          </a:p>
          <a:p>
            <a:r>
              <a:rPr lang="en-US" dirty="0" smtClean="0"/>
              <a:t>Protests are civil, and even humorous. </a:t>
            </a:r>
          </a:p>
        </p:txBody>
      </p:sp>
    </p:spTree>
    <p:extLst>
      <p:ext uri="{BB962C8B-B14F-4D97-AF65-F5344CB8AC3E}">
        <p14:creationId xmlns:p14="http://schemas.microsoft.com/office/powerpoint/2010/main" val="13814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Lace is a metaphor for Belgium </a:t>
            </a:r>
            <a:endParaRPr lang="en-US" dirty="0"/>
          </a:p>
        </p:txBody>
      </p:sp>
      <p:pic>
        <p:nvPicPr>
          <p:cNvPr id="38914" name="Picture 2" descr="http://photos-d.ak.fbcdn.net/hphotos-ak-ash4/301450_2480909548124_1414136373_32854970_1197483898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505200"/>
            <a:ext cx="3938257" cy="2209800"/>
          </a:xfrm>
          <a:prstGeom prst="rect">
            <a:avLst/>
          </a:prstGeom>
          <a:noFill/>
        </p:spPr>
      </p:pic>
      <p:pic>
        <p:nvPicPr>
          <p:cNvPr id="38916" name="Picture 4" descr="http://sphotos.xx.fbcdn.net/hphotos-snc7/316059_2480909188115_1414136373_32854969_182491455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2185987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58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of Contrasts</a:t>
            </a:r>
            <a:endParaRPr lang="en-US" dirty="0"/>
          </a:p>
        </p:txBody>
      </p:sp>
      <p:pic>
        <p:nvPicPr>
          <p:cNvPr id="40962" name="Picture 2" descr="http://www.mapsofworld.com/belgium/maps/map-of-belg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5032916" cy="4390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61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Israel’s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State of Israel declared on May 14, 1948</a:t>
            </a:r>
          </a:p>
          <a:p>
            <a:pPr lvl="1"/>
            <a:r>
              <a:rPr lang="en-US" dirty="0" smtClean="0"/>
              <a:t>After UN partitioned for the land to be split	</a:t>
            </a:r>
          </a:p>
          <a:p>
            <a:pPr lvl="2"/>
            <a:r>
              <a:rPr lang="en-US" dirty="0" smtClean="0"/>
              <a:t>54.5% to Israel, 45.5% to Palestinians</a:t>
            </a:r>
          </a:p>
          <a:p>
            <a:endParaRPr lang="en-US" dirty="0" smtClean="0"/>
          </a:p>
          <a:p>
            <a:r>
              <a:rPr lang="en-US" dirty="0" smtClean="0"/>
              <a:t>Large number of immigrants accepted as result of Zionist dream</a:t>
            </a:r>
          </a:p>
          <a:p>
            <a:pPr lvl="1"/>
            <a:r>
              <a:rPr lang="en-US" dirty="0" smtClean="0"/>
              <a:t>Population doubled</a:t>
            </a:r>
          </a:p>
          <a:p>
            <a:pPr lvl="1"/>
            <a:r>
              <a:rPr lang="en-US" dirty="0" smtClean="0"/>
              <a:t>Economy grew dramatically</a:t>
            </a:r>
          </a:p>
          <a:p>
            <a:endParaRPr lang="en-US" dirty="0" smtClean="0"/>
          </a:p>
          <a:p>
            <a:r>
              <a:rPr lang="en-US" dirty="0" smtClean="0"/>
              <a:t>Largest recipient of U.S. grants and charity by 1991</a:t>
            </a:r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of Three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Belgian government recognizes three languages</a:t>
            </a:r>
          </a:p>
          <a:p>
            <a:pPr lvl="1"/>
            <a:r>
              <a:rPr lang="en-US" dirty="0" smtClean="0"/>
              <a:t>Flanders</a:t>
            </a:r>
          </a:p>
          <a:p>
            <a:pPr lvl="1"/>
            <a:r>
              <a:rPr lang="en-US" dirty="0" smtClean="0"/>
              <a:t>Wallonia</a:t>
            </a:r>
          </a:p>
          <a:p>
            <a:pPr lvl="1"/>
            <a:r>
              <a:rPr lang="en-US" dirty="0" smtClean="0"/>
              <a:t>Limburg</a:t>
            </a:r>
          </a:p>
          <a:p>
            <a:r>
              <a:rPr lang="en-US" dirty="0" smtClean="0"/>
              <a:t>In Brussels business is conducted in Dutch, English, or French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of Three Languages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5% of population is foreigners</a:t>
            </a:r>
          </a:p>
          <a:p>
            <a:r>
              <a:rPr lang="en-US" dirty="0" smtClean="0"/>
              <a:t>In school</a:t>
            </a:r>
          </a:p>
          <a:p>
            <a:pPr lvl="1"/>
            <a:r>
              <a:rPr lang="en-US" dirty="0" smtClean="0"/>
              <a:t>Native region language for 8 years</a:t>
            </a:r>
          </a:p>
          <a:p>
            <a:pPr lvl="1"/>
            <a:r>
              <a:rPr lang="en-US" dirty="0" smtClean="0"/>
              <a:t>Second language for 4 years</a:t>
            </a:r>
          </a:p>
          <a:p>
            <a:r>
              <a:rPr lang="en-US" dirty="0" smtClean="0"/>
              <a:t>Headstrong Belgians will communicate in English</a:t>
            </a:r>
          </a:p>
        </p:txBody>
      </p:sp>
    </p:spTree>
    <p:extLst>
      <p:ext uri="{BB962C8B-B14F-4D97-AF65-F5344CB8AC3E}">
        <p14:creationId xmlns:p14="http://schemas.microsoft.com/office/powerpoint/2010/main" val="20559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Versus Nation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815609"/>
          </a:xfrm>
        </p:spPr>
        <p:txBody>
          <a:bodyPr/>
          <a:lstStyle/>
          <a:p>
            <a:r>
              <a:rPr lang="en-US" dirty="0" smtClean="0"/>
              <a:t>Three flags</a:t>
            </a:r>
            <a:endParaRPr lang="en-US" dirty="0"/>
          </a:p>
        </p:txBody>
      </p:sp>
      <p:pic>
        <p:nvPicPr>
          <p:cNvPr id="41986" name="Picture 2" descr="https://encrypted-tbn2.google.com/images?q=tbn:ANd9GcSa2Limjr6ejMZJkhRs7gn0ZSVzKvsH766ph_qiswuwc1Iv9ysL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2619375" cy="1743076"/>
          </a:xfrm>
          <a:prstGeom prst="rect">
            <a:avLst/>
          </a:prstGeom>
          <a:noFill/>
        </p:spPr>
      </p:pic>
      <p:pic>
        <p:nvPicPr>
          <p:cNvPr id="41988" name="Picture 4" descr="https://encrypted-tbn3.google.com/images?q=tbn:ANd9GcR7en-gNxPrFgeX-39B7IoKTQUCZLX31oYyjW5yEBPbAg8RG8J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743200"/>
            <a:ext cx="2619375" cy="1743076"/>
          </a:xfrm>
          <a:prstGeom prst="rect">
            <a:avLst/>
          </a:prstGeom>
          <a:noFill/>
        </p:spPr>
      </p:pic>
      <p:pic>
        <p:nvPicPr>
          <p:cNvPr id="41990" name="Picture 6" descr="https://encrypted-tbn2.google.com/images?q=tbn:ANd9GcR60GU9EKDVC8LhqOxXx6KuTD_4fh-CG-xZmJREPHKZpqEU9vh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743200"/>
            <a:ext cx="2520900" cy="1676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48006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Belgium Flag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8006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Wallonian Flag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4800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Flanders Flag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2.gstatic.com/images?q=tbn:ANd9GcTvVjL56Aos7ACLvKAbK3OlGc6hWLvju-kHcncKNhcoy8aoS-h3zfKU-ys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57400"/>
            <a:ext cx="5562600" cy="4166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55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Versus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Tend to be very Individualistic</a:t>
            </a:r>
          </a:p>
          <a:p>
            <a:pPr lvl="1"/>
            <a:r>
              <a:rPr lang="en-US" dirty="0" smtClean="0"/>
              <a:t>Considered a major accomplishment to be established on their own</a:t>
            </a:r>
          </a:p>
          <a:p>
            <a:pPr lvl="1"/>
            <a:r>
              <a:rPr lang="en-US" dirty="0" smtClean="0"/>
              <a:t>Aesthetic taste </a:t>
            </a:r>
          </a:p>
          <a:p>
            <a:r>
              <a:rPr lang="en-US" dirty="0" smtClean="0"/>
              <a:t>Cleanliness </a:t>
            </a:r>
          </a:p>
          <a:p>
            <a:r>
              <a:rPr lang="en-US" dirty="0" smtClean="0"/>
              <a:t>Ecological</a:t>
            </a:r>
          </a:p>
        </p:txBody>
      </p:sp>
    </p:spTree>
    <p:extLst>
      <p:ext uri="{BB962C8B-B14F-4D97-AF65-F5344CB8AC3E}">
        <p14:creationId xmlns:p14="http://schemas.microsoft.com/office/powerpoint/2010/main" val="30763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family oriented</a:t>
            </a:r>
          </a:p>
          <a:p>
            <a:pPr lvl="1"/>
            <a:r>
              <a:rPr lang="en-US" dirty="0" smtClean="0"/>
              <a:t>Meals and activities</a:t>
            </a:r>
          </a:p>
          <a:p>
            <a:pPr lvl="1"/>
            <a:r>
              <a:rPr lang="en-US" dirty="0" smtClean="0"/>
              <a:t>Sunday lunch</a:t>
            </a:r>
          </a:p>
          <a:p>
            <a:pPr lvl="1"/>
            <a:r>
              <a:rPr lang="en-US" dirty="0" smtClean="0"/>
              <a:t>Vacations</a:t>
            </a:r>
          </a:p>
          <a:p>
            <a:r>
              <a:rPr lang="en-US" dirty="0" smtClean="0"/>
              <a:t>Gender Roles</a:t>
            </a:r>
          </a:p>
          <a:p>
            <a:pPr lvl="1"/>
            <a:r>
              <a:rPr lang="en-US" dirty="0" smtClean="0"/>
              <a:t>1.9 million of 4.4 million workers are women</a:t>
            </a:r>
          </a:p>
          <a:p>
            <a:pPr lvl="1"/>
            <a:r>
              <a:rPr lang="en-US" dirty="0" smtClean="0"/>
              <a:t>Women in “non-male” occupations</a:t>
            </a:r>
          </a:p>
          <a:p>
            <a:r>
              <a:rPr lang="en-US" dirty="0" smtClean="0"/>
              <a:t>Contradictions </a:t>
            </a:r>
          </a:p>
          <a:p>
            <a:pPr lvl="1"/>
            <a:r>
              <a:rPr lang="en-US" dirty="0" smtClean="0"/>
              <a:t>The Catholic church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and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Coal and steel subsidies</a:t>
            </a:r>
          </a:p>
          <a:p>
            <a:pPr lvl="1"/>
            <a:r>
              <a:rPr lang="en-US" dirty="0" smtClean="0"/>
              <a:t>Salvageable? </a:t>
            </a:r>
          </a:p>
          <a:p>
            <a:r>
              <a:rPr lang="en-US" dirty="0" smtClean="0"/>
              <a:t>Cultural differences</a:t>
            </a:r>
          </a:p>
          <a:p>
            <a:pPr lvl="1"/>
            <a:r>
              <a:rPr lang="en-US" dirty="0" smtClean="0"/>
              <a:t>In 1830, Wallonians were the social elite, so French was considered the cultured language</a:t>
            </a:r>
          </a:p>
          <a:p>
            <a:pPr lvl="1"/>
            <a:r>
              <a:rPr lang="en-US" dirty="0" smtClean="0"/>
              <a:t>Flanders economy surpassed that of Wallonia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24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Belgians prefer unemployment to menial labor</a:t>
            </a:r>
          </a:p>
          <a:p>
            <a:pPr lvl="1"/>
            <a:r>
              <a:rPr lang="en-US" dirty="0" smtClean="0"/>
              <a:t>Immigrants are considered necessary, but temporary</a:t>
            </a:r>
          </a:p>
          <a:p>
            <a:r>
              <a:rPr lang="en-US" dirty="0" smtClean="0"/>
              <a:t>Increasing amounts of immigrants</a:t>
            </a:r>
          </a:p>
        </p:txBody>
      </p:sp>
    </p:spTree>
    <p:extLst>
      <p:ext uri="{BB962C8B-B14F-4D97-AF65-F5344CB8AC3E}">
        <p14:creationId xmlns:p14="http://schemas.microsoft.com/office/powerpoint/2010/main" val="14923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Vs Rural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Urban areas in Belgium</a:t>
            </a:r>
          </a:p>
          <a:p>
            <a:pPr lvl="1"/>
            <a:r>
              <a:rPr lang="en-US" dirty="0" smtClean="0"/>
              <a:t>Rolling green hills with little white farmhouses</a:t>
            </a:r>
          </a:p>
          <a:p>
            <a:pPr lvl="1"/>
            <a:r>
              <a:rPr lang="en-US" dirty="0" smtClean="0"/>
              <a:t>Does not seem like it has entered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The cities in Belgian</a:t>
            </a:r>
          </a:p>
          <a:p>
            <a:pPr lvl="1"/>
            <a:r>
              <a:rPr lang="en-US" dirty="0" smtClean="0"/>
              <a:t>Look like medieval fortresses with a wall surrounding them</a:t>
            </a:r>
          </a:p>
          <a:p>
            <a:pPr lvl="1"/>
            <a:r>
              <a:rPr lang="en-US" dirty="0" smtClean="0"/>
              <a:t>Inside the cities, there is a further contrast between the modern industrial facilities and the grandeur of the older architecture.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Beauty Vs Practicality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artistic history of the country is evidenced by the prominence of museums, theaters, and artistic venues.</a:t>
            </a:r>
          </a:p>
          <a:p>
            <a:pPr lvl="1"/>
            <a:r>
              <a:rPr lang="en-US" dirty="0" err="1" smtClean="0"/>
              <a:t>Bokrijk</a:t>
            </a:r>
            <a:r>
              <a:rPr lang="en-US" dirty="0" smtClean="0"/>
              <a:t> is the largest museum in Belgium</a:t>
            </a:r>
          </a:p>
          <a:p>
            <a:r>
              <a:rPr lang="en-US" dirty="0" smtClean="0"/>
              <a:t>Flemish art</a:t>
            </a:r>
          </a:p>
          <a:p>
            <a:r>
              <a:rPr lang="en-US" dirty="0" smtClean="0"/>
              <a:t>Art in the churches</a:t>
            </a:r>
          </a:p>
          <a:p>
            <a:r>
              <a:rPr lang="en-US" dirty="0" smtClean="0"/>
              <a:t>The study of artistic history is strongly supported by the school system</a:t>
            </a:r>
          </a:p>
          <a:p>
            <a:r>
              <a:rPr lang="en-US" dirty="0" smtClean="0"/>
              <a:t>Battle of the Bulge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Zion: Jerusalem and the land of Israel</a:t>
            </a:r>
          </a:p>
          <a:p>
            <a:endParaRPr lang="en-US" dirty="0" smtClean="0"/>
          </a:p>
          <a:p>
            <a:r>
              <a:rPr lang="en-US" dirty="0" smtClean="0"/>
              <a:t>A modern and ideological movement born in the last half of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Movement for redemption of Jews in the land of Israel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Lace production requires strict and complex controls to avoid needless flaws, similar to the Belgian preference</a:t>
            </a:r>
          </a:p>
          <a:p>
            <a:r>
              <a:rPr lang="en-US" dirty="0" smtClean="0"/>
              <a:t>According to </a:t>
            </a:r>
            <a:r>
              <a:rPr lang="en-US" dirty="0" err="1" smtClean="0"/>
              <a:t>Hofstede’s</a:t>
            </a:r>
            <a:r>
              <a:rPr lang="en-US" dirty="0" smtClean="0"/>
              <a:t> cross cultural study, Belgium ranked 6</a:t>
            </a:r>
            <a:r>
              <a:rPr lang="en-US" baseline="30000" dirty="0" smtClean="0"/>
              <a:t>th</a:t>
            </a:r>
            <a:r>
              <a:rPr lang="en-US" dirty="0" smtClean="0"/>
              <a:t> in terms of avoiding uncertainty.</a:t>
            </a:r>
          </a:p>
          <a:p>
            <a:r>
              <a:rPr lang="en-US" dirty="0" smtClean="0"/>
              <a:t>3x8 time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and linguistic borders are well defined and mapped</a:t>
            </a:r>
          </a:p>
          <a:p>
            <a:r>
              <a:rPr lang="en-US" dirty="0" smtClean="0"/>
              <a:t>Belgium has designed the most immense transportation system in the world for its size because it has several ports</a:t>
            </a:r>
          </a:p>
          <a:p>
            <a:r>
              <a:rPr lang="en-US" dirty="0" smtClean="0"/>
              <a:t>Hub-and-spoke fashion roads</a:t>
            </a:r>
          </a:p>
          <a:p>
            <a:r>
              <a:rPr lang="en-US" dirty="0" smtClean="0"/>
              <a:t>Cobblestones roads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Belgians are formal in their interactions with others and employ a number of explicit rules</a:t>
            </a:r>
          </a:p>
          <a:p>
            <a:r>
              <a:rPr lang="en-US" dirty="0" smtClean="0"/>
              <a:t>Formal titles</a:t>
            </a:r>
          </a:p>
          <a:p>
            <a:r>
              <a:rPr lang="en-US" dirty="0" smtClean="0"/>
              <a:t>Gifts are given at any social visit</a:t>
            </a:r>
          </a:p>
          <a:p>
            <a:r>
              <a:rPr lang="en-US" dirty="0" smtClean="0"/>
              <a:t>Require certainty and privacy in social settings and everyday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Gatherings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Beer is cherished and a source of pride for Belgians</a:t>
            </a:r>
          </a:p>
          <a:p>
            <a:r>
              <a:rPr lang="en-US" dirty="0" err="1" smtClean="0"/>
              <a:t>Frituur</a:t>
            </a:r>
            <a:r>
              <a:rPr lang="en-US" dirty="0" smtClean="0"/>
              <a:t> or french-fry maker’s shop</a:t>
            </a:r>
          </a:p>
          <a:p>
            <a:r>
              <a:rPr lang="en-US" dirty="0" smtClean="0"/>
              <a:t>The complex government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Hofstede</a:t>
            </a:r>
            <a:r>
              <a:rPr lang="en-US" dirty="0" smtClean="0"/>
              <a:t> demonstrated a strong correlation between high uncertainty avoidance and high anxiety and stress</a:t>
            </a:r>
          </a:p>
          <a:p>
            <a:r>
              <a:rPr lang="en-US" dirty="0" smtClean="0"/>
              <a:t>Doing society</a:t>
            </a:r>
          </a:p>
          <a:p>
            <a:r>
              <a:rPr lang="en-US" dirty="0" smtClean="0"/>
              <a:t>Frequently have minor breakdowns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</a:p>
          <a:p>
            <a:r>
              <a:rPr lang="en-US" dirty="0" smtClean="0"/>
              <a:t>Managers</a:t>
            </a:r>
          </a:p>
          <a:p>
            <a:r>
              <a:rPr lang="en-US" dirty="0" smtClean="0"/>
              <a:t>Cooperative to a greater extent than they are competitive</a:t>
            </a:r>
          </a:p>
          <a:p>
            <a:r>
              <a:rPr lang="en-US" dirty="0" smtClean="0"/>
              <a:t>Tax rates are the one of the highest in Western Europe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Negotiators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Peter Paul Rubens</a:t>
            </a:r>
          </a:p>
          <a:p>
            <a:r>
              <a:rPr lang="en-US" dirty="0" smtClean="0"/>
              <a:t>International corporations</a:t>
            </a:r>
            <a:endParaRPr lang="en-US" dirty="0"/>
          </a:p>
        </p:txBody>
      </p:sp>
      <p:pic>
        <p:nvPicPr>
          <p:cNvPr id="4" name="Picture 3" descr="bu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200400"/>
            <a:ext cx="3736962" cy="323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6248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75000"/>
                  </a:prstClr>
                </a:solidFill>
              </a:rPr>
              <a:t>http://youtu.be/HebVrYwh6H4</a:t>
            </a:r>
            <a:endParaRPr lang="en-US" sz="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386" name="ShockwaveFlash1" r:id="rId2" imgW="8686800" imgH="6324480"/>
        </mc:Choice>
        <mc:Fallback>
          <p:control name="ShockwaveFlash1" r:id="rId2" imgW="8686800" imgH="632448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304800"/>
                  <a:ext cx="8685213" cy="6324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246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Nigeria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5029200" cy="455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86200" y="6019800"/>
            <a:ext cx="3276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50000"/>
                  </a:prstClr>
                </a:solidFill>
              </a:rPr>
              <a:t>http://upload.wikimedia.org/wikipedia/commons/3/30/Nigeria-Pos.png</a:t>
            </a:r>
            <a:endParaRPr 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Nigeria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Federal Republic of Nigeria</a:t>
            </a:r>
          </a:p>
          <a:p>
            <a:r>
              <a:rPr lang="en-US" dirty="0" smtClean="0"/>
              <a:t>36 States</a:t>
            </a:r>
          </a:p>
          <a:p>
            <a:r>
              <a:rPr lang="en-US" dirty="0" smtClean="0"/>
              <a:t>Capital- Abuja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most populous country in the world with majority black population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3733800" cy="395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876800" y="5638800"/>
            <a:ext cx="3810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50000"/>
                  </a:prstClr>
                </a:solidFill>
              </a:rPr>
              <a:t>http://www.state.gov/cms_images/nigeria_map_2007-worldfactbook.jpg</a:t>
            </a:r>
            <a:endParaRPr 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638800"/>
            <a:ext cx="350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 smtClean="0">
                <a:solidFill>
                  <a:prstClr val="white">
                    <a:lumMod val="65000"/>
                  </a:prstClr>
                </a:solidFill>
              </a:rPr>
              <a:t>http://www.communicaid.com/access/pdf/library/culture/doing-business-in/Doing%20Business%20in%20Nigeria.pdf</a:t>
            </a:r>
            <a:endParaRPr lang="en-US" sz="800" u="sng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Fighting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1967 War: Israel gains possession of Sinai Peninsula, Gaza Strip, the West Bank, the Golan Heights, East Jerusalem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Yom Kippur War: 1973; war was won, but many lives were lost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Intifadas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Largest ethnic groups:</a:t>
            </a:r>
          </a:p>
          <a:p>
            <a:pPr lvl="1"/>
            <a:r>
              <a:rPr lang="en-US" dirty="0" smtClean="0"/>
              <a:t>Hausa-Fulani</a:t>
            </a:r>
          </a:p>
          <a:p>
            <a:pPr lvl="1"/>
            <a:r>
              <a:rPr lang="en-US" dirty="0" smtClean="0"/>
              <a:t>Igbo</a:t>
            </a:r>
          </a:p>
          <a:p>
            <a:pPr lvl="1"/>
            <a:r>
              <a:rPr lang="en-US" dirty="0" smtClean="0"/>
              <a:t>Yoruba</a:t>
            </a:r>
          </a:p>
          <a:p>
            <a:r>
              <a:rPr lang="en-US" dirty="0" smtClean="0"/>
              <a:t>Main Religions</a:t>
            </a:r>
          </a:p>
          <a:p>
            <a:pPr lvl="1"/>
            <a:r>
              <a:rPr lang="en-US" dirty="0" smtClean="0"/>
              <a:t>Muslim</a:t>
            </a:r>
          </a:p>
          <a:p>
            <a:pPr lvl="1"/>
            <a:r>
              <a:rPr lang="en-US" dirty="0" smtClean="0"/>
              <a:t>Christian</a:t>
            </a:r>
          </a:p>
          <a:p>
            <a:pPr lvl="1"/>
            <a:r>
              <a:rPr lang="en-US" dirty="0" smtClean="0"/>
              <a:t>Tribal (traditional)</a:t>
            </a:r>
          </a:p>
          <a:p>
            <a:r>
              <a:rPr lang="en-US" dirty="0" smtClean="0"/>
              <a:t>Languages</a:t>
            </a:r>
          </a:p>
          <a:p>
            <a:pPr lvl="1"/>
            <a:r>
              <a:rPr lang="en-US" dirty="0" smtClean="0"/>
              <a:t>Official- English</a:t>
            </a:r>
          </a:p>
          <a:p>
            <a:pPr lvl="1"/>
            <a:r>
              <a:rPr lang="en-US" dirty="0" smtClean="0"/>
              <a:t>Over 521 estimated spoken in Nigeria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438400"/>
            <a:ext cx="4557901" cy="294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81600" y="5181600"/>
            <a:ext cx="3657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65000"/>
                  </a:prstClr>
                </a:solidFill>
              </a:rPr>
              <a:t>http://www.foreignpolicy.com/files/fp_uploaded_images/101220_Nigeria.jpg</a:t>
            </a:r>
            <a:endParaRPr lang="en-US" sz="8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6172200"/>
            <a:ext cx="5562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65000"/>
                  </a:prstClr>
                </a:solidFill>
              </a:rPr>
              <a:t>http://www.communicaid.com/access/pdf/library/culture/doing-business-in/Doing%20Business%20in%20Nigeria.pdf</a:t>
            </a:r>
            <a:endParaRPr lang="en-US" sz="8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(2011 </a:t>
            </a:r>
            <a:r>
              <a:rPr lang="en-US" dirty="0" err="1" smtClean="0"/>
              <a:t>est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About 20% African population lives in Nigeria</a:t>
            </a:r>
          </a:p>
          <a:p>
            <a:pPr lvl="1"/>
            <a:r>
              <a:rPr lang="en-US" dirty="0" smtClean="0"/>
              <a:t>155,215,573</a:t>
            </a:r>
          </a:p>
          <a:p>
            <a:pPr lvl="1"/>
            <a:r>
              <a:rPr lang="en-US" dirty="0" smtClean="0"/>
              <a:t>51.7% rural, 48.3% urban</a:t>
            </a:r>
          </a:p>
          <a:p>
            <a:pPr lvl="1"/>
            <a:r>
              <a:rPr lang="en-US" dirty="0" smtClean="0"/>
              <a:t>Life expectancy- 47.56 years</a:t>
            </a:r>
          </a:p>
          <a:p>
            <a:pPr lvl="1"/>
            <a:r>
              <a:rPr lang="en-US" dirty="0" smtClean="0"/>
              <a:t>Poor health care and general living conditions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5410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65000"/>
                  </a:prstClr>
                </a:solidFill>
              </a:rPr>
              <a:t>http://www.indexmundi.com/nigeria/demographics_profile.html</a:t>
            </a:r>
            <a:endParaRPr lang="en-US" sz="8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Mixed economy</a:t>
            </a:r>
          </a:p>
          <a:p>
            <a:r>
              <a:rPr lang="en-US" dirty="0" smtClean="0"/>
              <a:t>Middle income status (according to World Bank)</a:t>
            </a:r>
          </a:p>
          <a:p>
            <a:r>
              <a:rPr lang="en-US" dirty="0" smtClean="0"/>
              <a:t>Second largest GDP in Africa</a:t>
            </a:r>
          </a:p>
          <a:p>
            <a:r>
              <a:rPr lang="en-US" dirty="0" smtClean="0"/>
              <a:t>Oil is largest export</a:t>
            </a:r>
          </a:p>
          <a:p>
            <a:pPr lvl="1"/>
            <a:r>
              <a:rPr lang="en-US" dirty="0" smtClean="0"/>
              <a:t>Supplies US with 8% total oil imports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largest exporter of goods to the U.S.</a:t>
            </a:r>
          </a:p>
          <a:p>
            <a:pPr lvl="1"/>
            <a:r>
              <a:rPr lang="en-US" dirty="0" smtClean="0"/>
              <a:t>Member of OPEC since 1971</a:t>
            </a:r>
            <a:endParaRPr lang="en-US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362200"/>
            <a:ext cx="3676650" cy="218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10200" y="4572000"/>
            <a:ext cx="342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85000"/>
                  </a:prstClr>
                </a:solidFill>
              </a:rPr>
              <a:t>http://upload.wikimedia.org/wikipedia/commons/thumb/3/32/Naira_notes.jpg/252px-Naira_notes.jpg</a:t>
            </a:r>
            <a:endParaRPr lang="en-US" sz="8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6096000"/>
            <a:ext cx="16962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65000"/>
                  </a:prstClr>
                </a:solidFill>
              </a:rPr>
              <a:t>http://en.wikipedia.org/wiki/Nigeria</a:t>
            </a:r>
            <a:endParaRPr lang="en-US" sz="8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953000"/>
          </a:xfrm>
        </p:spPr>
        <p:txBody>
          <a:bodyPr/>
          <a:lstStyle/>
          <a:p>
            <a:r>
              <a:rPr lang="en-US" dirty="0" smtClean="0"/>
              <a:t>Democracy as of 1999</a:t>
            </a:r>
          </a:p>
          <a:p>
            <a:pPr lvl="1"/>
            <a:r>
              <a:rPr lang="en-US" dirty="0" smtClean="0"/>
              <a:t>Modeled after US</a:t>
            </a:r>
          </a:p>
          <a:p>
            <a:r>
              <a:rPr lang="en-US" dirty="0" smtClean="0"/>
              <a:t>Independence from Britain in 1960</a:t>
            </a:r>
          </a:p>
          <a:p>
            <a:pPr lvl="1"/>
            <a:r>
              <a:rPr lang="en-US" dirty="0" smtClean="0"/>
              <a:t>Focus on liberation of African dignity</a:t>
            </a:r>
          </a:p>
          <a:p>
            <a:pPr lvl="1"/>
            <a:r>
              <a:rPr lang="en-US" dirty="0" smtClean="0"/>
              <a:t>Leading role in fight against Apartheid regime in South Africa</a:t>
            </a:r>
          </a:p>
          <a:p>
            <a:pPr lvl="1"/>
            <a:endParaRPr lang="en-US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244" y="2133600"/>
            <a:ext cx="414930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81600" y="4724400"/>
            <a:ext cx="3429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75000"/>
                  </a:prstClr>
                </a:solidFill>
              </a:rPr>
              <a:t>http://www.mapsofworld.com/images/world-countries-flags/nigeria-flag.gif</a:t>
            </a:r>
            <a:endParaRPr lang="en-US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6096000"/>
            <a:ext cx="16962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65000"/>
                  </a:prstClr>
                </a:solidFill>
              </a:rPr>
              <a:t>http://en.wikipedia.org/wiki/Nigeria</a:t>
            </a:r>
            <a:endParaRPr lang="en-US" sz="8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in Nigeria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Most populous country in Africa</a:t>
            </a:r>
          </a:p>
          <a:p>
            <a:pPr lvl="1"/>
            <a:r>
              <a:rPr lang="en-US" dirty="0" smtClean="0"/>
              <a:t>Rich in oil</a:t>
            </a:r>
          </a:p>
          <a:p>
            <a:pPr lvl="1"/>
            <a:r>
              <a:rPr lang="en-US" dirty="0" smtClean="0"/>
              <a:t>Many natural resources</a:t>
            </a:r>
          </a:p>
          <a:p>
            <a:pPr lvl="1"/>
            <a:r>
              <a:rPr lang="en-US" dirty="0" smtClean="0"/>
              <a:t>Good port facilities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Political instability</a:t>
            </a:r>
          </a:p>
          <a:p>
            <a:pPr lvl="1"/>
            <a:r>
              <a:rPr lang="en-US" dirty="0" smtClean="0"/>
              <a:t>Regional strife</a:t>
            </a:r>
          </a:p>
          <a:p>
            <a:pPr lvl="1"/>
            <a:r>
              <a:rPr lang="en-US" dirty="0" smtClean="0"/>
              <a:t>Massive corruption</a:t>
            </a:r>
          </a:p>
          <a:p>
            <a:pPr lvl="1"/>
            <a:r>
              <a:rPr lang="en-US" dirty="0" smtClean="0"/>
              <a:t>Poor infrastructure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819400"/>
            <a:ext cx="3924300" cy="273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76800" y="5257800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50000"/>
                  </a:prstClr>
                </a:solidFill>
              </a:rPr>
              <a:t>http://www.usafricaonline.com/wp-content/uploads/2010/11/oil-rig-nigeria-reuters-file-pix12.jpg</a:t>
            </a:r>
            <a:endParaRPr 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6324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65000"/>
                  </a:prstClr>
                </a:solidFill>
              </a:rPr>
              <a:t>http://www.worldbusinessculture.com/Business-in-Nigeria.html</a:t>
            </a:r>
            <a:endParaRPr lang="en-US" sz="8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676400"/>
            <a:ext cx="4191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Native Nigerian Companies:</a:t>
            </a:r>
          </a:p>
          <a:p>
            <a:pPr lvl="1"/>
            <a:r>
              <a:rPr lang="en-US" dirty="0" smtClean="0"/>
              <a:t>Hierarchical tendencies </a:t>
            </a:r>
          </a:p>
          <a:p>
            <a:pPr lvl="1"/>
            <a:r>
              <a:rPr lang="en-US" dirty="0" smtClean="0"/>
              <a:t>Culture rich in tribal tradition</a:t>
            </a:r>
          </a:p>
          <a:p>
            <a:pPr lvl="1"/>
            <a:r>
              <a:rPr lang="en-US" dirty="0" smtClean="0"/>
              <a:t>Age is highly valued</a:t>
            </a:r>
          </a:p>
          <a:p>
            <a:pPr lvl="1"/>
            <a:r>
              <a:rPr lang="en-US" dirty="0" smtClean="0"/>
              <a:t>Middle managers don’t have much power</a:t>
            </a:r>
          </a:p>
          <a:p>
            <a:pPr lvl="1"/>
            <a:r>
              <a:rPr lang="en-US" dirty="0" smtClean="0"/>
              <a:t>Decisions made at the top</a:t>
            </a:r>
          </a:p>
          <a:p>
            <a:pPr lvl="1"/>
            <a:r>
              <a:rPr lang="en-US" dirty="0" smtClean="0"/>
              <a:t>Relationship-oriented culture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13837" t="-3152"/>
          <a:stretch>
            <a:fillRect/>
          </a:stretch>
        </p:blipFill>
        <p:spPr bwMode="auto">
          <a:xfrm>
            <a:off x="4572000" y="4114800"/>
            <a:ext cx="4270375" cy="249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715000" y="6400800"/>
            <a:ext cx="3124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50000"/>
                  </a:prstClr>
                </a:solidFill>
              </a:rPr>
              <a:t>http://drupal.in-cdn.net/cdn/article/public/working_in_nigeria_0.jpg</a:t>
            </a:r>
            <a:endParaRPr 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6324600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65000"/>
                  </a:prstClr>
                </a:solidFill>
              </a:rPr>
              <a:t>http://www.worldbusinessculture.com/Business-in-Nigeria.html</a:t>
            </a:r>
            <a:endParaRPr lang="en-US" sz="8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leaders</a:t>
            </a:r>
          </a:p>
          <a:p>
            <a:r>
              <a:rPr lang="en-US" dirty="0" smtClean="0"/>
              <a:t>Executive decisions expected to be carried out exactly</a:t>
            </a:r>
          </a:p>
          <a:p>
            <a:r>
              <a:rPr lang="en-US" dirty="0" smtClean="0"/>
              <a:t>Polite directions and instructions</a:t>
            </a:r>
          </a:p>
          <a:p>
            <a:r>
              <a:rPr lang="en-US" dirty="0" smtClean="0"/>
              <a:t>Micro-managing</a:t>
            </a:r>
          </a:p>
          <a:p>
            <a:r>
              <a:rPr lang="en-US" dirty="0" smtClean="0"/>
              <a:t>Managers take interest in employees’ personal lives</a:t>
            </a:r>
          </a:p>
          <a:p>
            <a:r>
              <a:rPr lang="en-US" dirty="0" smtClean="0"/>
              <a:t>People ask for personal advice from boss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6324600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65000"/>
                  </a:prstClr>
                </a:solidFill>
              </a:rPr>
              <a:t>http://www.worldbusinessculture.com/Business-in-Nigeria.html</a:t>
            </a:r>
            <a:endParaRPr lang="en-US" sz="8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safety important</a:t>
            </a:r>
          </a:p>
          <a:p>
            <a:r>
              <a:rPr lang="en-US" dirty="0" smtClean="0"/>
              <a:t>Phone meetings difficult</a:t>
            </a:r>
          </a:p>
          <a:p>
            <a:r>
              <a:rPr lang="en-US" dirty="0" smtClean="0"/>
              <a:t>Include a lot of social interaction</a:t>
            </a:r>
          </a:p>
          <a:p>
            <a:r>
              <a:rPr lang="en-US" dirty="0" smtClean="0"/>
              <a:t>Don’t usually start on time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6324600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65000"/>
                  </a:prstClr>
                </a:solidFill>
              </a:rPr>
              <a:t>http://www.worldbusinessculture.com/Business-in-Nigeria.html</a:t>
            </a:r>
            <a:endParaRPr lang="en-US" sz="8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95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Team members need to feel comfortable with each other</a:t>
            </a:r>
          </a:p>
          <a:p>
            <a:r>
              <a:rPr lang="en-US" dirty="0" smtClean="0"/>
              <a:t>Tensions close to the surface</a:t>
            </a:r>
          </a:p>
          <a:p>
            <a:r>
              <a:rPr lang="en-US" dirty="0" smtClean="0"/>
              <a:t>Team usually stay together for other projects</a:t>
            </a:r>
          </a:p>
          <a:p>
            <a:r>
              <a:rPr lang="en-US" dirty="0" smtClean="0"/>
              <a:t>Leaders need to clearly define each member’s roles and responsibilities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1200"/>
            <a:ext cx="4133850" cy="316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0" y="4876800"/>
            <a:ext cx="419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50000"/>
                  </a:prstClr>
                </a:solidFill>
              </a:rPr>
              <a:t>http://m.gmgrd.co.uk/sbres/704.$plit/C_67_article_2051834_body_articleblock_0_bodyimage.jpg?03%2F06%2F2009%2012%3A58%3A40%3A719</a:t>
            </a:r>
            <a:endParaRPr 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6324600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65000"/>
                  </a:prstClr>
                </a:solidFill>
              </a:rPr>
              <a:t>http://www.worldbusinessculture.com/Business-in-Nigeria.html</a:t>
            </a:r>
            <a:endParaRPr lang="en-US" sz="8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105400"/>
          </a:xfrm>
        </p:spPr>
        <p:txBody>
          <a:bodyPr/>
          <a:lstStyle/>
          <a:p>
            <a:r>
              <a:rPr lang="en-US" dirty="0" smtClean="0"/>
              <a:t>300+ ethic groups with different languages</a:t>
            </a:r>
          </a:p>
          <a:p>
            <a:r>
              <a:rPr lang="en-US" dirty="0" smtClean="0"/>
              <a:t>Respect shown through language and address</a:t>
            </a:r>
          </a:p>
          <a:p>
            <a:r>
              <a:rPr lang="en-US" dirty="0" smtClean="0"/>
              <a:t>Personal life in business conversation is important</a:t>
            </a:r>
          </a:p>
          <a:p>
            <a:r>
              <a:rPr lang="en-US" dirty="0" smtClean="0"/>
              <a:t>Long lingering handshakes is good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3743325" cy="249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248400" y="4419600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50000"/>
                  </a:prstClr>
                </a:solidFill>
              </a:rPr>
              <a:t>http://www.napmantronix.com/images/handshake.jpg</a:t>
            </a:r>
            <a:endParaRPr 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6566356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65000"/>
                  </a:prstClr>
                </a:solidFill>
              </a:rPr>
              <a:t>http://www.worldbusinessculture.com/Business-in-Nigeria.html</a:t>
            </a:r>
            <a:endParaRPr lang="en-US" sz="8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Secular and agnostic Israelis</a:t>
            </a:r>
          </a:p>
          <a:p>
            <a:r>
              <a:rPr lang="en-US" dirty="0" smtClean="0"/>
              <a:t>Reformed Jews </a:t>
            </a:r>
          </a:p>
          <a:p>
            <a:pPr lvl="1"/>
            <a:r>
              <a:rPr lang="en-US" dirty="0" smtClean="0"/>
              <a:t>Looser practice of Judaism</a:t>
            </a:r>
          </a:p>
          <a:p>
            <a:r>
              <a:rPr lang="en-US" dirty="0" smtClean="0"/>
              <a:t>Ultra-Orthodox Jews</a:t>
            </a:r>
          </a:p>
          <a:p>
            <a:pPr lvl="1"/>
            <a:r>
              <a:rPr lang="en-US" dirty="0" smtClean="0"/>
              <a:t>Females</a:t>
            </a:r>
          </a:p>
          <a:p>
            <a:pPr lvl="1"/>
            <a:r>
              <a:rPr lang="en-US" dirty="0" smtClean="0"/>
              <a:t>Diet</a:t>
            </a:r>
          </a:p>
          <a:p>
            <a:pPr lvl="1"/>
            <a:r>
              <a:rPr lang="en-US" dirty="0" smtClean="0"/>
              <a:t>Religious law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4582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Debated issue</a:t>
            </a:r>
          </a:p>
          <a:p>
            <a:r>
              <a:rPr lang="en-US" dirty="0" smtClean="0"/>
              <a:t>Many government initiatives to place women in management positions</a:t>
            </a:r>
          </a:p>
          <a:p>
            <a:r>
              <a:rPr lang="en-US" dirty="0" smtClean="0"/>
              <a:t>Foreign female leaders treated with respect but not usually taken seriously by male colleagues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0"/>
            <a:ext cx="4953000" cy="27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67000" y="64139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50000"/>
                  </a:prstClr>
                </a:solidFill>
              </a:rPr>
              <a:t>http://blogs.state.gov/images/Dipnote/behind_the_scenes/2010_0728_women_business_m.jpg</a:t>
            </a:r>
            <a:endParaRPr 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581400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prstClr val="white">
                    <a:lumMod val="65000"/>
                  </a:prstClr>
                </a:solidFill>
              </a:rPr>
              <a:t>http://www.worldbusinessculture.com/Business-in-Nigeria.html</a:t>
            </a:r>
            <a:endParaRPr lang="en-US" sz="8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6-3-3-4 Education policy</a:t>
            </a:r>
          </a:p>
          <a:p>
            <a:pPr lvl="1"/>
            <a:r>
              <a:rPr lang="en-US" dirty="0" smtClean="0"/>
              <a:t>Adopted in 1982</a:t>
            </a:r>
          </a:p>
          <a:p>
            <a:r>
              <a:rPr lang="en-US" dirty="0" smtClean="0"/>
              <a:t>Education is managed by the state</a:t>
            </a:r>
          </a:p>
          <a:p>
            <a:r>
              <a:rPr lang="en-US" dirty="0" smtClean="0"/>
              <a:t>First 6 years of primary education are mandatory</a:t>
            </a:r>
          </a:p>
          <a:p>
            <a:r>
              <a:rPr lang="en-US" dirty="0" smtClean="0"/>
              <a:t>31 Universities in Nigeria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16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Soccer is the Dominant Sport</a:t>
            </a:r>
          </a:p>
          <a:p>
            <a:r>
              <a:rPr lang="en-US" dirty="0" smtClean="0"/>
              <a:t>Super Eagles </a:t>
            </a:r>
          </a:p>
          <a:p>
            <a:pPr lvl="1"/>
            <a:r>
              <a:rPr lang="en-US" dirty="0" smtClean="0"/>
              <a:t>National soccer team</a:t>
            </a:r>
          </a:p>
          <a:p>
            <a:pPr lvl="1"/>
            <a:r>
              <a:rPr lang="en-US" dirty="0" smtClean="0"/>
              <a:t>Adjudged best in Africa and top 10 in the world</a:t>
            </a:r>
          </a:p>
          <a:p>
            <a:r>
              <a:rPr lang="en-US" dirty="0" smtClean="0"/>
              <a:t>U-20 Team won the bronze medal in the Junior World cup</a:t>
            </a:r>
          </a:p>
          <a:p>
            <a:r>
              <a:rPr lang="en-US" dirty="0" smtClean="0"/>
              <a:t>Gold medal in the 1996 </a:t>
            </a:r>
            <a:r>
              <a:rPr lang="en-US" dirty="0"/>
              <a:t>O</a:t>
            </a:r>
            <a:r>
              <a:rPr lang="en-US" dirty="0" smtClean="0"/>
              <a:t>lympics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Hakeem </a:t>
            </a:r>
            <a:r>
              <a:rPr lang="en-US" dirty="0" err="1" smtClean="0"/>
              <a:t>Olajuwan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172200" y="6574536"/>
            <a:ext cx="2514600" cy="283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hlinkClick r:id="rId4"/>
              </a:rPr>
              <a:t>www.youtube.com/watch?v=0GCyU0sKxqI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Content Placeholder 7" descr="hakeem-olajuwon.jp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8" b="4198"/>
          <a:stretch>
            <a:fillRect/>
          </a:stretch>
        </p:blipFill>
        <p:spPr/>
      </p:pic>
    </p:spTree>
    <p:controls>
      <mc:AlternateContent xmlns:mc="http://schemas.openxmlformats.org/markup-compatibility/2006">
        <mc:Choice xmlns:v="urn:schemas-microsoft-com:vml" Requires="v">
          <p:control spid="17410" name="ShockwaveFlash1" r:id="rId2" imgW="9144000" imgH="5257800"/>
        </mc:Choice>
        <mc:Fallback>
          <p:control name="ShockwaveFlash1" r:id="rId2" imgW="9144000" imgH="52578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295400"/>
                  <a:ext cx="9142413" cy="525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652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Hakeem Olajuwon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in Lagos, Nigeria </a:t>
            </a:r>
          </a:p>
          <a:p>
            <a:pPr lvl="1"/>
            <a:r>
              <a:rPr lang="en-US" dirty="0" smtClean="0"/>
              <a:t>Jan 21, 1963</a:t>
            </a:r>
          </a:p>
          <a:p>
            <a:pPr lvl="1"/>
            <a:r>
              <a:rPr lang="en-US" dirty="0" smtClean="0"/>
              <a:t>Yoruba</a:t>
            </a:r>
          </a:p>
          <a:p>
            <a:r>
              <a:rPr lang="en-US" dirty="0" smtClean="0"/>
              <a:t>Soccer player in high school</a:t>
            </a:r>
          </a:p>
          <a:p>
            <a:r>
              <a:rPr lang="en-US" dirty="0" smtClean="0"/>
              <a:t>Played basketball for the Houston Rockets</a:t>
            </a:r>
          </a:p>
          <a:p>
            <a:pPr lvl="1"/>
            <a:r>
              <a:rPr lang="en-US" dirty="0" smtClean="0"/>
              <a:t>Won 2 back to back championships</a:t>
            </a:r>
          </a:p>
          <a:p>
            <a:r>
              <a:rPr lang="en-US" dirty="0" smtClean="0"/>
              <a:t>“Dream Shake”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Chamillionare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Hakeem </a:t>
            </a:r>
            <a:r>
              <a:rPr lang="en-US" dirty="0" err="1" smtClean="0"/>
              <a:t>Seriki</a:t>
            </a:r>
            <a:endParaRPr lang="en-US" dirty="0" smtClean="0"/>
          </a:p>
          <a:p>
            <a:r>
              <a:rPr lang="en-US" dirty="0" smtClean="0"/>
              <a:t>Born November 28, 1979</a:t>
            </a:r>
          </a:p>
          <a:p>
            <a:pPr lvl="1"/>
            <a:r>
              <a:rPr lang="en-US" dirty="0" smtClean="0"/>
              <a:t>Houston, Texas</a:t>
            </a:r>
          </a:p>
          <a:p>
            <a:pPr lvl="1"/>
            <a:r>
              <a:rPr lang="en-US" dirty="0" smtClean="0"/>
              <a:t>Yoruba</a:t>
            </a:r>
          </a:p>
          <a:p>
            <a:r>
              <a:rPr lang="en-US" dirty="0" smtClean="0"/>
              <a:t>Well known rapper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Content Placeholder 7" descr="chamillionair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26" r="-14226"/>
          <a:stretch>
            <a:fillRect/>
          </a:stretch>
        </p:blipFill>
        <p:spPr>
          <a:xfrm>
            <a:off x="4648200" y="1981200"/>
            <a:ext cx="4038600" cy="4876800"/>
          </a:xfrm>
        </p:spPr>
      </p:pic>
    </p:spTree>
    <p:extLst>
      <p:ext uri="{BB962C8B-B14F-4D97-AF65-F5344CB8AC3E}">
        <p14:creationId xmlns:p14="http://schemas.microsoft.com/office/powerpoint/2010/main" val="18801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Tinie</a:t>
            </a:r>
            <a:r>
              <a:rPr lang="en-US" dirty="0" smtClean="0"/>
              <a:t> </a:t>
            </a:r>
            <a:r>
              <a:rPr lang="en-US" dirty="0" err="1" smtClean="0"/>
              <a:t>Tempah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Patrick </a:t>
            </a:r>
            <a:r>
              <a:rPr lang="en-US" dirty="0" err="1" smtClean="0"/>
              <a:t>Chukwuemeka</a:t>
            </a:r>
            <a:r>
              <a:rPr lang="en-US" dirty="0" smtClean="0"/>
              <a:t> </a:t>
            </a:r>
            <a:r>
              <a:rPr lang="en-US" dirty="0" err="1" smtClean="0"/>
              <a:t>Okogwu</a:t>
            </a:r>
            <a:endParaRPr lang="en-US" dirty="0" smtClean="0"/>
          </a:p>
          <a:p>
            <a:r>
              <a:rPr lang="en-US" dirty="0" smtClean="0"/>
              <a:t>Born in </a:t>
            </a:r>
            <a:r>
              <a:rPr lang="en-US" dirty="0" err="1" smtClean="0"/>
              <a:t>Plumstead</a:t>
            </a:r>
            <a:r>
              <a:rPr lang="en-US" dirty="0" smtClean="0"/>
              <a:t>, London, England</a:t>
            </a:r>
          </a:p>
          <a:p>
            <a:pPr lvl="1"/>
            <a:r>
              <a:rPr lang="en-US" dirty="0" smtClean="0"/>
              <a:t>November 7, 1988</a:t>
            </a:r>
          </a:p>
          <a:p>
            <a:pPr lvl="1"/>
            <a:r>
              <a:rPr lang="en-US" dirty="0" smtClean="0"/>
              <a:t>Ibo</a:t>
            </a:r>
          </a:p>
          <a:p>
            <a:r>
              <a:rPr lang="en-US" dirty="0" smtClean="0"/>
              <a:t>Rapper from London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tinie-tempah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697" b="-35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59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Nigerian Names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Rooted in religious traditions</a:t>
            </a:r>
            <a:endParaRPr lang="en-US" dirty="0"/>
          </a:p>
          <a:p>
            <a:pPr lvl="1"/>
            <a:r>
              <a:rPr lang="en-US" dirty="0" smtClean="0"/>
              <a:t>Middle names will always have a special meaning</a:t>
            </a:r>
          </a:p>
          <a:p>
            <a:pPr lvl="1"/>
            <a:r>
              <a:rPr lang="en-US" dirty="0" smtClean="0"/>
              <a:t>The entire family will name you</a:t>
            </a:r>
          </a:p>
          <a:p>
            <a:pPr lvl="2"/>
            <a:r>
              <a:rPr lang="en-US" dirty="0" smtClean="0"/>
              <a:t>Naming ceremony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Ayoola</a:t>
            </a:r>
            <a:r>
              <a:rPr lang="en-US" dirty="0" smtClean="0"/>
              <a:t>”-joy</a:t>
            </a:r>
          </a:p>
        </p:txBody>
      </p:sp>
    </p:spTree>
    <p:extLst>
      <p:ext uri="{BB962C8B-B14F-4D97-AF65-F5344CB8AC3E}">
        <p14:creationId xmlns:p14="http://schemas.microsoft.com/office/powerpoint/2010/main" val="30276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Yoruba Names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Yoruba have high twin rates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Taiwo</a:t>
            </a:r>
            <a:r>
              <a:rPr lang="en-US" dirty="0" smtClean="0"/>
              <a:t>” and “</a:t>
            </a:r>
            <a:r>
              <a:rPr lang="en-US" dirty="0" err="1" smtClean="0"/>
              <a:t>Kehinde</a:t>
            </a:r>
            <a:r>
              <a:rPr lang="en-US" dirty="0" smtClean="0"/>
              <a:t>” most common twin names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Idowu</a:t>
            </a:r>
            <a:r>
              <a:rPr lang="en-US" dirty="0" smtClean="0"/>
              <a:t>”- means born after twins</a:t>
            </a:r>
            <a:endParaRPr lang="en-US" dirty="0"/>
          </a:p>
          <a:p>
            <a:r>
              <a:rPr lang="en-US" dirty="0" smtClean="0"/>
              <a:t>Common prefixes</a:t>
            </a:r>
          </a:p>
          <a:p>
            <a:pPr lvl="1"/>
            <a:r>
              <a:rPr lang="en-US" dirty="0" smtClean="0"/>
              <a:t>“Ade” typical royal family name</a:t>
            </a:r>
          </a:p>
          <a:p>
            <a:pPr lvl="1"/>
            <a:r>
              <a:rPr lang="en-US" dirty="0" smtClean="0"/>
              <a:t>“Oba”- means King</a:t>
            </a:r>
          </a:p>
          <a:p>
            <a:pPr marL="118872" indent="0">
              <a:buNone/>
            </a:pPr>
            <a:r>
              <a:rPr lang="en-US" dirty="0" smtClean="0"/>
              <a:t> 	“</a:t>
            </a:r>
            <a:r>
              <a:rPr lang="en-US" dirty="0" err="1" smtClean="0"/>
              <a:t>wu</a:t>
            </a:r>
            <a:r>
              <a:rPr lang="en-US" dirty="0" smtClean="0"/>
              <a:t>” is usually found in </a:t>
            </a:r>
            <a:r>
              <a:rPr lang="en-US" smtClean="0"/>
              <a:t>a last name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1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"Doing Business in Nigeria." </a:t>
            </a:r>
            <a:r>
              <a:rPr lang="en-US" sz="2000" i="1" dirty="0" smtClean="0"/>
              <a:t>- Nigerian Business Culture</a:t>
            </a:r>
            <a:r>
              <a:rPr lang="en-US" sz="2000" dirty="0" smtClean="0"/>
              <a:t>. Web. 28 Feb. 2012. &lt;http://www.worldbusinessculture.com/Business-in-Nigeria.html&gt;.</a:t>
            </a:r>
          </a:p>
          <a:p>
            <a:r>
              <a:rPr lang="en-US" sz="2000" i="1" dirty="0" smtClean="0"/>
              <a:t>Nigeria: Africa's Emerging Business Opportunity</a:t>
            </a:r>
            <a:r>
              <a:rPr lang="en-US" sz="2000" dirty="0" smtClean="0"/>
              <a:t>. </a:t>
            </a:r>
            <a:r>
              <a:rPr lang="en-US" sz="2000" dirty="0" err="1" smtClean="0"/>
              <a:t>Worldbanknigeria</a:t>
            </a:r>
            <a:r>
              <a:rPr lang="en-US" sz="2000" dirty="0" smtClean="0"/>
              <a:t>, 19 Sept. 2011. Web. 27 Feb. 2012. &lt;http://youtu.be/HebVrYwh6H4&gt;.</a:t>
            </a:r>
          </a:p>
          <a:p>
            <a:r>
              <a:rPr lang="en-US" sz="2000" dirty="0" smtClean="0"/>
              <a:t>"Nigeria." </a:t>
            </a:r>
            <a:r>
              <a:rPr lang="en-US" sz="2000" i="1" dirty="0" smtClean="0"/>
              <a:t>Wikipedia</a:t>
            </a:r>
            <a:r>
              <a:rPr lang="en-US" sz="2000" dirty="0" smtClean="0"/>
              <a:t>. Wikimedia Foundation, 27 Feb. 2012. Web. 28 Feb. 2012. &lt;http://en.wikipedia.org/wiki/Nigeria&gt;.</a:t>
            </a:r>
          </a:p>
          <a:p>
            <a:r>
              <a:rPr lang="en-US" sz="2000" dirty="0" smtClean="0"/>
              <a:t>11EDmanLV. "Hakeem Olajuwon Top 10 Career Plays." </a:t>
            </a:r>
            <a:r>
              <a:rPr lang="en-US" sz="2000" i="1" dirty="0" smtClean="0"/>
              <a:t>YouTube</a:t>
            </a:r>
            <a:r>
              <a:rPr lang="en-US" sz="2000" dirty="0" smtClean="0"/>
              <a:t>. YouTube, 19 Mar. 2009. Web. 05 Mar. 2012. &lt;http://www.youtube.com/watch?v=0GCyU0sKxqI&gt;.</a:t>
            </a:r>
          </a:p>
        </p:txBody>
      </p:sp>
    </p:spTree>
    <p:extLst>
      <p:ext uri="{BB962C8B-B14F-4D97-AF65-F5344CB8AC3E}">
        <p14:creationId xmlns:p14="http://schemas.microsoft.com/office/powerpoint/2010/main" val="46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Options to define oneself as a Jew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Secular Zionists</a:t>
            </a:r>
          </a:p>
          <a:p>
            <a:pPr lvl="1"/>
            <a:r>
              <a:rPr lang="en-US" dirty="0" smtClean="0"/>
              <a:t>Modern society and army</a:t>
            </a:r>
          </a:p>
          <a:p>
            <a:r>
              <a:rPr lang="en-US" dirty="0" smtClean="0"/>
              <a:t>Religious Zionists</a:t>
            </a:r>
          </a:p>
          <a:p>
            <a:pPr lvl="1"/>
            <a:r>
              <a:rPr lang="en-US" dirty="0" smtClean="0"/>
              <a:t>Support secular Zionist state</a:t>
            </a:r>
          </a:p>
          <a:p>
            <a:r>
              <a:rPr lang="en-US" dirty="0" smtClean="0"/>
              <a:t>Religious, messianic Zionists</a:t>
            </a:r>
          </a:p>
          <a:p>
            <a:pPr lvl="1"/>
            <a:r>
              <a:rPr lang="en-US" dirty="0" smtClean="0"/>
              <a:t>Follow a process that ends when the Messiah comes</a:t>
            </a:r>
          </a:p>
          <a:p>
            <a:r>
              <a:rPr lang="en-US" dirty="0" smtClean="0"/>
              <a:t>Ultra-Orthodox, non-Zionist Jews</a:t>
            </a:r>
          </a:p>
          <a:p>
            <a:pPr lvl="1"/>
            <a:r>
              <a:rPr lang="en-US" dirty="0" smtClean="0"/>
              <a:t>Total Jewish rule, only after return of the Messiah</a:t>
            </a:r>
          </a:p>
          <a:p>
            <a:r>
              <a:rPr lang="en-US" dirty="0" smtClean="0"/>
              <a:t>Secular Russians</a:t>
            </a:r>
          </a:p>
          <a:p>
            <a:pPr lvl="1"/>
            <a:r>
              <a:rPr lang="en-US" dirty="0" smtClean="0"/>
              <a:t>Atheists</a:t>
            </a:r>
          </a:p>
        </p:txBody>
      </p:sp>
    </p:spTree>
    <p:extLst>
      <p:ext uri="{BB962C8B-B14F-4D97-AF65-F5344CB8AC3E}">
        <p14:creationId xmlns:p14="http://schemas.microsoft.com/office/powerpoint/2010/main" val="5518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Kibbutz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founded in 1909; totaled 271 in 2008</a:t>
            </a:r>
          </a:p>
          <a:p>
            <a:pPr lvl="1"/>
            <a:r>
              <a:rPr lang="en-US" dirty="0" smtClean="0"/>
              <a:t>30% are </a:t>
            </a:r>
            <a:r>
              <a:rPr lang="en-US" dirty="0" err="1" smtClean="0"/>
              <a:t>moshav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Communal settlement based on agriculture</a:t>
            </a:r>
          </a:p>
          <a:p>
            <a:pPr lvl="1"/>
            <a:r>
              <a:rPr lang="en-US" dirty="0" smtClean="0"/>
              <a:t>Community ownership</a:t>
            </a:r>
          </a:p>
          <a:p>
            <a:pPr lvl="1"/>
            <a:r>
              <a:rPr lang="en-US" dirty="0" smtClean="0"/>
              <a:t>Absolute equality</a:t>
            </a:r>
          </a:p>
          <a:p>
            <a:pPr lvl="1"/>
            <a:r>
              <a:rPr lang="en-US" dirty="0" smtClean="0"/>
              <a:t>Democratic decision making</a:t>
            </a:r>
          </a:p>
          <a:p>
            <a:pPr lvl="1"/>
            <a:r>
              <a:rPr lang="en-US" dirty="0" smtClean="0"/>
              <a:t>Value of work</a:t>
            </a:r>
          </a:p>
          <a:p>
            <a:pPr lvl="1"/>
            <a:r>
              <a:rPr lang="en-US" dirty="0" smtClean="0"/>
              <a:t>Communal responsibility</a:t>
            </a:r>
          </a:p>
          <a:p>
            <a:pPr lvl="1"/>
            <a:r>
              <a:rPr lang="en-US" dirty="0" smtClean="0"/>
              <a:t>Group over individual</a:t>
            </a:r>
          </a:p>
        </p:txBody>
      </p:sp>
    </p:spTree>
    <p:extLst>
      <p:ext uri="{BB962C8B-B14F-4D97-AF65-F5344CB8AC3E}">
        <p14:creationId xmlns:p14="http://schemas.microsoft.com/office/powerpoint/2010/main" val="807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352</TotalTime>
  <Words>2563</Words>
  <Application>Microsoft Office PowerPoint</Application>
  <PresentationFormat>On-screen Show (4:3)</PresentationFormat>
  <Paragraphs>507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Module</vt:lpstr>
      <vt:lpstr>1_Module</vt:lpstr>
      <vt:lpstr>2_Module</vt:lpstr>
      <vt:lpstr>3_Module</vt:lpstr>
      <vt:lpstr>Chapter 20-22 Israel, Italy, Belgium, Nigeria </vt:lpstr>
      <vt:lpstr>Israel</vt:lpstr>
      <vt:lpstr>Israel’s History</vt:lpstr>
      <vt:lpstr>Israel’s History</vt:lpstr>
      <vt:lpstr>Zionism</vt:lpstr>
      <vt:lpstr>Constant Fighting</vt:lpstr>
      <vt:lpstr>Religion</vt:lpstr>
      <vt:lpstr>Options to define oneself as a Jew</vt:lpstr>
      <vt:lpstr>Kibbutz</vt:lpstr>
      <vt:lpstr>Values</vt:lpstr>
      <vt:lpstr>The Israeli Army</vt:lpstr>
      <vt:lpstr>Role of Power</vt:lpstr>
      <vt:lpstr>Group vs. Individual</vt:lpstr>
      <vt:lpstr>Size and Family life</vt:lpstr>
      <vt:lpstr>Traumas, Worldview, Personality</vt:lpstr>
      <vt:lpstr>Fatalistic Attitude</vt:lpstr>
      <vt:lpstr>Church and State</vt:lpstr>
      <vt:lpstr>Personal Style</vt:lpstr>
      <vt:lpstr>A Changing Culture</vt:lpstr>
      <vt:lpstr>Italy </vt:lpstr>
      <vt:lpstr>Get with the program Italy</vt:lpstr>
      <vt:lpstr>Country Divided</vt:lpstr>
      <vt:lpstr>North vs South</vt:lpstr>
      <vt:lpstr>Victim of Mother Nature</vt:lpstr>
      <vt:lpstr>Opera Metaphor </vt:lpstr>
      <vt:lpstr>Overture</vt:lpstr>
      <vt:lpstr>Regional Differences for Overture</vt:lpstr>
      <vt:lpstr>Pageantry &amp; Spectacle</vt:lpstr>
      <vt:lpstr>Pageantry (cont)</vt:lpstr>
      <vt:lpstr>Garbo</vt:lpstr>
      <vt:lpstr>Pageantry of Italian life</vt:lpstr>
      <vt:lpstr>Voice</vt:lpstr>
      <vt:lpstr>Externalization</vt:lpstr>
      <vt:lpstr>Externalization (Cont.)</vt:lpstr>
      <vt:lpstr>Chorus and Soloists</vt:lpstr>
      <vt:lpstr>Belgium</vt:lpstr>
      <vt:lpstr>Wallonian Versus Flemish</vt:lpstr>
      <vt:lpstr>History of Lace</vt:lpstr>
      <vt:lpstr>Land of Contrasts</vt:lpstr>
      <vt:lpstr>Land of Three Languages</vt:lpstr>
      <vt:lpstr>Land of Three Languages cont.</vt:lpstr>
      <vt:lpstr>Region Versus Nation </vt:lpstr>
      <vt:lpstr>PowerPoint Presentation</vt:lpstr>
      <vt:lpstr>Individual Versus Group</vt:lpstr>
      <vt:lpstr>Family Life</vt:lpstr>
      <vt:lpstr>Industry and Business</vt:lpstr>
      <vt:lpstr>Immigration Issues</vt:lpstr>
      <vt:lpstr>Urban Vs Rural Areas</vt:lpstr>
      <vt:lpstr>Beauty Vs Practicality</vt:lpstr>
      <vt:lpstr>Control </vt:lpstr>
      <vt:lpstr>Transportation</vt:lpstr>
      <vt:lpstr>Social Rules</vt:lpstr>
      <vt:lpstr>Public Gatherings</vt:lpstr>
      <vt:lpstr>Stress</vt:lpstr>
      <vt:lpstr>The middle road</vt:lpstr>
      <vt:lpstr>Negotiators</vt:lpstr>
      <vt:lpstr>PowerPoint Presentation</vt:lpstr>
      <vt:lpstr>Nigeria</vt:lpstr>
      <vt:lpstr>Nigeria</vt:lpstr>
      <vt:lpstr>Demographics</vt:lpstr>
      <vt:lpstr>Demographics</vt:lpstr>
      <vt:lpstr>Economy</vt:lpstr>
      <vt:lpstr>Government</vt:lpstr>
      <vt:lpstr>Business in Nigeria</vt:lpstr>
      <vt:lpstr>Business Structures</vt:lpstr>
      <vt:lpstr>Management Style</vt:lpstr>
      <vt:lpstr>Meetings</vt:lpstr>
      <vt:lpstr>Teamwork</vt:lpstr>
      <vt:lpstr>Communication Styles</vt:lpstr>
      <vt:lpstr>Women in Business</vt:lpstr>
      <vt:lpstr>Education</vt:lpstr>
      <vt:lpstr>Sports</vt:lpstr>
      <vt:lpstr>Hakeem Olajuwan</vt:lpstr>
      <vt:lpstr>Hakeem Olajuwon</vt:lpstr>
      <vt:lpstr>Chamillionare</vt:lpstr>
      <vt:lpstr>Tinie Tempah</vt:lpstr>
      <vt:lpstr>Nigerian Names</vt:lpstr>
      <vt:lpstr>Yoruba Names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 Nigeria</dc:title>
  <dc:creator>owner</dc:creator>
  <cp:lastModifiedBy>userdata</cp:lastModifiedBy>
  <cp:revision>32</cp:revision>
  <dcterms:created xsi:type="dcterms:W3CDTF">2012-02-16T04:04:35Z</dcterms:created>
  <dcterms:modified xsi:type="dcterms:W3CDTF">2012-03-06T14:28:26Z</dcterms:modified>
</cp:coreProperties>
</file>