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2" r:id="rId1"/>
  </p:sldMasterIdLst>
  <p:notesMasterIdLst>
    <p:notesMasterId r:id="rId30"/>
  </p:notesMasterIdLst>
  <p:sldIdLst>
    <p:sldId id="256" r:id="rId2"/>
    <p:sldId id="288" r:id="rId3"/>
    <p:sldId id="259" r:id="rId4"/>
    <p:sldId id="260" r:id="rId5"/>
    <p:sldId id="261" r:id="rId6"/>
    <p:sldId id="263" r:id="rId7"/>
    <p:sldId id="264" r:id="rId8"/>
    <p:sldId id="265" r:id="rId9"/>
    <p:sldId id="266" r:id="rId10"/>
    <p:sldId id="289" r:id="rId11"/>
    <p:sldId id="267" r:id="rId12"/>
    <p:sldId id="268" r:id="rId13"/>
    <p:sldId id="269" r:id="rId14"/>
    <p:sldId id="270" r:id="rId15"/>
    <p:sldId id="271" r:id="rId16"/>
    <p:sldId id="272" r:id="rId17"/>
    <p:sldId id="273" r:id="rId18"/>
    <p:sldId id="274" r:id="rId19"/>
    <p:sldId id="275" r:id="rId20"/>
    <p:sldId id="283" r:id="rId21"/>
    <p:sldId id="284" r:id="rId22"/>
    <p:sldId id="277" r:id="rId23"/>
    <p:sldId id="278" r:id="rId24"/>
    <p:sldId id="279" r:id="rId25"/>
    <p:sldId id="280" r:id="rId26"/>
    <p:sldId id="285" r:id="rId27"/>
    <p:sldId id="286" r:id="rId28"/>
    <p:sldId id="28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477383-CA40-C54A-9E6B-7EB7C46524EB}" type="datetimeFigureOut">
              <a:rPr lang="en-US" smtClean="0"/>
              <a:pPr/>
              <a:t>4/30/2012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A8280-31A0-5040-804F-30D3A6FCD1FB}" type="slidenum">
              <a:rPr lang="en-US" smtClean="0"/>
              <a:pPr/>
              <a:t>‹#›</a:t>
            </a:fld>
            <a:endParaRPr lang="en-US"/>
          </a:p>
        </p:txBody>
      </p:sp>
    </p:spTree>
    <p:extLst>
      <p:ext uri="{BB962C8B-B14F-4D97-AF65-F5344CB8AC3E}">
        <p14:creationId xmlns:p14="http://schemas.microsoft.com/office/powerpoint/2010/main" xmlns="" val="3454998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**Paradox 4 communicating across cultures (quoted in intro)**</a:t>
            </a:r>
            <a:r>
              <a:rPr lang="en-US" sz="1200" baseline="0" dirty="0" smtClean="0"/>
              <a:t> Being fluent in the language and understanding the nuances of a new culture are both important, generally takes much more time to become fluent than to understand a culture’s history, norms, customs, and so forth. </a:t>
            </a:r>
            <a:endParaRPr lang="en-US" sz="1200" dirty="0" smtClean="0"/>
          </a:p>
          <a:p>
            <a:r>
              <a:rPr lang="en-US" sz="1200" dirty="0" smtClean="0"/>
              <a:t>**add to expat slide** paradox 5 crossing cultures,(quoted in conclusion) expats confront many paradoxes when working in the host culture, including feeling powerless and powerful, giving up some values and strengthening core values, and being at home everywhere but fitting in nowhere</a:t>
            </a:r>
          </a:p>
          <a:p>
            <a:endParaRPr lang="en-US" dirty="0"/>
          </a:p>
        </p:txBody>
      </p:sp>
      <p:sp>
        <p:nvSpPr>
          <p:cNvPr id="4" name="Slide Number Placeholder 3"/>
          <p:cNvSpPr>
            <a:spLocks noGrp="1"/>
          </p:cNvSpPr>
          <p:nvPr>
            <p:ph type="sldNum" sz="quarter" idx="10"/>
          </p:nvPr>
        </p:nvSpPr>
        <p:spPr/>
        <p:txBody>
          <a:bodyPr/>
          <a:lstStyle/>
          <a:p>
            <a:fld id="{DBDE3CDE-4E30-4F56-8F8F-0006816C9FDC}" type="slidenum">
              <a:rPr lang="en-US" smtClean="0"/>
              <a:pPr/>
              <a:t>2</a:t>
            </a:fld>
            <a:endParaRPr lang="en-US"/>
          </a:p>
        </p:txBody>
      </p:sp>
    </p:spTree>
    <p:extLst>
      <p:ext uri="{BB962C8B-B14F-4D97-AF65-F5344CB8AC3E}">
        <p14:creationId xmlns:p14="http://schemas.microsoft.com/office/powerpoint/2010/main" xmlns="" val="3165551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Difficult times: A worker in her group died of cancer while Ann was in Mexico. </a:t>
            </a:r>
            <a:endParaRPr lang="en-US" dirty="0"/>
          </a:p>
        </p:txBody>
      </p:sp>
      <p:sp>
        <p:nvSpPr>
          <p:cNvPr id="4" name="Slide Number Placeholder 3"/>
          <p:cNvSpPr>
            <a:spLocks noGrp="1"/>
          </p:cNvSpPr>
          <p:nvPr>
            <p:ph type="sldNum" sz="quarter" idx="10"/>
          </p:nvPr>
        </p:nvSpPr>
        <p:spPr/>
        <p:txBody>
          <a:bodyPr/>
          <a:lstStyle/>
          <a:p>
            <a:fld id="{FFF41910-BE3D-4857-B284-223E86E01F29}"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Anyone can apply for</a:t>
            </a:r>
            <a:r>
              <a:rPr lang="en-US" baseline="0" dirty="0" smtClean="0"/>
              <a:t> the scholarship, but special consideration is given to first generation college goers, minorities, female students and military veterans. </a:t>
            </a:r>
          </a:p>
          <a:p>
            <a:endParaRPr lang="en-US" baseline="0" dirty="0" smtClean="0"/>
          </a:p>
          <a:p>
            <a:r>
              <a:rPr lang="en-US" baseline="0" dirty="0" smtClean="0"/>
              <a:t>FIRST—For Inspiration and Recognition of Science and Technology. </a:t>
            </a:r>
          </a:p>
          <a:p>
            <a:r>
              <a:rPr lang="en-US" baseline="0" dirty="0" smtClean="0"/>
              <a:t>The robotics competition starts with grades K-3 and goes all the way to high school seniors. The K-3 students begin with LEGO building while the high school students may compete in actual robot </a:t>
            </a:r>
            <a:r>
              <a:rPr lang="en-US" baseline="0" dirty="0" err="1" smtClean="0"/>
              <a:t>buildin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A43C884-DCE4-4202-AE80-6B0F5C5398E4}"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OnStar</a:t>
            </a:r>
            <a:r>
              <a:rPr lang="en-US" sz="1200" kern="1200" dirty="0" smtClean="0">
                <a:solidFill>
                  <a:schemeClr val="tx1"/>
                </a:solidFill>
                <a:latin typeface="+mn-lt"/>
                <a:ea typeface="+mn-ea"/>
                <a:cs typeface="+mn-cs"/>
              </a:rPr>
              <a:t> and GM have the ability to alert authorities that you’ve been in a wreck just milliseconds after it happens. GM is also working with </a:t>
            </a:r>
            <a:r>
              <a:rPr lang="en-US" sz="1200" kern="1200" dirty="0" err="1" smtClean="0">
                <a:solidFill>
                  <a:schemeClr val="tx1"/>
                </a:solidFill>
                <a:latin typeface="+mn-lt"/>
                <a:ea typeface="+mn-ea"/>
                <a:cs typeface="+mn-cs"/>
              </a:rPr>
              <a:t>OnStar</a:t>
            </a:r>
            <a:r>
              <a:rPr lang="en-US" sz="1200" kern="1200" dirty="0" smtClean="0">
                <a:solidFill>
                  <a:schemeClr val="tx1"/>
                </a:solidFill>
                <a:latin typeface="+mn-lt"/>
                <a:ea typeface="+mn-ea"/>
                <a:cs typeface="+mn-cs"/>
              </a:rPr>
              <a:t> on crash avoidance. This begins with </a:t>
            </a:r>
            <a:r>
              <a:rPr lang="en-US" sz="1200" kern="1200" dirty="0" err="1" smtClean="0">
                <a:solidFill>
                  <a:schemeClr val="tx1"/>
                </a:solidFill>
                <a:latin typeface="+mn-lt"/>
                <a:ea typeface="+mn-ea"/>
                <a:cs typeface="+mn-cs"/>
              </a:rPr>
              <a:t>OnStar</a:t>
            </a:r>
            <a:r>
              <a:rPr lang="en-US" sz="1200" kern="1200" dirty="0" smtClean="0">
                <a:solidFill>
                  <a:schemeClr val="tx1"/>
                </a:solidFill>
                <a:latin typeface="+mn-lt"/>
                <a:ea typeface="+mn-ea"/>
                <a:cs typeface="+mn-cs"/>
              </a:rPr>
              <a:t> diagnostics. The </a:t>
            </a:r>
            <a:r>
              <a:rPr lang="en-US" sz="1200" kern="1200" dirty="0" err="1" smtClean="0">
                <a:solidFill>
                  <a:schemeClr val="tx1"/>
                </a:solidFill>
                <a:latin typeface="+mn-lt"/>
                <a:ea typeface="+mn-ea"/>
                <a:cs typeface="+mn-cs"/>
              </a:rPr>
              <a:t>OnStar</a:t>
            </a:r>
            <a:r>
              <a:rPr lang="en-US" sz="1200" kern="1200" dirty="0" smtClean="0">
                <a:solidFill>
                  <a:schemeClr val="tx1"/>
                </a:solidFill>
                <a:latin typeface="+mn-lt"/>
                <a:ea typeface="+mn-ea"/>
                <a:cs typeface="+mn-cs"/>
              </a:rPr>
              <a:t> program has the ability to tell you if anything is wrong with your vehicle while you’re in the vehicle.</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StabiliTrak</a:t>
            </a:r>
            <a:r>
              <a:rPr lang="en-US" sz="1200" kern="1200" dirty="0" smtClean="0">
                <a:solidFill>
                  <a:schemeClr val="tx1"/>
                </a:solidFill>
                <a:latin typeface="+mn-lt"/>
                <a:ea typeface="+mn-ea"/>
                <a:cs typeface="+mn-cs"/>
              </a:rPr>
              <a:t>, a system that has proven to decrease the amount of single vehicle crashes in low traction conditions such as ice, snow, rain and slick pavement.</a:t>
            </a:r>
            <a:endParaRPr lang="en-US" dirty="0"/>
          </a:p>
        </p:txBody>
      </p:sp>
      <p:sp>
        <p:nvSpPr>
          <p:cNvPr id="4" name="Slide Number Placeholder 3"/>
          <p:cNvSpPr>
            <a:spLocks noGrp="1"/>
          </p:cNvSpPr>
          <p:nvPr>
            <p:ph type="sldNum" sz="quarter" idx="10"/>
          </p:nvPr>
        </p:nvSpPr>
        <p:spPr/>
        <p:txBody>
          <a:bodyPr/>
          <a:lstStyle/>
          <a:p>
            <a:fld id="{DA43C884-DCE4-4202-AE80-6B0F5C5398E4}"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restructuring, GM had to change a lot of things. GM shut down several brands</a:t>
            </a:r>
            <a:r>
              <a:rPr lang="en-US" baseline="0" dirty="0" smtClean="0"/>
              <a:t> prior to the restructuring, which many believe was the precursor for shutting Daewoo down in South Korea. </a:t>
            </a:r>
            <a:endParaRPr lang="en-US" dirty="0"/>
          </a:p>
        </p:txBody>
      </p:sp>
      <p:sp>
        <p:nvSpPr>
          <p:cNvPr id="4" name="Slide Number Placeholder 3"/>
          <p:cNvSpPr>
            <a:spLocks noGrp="1"/>
          </p:cNvSpPr>
          <p:nvPr>
            <p:ph type="sldNum" sz="quarter" idx="10"/>
          </p:nvPr>
        </p:nvSpPr>
        <p:spPr/>
        <p:txBody>
          <a:bodyPr/>
          <a:lstStyle/>
          <a:p>
            <a:fld id="{904EADD4-7880-1B40-9077-36A388E2471C}" type="slidenum">
              <a:rPr lang="en-US" smtClean="0"/>
              <a:pPr/>
              <a:t>27</a:t>
            </a:fld>
            <a:endParaRPr lang="en-US"/>
          </a:p>
        </p:txBody>
      </p:sp>
    </p:spTree>
    <p:extLst>
      <p:ext uri="{BB962C8B-B14F-4D97-AF65-F5344CB8AC3E}">
        <p14:creationId xmlns:p14="http://schemas.microsoft.com/office/powerpoint/2010/main" xmlns="" val="289577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GM History Creation: </a:t>
            </a:r>
            <a:r>
              <a:rPr lang="en-US" sz="1200" kern="1200" dirty="0" smtClean="0">
                <a:solidFill>
                  <a:schemeClr val="tx1"/>
                </a:solidFill>
                <a:latin typeface="+mn-lt"/>
                <a:ea typeface="+mn-ea"/>
                <a:cs typeface="+mn-cs"/>
              </a:rPr>
              <a:t>At the beginning of the twentieth century, there were only 8,000 automobiles on the roads in the United States. In 1900 at the New York Auto Show, Americans unexpectedly became more drawn to the idea of owning their own automobile. On September</a:t>
            </a:r>
            <a:r>
              <a:rPr lang="en-US" sz="1200" kern="1200" baseline="0" dirty="0" smtClean="0">
                <a:solidFill>
                  <a:schemeClr val="tx1"/>
                </a:solidFill>
                <a:latin typeface="+mn-lt"/>
                <a:ea typeface="+mn-ea"/>
                <a:cs typeface="+mn-cs"/>
              </a:rPr>
              <a:t> 16, 1908, </a:t>
            </a:r>
            <a:r>
              <a:rPr lang="en-US" sz="1200" kern="1200" dirty="0" smtClean="0">
                <a:solidFill>
                  <a:schemeClr val="tx1"/>
                </a:solidFill>
                <a:latin typeface="+mn-lt"/>
                <a:ea typeface="+mn-ea"/>
                <a:cs typeface="+mn-cs"/>
              </a:rPr>
              <a:t>William “Billy” Durant founded General Motors Durant</a:t>
            </a:r>
            <a:r>
              <a:rPr lang="en-US" sz="1200" kern="1200" baseline="0" dirty="0" smtClean="0">
                <a:solidFill>
                  <a:schemeClr val="tx1"/>
                </a:solidFill>
                <a:latin typeface="+mn-lt"/>
                <a:ea typeface="+mn-ea"/>
                <a:cs typeface="+mn-cs"/>
              </a:rPr>
              <a:t> in Flint, Michigan, </a:t>
            </a:r>
            <a:r>
              <a:rPr lang="en-US" sz="1200" kern="1200" dirty="0" smtClean="0">
                <a:solidFill>
                  <a:schemeClr val="tx1"/>
                </a:solidFill>
                <a:latin typeface="+mn-lt"/>
                <a:ea typeface="+mn-ea"/>
                <a:cs typeface="+mn-cs"/>
              </a:rPr>
              <a:t>becoming an instant leader in the manufacturing industry.</a:t>
            </a:r>
          </a:p>
          <a:p>
            <a:r>
              <a:rPr lang="en-US" sz="1200" kern="1200" dirty="0" smtClean="0">
                <a:solidFill>
                  <a:schemeClr val="tx1"/>
                </a:solidFill>
                <a:latin typeface="+mn-lt"/>
                <a:ea typeface="+mn-ea"/>
                <a:cs typeface="+mn-cs"/>
              </a:rPr>
              <a:t>GM</a:t>
            </a:r>
            <a:r>
              <a:rPr lang="en-US" sz="1200" kern="1200" baseline="0" dirty="0" smtClean="0">
                <a:solidFill>
                  <a:schemeClr val="tx1"/>
                </a:solidFill>
                <a:latin typeface="+mn-lt"/>
                <a:ea typeface="+mn-ea"/>
                <a:cs typeface="+mn-cs"/>
              </a:rPr>
              <a:t> History Acceleration: </a:t>
            </a:r>
            <a:r>
              <a:rPr lang="en-US" sz="1200" kern="1200" dirty="0" smtClean="0">
                <a:solidFill>
                  <a:schemeClr val="tx1"/>
                </a:solidFill>
                <a:latin typeface="+mn-lt"/>
                <a:ea typeface="+mn-ea"/>
                <a:cs typeface="+mn-cs"/>
              </a:rPr>
              <a:t>GM led the automobile industry in innovation with a milestone in 1927 by creating the Cadillac LaSalle, with curves rather than sharp corners and a long, low stance. The Cadillac LaSalle, designed by Harley Earl, went beyond transportation by making a statement within the automobile industry. </a:t>
            </a:r>
            <a:r>
              <a:rPr lang="en-US" dirty="0" smtClean="0"/>
              <a:t> </a:t>
            </a:r>
            <a:endParaRPr lang="en-US" dirty="0"/>
          </a:p>
        </p:txBody>
      </p:sp>
      <p:sp>
        <p:nvSpPr>
          <p:cNvPr id="4" name="Slide Number Placeholder 3"/>
          <p:cNvSpPr>
            <a:spLocks noGrp="1"/>
          </p:cNvSpPr>
          <p:nvPr>
            <p:ph type="sldNum" sz="quarter" idx="10"/>
          </p:nvPr>
        </p:nvSpPr>
        <p:spPr/>
        <p:txBody>
          <a:bodyPr/>
          <a:lstStyle/>
          <a:p>
            <a:fld id="{22FE7675-25EE-0C47-89EA-4B036593E3E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GM History Emotion: </a:t>
            </a:r>
            <a:r>
              <a:rPr lang="en-US" sz="1200" kern="1200" dirty="0" smtClean="0">
                <a:solidFill>
                  <a:schemeClr val="tx1"/>
                </a:solidFill>
                <a:latin typeface="+mn-lt"/>
                <a:ea typeface="+mn-ea"/>
                <a:cs typeface="+mn-cs"/>
              </a:rPr>
              <a:t>During the war, President Roosevelt chose GM President, William Knudsen, as Chairman of the new Wartime Office of Production Management because General Motors supplied the Allies with an abundance of supplies. GM provided one hundred percent support of the Allies by 1942, by donating more than $12 billion worth of war materials.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GM History Revolution: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Environmental issues arose in the 1960’s and 1970’s forcing GM to increase prices. Soon General Motors introduced automobiles that were able to operate on unleaded gasoline. Two years later in 1973, GM invented the air. Air bags are now a standard safety feature in every automobile.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FE7675-25EE-0C47-89EA-4B036593E3E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GM History Globalization: </a:t>
            </a:r>
            <a:r>
              <a:rPr lang="en-US" sz="1200" kern="1200" dirty="0" smtClean="0">
                <a:solidFill>
                  <a:schemeClr val="tx1"/>
                </a:solidFill>
                <a:latin typeface="+mn-lt"/>
                <a:ea typeface="+mn-ea"/>
                <a:cs typeface="+mn-cs"/>
              </a:rPr>
              <a:t>In 1982, General Motors expanded outside of North America and into </a:t>
            </a:r>
            <a:r>
              <a:rPr lang="en-US" sz="1200" kern="1200" dirty="0" err="1" smtClean="0">
                <a:solidFill>
                  <a:schemeClr val="tx1"/>
                </a:solidFill>
                <a:latin typeface="+mn-lt"/>
                <a:ea typeface="+mn-ea"/>
                <a:cs typeface="+mn-cs"/>
              </a:rPr>
              <a:t>Zaragonza</a:t>
            </a:r>
            <a:r>
              <a:rPr lang="en-US" sz="1200" kern="1200" dirty="0" smtClean="0">
                <a:solidFill>
                  <a:schemeClr val="tx1"/>
                </a:solidFill>
                <a:latin typeface="+mn-lt"/>
                <a:ea typeface="+mn-ea"/>
                <a:cs typeface="+mn-cs"/>
              </a:rPr>
              <a:t>, Spain. Immediately, the Spain facility began producing he fuel-efficient Opel </a:t>
            </a:r>
            <a:r>
              <a:rPr lang="en-US" sz="1200" kern="1200" dirty="0" err="1" smtClean="0">
                <a:solidFill>
                  <a:schemeClr val="tx1"/>
                </a:solidFill>
                <a:latin typeface="+mn-lt"/>
                <a:ea typeface="+mn-ea"/>
                <a:cs typeface="+mn-cs"/>
              </a:rPr>
              <a:t>Corsa</a:t>
            </a:r>
            <a:r>
              <a:rPr lang="en-US" sz="1200" kern="1200" dirty="0" smtClean="0">
                <a:solidFill>
                  <a:schemeClr val="tx1"/>
                </a:solidFill>
                <a:latin typeface="+mn-lt"/>
                <a:ea typeface="+mn-ea"/>
                <a:cs typeface="+mn-cs"/>
              </a:rPr>
              <a:t>. The 1980’s and 1990’s marked joint ventures in China and India, as well as the additions of Saab and HUMMER to GM. General Motors now is being sold worldwide. In 1995, GM sold a record breaking three million units outside of North America, and five million units were sold in the United States that year.</a:t>
            </a:r>
          </a:p>
          <a:p>
            <a:r>
              <a:rPr lang="en-US" sz="1200" kern="1200" dirty="0" smtClean="0">
                <a:solidFill>
                  <a:schemeClr val="tx1"/>
                </a:solidFill>
                <a:latin typeface="+mn-lt"/>
                <a:ea typeface="+mn-ea"/>
                <a:cs typeface="+mn-cs"/>
              </a:rPr>
              <a:t>GM History</a:t>
            </a:r>
            <a:r>
              <a:rPr lang="en-US" sz="1200" kern="1200" baseline="0" dirty="0" smtClean="0">
                <a:solidFill>
                  <a:schemeClr val="tx1"/>
                </a:solidFill>
                <a:latin typeface="+mn-lt"/>
                <a:ea typeface="+mn-ea"/>
                <a:cs typeface="+mn-cs"/>
              </a:rPr>
              <a:t> Innovation: </a:t>
            </a:r>
            <a:r>
              <a:rPr lang="en-US" sz="1200" kern="1200" dirty="0" smtClean="0">
                <a:solidFill>
                  <a:schemeClr val="tx1"/>
                </a:solidFill>
                <a:latin typeface="+mn-lt"/>
                <a:ea typeface="+mn-ea"/>
                <a:cs typeface="+mn-cs"/>
              </a:rPr>
              <a:t>The new General Motors is smaller with four major brands, Chevrolet, Buick, GMC, and Cadillac. GM continues to grow outside of the United States with more than 70 percent of its sales outside of North America. In 2010, GM in Mexico celebrated 75 years as the nation’s largest auto industry investor, producer and exporter in the nation’s history. </a:t>
            </a:r>
            <a:r>
              <a:rPr lang="en-US" sz="1200" kern="1200" smtClean="0">
                <a:solidFill>
                  <a:schemeClr val="tx1"/>
                </a:solidFill>
                <a:latin typeface="+mn-lt"/>
                <a:ea typeface="+mn-ea"/>
                <a:cs typeface="+mn-cs"/>
              </a:rPr>
              <a:t>General Motors in Mexico has produced 7 million vehicles, 20 million engines, 4 million transmissions and 1.5 million tons of foundry materials since the beginning of operations.</a:t>
            </a:r>
            <a:r>
              <a:rPr lang="en-US" smtClean="0"/>
              <a:t> </a:t>
            </a:r>
            <a:r>
              <a:rPr lang="en-US" sz="1200" kern="1200" smtClean="0">
                <a:solidFill>
                  <a:schemeClr val="tx1"/>
                </a:solidFill>
                <a:latin typeface="+mn-lt"/>
                <a:ea typeface="+mn-ea"/>
                <a:cs typeface="+mn-cs"/>
              </a:rPr>
              <a:t> </a:t>
            </a:r>
            <a:r>
              <a:rPr lang="en-US" smtClean="0"/>
              <a:t> </a:t>
            </a:r>
            <a:r>
              <a:rPr lang="en-US" baseline="0" smtClean="0"/>
              <a:t> </a:t>
            </a:r>
            <a:endParaRPr lang="en-US" dirty="0"/>
          </a:p>
        </p:txBody>
      </p:sp>
      <p:sp>
        <p:nvSpPr>
          <p:cNvPr id="4" name="Slide Number Placeholder 3"/>
          <p:cNvSpPr>
            <a:spLocks noGrp="1"/>
          </p:cNvSpPr>
          <p:nvPr>
            <p:ph type="sldNum" sz="quarter" idx="10"/>
          </p:nvPr>
        </p:nvSpPr>
        <p:spPr/>
        <p:txBody>
          <a:bodyPr/>
          <a:lstStyle/>
          <a:p>
            <a:fld id="{22FE7675-25EE-0C47-89EA-4B036593E3E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Work ethic- </a:t>
            </a:r>
          </a:p>
          <a:p>
            <a:pPr lvl="1">
              <a:buFont typeface="Arial" pitchFamily="34" charset="0"/>
              <a:buChar char="•"/>
            </a:pPr>
            <a:r>
              <a:rPr lang="en-US" dirty="0" smtClean="0"/>
              <a:t>Bob</a:t>
            </a:r>
            <a:r>
              <a:rPr lang="en-US" baseline="0" dirty="0" smtClean="0"/>
              <a:t> always goes in early and leaves on time </a:t>
            </a:r>
          </a:p>
          <a:p>
            <a:pPr lvl="1">
              <a:buFont typeface="Arial" pitchFamily="34" charset="0"/>
              <a:buChar char="•"/>
            </a:pPr>
            <a:r>
              <a:rPr lang="en-US" baseline="0" dirty="0" smtClean="0"/>
              <a:t>Mexican co-workers go in late and leave as late as 8pm to finish work</a:t>
            </a:r>
          </a:p>
          <a:p>
            <a:pPr lvl="1">
              <a:buFont typeface="Arial" pitchFamily="34" charset="0"/>
              <a:buChar char="•"/>
            </a:pPr>
            <a:r>
              <a:rPr lang="en-US" baseline="0" dirty="0" smtClean="0"/>
              <a:t>Don’t find that in US</a:t>
            </a:r>
          </a:p>
          <a:p>
            <a:pPr lvl="0">
              <a:buFont typeface="Arial" pitchFamily="34" charset="0"/>
              <a:buChar char="•"/>
            </a:pPr>
            <a:r>
              <a:rPr lang="en-US" baseline="0" dirty="0" smtClean="0"/>
              <a:t>Aha moment</a:t>
            </a:r>
          </a:p>
          <a:p>
            <a:pPr lvl="1">
              <a:buFont typeface="Arial" pitchFamily="34" charset="0"/>
              <a:buChar char="•"/>
            </a:pPr>
            <a:r>
              <a:rPr lang="en-US" baseline="0" dirty="0" smtClean="0"/>
              <a:t>Bob would share opinion or thoughts: “we should look into this” and found his mangers were already looking at it</a:t>
            </a:r>
          </a:p>
          <a:p>
            <a:pPr lvl="1">
              <a:buFont typeface="Arial" pitchFamily="34" charset="0"/>
              <a:buChar char="•"/>
            </a:pPr>
            <a:r>
              <a:rPr lang="en-US" baseline="0" dirty="0" smtClean="0"/>
              <a:t>They didn’t take it as his thoughts, took it as directive</a:t>
            </a:r>
          </a:p>
          <a:p>
            <a:pPr lvl="1">
              <a:buFont typeface="Arial" pitchFamily="34" charset="0"/>
              <a:buChar char="•"/>
            </a:pPr>
            <a:r>
              <a:rPr lang="en-US" baseline="0" dirty="0" smtClean="0"/>
              <a:t>Has to be careful about sharing ideas</a:t>
            </a:r>
          </a:p>
          <a:p>
            <a:pPr lvl="0">
              <a:buFont typeface="Arial" pitchFamily="34" charset="0"/>
              <a:buChar char="•"/>
            </a:pPr>
            <a:r>
              <a:rPr lang="en-US" baseline="0" dirty="0" smtClean="0"/>
              <a:t>Supervising</a:t>
            </a:r>
          </a:p>
          <a:p>
            <a:pPr lvl="1">
              <a:buFont typeface="Arial" pitchFamily="34" charset="0"/>
              <a:buChar char="•"/>
            </a:pPr>
            <a:r>
              <a:rPr lang="en-US" baseline="0" dirty="0" smtClean="0"/>
              <a:t>All employees are bilingual </a:t>
            </a:r>
          </a:p>
          <a:p>
            <a:pPr lvl="1">
              <a:buFont typeface="Arial" pitchFamily="34" charset="0"/>
              <a:buChar char="•"/>
            </a:pPr>
            <a:r>
              <a:rPr lang="en-US" baseline="0" dirty="0" smtClean="0"/>
              <a:t>At first couldn’t tell if managers were speaking English or Spanish because English was broken with thick accent</a:t>
            </a:r>
          </a:p>
          <a:p>
            <a:pPr lvl="1">
              <a:buFont typeface="Arial" pitchFamily="34" charset="0"/>
              <a:buChar char="•"/>
            </a:pPr>
            <a:r>
              <a:rPr lang="en-US" baseline="0" dirty="0" smtClean="0"/>
              <a:t>Some things still get lost in translation but his ear is getting better for the language</a:t>
            </a:r>
          </a:p>
          <a:p>
            <a:pPr lvl="0">
              <a:buFont typeface="Arial" pitchFamily="34" charset="0"/>
              <a:buChar char="•"/>
            </a:pPr>
            <a:r>
              <a:rPr lang="en-US" baseline="0" dirty="0" smtClean="0"/>
              <a:t>Experience</a:t>
            </a:r>
          </a:p>
          <a:p>
            <a:pPr lvl="1">
              <a:buFont typeface="Arial" pitchFamily="34" charset="0"/>
              <a:buChar char="•"/>
            </a:pPr>
            <a:r>
              <a:rPr lang="en-US" baseline="0" dirty="0" smtClean="0"/>
              <a:t>The culture is non confrontational, laid back and slower paced causing him to be patient and understanding to delays</a:t>
            </a:r>
            <a:endParaRPr lang="en-US" dirty="0"/>
          </a:p>
        </p:txBody>
      </p:sp>
      <p:sp>
        <p:nvSpPr>
          <p:cNvPr id="4" name="Slide Number Placeholder 3"/>
          <p:cNvSpPr>
            <a:spLocks noGrp="1"/>
          </p:cNvSpPr>
          <p:nvPr>
            <p:ph type="sldNum" sz="quarter" idx="10"/>
          </p:nvPr>
        </p:nvSpPr>
        <p:spPr/>
        <p:txBody>
          <a:bodyPr/>
          <a:lstStyle/>
          <a:p>
            <a:fld id="{32F2867F-5C9C-4A2D-B4F5-D2A5CCFC8246}"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smtClean="0"/>
              <a:t>Go-see</a:t>
            </a:r>
          </a:p>
          <a:p>
            <a:pPr lvl="1">
              <a:buFont typeface="Arial" pitchFamily="34" charset="0"/>
              <a:buChar char="•"/>
            </a:pPr>
            <a:r>
              <a:rPr lang="en-US" dirty="0" smtClean="0"/>
              <a:t>Prior</a:t>
            </a:r>
            <a:r>
              <a:rPr lang="en-US" baseline="0" dirty="0" smtClean="0"/>
              <a:t> to accepting job, GM sent Bob and his wife on a look-see which is a 10 day paid visit to see if it is something they are comfortable with.</a:t>
            </a:r>
          </a:p>
          <a:p>
            <a:pPr lvl="1">
              <a:buFont typeface="Arial" pitchFamily="34" charset="0"/>
              <a:buChar char="•"/>
            </a:pPr>
            <a:r>
              <a:rPr lang="en-US" baseline="0" dirty="0" smtClean="0"/>
              <a:t>Meet the management, manager who previously had the position, look at housing options</a:t>
            </a:r>
          </a:p>
          <a:p>
            <a:pPr lvl="0">
              <a:buFont typeface="Arial" pitchFamily="34" charset="0"/>
              <a:buChar char="•"/>
            </a:pPr>
            <a:r>
              <a:rPr lang="en-US" baseline="0" dirty="0" smtClean="0"/>
              <a:t>Language lessons</a:t>
            </a:r>
          </a:p>
          <a:p>
            <a:pPr lvl="1">
              <a:buFont typeface="Arial" pitchFamily="34" charset="0"/>
              <a:buChar char="•"/>
            </a:pPr>
            <a:r>
              <a:rPr lang="en-US" baseline="0" dirty="0" smtClean="0"/>
              <a:t>Rosetta Stone as well as tutoring offered to both the manager and his/her spouse</a:t>
            </a:r>
          </a:p>
          <a:p>
            <a:pPr lvl="0">
              <a:buFont typeface="Arial" pitchFamily="34" charset="0"/>
              <a:buChar char="•"/>
            </a:pPr>
            <a:r>
              <a:rPr lang="en-US" baseline="0" dirty="0" smtClean="0"/>
              <a:t>GM security department</a:t>
            </a:r>
          </a:p>
          <a:p>
            <a:pPr lvl="1">
              <a:buFont typeface="Arial" pitchFamily="34" charset="0"/>
              <a:buChar char="•"/>
            </a:pPr>
            <a:r>
              <a:rPr lang="en-US" baseline="0" dirty="0" smtClean="0"/>
              <a:t>Spent time with Bob to ensure he know what was important and what precautions they take to ensure maximum security</a:t>
            </a:r>
          </a:p>
          <a:p>
            <a:pPr lvl="1">
              <a:buFont typeface="Arial" pitchFamily="34" charset="0"/>
              <a:buChar char="•"/>
            </a:pPr>
            <a:r>
              <a:rPr lang="en-US" baseline="0" dirty="0" smtClean="0"/>
              <a:t>This was important to him since all the negative associations with security and Mexico</a:t>
            </a:r>
          </a:p>
          <a:p>
            <a:pPr lvl="0">
              <a:buFont typeface="Arial" pitchFamily="34" charset="0"/>
              <a:buChar char="•"/>
            </a:pPr>
            <a:r>
              <a:rPr lang="en-US" baseline="0" dirty="0" smtClean="0"/>
              <a:t>Network of support</a:t>
            </a:r>
          </a:p>
          <a:p>
            <a:pPr lvl="1">
              <a:buFont typeface="Arial" pitchFamily="34" charset="0"/>
              <a:buChar char="•"/>
            </a:pPr>
            <a:r>
              <a:rPr lang="en-US" baseline="0" dirty="0" smtClean="0"/>
              <a:t>Expatriates- personal side- told him how to fit in, how to adjust, best practices, and what they learned when they came</a:t>
            </a:r>
          </a:p>
          <a:p>
            <a:pPr lvl="1">
              <a:buFont typeface="Arial" pitchFamily="34" charset="0"/>
              <a:buChar char="•"/>
            </a:pPr>
            <a:r>
              <a:rPr lang="en-US" baseline="0" dirty="0" smtClean="0"/>
              <a:t>ADMIN- Administrative assistant- handled his schedule, acted as gatekeeper preventing him from being “lost”</a:t>
            </a:r>
          </a:p>
          <a:p>
            <a:pPr lvl="1">
              <a:buFont typeface="Arial" pitchFamily="34" charset="0"/>
              <a:buChar char="•"/>
            </a:pPr>
            <a:r>
              <a:rPr lang="en-US" baseline="0" dirty="0" smtClean="0"/>
              <a:t>Manager- traveled with them and learned how the business was done. He watched actions and learned from them</a:t>
            </a:r>
          </a:p>
          <a:p>
            <a:pPr lvl="0">
              <a:buFont typeface="Arial" pitchFamily="34" charset="0"/>
              <a:buChar char="•"/>
            </a:pPr>
            <a:r>
              <a:rPr lang="en-US" baseline="0" dirty="0" smtClean="0"/>
              <a:t>Advisors</a:t>
            </a:r>
          </a:p>
          <a:p>
            <a:pPr lvl="1">
              <a:buFont typeface="Arial" pitchFamily="34" charset="0"/>
              <a:buChar char="•"/>
            </a:pPr>
            <a:r>
              <a:rPr lang="en-US" baseline="0" dirty="0" smtClean="0"/>
              <a:t>Financial advisors helping with transition</a:t>
            </a:r>
          </a:p>
          <a:p>
            <a:pPr lvl="1">
              <a:buFont typeface="Arial" pitchFamily="34" charset="0"/>
              <a:buChar char="•"/>
            </a:pPr>
            <a:r>
              <a:rPr lang="en-US" baseline="0" dirty="0" smtClean="0"/>
              <a:t>People to help process/fill-out/translate the paperwork</a:t>
            </a:r>
          </a:p>
          <a:p>
            <a:pPr lvl="1">
              <a:buFont typeface="Arial" pitchFamily="34" charset="0"/>
              <a:buChar char="•"/>
            </a:pPr>
            <a:endParaRPr lang="en-US" baseline="0" dirty="0" smtClean="0"/>
          </a:p>
          <a:p>
            <a:pPr lvl="1">
              <a:buFont typeface="Arial" pitchFamily="34" charset="0"/>
              <a:buChar char="•"/>
            </a:pPr>
            <a:endParaRPr lang="en-US" baseline="0" dirty="0" smtClean="0"/>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2F2867F-5C9C-4A2D-B4F5-D2A5CCFC8246}"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Future</a:t>
            </a:r>
            <a:r>
              <a:rPr lang="en-US" baseline="0" dirty="0" smtClean="0"/>
              <a:t> expats</a:t>
            </a:r>
          </a:p>
          <a:p>
            <a:pPr lvl="1">
              <a:buFont typeface="Arial" pitchFamily="34" charset="0"/>
              <a:buChar char="•"/>
            </a:pPr>
            <a:r>
              <a:rPr lang="en-US" baseline="0" dirty="0" smtClean="0"/>
              <a:t>Patience because it is going to be difficult and frustrating at first</a:t>
            </a:r>
          </a:p>
          <a:p>
            <a:pPr lvl="1">
              <a:buFont typeface="Arial" pitchFamily="34" charset="0"/>
              <a:buChar char="•"/>
            </a:pPr>
            <a:r>
              <a:rPr lang="en-US" baseline="0" dirty="0" smtClean="0"/>
              <a:t>Need the support of the culture, need to respect and learn it so that it is a smooth transition</a:t>
            </a:r>
          </a:p>
          <a:p>
            <a:pPr lvl="0">
              <a:buFont typeface="Arial" pitchFamily="34" charset="0"/>
              <a:buChar char="•"/>
            </a:pPr>
            <a:r>
              <a:rPr lang="en-US" baseline="0" dirty="0" smtClean="0"/>
              <a:t>HR department</a:t>
            </a:r>
          </a:p>
          <a:p>
            <a:pPr lvl="1">
              <a:buFont typeface="Arial" pitchFamily="34" charset="0"/>
              <a:buChar char="•"/>
            </a:pPr>
            <a:r>
              <a:rPr lang="en-US" baseline="0" dirty="0" smtClean="0"/>
              <a:t>Continue the language, go-see, financial/paperwork advisors, security support</a:t>
            </a:r>
          </a:p>
          <a:p>
            <a:pPr lvl="1">
              <a:buFont typeface="Arial" pitchFamily="34" charset="0"/>
              <a:buChar char="•"/>
            </a:pPr>
            <a:r>
              <a:rPr lang="en-US" baseline="0" dirty="0" smtClean="0"/>
              <a:t>Be better at quick responses</a:t>
            </a:r>
          </a:p>
          <a:p>
            <a:pPr lvl="2">
              <a:buFont typeface="Arial" pitchFamily="34" charset="0"/>
              <a:buChar char="•"/>
            </a:pPr>
            <a:r>
              <a:rPr lang="en-US" baseline="0" dirty="0" smtClean="0"/>
              <a:t>Have lots of questions that require fast responses </a:t>
            </a:r>
            <a:r>
              <a:rPr lang="en-US" baseline="0" smtClean="0"/>
              <a:t>so decision can be made</a:t>
            </a:r>
            <a:endParaRPr lang="en-US" dirty="0"/>
          </a:p>
        </p:txBody>
      </p:sp>
      <p:sp>
        <p:nvSpPr>
          <p:cNvPr id="4" name="Slide Number Placeholder 3"/>
          <p:cNvSpPr>
            <a:spLocks noGrp="1"/>
          </p:cNvSpPr>
          <p:nvPr>
            <p:ph type="sldNum" sz="quarter" idx="10"/>
          </p:nvPr>
        </p:nvSpPr>
        <p:spPr/>
        <p:txBody>
          <a:bodyPr/>
          <a:lstStyle/>
          <a:p>
            <a:fld id="{32F2867F-5C9C-4A2D-B4F5-D2A5CCFC8246}"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1962 Mexican</a:t>
            </a:r>
            <a:r>
              <a:rPr lang="en-US" baseline="0" dirty="0" smtClean="0"/>
              <a:t> law required foreign automakers to increase the local content of their vehicles, GM built three engine and vehicle plants in 60’s and 70’s</a:t>
            </a:r>
          </a:p>
          <a:p>
            <a:r>
              <a:rPr lang="en-US" baseline="0" dirty="0" smtClean="0"/>
              <a:t>GM Mexico operations include 11,500 Direct and 90,000 Indirect Employees</a:t>
            </a:r>
          </a:p>
          <a:p>
            <a:r>
              <a:rPr lang="en-US" baseline="0" dirty="0" smtClean="0"/>
              <a:t>As of 2010 GM Invested $4.1 billion in Mexico over previous 4 years.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DE3CDE-4E30-4F56-8F8F-0006816C9FDC}" type="slidenum">
              <a:rPr lang="en-US" smtClean="0"/>
              <a:pPr/>
              <a:t>10</a:t>
            </a:fld>
            <a:endParaRPr lang="en-US"/>
          </a:p>
        </p:txBody>
      </p:sp>
    </p:spTree>
    <p:extLst>
      <p:ext uri="{BB962C8B-B14F-4D97-AF65-F5344CB8AC3E}">
        <p14:creationId xmlns:p14="http://schemas.microsoft.com/office/powerpoint/2010/main" xmlns="" val="629819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first her decisions</a:t>
            </a:r>
            <a:r>
              <a:rPr lang="en-US" baseline="0" dirty="0" smtClean="0"/>
              <a:t> were not taken seriously, and her Mexican subordinates often looked for male supervision.</a:t>
            </a:r>
            <a:endParaRPr lang="en-US" dirty="0"/>
          </a:p>
        </p:txBody>
      </p:sp>
      <p:sp>
        <p:nvSpPr>
          <p:cNvPr id="4" name="Slide Number Placeholder 3"/>
          <p:cNvSpPr>
            <a:spLocks noGrp="1"/>
          </p:cNvSpPr>
          <p:nvPr>
            <p:ph type="sldNum" sz="quarter" idx="10"/>
          </p:nvPr>
        </p:nvSpPr>
        <p:spPr/>
        <p:txBody>
          <a:bodyPr/>
          <a:lstStyle/>
          <a:p>
            <a:fld id="{FFF41910-BE3D-4857-B284-223E86E01F29}"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4EBE3F4-A49A-E642-90E0-302284BAFDE4}"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BE3F4-A49A-E642-90E0-302284BAFDE4}" type="datetimeFigureOut">
              <a:rPr lang="en-US" smtClean="0"/>
              <a:pPr/>
              <a:t>4/30/2012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C4BF6-32DA-A942-B601-1F0F910B75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4EBE3F4-A49A-E642-90E0-302284BAFDE4}"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C4BF6-32DA-A942-B601-1F0F910B754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4EBE3F4-A49A-E642-90E0-302284BAFDE4}"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C4BF6-32DA-A942-B601-1F0F910B754D}"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4EBE3F4-A49A-E642-90E0-302284BAFDE4}"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C4BF6-32DA-A942-B601-1F0F910B754D}"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4EBE3F4-A49A-E642-90E0-302284BAFDE4}"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C4BF6-32DA-A942-B601-1F0F910B754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4EBE3F4-A49A-E642-90E0-302284BAFDE4}"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C4BF6-32DA-A942-B601-1F0F910B754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EBE3F4-A49A-E642-90E0-302284BAFDE4}" type="datetimeFigureOut">
              <a:rPr lang="en-US" smtClean="0"/>
              <a:pPr/>
              <a:t>4/30/2012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C4BF6-32DA-A942-B601-1F0F910B75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4EBE3F4-A49A-E642-90E0-302284BAFDE4}"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C4BF6-32DA-A942-B601-1F0F910B75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74EBE3F4-A49A-E642-90E0-302284BAFDE4}" type="datetimeFigureOut">
              <a:rPr lang="en-US" smtClean="0"/>
              <a:pPr/>
              <a:t>4/30/2012</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90C4BF6-32DA-A942-B601-1F0F910B754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4EBE3F4-A49A-E642-90E0-302284BAFDE4}"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C4BF6-32DA-A942-B601-1F0F910B75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4EBE3F4-A49A-E642-90E0-302284BAFDE4}" type="datetimeFigureOut">
              <a:rPr lang="en-US" smtClean="0"/>
              <a:pPr/>
              <a:t>4/30/2012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C4BF6-32DA-A942-B601-1F0F910B75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4EBE3F4-A49A-E642-90E0-302284BAFDE4}"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C4BF6-32DA-A942-B601-1F0F910B754D}"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4EBE3F4-A49A-E642-90E0-302284BAFDE4}"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C4BF6-32DA-A942-B601-1F0F910B754D}"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4EBE3F4-A49A-E642-90E0-302284BAFDE4}"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C4BF6-32DA-A942-B601-1F0F910B754D}"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4EBE3F4-A49A-E642-90E0-302284BAFDE4}" type="datetimeFigureOut">
              <a:rPr lang="en-US" smtClean="0"/>
              <a:pPr/>
              <a:t>4/30/2012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C4BF6-32DA-A942-B601-1F0F910B75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74EBE3F4-A49A-E642-90E0-302284BAFDE4}" type="datetimeFigureOut">
              <a:rPr lang="en-US" smtClean="0"/>
              <a:pPr/>
              <a:t>4/30/2012</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C90C4BF6-32DA-A942-B601-1F0F910B75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920" y="1630582"/>
            <a:ext cx="8228013" cy="1927225"/>
          </a:xfrm>
        </p:spPr>
        <p:txBody>
          <a:bodyPr/>
          <a:lstStyle/>
          <a:p>
            <a:r>
              <a:rPr lang="en-US" sz="8000" dirty="0" smtClean="0"/>
              <a:t>General Motors</a:t>
            </a:r>
            <a:endParaRPr lang="en-US" sz="8000" dirty="0"/>
          </a:p>
        </p:txBody>
      </p:sp>
      <p:sp>
        <p:nvSpPr>
          <p:cNvPr id="3" name="Subtitle 2"/>
          <p:cNvSpPr>
            <a:spLocks noGrp="1"/>
          </p:cNvSpPr>
          <p:nvPr>
            <p:ph type="subTitle" idx="1"/>
          </p:nvPr>
        </p:nvSpPr>
        <p:spPr>
          <a:xfrm>
            <a:off x="421920" y="4297421"/>
            <a:ext cx="8228013" cy="1066800"/>
          </a:xfrm>
        </p:spPr>
        <p:txBody>
          <a:bodyPr>
            <a:normAutofit/>
          </a:bodyPr>
          <a:lstStyle/>
          <a:p>
            <a:r>
              <a:rPr lang="en-US" dirty="0" smtClean="0"/>
              <a:t>Phillip Dalen, Kent Ingram, Tyler McGinnis, John </a:t>
            </a:r>
            <a:r>
              <a:rPr lang="en-US" dirty="0" err="1" smtClean="0"/>
              <a:t>Minnot</a:t>
            </a:r>
            <a:r>
              <a:rPr lang="en-US" dirty="0" smtClean="0"/>
              <a:t>, Brittany Sanford, Brittany Self, Lauren </a:t>
            </a:r>
            <a:r>
              <a:rPr lang="en-US" dirty="0" err="1" smtClean="0"/>
              <a:t>Tarpley</a:t>
            </a:r>
            <a:r>
              <a:rPr lang="en-US" dirty="0" smtClean="0"/>
              <a:t>, and </a:t>
            </a:r>
            <a:r>
              <a:rPr lang="en-US" smtClean="0"/>
              <a:t>Cole Taylor</a:t>
            </a:r>
            <a:endParaRPr lang="en-US" dirty="0"/>
          </a:p>
        </p:txBody>
      </p:sp>
    </p:spTree>
    <p:extLst>
      <p:ext uri="{BB962C8B-B14F-4D97-AF65-F5344CB8AC3E}">
        <p14:creationId xmlns:p14="http://schemas.microsoft.com/office/powerpoint/2010/main" xmlns="" val="3574609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GM’s Involvement in Mexico</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smtClean="0">
                <a:solidFill>
                  <a:schemeClr val="tx1"/>
                </a:solidFill>
              </a:rPr>
              <a:t>GM factory in Mexico opened in 1935</a:t>
            </a:r>
          </a:p>
          <a:p>
            <a:r>
              <a:rPr lang="en-US" sz="2800" dirty="0" smtClean="0">
                <a:solidFill>
                  <a:schemeClr val="tx1"/>
                </a:solidFill>
              </a:rPr>
              <a:t>GM built three engine and vehicle plants in 60’s and 70’s</a:t>
            </a:r>
          </a:p>
          <a:p>
            <a:r>
              <a:rPr lang="en-US" sz="2800" dirty="0" smtClean="0">
                <a:solidFill>
                  <a:schemeClr val="tx1"/>
                </a:solidFill>
              </a:rPr>
              <a:t>11,500 Direct and 90,000 Indirect Employees</a:t>
            </a:r>
          </a:p>
          <a:p>
            <a:r>
              <a:rPr lang="en-US" sz="2800" dirty="0" smtClean="0">
                <a:solidFill>
                  <a:schemeClr val="tx1"/>
                </a:solidFill>
              </a:rPr>
              <a:t>Invested $4.1 billion in Mexico</a:t>
            </a:r>
          </a:p>
          <a:p>
            <a:r>
              <a:rPr lang="en-US" sz="2800" dirty="0" smtClean="0">
                <a:solidFill>
                  <a:schemeClr val="tx1"/>
                </a:solidFill>
              </a:rPr>
              <a:t>Three factories producing </a:t>
            </a:r>
            <a:r>
              <a:rPr lang="en-US" sz="2800" dirty="0" err="1" smtClean="0">
                <a:solidFill>
                  <a:schemeClr val="tx1"/>
                </a:solidFill>
              </a:rPr>
              <a:t>vehilces</a:t>
            </a:r>
            <a:endParaRPr lang="en-US" sz="2800" dirty="0" smtClean="0">
              <a:solidFill>
                <a:schemeClr val="tx1"/>
              </a:solidFill>
            </a:endParaRPr>
          </a:p>
          <a:p>
            <a:r>
              <a:rPr lang="en-US" sz="2800" dirty="0" smtClean="0">
                <a:solidFill>
                  <a:schemeClr val="tx1"/>
                </a:solidFill>
              </a:rPr>
              <a:t>Near 50 just producing parts</a:t>
            </a:r>
          </a:p>
          <a:p>
            <a:endParaRPr lang="en-US" sz="2800" dirty="0" smtClean="0"/>
          </a:p>
        </p:txBody>
      </p:sp>
    </p:spTree>
    <p:extLst>
      <p:ext uri="{BB962C8B-B14F-4D97-AF65-F5344CB8AC3E}">
        <p14:creationId xmlns:p14="http://schemas.microsoft.com/office/powerpoint/2010/main" xmlns="" val="370326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Experience of a Repatriate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79267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3" name="Content Placeholder 2"/>
          <p:cNvSpPr>
            <a:spLocks noGrp="1"/>
          </p:cNvSpPr>
          <p:nvPr>
            <p:ph idx="1"/>
          </p:nvPr>
        </p:nvSpPr>
        <p:spPr/>
        <p:txBody>
          <a:bodyPr/>
          <a:lstStyle/>
          <a:p>
            <a:r>
              <a:rPr lang="en-US" dirty="0" smtClean="0">
                <a:solidFill>
                  <a:srgbClr val="000000"/>
                </a:solidFill>
              </a:rPr>
              <a:t>Name: Ann </a:t>
            </a:r>
            <a:r>
              <a:rPr lang="en-US" dirty="0" err="1" smtClean="0">
                <a:solidFill>
                  <a:srgbClr val="000000"/>
                </a:solidFill>
              </a:rPr>
              <a:t>Ihde</a:t>
            </a:r>
            <a:endParaRPr lang="en-US" dirty="0" smtClean="0">
              <a:solidFill>
                <a:srgbClr val="000000"/>
              </a:solidFill>
            </a:endParaRPr>
          </a:p>
          <a:p>
            <a:r>
              <a:rPr lang="en-US" dirty="0" smtClean="0">
                <a:solidFill>
                  <a:srgbClr val="000000"/>
                </a:solidFill>
              </a:rPr>
              <a:t>Title: Strategic Planning Manager</a:t>
            </a:r>
          </a:p>
          <a:p>
            <a:r>
              <a:rPr lang="en-US" dirty="0" smtClean="0">
                <a:solidFill>
                  <a:srgbClr val="000000"/>
                </a:solidFill>
              </a:rPr>
              <a:t>Location: Mexico City</a:t>
            </a:r>
          </a:p>
          <a:p>
            <a:r>
              <a:rPr lang="en-US" dirty="0" smtClean="0">
                <a:solidFill>
                  <a:srgbClr val="000000"/>
                </a:solidFill>
              </a:rPr>
              <a:t>Duration: 4 years</a:t>
            </a:r>
          </a:p>
          <a:p>
            <a:r>
              <a:rPr lang="en-US" dirty="0" smtClean="0">
                <a:solidFill>
                  <a:srgbClr val="000000"/>
                </a:solidFill>
              </a:rPr>
              <a:t>Time Frame: March 1998 to March 2002</a:t>
            </a:r>
            <a:endParaRPr lang="en-US" dirty="0">
              <a:solidFill>
                <a:srgbClr val="000000"/>
              </a:solidFill>
            </a:endParaRPr>
          </a:p>
        </p:txBody>
      </p:sp>
    </p:spTree>
    <p:extLst>
      <p:ext uri="{BB962C8B-B14F-4D97-AF65-F5344CB8AC3E}">
        <p14:creationId xmlns:p14="http://schemas.microsoft.com/office/powerpoint/2010/main" xmlns="" val="3920483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Ann Left for Mexico</a:t>
            </a:r>
            <a:endParaRPr lang="en-US" dirty="0"/>
          </a:p>
        </p:txBody>
      </p:sp>
      <p:sp>
        <p:nvSpPr>
          <p:cNvPr id="3" name="Content Placeholder 2"/>
          <p:cNvSpPr>
            <a:spLocks noGrp="1"/>
          </p:cNvSpPr>
          <p:nvPr>
            <p:ph idx="1"/>
          </p:nvPr>
        </p:nvSpPr>
        <p:spPr/>
        <p:txBody>
          <a:bodyPr/>
          <a:lstStyle/>
          <a:p>
            <a:r>
              <a:rPr lang="en-US" dirty="0" smtClean="0"/>
              <a:t>Chosen because of her background in </a:t>
            </a:r>
            <a:r>
              <a:rPr lang="en-US" dirty="0"/>
              <a:t>market research, </a:t>
            </a:r>
            <a:r>
              <a:rPr lang="en-US" dirty="0" smtClean="0"/>
              <a:t>planning, and </a:t>
            </a:r>
            <a:r>
              <a:rPr lang="en-US" dirty="0"/>
              <a:t>long term sales </a:t>
            </a:r>
            <a:r>
              <a:rPr lang="en-US" dirty="0" smtClean="0"/>
              <a:t>forecasting.</a:t>
            </a:r>
          </a:p>
          <a:p>
            <a:r>
              <a:rPr lang="en-US" dirty="0" smtClean="0"/>
              <a:t>GM needed people in Mexico who had knowledge of U.S. processes.</a:t>
            </a:r>
          </a:p>
          <a:p>
            <a:r>
              <a:rPr lang="en-US" dirty="0" smtClean="0"/>
              <a:t>Underwent a cultural awareness class</a:t>
            </a:r>
          </a:p>
          <a:p>
            <a:pPr lvl="1"/>
            <a:r>
              <a:rPr lang="en-US" dirty="0" smtClean="0"/>
              <a:t>Was inadequate and out-of-date</a:t>
            </a:r>
            <a:endParaRPr lang="en-US" dirty="0"/>
          </a:p>
        </p:txBody>
      </p:sp>
    </p:spTree>
    <p:extLst>
      <p:ext uri="{BB962C8B-B14F-4D97-AF65-F5344CB8AC3E}">
        <p14:creationId xmlns:p14="http://schemas.microsoft.com/office/powerpoint/2010/main" xmlns="" val="261722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 Time in Mexico</a:t>
            </a:r>
            <a:endParaRPr lang="en-US" dirty="0"/>
          </a:p>
        </p:txBody>
      </p:sp>
      <p:sp>
        <p:nvSpPr>
          <p:cNvPr id="3" name="Content Placeholder 2"/>
          <p:cNvSpPr>
            <a:spLocks noGrp="1"/>
          </p:cNvSpPr>
          <p:nvPr>
            <p:ph idx="1"/>
          </p:nvPr>
        </p:nvSpPr>
        <p:spPr/>
        <p:txBody>
          <a:bodyPr/>
          <a:lstStyle/>
          <a:p>
            <a:r>
              <a:rPr lang="en-US" dirty="0" smtClean="0"/>
              <a:t>Was able to take on new responsibilities in Mexico.</a:t>
            </a:r>
          </a:p>
          <a:p>
            <a:pPr lvl="1"/>
            <a:r>
              <a:rPr lang="en-US" dirty="0" smtClean="0"/>
              <a:t>Was responsible for bringing the Saab brand to the Mexican market</a:t>
            </a:r>
          </a:p>
          <a:p>
            <a:r>
              <a:rPr lang="en-US" dirty="0" smtClean="0"/>
              <a:t>During that project, Ann learned </a:t>
            </a:r>
            <a:r>
              <a:rPr lang="en-US" dirty="0"/>
              <a:t>“learned a lot about the culture and how decisions are made in Mexico and being a female executive in a predominately male Latin culture.”</a:t>
            </a:r>
          </a:p>
        </p:txBody>
      </p:sp>
    </p:spTree>
    <p:extLst>
      <p:ext uri="{BB962C8B-B14F-4D97-AF65-F5344CB8AC3E}">
        <p14:creationId xmlns:p14="http://schemas.microsoft.com/office/powerpoint/2010/main" xmlns="" val="423420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 Time in Mexico</a:t>
            </a:r>
            <a:endParaRPr lang="en-US" dirty="0"/>
          </a:p>
        </p:txBody>
      </p:sp>
      <p:sp>
        <p:nvSpPr>
          <p:cNvPr id="3" name="Content Placeholder 2"/>
          <p:cNvSpPr>
            <a:spLocks noGrp="1"/>
          </p:cNvSpPr>
          <p:nvPr>
            <p:ph idx="1"/>
          </p:nvPr>
        </p:nvSpPr>
        <p:spPr/>
        <p:txBody>
          <a:bodyPr/>
          <a:lstStyle/>
          <a:p>
            <a:r>
              <a:rPr lang="en-US" dirty="0" smtClean="0">
                <a:solidFill>
                  <a:srgbClr val="000000"/>
                </a:solidFill>
              </a:rPr>
              <a:t>Involved in a car accident that shaped her view of Mexican culture.</a:t>
            </a:r>
          </a:p>
          <a:p>
            <a:pPr lvl="1"/>
            <a:r>
              <a:rPr lang="en-US" dirty="0" smtClean="0">
                <a:solidFill>
                  <a:srgbClr val="000000"/>
                </a:solidFill>
              </a:rPr>
              <a:t>Began to focus on the familial nature of Mexican workers.</a:t>
            </a:r>
          </a:p>
          <a:p>
            <a:pPr lvl="1"/>
            <a:r>
              <a:rPr lang="en-US" dirty="0" smtClean="0">
                <a:solidFill>
                  <a:srgbClr val="000000"/>
                </a:solidFill>
              </a:rPr>
              <a:t>Led to an increase in respect and trust.</a:t>
            </a:r>
          </a:p>
          <a:p>
            <a:r>
              <a:rPr lang="en-US" dirty="0" smtClean="0">
                <a:solidFill>
                  <a:srgbClr val="000000"/>
                </a:solidFill>
              </a:rPr>
              <a:t>Became attached to her subordinates</a:t>
            </a:r>
          </a:p>
          <a:p>
            <a:pPr lvl="1"/>
            <a:r>
              <a:rPr lang="en-US" dirty="0" smtClean="0">
                <a:solidFill>
                  <a:srgbClr val="000000"/>
                </a:solidFill>
              </a:rPr>
              <a:t>Her group relied on each other in difficult times.</a:t>
            </a:r>
            <a:endParaRPr lang="en-US" dirty="0">
              <a:solidFill>
                <a:srgbClr val="000000"/>
              </a:solidFill>
            </a:endParaRPr>
          </a:p>
        </p:txBody>
      </p:sp>
    </p:spTree>
    <p:extLst>
      <p:ext uri="{BB962C8B-B14F-4D97-AF65-F5344CB8AC3E}">
        <p14:creationId xmlns:p14="http://schemas.microsoft.com/office/powerpoint/2010/main" xmlns="" val="1298298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Return</a:t>
            </a:r>
            <a:endParaRPr lang="en-US" dirty="0"/>
          </a:p>
        </p:txBody>
      </p:sp>
      <p:sp>
        <p:nvSpPr>
          <p:cNvPr id="3" name="Content Placeholder 2"/>
          <p:cNvSpPr>
            <a:spLocks noGrp="1"/>
          </p:cNvSpPr>
          <p:nvPr>
            <p:ph idx="1"/>
          </p:nvPr>
        </p:nvSpPr>
        <p:spPr/>
        <p:txBody>
          <a:bodyPr/>
          <a:lstStyle/>
          <a:p>
            <a:r>
              <a:rPr lang="en-US" dirty="0" smtClean="0">
                <a:solidFill>
                  <a:srgbClr val="000000"/>
                </a:solidFill>
              </a:rPr>
              <a:t>Ann had trouble readjusting to life in America.</a:t>
            </a:r>
          </a:p>
          <a:p>
            <a:pPr lvl="1"/>
            <a:r>
              <a:rPr lang="en-US" dirty="0" smtClean="0">
                <a:solidFill>
                  <a:srgbClr val="000000"/>
                </a:solidFill>
              </a:rPr>
              <a:t>Had difficulty with the post 9/11 patriotism</a:t>
            </a:r>
          </a:p>
          <a:p>
            <a:r>
              <a:rPr lang="en-US" dirty="0" smtClean="0">
                <a:solidFill>
                  <a:srgbClr val="000000"/>
                </a:solidFill>
              </a:rPr>
              <a:t>GM did not capitalize on her experience and knowledge</a:t>
            </a:r>
          </a:p>
          <a:p>
            <a:pPr lvl="1"/>
            <a:r>
              <a:rPr lang="en-US" dirty="0" smtClean="0">
                <a:solidFill>
                  <a:srgbClr val="000000"/>
                </a:solidFill>
              </a:rPr>
              <a:t>Transferred to a position where her experience was largely irrelevant</a:t>
            </a:r>
          </a:p>
          <a:p>
            <a:endParaRPr lang="en-US" dirty="0"/>
          </a:p>
        </p:txBody>
      </p:sp>
    </p:spTree>
    <p:extLst>
      <p:ext uri="{BB962C8B-B14F-4D97-AF65-F5344CB8AC3E}">
        <p14:creationId xmlns:p14="http://schemas.microsoft.com/office/powerpoint/2010/main" xmlns="" val="3880997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 Insights</a:t>
            </a:r>
            <a:endParaRPr lang="en-US" dirty="0"/>
          </a:p>
        </p:txBody>
      </p:sp>
      <p:sp>
        <p:nvSpPr>
          <p:cNvPr id="3" name="Content Placeholder 2"/>
          <p:cNvSpPr>
            <a:spLocks noGrp="1"/>
          </p:cNvSpPr>
          <p:nvPr>
            <p:ph idx="1"/>
          </p:nvPr>
        </p:nvSpPr>
        <p:spPr/>
        <p:txBody>
          <a:bodyPr/>
          <a:lstStyle/>
          <a:p>
            <a:r>
              <a:rPr lang="en-US" dirty="0" smtClean="0">
                <a:solidFill>
                  <a:srgbClr val="000000"/>
                </a:solidFill>
              </a:rPr>
              <a:t>Believes repatriates fail to transfer knowledge because of groupthink.</a:t>
            </a:r>
          </a:p>
          <a:p>
            <a:pPr lvl="1"/>
            <a:r>
              <a:rPr lang="en-US" dirty="0" smtClean="0">
                <a:solidFill>
                  <a:srgbClr val="000000"/>
                </a:solidFill>
              </a:rPr>
              <a:t>Employees who did not work abroad rely on stereotypes and misconceptions.</a:t>
            </a:r>
          </a:p>
          <a:p>
            <a:r>
              <a:rPr lang="en-US" dirty="0" smtClean="0">
                <a:solidFill>
                  <a:srgbClr val="000000"/>
                </a:solidFill>
              </a:rPr>
              <a:t>Believes GM failed in her repatriation process.</a:t>
            </a:r>
            <a:endParaRPr lang="en-US" dirty="0">
              <a:solidFill>
                <a:srgbClr val="000000"/>
              </a:solidFill>
            </a:endParaRPr>
          </a:p>
        </p:txBody>
      </p:sp>
    </p:spTree>
    <p:extLst>
      <p:ext uri="{BB962C8B-B14F-4D97-AF65-F5344CB8AC3E}">
        <p14:creationId xmlns:p14="http://schemas.microsoft.com/office/powerpoint/2010/main" xmlns="" val="4274698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a:bodyPr>
          <a:lstStyle/>
          <a:p>
            <a:r>
              <a:rPr lang="en-US" dirty="0">
                <a:solidFill>
                  <a:srgbClr val="000000"/>
                </a:solidFill>
              </a:rPr>
              <a:t>Return should be to a position in which knowledge of another country/market can be readily used. </a:t>
            </a:r>
            <a:endParaRPr lang="en-US" dirty="0" smtClean="0">
              <a:solidFill>
                <a:srgbClr val="000000"/>
              </a:solidFill>
            </a:endParaRPr>
          </a:p>
          <a:p>
            <a:pPr lvl="0"/>
            <a:r>
              <a:rPr lang="en-US" dirty="0">
                <a:solidFill>
                  <a:srgbClr val="000000"/>
                </a:solidFill>
              </a:rPr>
              <a:t>Follow-up should be done with the expat after 3 months, 6 months and a year to ask about how knowledge transfer is going and how their knowledge could be better utilized</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xmlns="" val="2387285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solidFill>
                  <a:srgbClr val="000000"/>
                </a:solidFill>
              </a:rPr>
              <a:t>Upon initial return, there should be 1-on-1 meetings between the expat and their new manager </a:t>
            </a:r>
          </a:p>
          <a:p>
            <a:r>
              <a:rPr lang="en-US" dirty="0">
                <a:solidFill>
                  <a:srgbClr val="000000"/>
                </a:solidFill>
              </a:rPr>
              <a:t>GM should provide a class that helps repatriates learn how to effectively share their experiences, and also helps them to assimilate back into America.</a:t>
            </a:r>
          </a:p>
        </p:txBody>
      </p:sp>
    </p:spTree>
    <p:extLst>
      <p:ext uri="{BB962C8B-B14F-4D97-AF65-F5344CB8AC3E}">
        <p14:creationId xmlns:p14="http://schemas.microsoft.com/office/powerpoint/2010/main" xmlns="" val="309886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739775" y="2328634"/>
            <a:ext cx="7662864" cy="4039824"/>
          </a:xfrm>
        </p:spPr>
        <p:txBody>
          <a:bodyPr>
            <a:normAutofit fontScale="85000" lnSpcReduction="20000"/>
          </a:bodyPr>
          <a:lstStyle/>
          <a:p>
            <a:pPr marL="285750" indent="-285750">
              <a:buFont typeface="Arial" pitchFamily="34" charset="0"/>
              <a:buChar char="•"/>
            </a:pPr>
            <a:r>
              <a:rPr lang="en-US" dirty="0">
                <a:solidFill>
                  <a:srgbClr val="000000"/>
                </a:solidFill>
              </a:rPr>
              <a:t>History and Heritage of </a:t>
            </a:r>
            <a:r>
              <a:rPr lang="en-US" dirty="0" smtClean="0">
                <a:solidFill>
                  <a:srgbClr val="000000"/>
                </a:solidFill>
              </a:rPr>
              <a:t>GM</a:t>
            </a:r>
          </a:p>
          <a:p>
            <a:pPr marL="285750" indent="-285750">
              <a:buFont typeface="Arial" pitchFamily="34" charset="0"/>
              <a:buChar char="•"/>
            </a:pPr>
            <a:r>
              <a:rPr lang="en-US" dirty="0" smtClean="0">
                <a:solidFill>
                  <a:srgbClr val="000000"/>
                </a:solidFill>
              </a:rPr>
              <a:t>GM’s </a:t>
            </a:r>
            <a:r>
              <a:rPr lang="en-US" dirty="0">
                <a:solidFill>
                  <a:srgbClr val="000000"/>
                </a:solidFill>
              </a:rPr>
              <a:t>Involvement in Mexico</a:t>
            </a:r>
          </a:p>
          <a:p>
            <a:pPr marL="285750" indent="-285750">
              <a:buFont typeface="Arial" pitchFamily="34" charset="0"/>
              <a:buChar char="•"/>
            </a:pPr>
            <a:r>
              <a:rPr lang="en-US" dirty="0">
                <a:solidFill>
                  <a:srgbClr val="000000"/>
                </a:solidFill>
              </a:rPr>
              <a:t>Expatriate Interview</a:t>
            </a:r>
          </a:p>
          <a:p>
            <a:pPr marL="285750" indent="-285750">
              <a:buFont typeface="Arial" pitchFamily="34" charset="0"/>
              <a:buChar char="•"/>
            </a:pPr>
            <a:r>
              <a:rPr lang="en-US" dirty="0">
                <a:solidFill>
                  <a:srgbClr val="000000"/>
                </a:solidFill>
              </a:rPr>
              <a:t>Repatriate Interview</a:t>
            </a:r>
          </a:p>
          <a:p>
            <a:pPr marL="285750" indent="-285750">
              <a:buFont typeface="Arial" pitchFamily="34" charset="0"/>
              <a:buChar char="•"/>
            </a:pPr>
            <a:r>
              <a:rPr lang="en-US" dirty="0">
                <a:solidFill>
                  <a:srgbClr val="000000"/>
                </a:solidFill>
              </a:rPr>
              <a:t>Innovation</a:t>
            </a:r>
          </a:p>
          <a:p>
            <a:pPr marL="742950" lvl="1" indent="-285750">
              <a:buFont typeface="Arial" pitchFamily="34" charset="0"/>
              <a:buChar char="•"/>
            </a:pPr>
            <a:r>
              <a:rPr lang="en-US" dirty="0">
                <a:solidFill>
                  <a:srgbClr val="000000"/>
                </a:solidFill>
              </a:rPr>
              <a:t>Design and Technology</a:t>
            </a:r>
          </a:p>
          <a:p>
            <a:pPr marL="742950" lvl="1" indent="-285750">
              <a:buFont typeface="Arial" pitchFamily="34" charset="0"/>
              <a:buChar char="•"/>
            </a:pPr>
            <a:r>
              <a:rPr lang="en-US" dirty="0">
                <a:solidFill>
                  <a:srgbClr val="000000"/>
                </a:solidFill>
              </a:rPr>
              <a:t>Environment</a:t>
            </a:r>
          </a:p>
          <a:p>
            <a:pPr marL="742950" lvl="1" indent="-285750">
              <a:buFont typeface="Arial" pitchFamily="34" charset="0"/>
              <a:buChar char="•"/>
            </a:pPr>
            <a:r>
              <a:rPr lang="en-US" dirty="0">
                <a:solidFill>
                  <a:srgbClr val="000000"/>
                </a:solidFill>
              </a:rPr>
              <a:t>Community and Education</a:t>
            </a:r>
          </a:p>
          <a:p>
            <a:pPr marL="742950" lvl="1" indent="-285750">
              <a:buFont typeface="Arial" pitchFamily="34" charset="0"/>
              <a:buChar char="•"/>
            </a:pPr>
            <a:r>
              <a:rPr lang="en-US" dirty="0">
                <a:solidFill>
                  <a:srgbClr val="000000"/>
                </a:solidFill>
              </a:rPr>
              <a:t>Quality and Design</a:t>
            </a:r>
          </a:p>
          <a:p>
            <a:pPr marL="285750" indent="-285750">
              <a:buFont typeface="Arial" pitchFamily="34" charset="0"/>
              <a:buChar char="•"/>
            </a:pPr>
            <a:r>
              <a:rPr lang="en-US" dirty="0">
                <a:solidFill>
                  <a:srgbClr val="000000"/>
                </a:solidFill>
              </a:rPr>
              <a:t>Future of GM</a:t>
            </a:r>
          </a:p>
          <a:p>
            <a:endParaRPr lang="en-US" dirty="0"/>
          </a:p>
        </p:txBody>
      </p:sp>
      <p:pic>
        <p:nvPicPr>
          <p:cNvPr id="5" name="Picture 4" descr="General-Motors-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46769" y="2328634"/>
            <a:ext cx="3155870" cy="3155870"/>
          </a:xfrm>
          <a:prstGeom prst="rect">
            <a:avLst/>
          </a:prstGeom>
        </p:spPr>
      </p:pic>
    </p:spTree>
    <p:extLst>
      <p:ext uri="{BB962C8B-B14F-4D97-AF65-F5344CB8AC3E}">
        <p14:creationId xmlns:p14="http://schemas.microsoft.com/office/powerpoint/2010/main" xmlns="" val="3287274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and Technology</a:t>
            </a:r>
            <a:endParaRPr lang="en-US" dirty="0"/>
          </a:p>
        </p:txBody>
      </p:sp>
      <p:sp>
        <p:nvSpPr>
          <p:cNvPr id="3" name="Content Placeholder 2"/>
          <p:cNvSpPr>
            <a:spLocks noGrp="1"/>
          </p:cNvSpPr>
          <p:nvPr>
            <p:ph idx="1"/>
          </p:nvPr>
        </p:nvSpPr>
        <p:spPr/>
        <p:txBody>
          <a:bodyPr/>
          <a:lstStyle/>
          <a:p>
            <a:r>
              <a:rPr lang="en-US" dirty="0" smtClean="0">
                <a:solidFill>
                  <a:srgbClr val="000000"/>
                </a:solidFill>
              </a:rPr>
              <a:t>New Advances</a:t>
            </a:r>
          </a:p>
          <a:p>
            <a:pPr lvl="1"/>
            <a:r>
              <a:rPr lang="en-US" dirty="0" smtClean="0">
                <a:solidFill>
                  <a:srgbClr val="000000"/>
                </a:solidFill>
              </a:rPr>
              <a:t>Electric Vehicles</a:t>
            </a:r>
          </a:p>
          <a:p>
            <a:pPr lvl="1"/>
            <a:r>
              <a:rPr lang="en-US" dirty="0" smtClean="0">
                <a:solidFill>
                  <a:srgbClr val="000000"/>
                </a:solidFill>
              </a:rPr>
              <a:t>Autonomous Driving</a:t>
            </a:r>
          </a:p>
          <a:p>
            <a:pPr lvl="1"/>
            <a:r>
              <a:rPr lang="en-US" dirty="0" smtClean="0">
                <a:solidFill>
                  <a:srgbClr val="000000"/>
                </a:solidFill>
              </a:rPr>
              <a:t>Mobile Applications </a:t>
            </a:r>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24401" y="2971800"/>
            <a:ext cx="3959352"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032248" y="5943600"/>
            <a:ext cx="3959352" cy="738664"/>
          </a:xfrm>
          <a:prstGeom prst="rect">
            <a:avLst/>
          </a:prstGeom>
          <a:noFill/>
        </p:spPr>
        <p:txBody>
          <a:bodyPr wrap="square" rtlCol="0">
            <a:spAutoFit/>
          </a:bodyPr>
          <a:lstStyle/>
          <a:p>
            <a:r>
              <a:rPr lang="en-US" sz="1400" dirty="0" smtClean="0">
                <a:solidFill>
                  <a:srgbClr val="000000"/>
                </a:solidFill>
              </a:rPr>
              <a:t>The Chevrolet EN-V concept, which stands for electric networked vehicle, can avoid crashes, doesn't use gasoline and can drive and park </a:t>
            </a:r>
            <a:endParaRPr lang="en-US" sz="1400" dirty="0">
              <a:solidFill>
                <a:srgbClr val="000000"/>
              </a:solidFill>
            </a:endParaRPr>
          </a:p>
        </p:txBody>
      </p:sp>
    </p:spTree>
    <p:extLst>
      <p:ext uri="{BB962C8B-B14F-4D97-AF65-F5344CB8AC3E}">
        <p14:creationId xmlns:p14="http://schemas.microsoft.com/office/powerpoint/2010/main" xmlns="" val="3967111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sp>
        <p:nvSpPr>
          <p:cNvPr id="3" name="Content Placeholder 2"/>
          <p:cNvSpPr>
            <a:spLocks noGrp="1"/>
          </p:cNvSpPr>
          <p:nvPr>
            <p:ph idx="1"/>
          </p:nvPr>
        </p:nvSpPr>
        <p:spPr/>
        <p:txBody>
          <a:bodyPr/>
          <a:lstStyle/>
          <a:p>
            <a:r>
              <a:rPr lang="en-US" dirty="0" smtClean="0">
                <a:solidFill>
                  <a:srgbClr val="000000"/>
                </a:solidFill>
              </a:rPr>
              <a:t>More Fuel Efficient Vehicles</a:t>
            </a:r>
          </a:p>
          <a:p>
            <a:endParaRPr lang="en-US" dirty="0">
              <a:solidFill>
                <a:srgbClr val="000000"/>
              </a:solidFill>
            </a:endParaRPr>
          </a:p>
          <a:p>
            <a:r>
              <a:rPr lang="en-US" dirty="0" smtClean="0">
                <a:solidFill>
                  <a:srgbClr val="000000"/>
                </a:solidFill>
              </a:rPr>
              <a:t>Preserving Resources</a:t>
            </a:r>
          </a:p>
          <a:p>
            <a:pPr lvl="1"/>
            <a:r>
              <a:rPr lang="en-US" dirty="0" smtClean="0">
                <a:solidFill>
                  <a:srgbClr val="000000"/>
                </a:solidFill>
              </a:rPr>
              <a:t>Water Conservation</a:t>
            </a:r>
          </a:p>
          <a:p>
            <a:pPr lvl="1"/>
            <a:r>
              <a:rPr lang="en-US" dirty="0" smtClean="0">
                <a:solidFill>
                  <a:srgbClr val="000000"/>
                </a:solidFill>
              </a:rPr>
              <a:t>Saving Habitats</a:t>
            </a:r>
          </a:p>
          <a:p>
            <a:pPr lvl="1"/>
            <a:endParaRPr lang="en-US" dirty="0" smtClean="0"/>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62600" y="3276600"/>
            <a:ext cx="3158391" cy="3219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932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lstStyle/>
          <a:p>
            <a:r>
              <a:rPr lang="en-US" dirty="0" smtClean="0">
                <a:solidFill>
                  <a:srgbClr val="000000"/>
                </a:solidFill>
              </a:rPr>
              <a:t>GM Educational Website</a:t>
            </a:r>
          </a:p>
          <a:p>
            <a:pPr lvl="1"/>
            <a:r>
              <a:rPr lang="en-US" dirty="0" smtClean="0">
                <a:solidFill>
                  <a:srgbClr val="000000"/>
                </a:solidFill>
              </a:rPr>
              <a:t>Divided by grade and age. </a:t>
            </a:r>
          </a:p>
          <a:p>
            <a:pPr lvl="1"/>
            <a:r>
              <a:rPr lang="en-US" dirty="0" smtClean="0">
                <a:solidFill>
                  <a:srgbClr val="000000"/>
                </a:solidFill>
              </a:rPr>
              <a:t>Interactive games and activities that are age appropriate. </a:t>
            </a:r>
          </a:p>
          <a:p>
            <a:pPr lvl="1"/>
            <a:r>
              <a:rPr lang="en-US" dirty="0" smtClean="0">
                <a:solidFill>
                  <a:srgbClr val="000000"/>
                </a:solidFill>
              </a:rPr>
              <a:t>All geared toward careers in Science, Technology, Engineering and Math. </a:t>
            </a:r>
            <a:endParaRPr lang="en-US" dirty="0">
              <a:solidFill>
                <a:srgbClr val="000000"/>
              </a:solidFill>
            </a:endParaRPr>
          </a:p>
        </p:txBody>
      </p:sp>
    </p:spTree>
    <p:extLst>
      <p:ext uri="{BB962C8B-B14F-4D97-AF65-F5344CB8AC3E}">
        <p14:creationId xmlns:p14="http://schemas.microsoft.com/office/powerpoint/2010/main" xmlns="" val="908751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a:t>
            </a:r>
            <a:endParaRPr lang="en-US" dirty="0"/>
          </a:p>
        </p:txBody>
      </p:sp>
      <p:sp>
        <p:nvSpPr>
          <p:cNvPr id="3" name="Content Placeholder 2"/>
          <p:cNvSpPr>
            <a:spLocks noGrp="1"/>
          </p:cNvSpPr>
          <p:nvPr>
            <p:ph idx="1"/>
          </p:nvPr>
        </p:nvSpPr>
        <p:spPr/>
        <p:txBody>
          <a:bodyPr/>
          <a:lstStyle/>
          <a:p>
            <a:r>
              <a:rPr lang="en-US" dirty="0">
                <a:solidFill>
                  <a:srgbClr val="000000"/>
                </a:solidFill>
              </a:rPr>
              <a:t>Buick Achievers Scholarship </a:t>
            </a:r>
            <a:r>
              <a:rPr lang="en-US" dirty="0" smtClean="0">
                <a:solidFill>
                  <a:srgbClr val="000000"/>
                </a:solidFill>
              </a:rPr>
              <a:t>program</a:t>
            </a:r>
          </a:p>
          <a:p>
            <a:pPr lvl="1"/>
            <a:r>
              <a:rPr lang="en-US" dirty="0" smtClean="0">
                <a:solidFill>
                  <a:srgbClr val="000000"/>
                </a:solidFill>
              </a:rPr>
              <a:t>Awarded $4.5 million in 2011 to 1100 students. </a:t>
            </a:r>
          </a:p>
          <a:p>
            <a:pPr lvl="1"/>
            <a:r>
              <a:rPr lang="en-US" dirty="0" smtClean="0">
                <a:solidFill>
                  <a:srgbClr val="000000"/>
                </a:solidFill>
              </a:rPr>
              <a:t>Easy to apply.</a:t>
            </a:r>
          </a:p>
          <a:p>
            <a:r>
              <a:rPr lang="en-US" dirty="0" smtClean="0">
                <a:solidFill>
                  <a:srgbClr val="000000"/>
                </a:solidFill>
              </a:rPr>
              <a:t>FIRST</a:t>
            </a:r>
          </a:p>
          <a:p>
            <a:pPr lvl="1"/>
            <a:r>
              <a:rPr lang="en-US" dirty="0" smtClean="0">
                <a:solidFill>
                  <a:srgbClr val="000000"/>
                </a:solidFill>
              </a:rPr>
              <a:t>Robotics competition divided by grade and age.</a:t>
            </a:r>
          </a:p>
          <a:p>
            <a:pPr lvl="1"/>
            <a:r>
              <a:rPr lang="en-US" dirty="0" smtClean="0">
                <a:solidFill>
                  <a:srgbClr val="000000"/>
                </a:solidFill>
              </a:rPr>
              <a:t>LEGOs to start, real robots to finish. </a:t>
            </a:r>
            <a:endParaRPr lang="en-US" dirty="0">
              <a:solidFill>
                <a:srgbClr val="000000"/>
              </a:solidFill>
            </a:endParaRPr>
          </a:p>
        </p:txBody>
      </p:sp>
    </p:spTree>
    <p:extLst>
      <p:ext uri="{BB962C8B-B14F-4D97-AF65-F5344CB8AC3E}">
        <p14:creationId xmlns:p14="http://schemas.microsoft.com/office/powerpoint/2010/main" xmlns="" val="410067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p:txBody>
          <a:bodyPr/>
          <a:lstStyle/>
          <a:p>
            <a:r>
              <a:rPr lang="en-US" dirty="0" smtClean="0">
                <a:solidFill>
                  <a:srgbClr val="000000"/>
                </a:solidFill>
              </a:rPr>
              <a:t>GM and </a:t>
            </a:r>
            <a:r>
              <a:rPr lang="en-US" dirty="0" err="1" smtClean="0">
                <a:solidFill>
                  <a:srgbClr val="000000"/>
                </a:solidFill>
              </a:rPr>
              <a:t>OnStar</a:t>
            </a:r>
            <a:endParaRPr lang="en-US" dirty="0" smtClean="0">
              <a:solidFill>
                <a:srgbClr val="000000"/>
              </a:solidFill>
            </a:endParaRPr>
          </a:p>
          <a:p>
            <a:pPr lvl="1"/>
            <a:r>
              <a:rPr lang="en-US" dirty="0" smtClean="0">
                <a:solidFill>
                  <a:srgbClr val="000000"/>
                </a:solidFill>
              </a:rPr>
              <a:t>In car diagnostics checks. </a:t>
            </a:r>
          </a:p>
          <a:p>
            <a:pPr lvl="1"/>
            <a:r>
              <a:rPr lang="en-US" dirty="0" smtClean="0">
                <a:solidFill>
                  <a:srgbClr val="000000"/>
                </a:solidFill>
              </a:rPr>
              <a:t>Advanced alert to authorities in case of a crash.</a:t>
            </a:r>
          </a:p>
          <a:p>
            <a:pPr lvl="1"/>
            <a:r>
              <a:rPr lang="en-US" dirty="0" smtClean="0">
                <a:solidFill>
                  <a:srgbClr val="000000"/>
                </a:solidFill>
              </a:rPr>
              <a:t>Working on Accident Avoidance</a:t>
            </a:r>
          </a:p>
          <a:p>
            <a:r>
              <a:rPr lang="en-US" dirty="0" smtClean="0">
                <a:solidFill>
                  <a:srgbClr val="000000"/>
                </a:solidFill>
              </a:rPr>
              <a:t>GM and </a:t>
            </a:r>
            <a:r>
              <a:rPr lang="en-US" dirty="0" err="1" smtClean="0">
                <a:solidFill>
                  <a:srgbClr val="000000"/>
                </a:solidFill>
              </a:rPr>
              <a:t>StabiliTrak</a:t>
            </a:r>
            <a:endParaRPr lang="en-US" dirty="0" smtClean="0">
              <a:solidFill>
                <a:srgbClr val="000000"/>
              </a:solidFill>
            </a:endParaRPr>
          </a:p>
          <a:p>
            <a:pPr lvl="1"/>
            <a:r>
              <a:rPr lang="en-US" dirty="0" smtClean="0">
                <a:solidFill>
                  <a:srgbClr val="000000"/>
                </a:solidFill>
              </a:rPr>
              <a:t>Helps the driver in hazardous conditions: Ice, Snow, Rain, etc. </a:t>
            </a:r>
            <a:endParaRPr lang="en-US" dirty="0">
              <a:solidFill>
                <a:srgbClr val="000000"/>
              </a:solidFill>
            </a:endParaRPr>
          </a:p>
        </p:txBody>
      </p:sp>
    </p:spTree>
    <p:extLst>
      <p:ext uri="{BB962C8B-B14F-4D97-AF65-F5344CB8AC3E}">
        <p14:creationId xmlns:p14="http://schemas.microsoft.com/office/powerpoint/2010/main" xmlns="" val="4202598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Quality</a:t>
            </a:r>
            <a:endParaRPr lang="en-US" dirty="0"/>
          </a:p>
        </p:txBody>
      </p:sp>
      <p:sp>
        <p:nvSpPr>
          <p:cNvPr id="3" name="Content Placeholder 2"/>
          <p:cNvSpPr>
            <a:spLocks noGrp="1"/>
          </p:cNvSpPr>
          <p:nvPr>
            <p:ph idx="1"/>
          </p:nvPr>
        </p:nvSpPr>
        <p:spPr/>
        <p:txBody>
          <a:bodyPr/>
          <a:lstStyle/>
          <a:p>
            <a:r>
              <a:rPr lang="en-US" dirty="0" smtClean="0">
                <a:solidFill>
                  <a:srgbClr val="000000"/>
                </a:solidFill>
              </a:rPr>
              <a:t>2012 Acadia—Best Value among SUV’s $30,000-$45,000. </a:t>
            </a:r>
          </a:p>
          <a:p>
            <a:r>
              <a:rPr lang="en-US" dirty="0" smtClean="0">
                <a:solidFill>
                  <a:srgbClr val="000000"/>
                </a:solidFill>
              </a:rPr>
              <a:t>Chevrolet Express 4500—Head to head victory against Ford E-450. </a:t>
            </a:r>
          </a:p>
          <a:p>
            <a:r>
              <a:rPr lang="en-US" dirty="0" smtClean="0">
                <a:solidFill>
                  <a:srgbClr val="000000"/>
                </a:solidFill>
              </a:rPr>
              <a:t>Cadillac most improved in luxury category.</a:t>
            </a:r>
          </a:p>
          <a:p>
            <a:endParaRPr lang="en-US" dirty="0"/>
          </a:p>
        </p:txBody>
      </p:sp>
    </p:spTree>
    <p:extLst>
      <p:ext uri="{BB962C8B-B14F-4D97-AF65-F5344CB8AC3E}">
        <p14:creationId xmlns:p14="http://schemas.microsoft.com/office/powerpoint/2010/main" xmlns="" val="895555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 Past Financials</a:t>
            </a:r>
            <a:endParaRPr lang="en-US" dirty="0"/>
          </a:p>
        </p:txBody>
      </p:sp>
      <p:sp>
        <p:nvSpPr>
          <p:cNvPr id="3" name="Content Placeholder 2"/>
          <p:cNvSpPr>
            <a:spLocks noGrp="1"/>
          </p:cNvSpPr>
          <p:nvPr>
            <p:ph idx="1"/>
          </p:nvPr>
        </p:nvSpPr>
        <p:spPr/>
        <p:txBody>
          <a:bodyPr/>
          <a:lstStyle/>
          <a:p>
            <a:r>
              <a:rPr lang="en-US" dirty="0" smtClean="0">
                <a:solidFill>
                  <a:srgbClr val="000000"/>
                </a:solidFill>
              </a:rPr>
              <a:t>Restructuring in 2009-10</a:t>
            </a:r>
          </a:p>
          <a:p>
            <a:pPr lvl="1"/>
            <a:r>
              <a:rPr lang="en-US" dirty="0" smtClean="0">
                <a:solidFill>
                  <a:srgbClr val="000000"/>
                </a:solidFill>
              </a:rPr>
              <a:t>Filed for Chapter 11 reorganization</a:t>
            </a:r>
          </a:p>
          <a:p>
            <a:pPr lvl="1"/>
            <a:r>
              <a:rPr lang="en-US" dirty="0" smtClean="0">
                <a:solidFill>
                  <a:srgbClr val="000000"/>
                </a:solidFill>
              </a:rPr>
              <a:t>$13.8 Billion from Bush Administration</a:t>
            </a:r>
          </a:p>
          <a:p>
            <a:pPr lvl="1"/>
            <a:r>
              <a:rPr lang="en-US" dirty="0" smtClean="0">
                <a:solidFill>
                  <a:srgbClr val="000000"/>
                </a:solidFill>
              </a:rPr>
              <a:t>$34 Billion from Obama Administration</a:t>
            </a:r>
          </a:p>
          <a:p>
            <a:r>
              <a:rPr lang="en-US" dirty="0" smtClean="0">
                <a:solidFill>
                  <a:srgbClr val="000000"/>
                </a:solidFill>
              </a:rPr>
              <a:t>Nov. 18, 2010 Initial Public Offering (IPO)</a:t>
            </a:r>
          </a:p>
          <a:p>
            <a:pPr lvl="1"/>
            <a:r>
              <a:rPr lang="en-US" dirty="0" smtClean="0">
                <a:solidFill>
                  <a:srgbClr val="000000"/>
                </a:solidFill>
              </a:rPr>
              <a:t>Top 5 largest in U.S.</a:t>
            </a:r>
          </a:p>
          <a:p>
            <a:pPr lvl="1"/>
            <a:r>
              <a:rPr lang="en-US" dirty="0" smtClean="0">
                <a:solidFill>
                  <a:srgbClr val="000000"/>
                </a:solidFill>
              </a:rPr>
              <a:t>$20.1 Billion</a:t>
            </a:r>
          </a:p>
        </p:txBody>
      </p:sp>
    </p:spTree>
    <p:extLst>
      <p:ext uri="{BB962C8B-B14F-4D97-AF65-F5344CB8AC3E}">
        <p14:creationId xmlns:p14="http://schemas.microsoft.com/office/powerpoint/2010/main" xmlns="" val="1910665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 Strategic Change</a:t>
            </a:r>
            <a:endParaRPr lang="en-US" dirty="0"/>
          </a:p>
        </p:txBody>
      </p:sp>
      <p:sp>
        <p:nvSpPr>
          <p:cNvPr id="3" name="Content Placeholder 2"/>
          <p:cNvSpPr>
            <a:spLocks noGrp="1"/>
          </p:cNvSpPr>
          <p:nvPr>
            <p:ph idx="1"/>
          </p:nvPr>
        </p:nvSpPr>
        <p:spPr/>
        <p:txBody>
          <a:bodyPr/>
          <a:lstStyle/>
          <a:p>
            <a:r>
              <a:rPr lang="en-US" dirty="0" smtClean="0">
                <a:solidFill>
                  <a:srgbClr val="000000"/>
                </a:solidFill>
              </a:rPr>
              <a:t>GM shut down Daewoo in South Korea</a:t>
            </a:r>
          </a:p>
          <a:p>
            <a:pPr lvl="1"/>
            <a:r>
              <a:rPr lang="en-US" dirty="0" smtClean="0">
                <a:solidFill>
                  <a:srgbClr val="000000"/>
                </a:solidFill>
              </a:rPr>
              <a:t>Introduced Chevrolet brand for increased brand awareness in international market</a:t>
            </a:r>
          </a:p>
          <a:p>
            <a:r>
              <a:rPr lang="en-US" dirty="0" smtClean="0">
                <a:solidFill>
                  <a:srgbClr val="000000"/>
                </a:solidFill>
              </a:rPr>
              <a:t>GM ventures into hybrid and zero-gasoline vehicles; ex. Chevrolet Volt platform</a:t>
            </a:r>
          </a:p>
          <a:p>
            <a:r>
              <a:rPr lang="en-US" dirty="0" smtClean="0">
                <a:solidFill>
                  <a:srgbClr val="000000"/>
                </a:solidFill>
              </a:rPr>
              <a:t>GM appeals to </a:t>
            </a:r>
            <a:r>
              <a:rPr lang="en-US" dirty="0">
                <a:solidFill>
                  <a:srgbClr val="000000"/>
                </a:solidFill>
              </a:rPr>
              <a:t>E</a:t>
            </a:r>
            <a:r>
              <a:rPr lang="en-US" dirty="0" smtClean="0">
                <a:solidFill>
                  <a:srgbClr val="000000"/>
                </a:solidFill>
              </a:rPr>
              <a:t>uropean market and carries trends into North America with clean diesel cars</a:t>
            </a:r>
          </a:p>
        </p:txBody>
      </p:sp>
    </p:spTree>
    <p:extLst>
      <p:ext uri="{BB962C8B-B14F-4D97-AF65-F5344CB8AC3E}">
        <p14:creationId xmlns:p14="http://schemas.microsoft.com/office/powerpoint/2010/main" xmlns="" val="3916260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 Current Financials</a:t>
            </a:r>
            <a:endParaRPr lang="en-US" dirty="0"/>
          </a:p>
        </p:txBody>
      </p:sp>
      <p:sp>
        <p:nvSpPr>
          <p:cNvPr id="3" name="Content Placeholder 2"/>
          <p:cNvSpPr>
            <a:spLocks noGrp="1"/>
          </p:cNvSpPr>
          <p:nvPr>
            <p:ph idx="1"/>
          </p:nvPr>
        </p:nvSpPr>
        <p:spPr/>
        <p:txBody>
          <a:bodyPr>
            <a:normAutofit/>
          </a:bodyPr>
          <a:lstStyle/>
          <a:p>
            <a:r>
              <a:rPr lang="en-US" dirty="0" smtClean="0">
                <a:solidFill>
                  <a:srgbClr val="000000"/>
                </a:solidFill>
              </a:rPr>
              <a:t>GM made $7.6 </a:t>
            </a:r>
            <a:r>
              <a:rPr lang="en-US" dirty="0">
                <a:solidFill>
                  <a:srgbClr val="000000"/>
                </a:solidFill>
              </a:rPr>
              <a:t>billion </a:t>
            </a:r>
            <a:r>
              <a:rPr lang="en-US" dirty="0" smtClean="0">
                <a:solidFill>
                  <a:srgbClr val="000000"/>
                </a:solidFill>
              </a:rPr>
              <a:t>in 2011, </a:t>
            </a:r>
            <a:r>
              <a:rPr lang="en-US" dirty="0">
                <a:solidFill>
                  <a:srgbClr val="000000"/>
                </a:solidFill>
              </a:rPr>
              <a:t>a 62% gain over the prior </a:t>
            </a:r>
            <a:r>
              <a:rPr lang="en-US" dirty="0" smtClean="0">
                <a:solidFill>
                  <a:srgbClr val="000000"/>
                </a:solidFill>
              </a:rPr>
              <a:t>year (2010)</a:t>
            </a:r>
          </a:p>
          <a:p>
            <a:r>
              <a:rPr lang="en-US" dirty="0" smtClean="0">
                <a:solidFill>
                  <a:srgbClr val="000000"/>
                </a:solidFill>
              </a:rPr>
              <a:t>IPO stock price: $33.00</a:t>
            </a:r>
          </a:p>
          <a:p>
            <a:pPr lvl="1"/>
            <a:r>
              <a:rPr lang="en-US" dirty="0" smtClean="0">
                <a:solidFill>
                  <a:srgbClr val="000000"/>
                </a:solidFill>
              </a:rPr>
              <a:t>Current Price: $23.01 (April 30, 2012)</a:t>
            </a:r>
          </a:p>
          <a:p>
            <a:pPr lvl="1"/>
            <a:r>
              <a:rPr lang="en-US" dirty="0" smtClean="0">
                <a:solidFill>
                  <a:srgbClr val="000000"/>
                </a:solidFill>
              </a:rPr>
              <a:t>GM investor confidence still on a declining trend</a:t>
            </a:r>
          </a:p>
          <a:p>
            <a:r>
              <a:rPr lang="en-US" dirty="0" smtClean="0">
                <a:solidFill>
                  <a:srgbClr val="000000"/>
                </a:solidFill>
              </a:rPr>
              <a:t>GM strives to build major brands in foreign markets and phase out smaller, less productive makes and models</a:t>
            </a:r>
          </a:p>
        </p:txBody>
      </p:sp>
    </p:spTree>
    <p:extLst>
      <p:ext uri="{BB962C8B-B14F-4D97-AF65-F5344CB8AC3E}">
        <p14:creationId xmlns:p14="http://schemas.microsoft.com/office/powerpoint/2010/main" xmlns="" val="239743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2971800" cy="1554162"/>
          </a:xfrm>
        </p:spPr>
        <p:txBody>
          <a:bodyPr>
            <a:normAutofit fontScale="90000"/>
          </a:bodyPr>
          <a:lstStyle/>
          <a:p>
            <a:r>
              <a:rPr lang="en-US" sz="3500" dirty="0" smtClean="0"/>
              <a:t>GM History: </a:t>
            </a:r>
            <a:r>
              <a:rPr lang="en-US" sz="3500" dirty="0"/>
              <a:t>Creation: 1897-1909</a:t>
            </a:r>
          </a:p>
        </p:txBody>
      </p:sp>
      <p:sp>
        <p:nvSpPr>
          <p:cNvPr id="3" name="Content Placeholder 2"/>
          <p:cNvSpPr>
            <a:spLocks noGrp="1"/>
          </p:cNvSpPr>
          <p:nvPr>
            <p:ph idx="1"/>
          </p:nvPr>
        </p:nvSpPr>
        <p:spPr>
          <a:xfrm>
            <a:off x="298442" y="2351664"/>
            <a:ext cx="3657600" cy="4144963"/>
          </a:xfrm>
        </p:spPr>
        <p:txBody>
          <a:bodyPr>
            <a:normAutofit/>
          </a:bodyPr>
          <a:lstStyle/>
          <a:p>
            <a:r>
              <a:rPr lang="en-US" sz="2162" dirty="0" smtClean="0">
                <a:solidFill>
                  <a:schemeClr val="tx1"/>
                </a:solidFill>
              </a:rPr>
              <a:t>Early 20</a:t>
            </a:r>
            <a:r>
              <a:rPr lang="en-US" sz="2162" baseline="30000" dirty="0" smtClean="0">
                <a:solidFill>
                  <a:schemeClr val="tx1"/>
                </a:solidFill>
              </a:rPr>
              <a:t>th</a:t>
            </a:r>
            <a:r>
              <a:rPr lang="en-US" sz="2162" dirty="0" smtClean="0">
                <a:solidFill>
                  <a:schemeClr val="tx1"/>
                </a:solidFill>
              </a:rPr>
              <a:t> century</a:t>
            </a:r>
          </a:p>
          <a:p>
            <a:pPr lvl="1"/>
            <a:r>
              <a:rPr lang="en-US" sz="2054" dirty="0" smtClean="0">
                <a:solidFill>
                  <a:schemeClr val="tx1"/>
                </a:solidFill>
              </a:rPr>
              <a:t>Fewer </a:t>
            </a:r>
            <a:r>
              <a:rPr lang="en-US" sz="2054" dirty="0">
                <a:solidFill>
                  <a:schemeClr val="tx1"/>
                </a:solidFill>
              </a:rPr>
              <a:t>than 8,000 automobiles in </a:t>
            </a:r>
            <a:r>
              <a:rPr lang="en-US" sz="2054" dirty="0" smtClean="0">
                <a:solidFill>
                  <a:schemeClr val="tx1"/>
                </a:solidFill>
              </a:rPr>
              <a:t>America</a:t>
            </a:r>
          </a:p>
          <a:p>
            <a:pPr lvl="1"/>
            <a:r>
              <a:rPr lang="en-US" sz="2054" dirty="0" smtClean="0">
                <a:solidFill>
                  <a:schemeClr val="tx1"/>
                </a:solidFill>
              </a:rPr>
              <a:t>First </a:t>
            </a:r>
            <a:r>
              <a:rPr lang="en-US" sz="2054" dirty="0">
                <a:solidFill>
                  <a:schemeClr val="tx1"/>
                </a:solidFill>
              </a:rPr>
              <a:t>New York Auto Show in </a:t>
            </a:r>
            <a:r>
              <a:rPr lang="en-US" sz="2054" dirty="0" smtClean="0">
                <a:solidFill>
                  <a:schemeClr val="tx1"/>
                </a:solidFill>
              </a:rPr>
              <a:t>1900</a:t>
            </a:r>
          </a:p>
          <a:p>
            <a:pPr lvl="1"/>
            <a:r>
              <a:rPr lang="en-US" sz="2054" dirty="0">
                <a:solidFill>
                  <a:schemeClr val="tx1"/>
                </a:solidFill>
              </a:rPr>
              <a:t>General Motors was founded by William “Billy” Durant on September 16, </a:t>
            </a:r>
            <a:r>
              <a:rPr lang="en-US" sz="2054" dirty="0" smtClean="0">
                <a:solidFill>
                  <a:schemeClr val="tx1"/>
                </a:solidFill>
              </a:rPr>
              <a:t>1908</a:t>
            </a:r>
            <a:endParaRPr lang="en-US" sz="2054" dirty="0">
              <a:solidFill>
                <a:schemeClr val="tx1"/>
              </a:solidFill>
            </a:endParaRPr>
          </a:p>
        </p:txBody>
      </p:sp>
      <p:sp>
        <p:nvSpPr>
          <p:cNvPr id="4" name="Title 1"/>
          <p:cNvSpPr txBox="1">
            <a:spLocks/>
          </p:cNvSpPr>
          <p:nvPr/>
        </p:nvSpPr>
        <p:spPr>
          <a:xfrm>
            <a:off x="5410200" y="46038"/>
            <a:ext cx="3124200" cy="1782762"/>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mj-lt"/>
                <a:ea typeface="+mj-ea"/>
                <a:cs typeface="+mj-cs"/>
              </a:rPr>
              <a:t>GM History: Acceleration: 1910-1929</a:t>
            </a:r>
          </a:p>
        </p:txBody>
      </p:sp>
      <p:sp>
        <p:nvSpPr>
          <p:cNvPr id="5" name="Content Placeholder 2"/>
          <p:cNvSpPr txBox="1">
            <a:spLocks/>
          </p:cNvSpPr>
          <p:nvPr/>
        </p:nvSpPr>
        <p:spPr>
          <a:xfrm>
            <a:off x="5334000" y="2351664"/>
            <a:ext cx="3657600" cy="4068763"/>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162" b="0" i="0" u="none" strike="noStrike" kern="1200" cap="none" spc="0" normalizeH="0" baseline="0" noProof="0" dirty="0" smtClean="0">
                <a:ln>
                  <a:noFill/>
                </a:ln>
                <a:solidFill>
                  <a:schemeClr val="tx1"/>
                </a:solidFill>
                <a:effectLst/>
                <a:uLnTx/>
                <a:uFillTx/>
                <a:latin typeface="+mn-lt"/>
                <a:ea typeface="+mn-ea"/>
                <a:cs typeface="+mn-cs"/>
              </a:rPr>
              <a:t>As demand for automobiles grew to unexpected heights in the 1920s, General Motors set the pace of production, design, and marketing innovation for others to follow.</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162" b="0" i="0" u="none" strike="noStrike" kern="1200" cap="none" spc="0" normalizeH="0" baseline="0" noProof="0" dirty="0" smtClean="0">
                <a:ln>
                  <a:noFill/>
                </a:ln>
                <a:solidFill>
                  <a:schemeClr val="tx1"/>
                </a:solidFill>
                <a:effectLst/>
                <a:uLnTx/>
                <a:uFillTx/>
                <a:latin typeface="+mn-lt"/>
                <a:ea typeface="+mn-ea"/>
                <a:cs typeface="+mn-cs"/>
              </a:rPr>
              <a:t>1927 Cadillac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LaSalle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Designed by Harley Earl</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World apart from the high and boxy Ford Model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T</a:t>
            </a:r>
          </a:p>
        </p:txBody>
      </p:sp>
      <p:pic>
        <p:nvPicPr>
          <p:cNvPr id="6" name="Picture 5" descr="1.png"/>
          <p:cNvPicPr>
            <a:picLocks noChangeAspect="1"/>
          </p:cNvPicPr>
          <p:nvPr/>
        </p:nvPicPr>
        <p:blipFill>
          <a:blip r:embed="rId3"/>
          <a:stretch>
            <a:fillRect/>
          </a:stretch>
        </p:blipFill>
        <p:spPr>
          <a:xfrm>
            <a:off x="3229322" y="5034156"/>
            <a:ext cx="2438400" cy="1823844"/>
          </a:xfrm>
          <a:prstGeom prst="rect">
            <a:avLst/>
          </a:prstGeom>
        </p:spPr>
      </p:pic>
    </p:spTree>
    <p:extLst>
      <p:ext uri="{BB962C8B-B14F-4D97-AF65-F5344CB8AC3E}">
        <p14:creationId xmlns:p14="http://schemas.microsoft.com/office/powerpoint/2010/main" xmlns="" val="287514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1554162"/>
          </a:xfrm>
        </p:spPr>
        <p:txBody>
          <a:bodyPr>
            <a:noAutofit/>
          </a:bodyPr>
          <a:lstStyle/>
          <a:p>
            <a:r>
              <a:rPr lang="en-US" sz="3500" dirty="0" smtClean="0"/>
              <a:t>GM History: </a:t>
            </a:r>
            <a:r>
              <a:rPr lang="en-US" sz="3500" dirty="0"/>
              <a:t>Emotion: 1930-1959</a:t>
            </a:r>
          </a:p>
        </p:txBody>
      </p:sp>
      <p:sp>
        <p:nvSpPr>
          <p:cNvPr id="3" name="Content Placeholder 2"/>
          <p:cNvSpPr>
            <a:spLocks noGrp="1"/>
          </p:cNvSpPr>
          <p:nvPr>
            <p:ph idx="1"/>
          </p:nvPr>
        </p:nvSpPr>
        <p:spPr>
          <a:xfrm>
            <a:off x="1066800" y="2179637"/>
            <a:ext cx="3048000" cy="4098926"/>
          </a:xfrm>
        </p:spPr>
        <p:txBody>
          <a:bodyPr>
            <a:normAutofit fontScale="92500"/>
          </a:bodyPr>
          <a:lstStyle/>
          <a:p>
            <a:r>
              <a:rPr lang="en-US" sz="2500" dirty="0">
                <a:solidFill>
                  <a:srgbClr val="000000"/>
                </a:solidFill>
              </a:rPr>
              <a:t>During the war GM supplied the Allies with more goods than any other company.</a:t>
            </a:r>
            <a:r>
              <a:rPr lang="en-US" sz="2500" dirty="0" smtClean="0">
                <a:solidFill>
                  <a:srgbClr val="000000"/>
                </a:solidFill>
              </a:rPr>
              <a:t> </a:t>
            </a:r>
          </a:p>
          <a:p>
            <a:r>
              <a:rPr lang="en-US" sz="2486" dirty="0">
                <a:solidFill>
                  <a:srgbClr val="000000"/>
                </a:solidFill>
              </a:rPr>
              <a:t>GM delivered more than $12 billion worth of materials including airplanes, trucks and tanks.</a:t>
            </a:r>
          </a:p>
        </p:txBody>
      </p:sp>
      <p:sp>
        <p:nvSpPr>
          <p:cNvPr id="4" name="Title 1"/>
          <p:cNvSpPr txBox="1">
            <a:spLocks/>
          </p:cNvSpPr>
          <p:nvPr/>
        </p:nvSpPr>
        <p:spPr>
          <a:xfrm>
            <a:off x="4724400" y="304800"/>
            <a:ext cx="3810000" cy="1554162"/>
          </a:xfrm>
          <a:prstGeom prst="rect">
            <a:avLst/>
          </a:prstGeom>
        </p:spPr>
        <p:txBody>
          <a:bodyPr vert="horz" lIns="91440" tIns="45720" rIns="91440" bIns="45720" rtlCol="0" anchor="ctr">
            <a:noAutofit/>
          </a:bodyPr>
          <a:lstStyle/>
          <a:p>
            <a:pPr lvl="0" algn="ctr">
              <a:spcBef>
                <a:spcPct val="0"/>
              </a:spcBef>
            </a:pPr>
            <a:r>
              <a:rPr kumimoji="0" lang="en-US" sz="3500" b="0" i="0" u="none" strike="noStrike" kern="1200" cap="none" spc="0" normalizeH="0" baseline="0" noProof="0" dirty="0" smtClean="0">
                <a:ln>
                  <a:noFill/>
                </a:ln>
                <a:solidFill>
                  <a:schemeClr val="bg1"/>
                </a:solidFill>
                <a:effectLst/>
                <a:uLnTx/>
                <a:uFillTx/>
                <a:latin typeface="+mj-lt"/>
                <a:ea typeface="+mj-ea"/>
                <a:cs typeface="+mj-cs"/>
              </a:rPr>
              <a:t>GM History: </a:t>
            </a:r>
            <a:r>
              <a:rPr lang="en-US" sz="3500" dirty="0">
                <a:solidFill>
                  <a:schemeClr val="bg1"/>
                </a:solidFill>
                <a:latin typeface="+mj-lt"/>
                <a:ea typeface="+mj-ea"/>
                <a:cs typeface="+mj-cs"/>
              </a:rPr>
              <a:t>Revolution: 1960-1979</a:t>
            </a:r>
          </a:p>
        </p:txBody>
      </p:sp>
      <p:sp>
        <p:nvSpPr>
          <p:cNvPr id="5" name="Content Placeholder 2"/>
          <p:cNvSpPr txBox="1">
            <a:spLocks/>
          </p:cNvSpPr>
          <p:nvPr/>
        </p:nvSpPr>
        <p:spPr>
          <a:xfrm>
            <a:off x="5257800" y="2286000"/>
            <a:ext cx="3048000" cy="3992563"/>
          </a:xfrm>
          <a:prstGeom prst="rect">
            <a:avLst/>
          </a:prstGeom>
        </p:spPr>
        <p:txBody>
          <a:bodyPr vert="horz" lIns="91440" tIns="45720" rIns="91440" bIns="45720" rtlCol="0">
            <a:normAutofit/>
          </a:bodyPr>
          <a:lstStyle/>
          <a:p>
            <a:pPr marL="342900" lvl="0" indent="-342900">
              <a:spcBef>
                <a:spcPct val="20000"/>
              </a:spcBef>
              <a:buFont typeface="Arial"/>
              <a:buChar char="•"/>
            </a:pPr>
            <a:r>
              <a:rPr lang="en-US" sz="2300" dirty="0"/>
              <a:t>In 1971, GM</a:t>
            </a:r>
            <a:r>
              <a:rPr lang="en-US" sz="2300" dirty="0" smtClean="0"/>
              <a:t> created engines </a:t>
            </a:r>
            <a:r>
              <a:rPr lang="en-US" sz="2300" dirty="0"/>
              <a:t>that could run on low-lead or unleaded </a:t>
            </a:r>
            <a:r>
              <a:rPr lang="en-US" sz="2300" dirty="0" smtClean="0"/>
              <a:t>gasoline</a:t>
            </a:r>
          </a:p>
          <a:p>
            <a:pPr marL="342900" lvl="0" indent="-342900">
              <a:spcBef>
                <a:spcPct val="20000"/>
              </a:spcBef>
              <a:buFont typeface="Arial"/>
              <a:buChar char="•"/>
            </a:pPr>
            <a:r>
              <a:rPr lang="en-US" sz="2300" dirty="0" smtClean="0"/>
              <a:t>Two years later, air bags invented</a:t>
            </a:r>
          </a:p>
        </p:txBody>
      </p:sp>
    </p:spTree>
    <p:extLst>
      <p:ext uri="{BB962C8B-B14F-4D97-AF65-F5344CB8AC3E}">
        <p14:creationId xmlns:p14="http://schemas.microsoft.com/office/powerpoint/2010/main" xmlns="" val="354540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3810000" cy="1554162"/>
          </a:xfrm>
        </p:spPr>
        <p:txBody>
          <a:bodyPr>
            <a:noAutofit/>
          </a:bodyPr>
          <a:lstStyle/>
          <a:p>
            <a:r>
              <a:rPr lang="en-US" sz="3500" dirty="0" smtClean="0"/>
              <a:t>GM History: </a:t>
            </a:r>
            <a:r>
              <a:rPr lang="en-US" sz="3500" dirty="0"/>
              <a:t>Globalization 1980-1999</a:t>
            </a:r>
          </a:p>
        </p:txBody>
      </p:sp>
      <p:sp>
        <p:nvSpPr>
          <p:cNvPr id="7" name="Content Placeholder 2"/>
          <p:cNvSpPr>
            <a:spLocks noGrp="1"/>
          </p:cNvSpPr>
          <p:nvPr>
            <p:ph idx="1"/>
          </p:nvPr>
        </p:nvSpPr>
        <p:spPr>
          <a:xfrm>
            <a:off x="838200" y="2179637"/>
            <a:ext cx="3048000" cy="4098926"/>
          </a:xfrm>
        </p:spPr>
        <p:txBody>
          <a:bodyPr>
            <a:noAutofit/>
          </a:bodyPr>
          <a:lstStyle/>
          <a:p>
            <a:r>
              <a:rPr lang="en-US" sz="2400" dirty="0" smtClean="0">
                <a:solidFill>
                  <a:srgbClr val="000000"/>
                </a:solidFill>
              </a:rPr>
              <a:t>New </a:t>
            </a:r>
            <a:r>
              <a:rPr lang="en-US" sz="2400" dirty="0">
                <a:solidFill>
                  <a:srgbClr val="000000"/>
                </a:solidFill>
              </a:rPr>
              <a:t>complex in Zaragoza, </a:t>
            </a:r>
            <a:r>
              <a:rPr lang="en-US" sz="2400" dirty="0" smtClean="0">
                <a:solidFill>
                  <a:srgbClr val="000000"/>
                </a:solidFill>
              </a:rPr>
              <a:t>Spain</a:t>
            </a:r>
          </a:p>
          <a:p>
            <a:r>
              <a:rPr lang="en-US" sz="2400" dirty="0">
                <a:solidFill>
                  <a:srgbClr val="000000"/>
                </a:solidFill>
              </a:rPr>
              <a:t>Annual vehicle sales outside North America exceeded three million </a:t>
            </a:r>
            <a:r>
              <a:rPr lang="en-US" sz="2400" dirty="0" smtClean="0">
                <a:solidFill>
                  <a:srgbClr val="000000"/>
                </a:solidFill>
              </a:rPr>
              <a:t>units</a:t>
            </a:r>
          </a:p>
          <a:p>
            <a:r>
              <a:rPr lang="en-US" sz="2400" dirty="0">
                <a:solidFill>
                  <a:srgbClr val="000000"/>
                </a:solidFill>
              </a:rPr>
              <a:t>Five million vehicles were sold in the United </a:t>
            </a:r>
            <a:r>
              <a:rPr lang="en-US" sz="2400" dirty="0" smtClean="0">
                <a:solidFill>
                  <a:srgbClr val="000000"/>
                </a:solidFill>
              </a:rPr>
              <a:t>States</a:t>
            </a:r>
          </a:p>
        </p:txBody>
      </p:sp>
      <p:sp>
        <p:nvSpPr>
          <p:cNvPr id="6" name="Title 1"/>
          <p:cNvSpPr txBox="1">
            <a:spLocks/>
          </p:cNvSpPr>
          <p:nvPr/>
        </p:nvSpPr>
        <p:spPr>
          <a:xfrm>
            <a:off x="4724400" y="228600"/>
            <a:ext cx="3810000" cy="1920874"/>
          </a:xfrm>
          <a:prstGeom prst="rect">
            <a:avLst/>
          </a:prstGeom>
        </p:spPr>
        <p:txBody>
          <a:bodyPr vert="horz" lIns="91440" tIns="45720" rIns="91440" bIns="45720" rtlCol="0" anchor="ctr">
            <a:noAutofit/>
          </a:bodyPr>
          <a:lstStyle/>
          <a:p>
            <a:pPr lvl="0" algn="ctr">
              <a:spcBef>
                <a:spcPct val="0"/>
              </a:spcBef>
            </a:pPr>
            <a:r>
              <a:rPr kumimoji="0" lang="en-US" sz="3300" b="0" i="0" u="none" strike="noStrike" kern="1200" cap="none" spc="0" normalizeH="0" baseline="0" noProof="0" dirty="0" smtClean="0">
                <a:ln>
                  <a:noFill/>
                </a:ln>
                <a:solidFill>
                  <a:srgbClr val="FFFFFF"/>
                </a:solidFill>
                <a:effectLst/>
                <a:uLnTx/>
                <a:uFillTx/>
                <a:latin typeface="+mj-lt"/>
                <a:ea typeface="+mj-ea"/>
                <a:cs typeface="+mj-cs"/>
              </a:rPr>
              <a:t>GM History: </a:t>
            </a:r>
            <a:r>
              <a:rPr lang="en-US" sz="3300" dirty="0">
                <a:solidFill>
                  <a:srgbClr val="FFFFFF"/>
                </a:solidFill>
              </a:rPr>
              <a:t>Innovation &amp; Challenges 2000</a:t>
            </a:r>
            <a:r>
              <a:rPr lang="en-US" sz="3300" dirty="0" smtClean="0">
                <a:solidFill>
                  <a:srgbClr val="FFFFFF"/>
                </a:solidFill>
              </a:rPr>
              <a:t>-Present</a:t>
            </a:r>
            <a:endParaRPr kumimoji="0" lang="en-US" sz="3300" i="0" u="none" strike="noStrike" kern="1200" cap="none" spc="0" normalizeH="0" baseline="0" noProof="0" dirty="0" smtClean="0">
              <a:ln>
                <a:noFill/>
              </a:ln>
              <a:solidFill>
                <a:srgbClr val="FFFFFF"/>
              </a:solidFill>
              <a:effectLst/>
              <a:uLnTx/>
              <a:uFillTx/>
              <a:latin typeface="+mj-lt"/>
              <a:ea typeface="+mj-ea"/>
              <a:cs typeface="+mj-cs"/>
            </a:endParaRPr>
          </a:p>
        </p:txBody>
      </p:sp>
      <p:sp>
        <p:nvSpPr>
          <p:cNvPr id="8" name="Content Placeholder 2"/>
          <p:cNvSpPr txBox="1">
            <a:spLocks/>
          </p:cNvSpPr>
          <p:nvPr/>
        </p:nvSpPr>
        <p:spPr>
          <a:xfrm>
            <a:off x="5181600" y="2225674"/>
            <a:ext cx="3048000" cy="4098926"/>
          </a:xfrm>
          <a:prstGeom prst="rect">
            <a:avLst/>
          </a:prstGeom>
        </p:spPr>
        <p:txBody>
          <a:bodyPr vert="horz" lIns="91440" tIns="45720" rIns="91440" bIns="45720" rtlCol="0">
            <a:normAutofit fontScale="40000" lnSpcReduction="20000"/>
          </a:bodyPr>
          <a:lstStyle/>
          <a:p>
            <a:pPr marL="342900" lvl="0" indent="-342900">
              <a:spcBef>
                <a:spcPct val="20000"/>
              </a:spcBef>
              <a:buFont typeface="Arial"/>
              <a:buChar char="•"/>
            </a:pPr>
            <a:r>
              <a:rPr lang="en-US" sz="5500" dirty="0"/>
              <a:t>GM is smaller, leaner company than its </a:t>
            </a:r>
            <a:r>
              <a:rPr lang="en-US" sz="5500" dirty="0" smtClean="0"/>
              <a:t>predecessor</a:t>
            </a:r>
          </a:p>
          <a:p>
            <a:pPr marL="342900" lvl="0" indent="-342900">
              <a:spcBef>
                <a:spcPct val="20000"/>
              </a:spcBef>
              <a:buFont typeface="Arial"/>
              <a:buChar char="•"/>
            </a:pPr>
            <a:r>
              <a:rPr lang="en-US" sz="5500" dirty="0" smtClean="0"/>
              <a:t>More </a:t>
            </a:r>
            <a:r>
              <a:rPr lang="en-US" sz="5500" dirty="0"/>
              <a:t>than 70 percent of its sales now come from outside the U.S.</a:t>
            </a:r>
            <a:r>
              <a:rPr lang="en-US" sz="5500" dirty="0" smtClean="0"/>
              <a:t> </a:t>
            </a:r>
          </a:p>
          <a:p>
            <a:pPr marL="342900" lvl="0" indent="-342900">
              <a:spcBef>
                <a:spcPct val="20000"/>
              </a:spcBef>
              <a:buFont typeface="Arial"/>
              <a:buChar char="•"/>
            </a:pPr>
            <a:r>
              <a:rPr lang="en-US" sz="5500" dirty="0" smtClean="0"/>
              <a:t>In 2010, </a:t>
            </a:r>
            <a:r>
              <a:rPr lang="en-US" sz="5500" dirty="0"/>
              <a:t>GM Mexico celebrated 75 years as the nation’s largest auto industry investor, producer and exporter in the nation’s </a:t>
            </a:r>
            <a:r>
              <a:rPr lang="en-US" sz="5500" dirty="0" smtClean="0"/>
              <a:t>history.</a:t>
            </a:r>
          </a:p>
          <a:p>
            <a:pPr marL="342900" lvl="0" indent="-342900">
              <a:spcBef>
                <a:spcPct val="20000"/>
              </a:spcBef>
              <a:buFont typeface="Arial"/>
              <a:buChar char="•"/>
            </a:pPr>
            <a:endParaRPr kumimoji="0" lang="en-US" sz="2486"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419893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Expatriate Interview Questions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Interview of Bob Sanford</a:t>
            </a:r>
          </a:p>
          <a:p>
            <a:r>
              <a:rPr lang="en-US" dirty="0" smtClean="0"/>
              <a:t>Director of After Sales</a:t>
            </a:r>
          </a:p>
          <a:p>
            <a:r>
              <a:rPr lang="en-US" dirty="0" smtClean="0"/>
              <a:t>Mexico, Caribbean, Central America</a:t>
            </a:r>
          </a:p>
          <a:p>
            <a:r>
              <a:rPr lang="en-US" dirty="0" smtClean="0"/>
              <a:t>September 2011 to Present</a:t>
            </a:r>
            <a:endParaRPr lang="en-US" dirty="0"/>
          </a:p>
        </p:txBody>
      </p:sp>
    </p:spTree>
    <p:extLst>
      <p:ext uri="{BB962C8B-B14F-4D97-AF65-F5344CB8AC3E}">
        <p14:creationId xmlns:p14="http://schemas.microsoft.com/office/powerpoint/2010/main" xmlns="" val="3417377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Business in Mexico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0000"/>
                </a:solidFill>
              </a:rPr>
              <a:t>Surprised about work ethic</a:t>
            </a:r>
          </a:p>
          <a:p>
            <a:pPr lvl="1"/>
            <a:r>
              <a:rPr lang="en-US" dirty="0" smtClean="0">
                <a:solidFill>
                  <a:srgbClr val="000000"/>
                </a:solidFill>
              </a:rPr>
              <a:t>Staying until 8:00pm to finish work</a:t>
            </a:r>
          </a:p>
          <a:p>
            <a:r>
              <a:rPr lang="en-US" dirty="0" smtClean="0">
                <a:solidFill>
                  <a:srgbClr val="000000"/>
                </a:solidFill>
              </a:rPr>
              <a:t>“Aha” Moment</a:t>
            </a:r>
          </a:p>
          <a:p>
            <a:pPr lvl="1"/>
            <a:r>
              <a:rPr lang="en-US" dirty="0" smtClean="0">
                <a:solidFill>
                  <a:srgbClr val="000000"/>
                </a:solidFill>
              </a:rPr>
              <a:t>Careful on sharing opinions/thoughts</a:t>
            </a:r>
          </a:p>
          <a:p>
            <a:r>
              <a:rPr lang="en-US" dirty="0" smtClean="0">
                <a:solidFill>
                  <a:srgbClr val="000000"/>
                </a:solidFill>
              </a:rPr>
              <a:t>Supervise 12 Managers</a:t>
            </a:r>
          </a:p>
          <a:p>
            <a:pPr lvl="1"/>
            <a:r>
              <a:rPr lang="en-US" dirty="0" smtClean="0">
                <a:solidFill>
                  <a:srgbClr val="000000"/>
                </a:solidFill>
              </a:rPr>
              <a:t>Language difficulties at first</a:t>
            </a:r>
          </a:p>
          <a:p>
            <a:r>
              <a:rPr lang="en-US" dirty="0" smtClean="0">
                <a:solidFill>
                  <a:srgbClr val="000000"/>
                </a:solidFill>
              </a:rPr>
              <a:t>Experience has changed him</a:t>
            </a:r>
          </a:p>
          <a:p>
            <a:pPr lvl="1"/>
            <a:r>
              <a:rPr lang="en-US" dirty="0" smtClean="0">
                <a:solidFill>
                  <a:srgbClr val="000000"/>
                </a:solidFill>
              </a:rPr>
              <a:t>More patient and understanding to delays</a:t>
            </a:r>
          </a:p>
          <a:p>
            <a:pPr lvl="1"/>
            <a:r>
              <a:rPr lang="en-US" dirty="0">
                <a:solidFill>
                  <a:srgbClr val="000000"/>
                </a:solidFill>
              </a:rPr>
              <a:t>Not confrontational, laid back, slower </a:t>
            </a:r>
            <a:r>
              <a:rPr lang="en-US" dirty="0" smtClean="0">
                <a:solidFill>
                  <a:srgbClr val="000000"/>
                </a:solidFill>
              </a:rPr>
              <a:t>paced</a:t>
            </a:r>
            <a:endParaRPr lang="en-US" dirty="0">
              <a:solidFill>
                <a:srgbClr val="000000"/>
              </a:solidFill>
            </a:endParaRPr>
          </a:p>
        </p:txBody>
      </p:sp>
    </p:spTree>
    <p:extLst>
      <p:ext uri="{BB962C8B-B14F-4D97-AF65-F5344CB8AC3E}">
        <p14:creationId xmlns:p14="http://schemas.microsoft.com/office/powerpoint/2010/main" xmlns="" val="293624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Preparation/Support</a:t>
            </a:r>
            <a:endParaRPr lang="en-US" dirty="0"/>
          </a:p>
        </p:txBody>
      </p:sp>
      <p:sp>
        <p:nvSpPr>
          <p:cNvPr id="3" name="Content Placeholder 2"/>
          <p:cNvSpPr>
            <a:spLocks noGrp="1"/>
          </p:cNvSpPr>
          <p:nvPr>
            <p:ph idx="1"/>
          </p:nvPr>
        </p:nvSpPr>
        <p:spPr>
          <a:xfrm>
            <a:off x="739775" y="1940959"/>
            <a:ext cx="7662864" cy="3267169"/>
          </a:xfrm>
        </p:spPr>
        <p:txBody>
          <a:bodyPr>
            <a:noAutofit/>
          </a:bodyPr>
          <a:lstStyle/>
          <a:p>
            <a:r>
              <a:rPr lang="en-US" sz="2000" dirty="0" smtClean="0">
                <a:solidFill>
                  <a:srgbClr val="000000"/>
                </a:solidFill>
              </a:rPr>
              <a:t>Go-See</a:t>
            </a:r>
          </a:p>
          <a:p>
            <a:pPr lvl="1"/>
            <a:r>
              <a:rPr lang="en-US" sz="1500" dirty="0" smtClean="0">
                <a:solidFill>
                  <a:srgbClr val="000000"/>
                </a:solidFill>
              </a:rPr>
              <a:t>10 day visit</a:t>
            </a:r>
          </a:p>
          <a:p>
            <a:r>
              <a:rPr lang="en-US" sz="2000" dirty="0" smtClean="0">
                <a:solidFill>
                  <a:srgbClr val="000000"/>
                </a:solidFill>
              </a:rPr>
              <a:t>Language lessons</a:t>
            </a:r>
          </a:p>
          <a:p>
            <a:pPr lvl="1"/>
            <a:r>
              <a:rPr lang="en-US" sz="1500" dirty="0" smtClean="0">
                <a:solidFill>
                  <a:srgbClr val="000000"/>
                </a:solidFill>
              </a:rPr>
              <a:t>Employee and spouse</a:t>
            </a:r>
          </a:p>
          <a:p>
            <a:r>
              <a:rPr lang="en-US" sz="2000" dirty="0" smtClean="0">
                <a:solidFill>
                  <a:srgbClr val="000000"/>
                </a:solidFill>
              </a:rPr>
              <a:t>GM security department</a:t>
            </a:r>
          </a:p>
          <a:p>
            <a:r>
              <a:rPr lang="en-US" sz="2000" dirty="0" smtClean="0">
                <a:solidFill>
                  <a:srgbClr val="000000"/>
                </a:solidFill>
              </a:rPr>
              <a:t>Network of support</a:t>
            </a:r>
          </a:p>
          <a:p>
            <a:pPr lvl="1"/>
            <a:r>
              <a:rPr lang="en-US" sz="1500" dirty="0" smtClean="0">
                <a:solidFill>
                  <a:srgbClr val="000000"/>
                </a:solidFill>
              </a:rPr>
              <a:t>Expatriates </a:t>
            </a:r>
          </a:p>
          <a:p>
            <a:pPr lvl="1"/>
            <a:r>
              <a:rPr lang="en-US" sz="1500" dirty="0" smtClean="0">
                <a:solidFill>
                  <a:srgbClr val="000000"/>
                </a:solidFill>
              </a:rPr>
              <a:t>ADMIN</a:t>
            </a:r>
          </a:p>
          <a:p>
            <a:pPr lvl="1"/>
            <a:r>
              <a:rPr lang="en-US" sz="1500" dirty="0" smtClean="0">
                <a:solidFill>
                  <a:srgbClr val="000000"/>
                </a:solidFill>
              </a:rPr>
              <a:t>Managers</a:t>
            </a:r>
          </a:p>
          <a:p>
            <a:r>
              <a:rPr lang="en-US" sz="2000" dirty="0" smtClean="0">
                <a:solidFill>
                  <a:srgbClr val="000000"/>
                </a:solidFill>
              </a:rPr>
              <a:t>Advisors</a:t>
            </a:r>
          </a:p>
          <a:p>
            <a:pPr lvl="1"/>
            <a:r>
              <a:rPr lang="en-US" sz="1500" dirty="0" smtClean="0">
                <a:solidFill>
                  <a:srgbClr val="000000"/>
                </a:solidFill>
              </a:rPr>
              <a:t>Financial</a:t>
            </a:r>
          </a:p>
          <a:p>
            <a:pPr lvl="1"/>
            <a:r>
              <a:rPr lang="en-US" sz="1500" dirty="0" smtClean="0">
                <a:solidFill>
                  <a:srgbClr val="000000"/>
                </a:solidFill>
              </a:rPr>
              <a:t>Paperwork </a:t>
            </a:r>
          </a:p>
        </p:txBody>
      </p:sp>
    </p:spTree>
    <p:extLst>
      <p:ext uri="{BB962C8B-B14F-4D97-AF65-F5344CB8AC3E}">
        <p14:creationId xmlns:p14="http://schemas.microsoft.com/office/powerpoint/2010/main" xmlns="" val="1690604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solidFill>
                  <a:srgbClr val="000000"/>
                </a:solidFill>
              </a:rPr>
              <a:t>Suggestions to future expatriates</a:t>
            </a:r>
            <a:endParaRPr lang="en-US" dirty="0">
              <a:solidFill>
                <a:srgbClr val="000000"/>
              </a:solidFill>
            </a:endParaRPr>
          </a:p>
          <a:p>
            <a:pPr lvl="1"/>
            <a:r>
              <a:rPr lang="en-US" dirty="0" smtClean="0">
                <a:solidFill>
                  <a:srgbClr val="000000"/>
                </a:solidFill>
              </a:rPr>
              <a:t>Patience</a:t>
            </a:r>
          </a:p>
          <a:p>
            <a:pPr lvl="1"/>
            <a:r>
              <a:rPr lang="en-US" dirty="0" smtClean="0">
                <a:solidFill>
                  <a:srgbClr val="000000"/>
                </a:solidFill>
              </a:rPr>
              <a:t>Learn the culture</a:t>
            </a:r>
          </a:p>
          <a:p>
            <a:r>
              <a:rPr lang="en-US" dirty="0" smtClean="0">
                <a:solidFill>
                  <a:srgbClr val="000000"/>
                </a:solidFill>
              </a:rPr>
              <a:t>Suggestions for HR department</a:t>
            </a:r>
          </a:p>
          <a:p>
            <a:pPr lvl="1"/>
            <a:r>
              <a:rPr lang="en-US" dirty="0" smtClean="0">
                <a:solidFill>
                  <a:srgbClr val="000000"/>
                </a:solidFill>
              </a:rPr>
              <a:t>Continue support</a:t>
            </a:r>
          </a:p>
          <a:p>
            <a:pPr lvl="1"/>
            <a:r>
              <a:rPr lang="en-US" dirty="0" smtClean="0">
                <a:solidFill>
                  <a:srgbClr val="000000"/>
                </a:solidFill>
              </a:rPr>
              <a:t>Quick responses</a:t>
            </a:r>
          </a:p>
          <a:p>
            <a:endParaRPr lang="en-US" dirty="0"/>
          </a:p>
        </p:txBody>
      </p:sp>
    </p:spTree>
    <p:extLst>
      <p:ext uri="{BB962C8B-B14F-4D97-AF65-F5344CB8AC3E}">
        <p14:creationId xmlns:p14="http://schemas.microsoft.com/office/powerpoint/2010/main" xmlns="" val="24493299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265</TotalTime>
  <Words>2330</Words>
  <Application>Microsoft Office PowerPoint</Application>
  <PresentationFormat>On-screen Show (4:3)</PresentationFormat>
  <Paragraphs>244</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Genesis</vt:lpstr>
      <vt:lpstr>General Motors</vt:lpstr>
      <vt:lpstr>Introduction</vt:lpstr>
      <vt:lpstr>GM History: Creation: 1897-1909</vt:lpstr>
      <vt:lpstr>GM History: Emotion: 1930-1959</vt:lpstr>
      <vt:lpstr>GM History: Globalization 1980-1999</vt:lpstr>
      <vt:lpstr>Expatriate Interview Questions</vt:lpstr>
      <vt:lpstr>Business in Mexico</vt:lpstr>
      <vt:lpstr>Preparation/Support</vt:lpstr>
      <vt:lpstr>Reflection</vt:lpstr>
      <vt:lpstr>GM’s Involvement in Mexico</vt:lpstr>
      <vt:lpstr>The Experience of a Repatriate</vt:lpstr>
      <vt:lpstr>Background Information</vt:lpstr>
      <vt:lpstr>Before Ann Left for Mexico</vt:lpstr>
      <vt:lpstr>Her Time in Mexico</vt:lpstr>
      <vt:lpstr>Her Time in Mexico</vt:lpstr>
      <vt:lpstr>The Return</vt:lpstr>
      <vt:lpstr>Her Insights</vt:lpstr>
      <vt:lpstr>Recommendations</vt:lpstr>
      <vt:lpstr>Recommendations</vt:lpstr>
      <vt:lpstr>Design and Technology</vt:lpstr>
      <vt:lpstr>Environment</vt:lpstr>
      <vt:lpstr>Education</vt:lpstr>
      <vt:lpstr>Community</vt:lpstr>
      <vt:lpstr>Safety</vt:lpstr>
      <vt:lpstr>Quality</vt:lpstr>
      <vt:lpstr>Future – Past Financials</vt:lpstr>
      <vt:lpstr>Future – Strategic Change</vt:lpstr>
      <vt:lpstr>Future – Current Financials</vt:lpstr>
    </vt:vector>
  </TitlesOfParts>
  <Company>Texas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Motors</dc:title>
  <dc:creator>Tyler McGinnis</dc:creator>
  <cp:lastModifiedBy>Kent</cp:lastModifiedBy>
  <cp:revision>12</cp:revision>
  <dcterms:created xsi:type="dcterms:W3CDTF">2012-04-30T23:52:20Z</dcterms:created>
  <dcterms:modified xsi:type="dcterms:W3CDTF">2012-05-01T04:33:48Z</dcterms:modified>
</cp:coreProperties>
</file>