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7"/>
  </p:notesMasterIdLst>
  <p:handoutMasterIdLst>
    <p:handoutMasterId r:id="rId88"/>
  </p:handoutMasterIdLst>
  <p:sldIdLst>
    <p:sldId id="256" r:id="rId2"/>
    <p:sldId id="257" r:id="rId3"/>
    <p:sldId id="272" r:id="rId4"/>
    <p:sldId id="258" r:id="rId5"/>
    <p:sldId id="259" r:id="rId6"/>
    <p:sldId id="260" r:id="rId7"/>
    <p:sldId id="265" r:id="rId8"/>
    <p:sldId id="261" r:id="rId9"/>
    <p:sldId id="263" r:id="rId10"/>
    <p:sldId id="270" r:id="rId11"/>
    <p:sldId id="262" r:id="rId12"/>
    <p:sldId id="267" r:id="rId13"/>
    <p:sldId id="268" r:id="rId14"/>
    <p:sldId id="269" r:id="rId15"/>
    <p:sldId id="266" r:id="rId16"/>
    <p:sldId id="264" r:id="rId17"/>
    <p:sldId id="295" r:id="rId18"/>
    <p:sldId id="296" r:id="rId19"/>
    <p:sldId id="297" r:id="rId20"/>
    <p:sldId id="298" r:id="rId21"/>
    <p:sldId id="299" r:id="rId22"/>
    <p:sldId id="300"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328" r:id="rId51"/>
    <p:sldId id="329" r:id="rId52"/>
    <p:sldId id="330" r:id="rId53"/>
    <p:sldId id="331" r:id="rId54"/>
    <p:sldId id="332" r:id="rId55"/>
    <p:sldId id="333" r:id="rId56"/>
    <p:sldId id="334" r:id="rId57"/>
    <p:sldId id="335" r:id="rId58"/>
    <p:sldId id="336" r:id="rId59"/>
    <p:sldId id="337" r:id="rId60"/>
    <p:sldId id="338" r:id="rId61"/>
    <p:sldId id="339" r:id="rId62"/>
    <p:sldId id="340" r:id="rId63"/>
    <p:sldId id="341" r:id="rId64"/>
    <p:sldId id="342" r:id="rId65"/>
    <p:sldId id="274" r:id="rId66"/>
    <p:sldId id="275" r:id="rId67"/>
    <p:sldId id="276" r:id="rId68"/>
    <p:sldId id="277" r:id="rId69"/>
    <p:sldId id="278" r:id="rId70"/>
    <p:sldId id="279" r:id="rId71"/>
    <p:sldId id="280" r:id="rId72"/>
    <p:sldId id="281" r:id="rId73"/>
    <p:sldId id="282" r:id="rId74"/>
    <p:sldId id="283" r:id="rId75"/>
    <p:sldId id="284" r:id="rId76"/>
    <p:sldId id="285" r:id="rId77"/>
    <p:sldId id="286" r:id="rId78"/>
    <p:sldId id="287" r:id="rId79"/>
    <p:sldId id="288" r:id="rId80"/>
    <p:sldId id="289" r:id="rId81"/>
    <p:sldId id="290" r:id="rId82"/>
    <p:sldId id="291" r:id="rId83"/>
    <p:sldId id="292" r:id="rId84"/>
    <p:sldId id="293" r:id="rId85"/>
    <p:sldId id="294" r:id="rId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415" autoAdjust="0"/>
  </p:normalViewPr>
  <p:slideViewPr>
    <p:cSldViewPr>
      <p:cViewPr varScale="1">
        <p:scale>
          <a:sx n="54" d="100"/>
          <a:sy n="54" d="100"/>
        </p:scale>
        <p:origin x="-96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1F786F-2EBE-4BBB-95CC-62455D312090}" type="datetimeFigureOut">
              <a:rPr lang="en-US" smtClean="0"/>
              <a:pPr/>
              <a:t>2/21/2012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458A07-9E5D-4EE4-98B7-55E95586F2F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8C6B23-A016-482A-985C-7D198BF60B39}" type="datetimeFigureOut">
              <a:rPr lang="en-US" smtClean="0"/>
              <a:pPr/>
              <a:t>2/21/2012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31D93B-9C5C-4B9E-9D9A-CEDFD7F1D3B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Labour_economic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en.wikipedia.org/wiki/List_of_minimum_wages_by_country" TargetMode="External"/><Relationship Id="rId5" Type="http://schemas.openxmlformats.org/officeDocument/2006/relationships/hyperlink" Target="http://en.wikipedia.org/wiki/List_of_countries_by_income_equality" TargetMode="External"/><Relationship Id="rId4" Type="http://schemas.openxmlformats.org/officeDocument/2006/relationships/hyperlink" Target="http://en.wikipedia.org/wiki/Flexicurity"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1D93B-9C5C-4B9E-9D9A-CEDFD7F1D3B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Breakfast:</a:t>
            </a:r>
            <a:r>
              <a:rPr lang="en-US" baseline="0" dirty="0" smtClean="0"/>
              <a:t> Variety of bread slices and rolls with</a:t>
            </a:r>
            <a:endParaRPr lang="en-US" dirty="0" smtClean="0"/>
          </a:p>
          <a:p>
            <a:pPr>
              <a:buFont typeface="Arial" pitchFamily="34" charset="0"/>
              <a:buChar char="•"/>
            </a:pPr>
            <a:r>
              <a:rPr lang="en-US" dirty="0" smtClean="0"/>
              <a:t>Lunch: Variety of</a:t>
            </a:r>
            <a:r>
              <a:rPr lang="en-US" baseline="0" dirty="0" smtClean="0"/>
              <a:t> cold cut meats with spread made from a pigs liver. Fast lunch</a:t>
            </a:r>
            <a:endParaRPr lang="en-US" dirty="0" smtClean="0"/>
          </a:p>
          <a:p>
            <a:pPr>
              <a:buFont typeface="Arial" pitchFamily="34" charset="0"/>
              <a:buChar char="•"/>
            </a:pPr>
            <a:r>
              <a:rPr lang="en-US" dirty="0" smtClean="0"/>
              <a:t>Dinner: BBQs, pizza, and frozen dinners. Soup for dinner, seafood is prominent in most</a:t>
            </a:r>
            <a:r>
              <a:rPr lang="en-US" baseline="0" dirty="0" smtClean="0"/>
              <a:t> of their dishes. Meatballs, grilled lamb, steak, roasted goose and duck. Varies sides such as salads, vegetables and bread.  </a:t>
            </a:r>
            <a:endParaRPr lang="en-US" dirty="0" smtClean="0"/>
          </a:p>
          <a:p>
            <a:pPr>
              <a:buFont typeface="Arial" pitchFamily="34" charset="0"/>
              <a:buChar char="•"/>
            </a:pPr>
            <a:r>
              <a:rPr lang="en-US" dirty="0" smtClean="0"/>
              <a:t>Danish: Originated from</a:t>
            </a:r>
            <a:r>
              <a:rPr lang="en-US" baseline="0" dirty="0" smtClean="0"/>
              <a:t> Vienna. There was a strike among the bakeries in 1850. This caused the bakeries to hire many foreign workers, and several of these were Austrian bakers. They started making pastries from there hometown, the Danes modified the recipe by adding more fat and its what is now know as the Danish.</a:t>
            </a:r>
            <a:endParaRPr lang="en-US" dirty="0"/>
          </a:p>
        </p:txBody>
      </p:sp>
      <p:sp>
        <p:nvSpPr>
          <p:cNvPr id="4" name="Slide Number Placeholder 3"/>
          <p:cNvSpPr>
            <a:spLocks noGrp="1"/>
          </p:cNvSpPr>
          <p:nvPr>
            <p:ph type="sldNum" sz="quarter" idx="10"/>
          </p:nvPr>
        </p:nvSpPr>
        <p:spPr/>
        <p:txBody>
          <a:bodyPr/>
          <a:lstStyle/>
          <a:p>
            <a:fld id="{CE31D93B-9C5C-4B9E-9D9A-CEDFD7F1D3B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buFont typeface="Arial" pitchFamily="34" charset="0"/>
              <a:buChar char="•"/>
            </a:pPr>
            <a:r>
              <a:rPr lang="en-US" dirty="0" smtClean="0"/>
              <a:t>Low-skilled</a:t>
            </a:r>
            <a:r>
              <a:rPr lang="en-US" baseline="0" dirty="0" smtClean="0"/>
              <a:t> immigrants consume a </a:t>
            </a:r>
            <a:r>
              <a:rPr lang="en-US" baseline="0" dirty="0" err="1" smtClean="0"/>
              <a:t>dispropotionate</a:t>
            </a:r>
            <a:r>
              <a:rPr lang="en-US" baseline="0" dirty="0" smtClean="0"/>
              <a:t> share of the public services and although the Danes get a lot back for their taxes, there is not much margin for complications like unemployment.</a:t>
            </a:r>
          </a:p>
          <a:p>
            <a:pPr>
              <a:buFont typeface="Arial" pitchFamily="34" charset="0"/>
              <a:buChar char="•"/>
            </a:pPr>
            <a:r>
              <a:rPr lang="en-US" sz="1200" kern="1200" baseline="0" dirty="0" smtClean="0">
                <a:solidFill>
                  <a:schemeClr val="tx1"/>
                </a:solidFill>
                <a:latin typeface="+mn-lt"/>
                <a:ea typeface="+mn-ea"/>
                <a:cs typeface="+mn-cs"/>
              </a:rPr>
              <a:t>Danish businesses tend to have flat hierarchies. Employees rely less on personal power</a:t>
            </a:r>
          </a:p>
          <a:p>
            <a:r>
              <a:rPr lang="en-US" sz="1200" kern="1200" baseline="0" dirty="0" smtClean="0">
                <a:solidFill>
                  <a:schemeClr val="tx1"/>
                </a:solidFill>
                <a:latin typeface="+mn-lt"/>
                <a:ea typeface="+mn-ea"/>
                <a:cs typeface="+mn-cs"/>
              </a:rPr>
              <a:t>and authority and managers are seen more as team leader or coach. Social barriers between managers and their employees are regarded as unnatural and</a:t>
            </a:r>
          </a:p>
          <a:p>
            <a:r>
              <a:rPr lang="en-US" sz="1200" kern="1200" baseline="0" dirty="0" smtClean="0">
                <a:solidFill>
                  <a:schemeClr val="tx1"/>
                </a:solidFill>
                <a:latin typeface="+mn-lt"/>
                <a:ea typeface="+mn-ea"/>
                <a:cs typeface="+mn-cs"/>
              </a:rPr>
              <a:t>undesirable.</a:t>
            </a:r>
            <a:endParaRPr lang="en-US" dirty="0" smtClean="0"/>
          </a:p>
          <a:p>
            <a:pPr>
              <a:buFont typeface="Arial" pitchFamily="34" charset="0"/>
              <a:buChar char="•"/>
            </a:pPr>
            <a:r>
              <a:rPr lang="en-US" dirty="0" smtClean="0"/>
              <a:t>This concept of </a:t>
            </a:r>
            <a:r>
              <a:rPr lang="en-US" dirty="0" err="1" smtClean="0"/>
              <a:t>janteloven</a:t>
            </a:r>
            <a:r>
              <a:rPr lang="en-US" dirty="0" smtClean="0"/>
              <a:t> states:</a:t>
            </a:r>
            <a:r>
              <a:rPr lang="en-US" baseline="0" dirty="0" smtClean="0"/>
              <a:t> </a:t>
            </a:r>
            <a:r>
              <a:rPr lang="en-US" dirty="0" smtClean="0"/>
              <a:t>Don’t think you are better than us or that you are special. The primary consensus believes it is meant promote social equality and fairness, two qualities for which Scandinavian societies are well known for.  Perhaps hearing about these concepts over and over again really has engrained the idea into Scandinavian society.  Some say </a:t>
            </a:r>
            <a:r>
              <a:rPr lang="en-US" b="1" dirty="0" err="1" smtClean="0"/>
              <a:t>Janteloven</a:t>
            </a:r>
            <a:r>
              <a:rPr lang="en-US" b="1" dirty="0" smtClean="0"/>
              <a:t> </a:t>
            </a:r>
            <a:r>
              <a:rPr lang="en-US" dirty="0" smtClean="0"/>
              <a:t>is a serious obstacle that inhibits Norwegians from high achievements and seeking to stand out. </a:t>
            </a:r>
            <a:r>
              <a:rPr lang="en-US" baseline="0" dirty="0" smtClean="0"/>
              <a:t>This concept states that companies may be open to innovative ideas from their users; in business this provides a fertile ground for citizen-driven product design.</a:t>
            </a:r>
            <a:endParaRPr lang="en-US" dirty="0" smtClean="0"/>
          </a:p>
          <a:p>
            <a:pPr>
              <a:buFont typeface="Arial" pitchFamily="34" charset="0"/>
              <a:buChar char="•"/>
            </a:pPr>
            <a:r>
              <a:rPr lang="en-US" dirty="0" smtClean="0"/>
              <a:t>Unemployment levels were historically</a:t>
            </a:r>
            <a:r>
              <a:rPr lang="en-US" baseline="0" dirty="0" smtClean="0"/>
              <a:t> low until the recession and now they are staying at 6%.</a:t>
            </a:r>
          </a:p>
          <a:p>
            <a:pPr>
              <a:buFont typeface="Arial" pitchFamily="34" charset="0"/>
              <a:buChar char="•"/>
            </a:pPr>
            <a:r>
              <a:rPr lang="en-US" dirty="0" smtClean="0"/>
              <a:t>Denmark has the most flexible </a:t>
            </a:r>
            <a:r>
              <a:rPr lang="en-US" dirty="0" err="1" smtClean="0">
                <a:hlinkClick r:id="rId3" action="ppaction://hlinkfile" tooltip="Labour economics"/>
              </a:rPr>
              <a:t>labour</a:t>
            </a:r>
            <a:r>
              <a:rPr lang="en-US" dirty="0" smtClean="0">
                <a:hlinkClick r:id="rId3" action="ppaction://hlinkfile" tooltip="Labour economics"/>
              </a:rPr>
              <a:t> market</a:t>
            </a:r>
            <a:r>
              <a:rPr lang="en-US" dirty="0" smtClean="0"/>
              <a:t> in Europe; the policy is called </a:t>
            </a:r>
            <a:r>
              <a:rPr lang="en-US" dirty="0" err="1" smtClean="0">
                <a:hlinkClick r:id="rId4" action="ppaction://hlinkfile" tooltip="Flexicurity"/>
              </a:rPr>
              <a:t>flexicurity</a:t>
            </a:r>
            <a:r>
              <a:rPr lang="en-US" dirty="0" smtClean="0"/>
              <a:t>. </a:t>
            </a:r>
            <a:r>
              <a:rPr lang="en-US" dirty="0" err="1" smtClean="0"/>
              <a:t>Flexicurity</a:t>
            </a:r>
            <a:r>
              <a:rPr lang="en-US" dirty="0" smtClean="0"/>
              <a:t> essentially provides substantial unemployment and welfare benefits but imposes very few </a:t>
            </a:r>
            <a:r>
              <a:rPr lang="en-US" dirty="0" err="1" smtClean="0"/>
              <a:t>restirctions</a:t>
            </a:r>
            <a:r>
              <a:rPr lang="en-US" dirty="0" smtClean="0"/>
              <a:t> on hiring and firing by employers. Some of the element</a:t>
            </a:r>
            <a:r>
              <a:rPr lang="en-US" baseline="0" dirty="0" smtClean="0"/>
              <a:t>s of </a:t>
            </a:r>
            <a:r>
              <a:rPr lang="en-US" baseline="0" dirty="0" err="1" smtClean="0"/>
              <a:t>flexicurity</a:t>
            </a:r>
            <a:r>
              <a:rPr lang="en-US" baseline="0" dirty="0" smtClean="0"/>
              <a:t> include full employment, equal wages among different sectors and wage and unemployment subsides. </a:t>
            </a:r>
            <a:r>
              <a:rPr lang="en-US" dirty="0" smtClean="0"/>
              <a:t>Denmark has </a:t>
            </a:r>
            <a:r>
              <a:rPr lang="en-US" dirty="0" smtClean="0">
                <a:hlinkClick r:id="rId5" action="ppaction://hlinkfile" tooltip="List of countries by income equality"/>
              </a:rPr>
              <a:t>the world's lowest level of income inequality</a:t>
            </a:r>
            <a:r>
              <a:rPr lang="en-US" dirty="0" smtClean="0"/>
              <a:t>, according to the UN, and </a:t>
            </a:r>
            <a:r>
              <a:rPr lang="en-US" dirty="0" smtClean="0">
                <a:hlinkClick r:id="rId6" action="ppaction://hlinkfile" tooltip="List of minimum wages by country"/>
              </a:rPr>
              <a:t>the world's highest minimum wage</a:t>
            </a:r>
            <a:r>
              <a:rPr lang="en-US" dirty="0" smtClean="0"/>
              <a:t>, according to the IMF. Faces an increasing</a:t>
            </a:r>
            <a:r>
              <a:rPr lang="en-US" baseline="0" dirty="0" smtClean="0"/>
              <a:t> high shortage of labor. </a:t>
            </a:r>
            <a:r>
              <a:rPr lang="en-US" baseline="0" dirty="0" err="1" smtClean="0"/>
              <a:t>Bc</a:t>
            </a:r>
            <a:r>
              <a:rPr lang="en-US" baseline="0" dirty="0" smtClean="0"/>
              <a:t> they take advantage of the great education in Denmark and move to other </a:t>
            </a:r>
            <a:r>
              <a:rPr lang="en-US" baseline="0" dirty="0" err="1" smtClean="0"/>
              <a:t>countriess</a:t>
            </a:r>
            <a:r>
              <a:rPr lang="en-US" baseline="0" dirty="0" smtClean="0"/>
              <a:t> where the taxes are much lower. Also, parents are only required to work 80% of a full timetable if they wish. </a:t>
            </a:r>
            <a:endParaRPr lang="en-US" dirty="0"/>
          </a:p>
        </p:txBody>
      </p:sp>
      <p:sp>
        <p:nvSpPr>
          <p:cNvPr id="4" name="Slide Number Placeholder 3"/>
          <p:cNvSpPr>
            <a:spLocks noGrp="1"/>
          </p:cNvSpPr>
          <p:nvPr>
            <p:ph type="sldNum" sz="quarter" idx="10"/>
          </p:nvPr>
        </p:nvSpPr>
        <p:spPr/>
        <p:txBody>
          <a:bodyPr/>
          <a:lstStyle/>
          <a:p>
            <a:fld id="{CE31D93B-9C5C-4B9E-9D9A-CEDFD7F1D3B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Direct when</a:t>
            </a:r>
            <a:r>
              <a:rPr lang="en-US" baseline="0" dirty="0" smtClean="0"/>
              <a:t> dealing with business. </a:t>
            </a:r>
            <a:r>
              <a:rPr lang="en-US" dirty="0" smtClean="0"/>
              <a:t>They very much prefer openness</a:t>
            </a:r>
            <a:r>
              <a:rPr lang="en-US" baseline="0" dirty="0" smtClean="0"/>
              <a:t> and honesty. This may be offensive to foreigners. Leave small talk to a later time and get straight to business. Don’t interrupt, </a:t>
            </a:r>
            <a:r>
              <a:rPr lang="en-US" baseline="0" dirty="0" err="1" smtClean="0"/>
              <a:t>appreicate</a:t>
            </a:r>
            <a:r>
              <a:rPr lang="en-US" baseline="0" dirty="0" smtClean="0"/>
              <a:t> dry humor (make gifts for embarrassment) but don’t use irony and sarcasm. </a:t>
            </a:r>
          </a:p>
          <a:p>
            <a:pPr marL="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All relationships are valued and they value equality. </a:t>
            </a:r>
            <a:r>
              <a:rPr lang="en-US" sz="1200" kern="1200" baseline="0" dirty="0" smtClean="0">
                <a:solidFill>
                  <a:schemeClr val="tx1"/>
                </a:solidFill>
                <a:latin typeface="+mn-lt"/>
                <a:ea typeface="+mn-ea"/>
                <a:cs typeface="+mn-cs"/>
              </a:rPr>
              <a:t>As a result, Danish people prefer to resolve conflicts by comparison and negotiation so you will often find your Danish counterparts will strive for a win-win solution. Decision-making tends to involve a lot of people, but consensus is not always necessary. Danish do expect to be able to share their ideas and opinions. </a:t>
            </a:r>
            <a:r>
              <a:rPr lang="en-US" dirty="0" smtClean="0"/>
              <a:t>DON’T be too aggressive in your negotiation and communication style. Danes will be suspicious of this approach and you may lose their trust and confidence in you.</a:t>
            </a: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r>
              <a:rPr lang="en-US" sz="1200" kern="1200" baseline="0" dirty="0" smtClean="0">
                <a:solidFill>
                  <a:schemeClr val="tx1"/>
                </a:solidFill>
                <a:latin typeface="+mn-lt"/>
                <a:ea typeface="+mn-ea"/>
                <a:cs typeface="+mn-cs"/>
              </a:rPr>
              <a:t>Important to be on time and ready to work</a:t>
            </a:r>
          </a:p>
          <a:p>
            <a:pPr>
              <a:buFont typeface="Arial" pitchFamily="34" charset="0"/>
              <a:buChar char="•"/>
            </a:pPr>
            <a:endParaRPr lang="en-US" sz="1200" kern="1200" baseline="0" dirty="0" smtClean="0">
              <a:solidFill>
                <a:schemeClr val="tx1"/>
              </a:solidFill>
              <a:latin typeface="+mn-lt"/>
              <a:ea typeface="+mn-ea"/>
              <a:cs typeface="+mn-cs"/>
            </a:endParaRP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E31D93B-9C5C-4B9E-9D9A-CEDFD7F1D3B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31D93B-9C5C-4B9E-9D9A-CEDFD7F1D3B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31D93B-9C5C-4B9E-9D9A-CEDFD7F1D3B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Book uses this as an example to provide</a:t>
            </a:r>
            <a:r>
              <a:rPr lang="en-US" baseline="0" dirty="0" smtClean="0"/>
              <a:t> a unique insight into the Danish culture</a:t>
            </a:r>
          </a:p>
          <a:p>
            <a:pPr>
              <a:buFont typeface="Arial" pitchFamily="34" charset="0"/>
              <a:buChar char="•"/>
            </a:pPr>
            <a:r>
              <a:rPr lang="en-US" baseline="0" dirty="0" smtClean="0"/>
              <a:t>The company provides the alcohol while the employees provide the food. Start around noon and end at 2 or 3 am. </a:t>
            </a:r>
          </a:p>
          <a:p>
            <a:pPr>
              <a:buFont typeface="Arial" pitchFamily="34" charset="0"/>
              <a:buChar char="•"/>
            </a:pPr>
            <a:r>
              <a:rPr lang="en-US" baseline="0" dirty="0" smtClean="0"/>
              <a:t>Engage in inappropriate and possibly hostile expression of feelings toward the organization, its management and other employees. Not uncommon to have overt sexual overtures and extramarital affairs at the party.</a:t>
            </a:r>
          </a:p>
          <a:p>
            <a:pPr>
              <a:buFont typeface="Arial" pitchFamily="34" charset="0"/>
              <a:buChar char="•"/>
            </a:pPr>
            <a:r>
              <a:rPr lang="en-US" baseline="0" dirty="0" smtClean="0"/>
              <a:t>Most Denmark employees reside in the same city and work for the same organization all of their lives. This provides a sense of continuity and history that is lacking in many American organizations. This also reinforces Denmark’s culture of workplace collaboration, which produces win-win outcomes for both corporations and their employees</a:t>
            </a:r>
            <a:endParaRPr lang="en-US" dirty="0"/>
          </a:p>
        </p:txBody>
      </p:sp>
      <p:sp>
        <p:nvSpPr>
          <p:cNvPr id="4" name="Slide Number Placeholder 3"/>
          <p:cNvSpPr>
            <a:spLocks noGrp="1"/>
          </p:cNvSpPr>
          <p:nvPr>
            <p:ph type="sldNum" sz="quarter" idx="10"/>
          </p:nvPr>
        </p:nvSpPr>
        <p:spPr/>
        <p:txBody>
          <a:bodyPr/>
          <a:lstStyle/>
          <a:p>
            <a:fld id="{CE31D93B-9C5C-4B9E-9D9A-CEDFD7F1D3B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E31D93B-9C5C-4B9E-9D9A-CEDFD7F1D3B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11B6E-4300-418A-9E81-F6FEA62D398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11B6E-4300-418A-9E81-F6FEA62D398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11B6E-4300-418A-9E81-F6FEA62D398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E31D93B-9C5C-4B9E-9D9A-CEDFD7F1D3B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Europe’s second largest populous</a:t>
            </a:r>
            <a:r>
              <a:rPr lang="en-US" baseline="0" dirty="0" smtClean="0"/>
              <a:t> country</a:t>
            </a:r>
            <a:endParaRPr lang="en-US" dirty="0"/>
          </a:p>
        </p:txBody>
      </p:sp>
      <p:sp>
        <p:nvSpPr>
          <p:cNvPr id="4" name="Slide Number Placeholder 3"/>
          <p:cNvSpPr>
            <a:spLocks noGrp="1"/>
          </p:cNvSpPr>
          <p:nvPr>
            <p:ph type="sldNum" sz="quarter" idx="10"/>
          </p:nvPr>
        </p:nvSpPr>
        <p:spPr/>
        <p:txBody>
          <a:bodyPr/>
          <a:lstStyle/>
          <a:p>
            <a:fld id="{4B111B6E-4300-418A-9E81-F6FEA62D3982}"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11B6E-4300-418A-9E81-F6FEA62D398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11B6E-4300-418A-9E81-F6FEA62D398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11B6E-4300-418A-9E81-F6FEA62D398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11B6E-4300-418A-9E81-F6FEA62D398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11B6E-4300-418A-9E81-F6FEA62D398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11B6E-4300-418A-9E81-F6FEA62D398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11B6E-4300-418A-9E81-F6FEA62D3982}"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11B6E-4300-418A-9E81-F6FEA62D3982}"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11B6E-4300-418A-9E81-F6FEA62D3982}"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latin typeface="+mn-lt"/>
                <a:ea typeface="+mn-ea"/>
                <a:cs typeface="+mn-cs"/>
              </a:rPr>
              <a:t>The monarch is the head of state. The prime minister, who is the head of government, is appointed by the monarch with the approval of the People's Assembly.</a:t>
            </a:r>
          </a:p>
          <a:p>
            <a:r>
              <a:rPr lang="en-US" dirty="0" smtClean="0"/>
              <a:t>Their</a:t>
            </a:r>
            <a:r>
              <a:rPr lang="en-US" baseline="0" dirty="0" smtClean="0"/>
              <a:t> government is </a:t>
            </a:r>
            <a:r>
              <a:rPr lang="en-US" sz="1200" kern="1200" dirty="0" err="1" smtClean="0">
                <a:solidFill>
                  <a:schemeClr val="tx1"/>
                </a:solidFill>
                <a:latin typeface="+mn-lt"/>
                <a:ea typeface="+mn-ea"/>
                <a:cs typeface="+mn-cs"/>
              </a:rPr>
              <a:t>is</a:t>
            </a:r>
            <a:r>
              <a:rPr lang="en-US" sz="1200" kern="1200" dirty="0" smtClean="0">
                <a:solidFill>
                  <a:schemeClr val="tx1"/>
                </a:solidFill>
                <a:latin typeface="+mn-lt"/>
                <a:ea typeface="+mn-ea"/>
                <a:cs typeface="+mn-cs"/>
              </a:rPr>
              <a:t> based on consensus politics. Since 1909, no single party has had the majority in Parliament. </a:t>
            </a:r>
            <a:endParaRPr lang="en-US" dirty="0"/>
          </a:p>
        </p:txBody>
      </p:sp>
      <p:sp>
        <p:nvSpPr>
          <p:cNvPr id="4" name="Slide Number Placeholder 3"/>
          <p:cNvSpPr>
            <a:spLocks noGrp="1"/>
          </p:cNvSpPr>
          <p:nvPr>
            <p:ph type="sldNum" sz="quarter" idx="10"/>
          </p:nvPr>
        </p:nvSpPr>
        <p:spPr/>
        <p:txBody>
          <a:bodyPr/>
          <a:lstStyle/>
          <a:p>
            <a:fld id="{CE31D93B-9C5C-4B9E-9D9A-CEDFD7F1D3B5}"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111B6E-4300-418A-9E81-F6FEA62D3982}"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11B6E-4300-418A-9E81-F6FEA62D3982}"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Pg</a:t>
            </a:r>
            <a:r>
              <a:rPr lang="en-US" baseline="0" dirty="0" smtClean="0"/>
              <a:t> 184</a:t>
            </a:r>
            <a:endParaRPr lang="en-US" dirty="0"/>
          </a:p>
        </p:txBody>
      </p:sp>
      <p:sp>
        <p:nvSpPr>
          <p:cNvPr id="4" name="Slide Number Placeholder 3"/>
          <p:cNvSpPr>
            <a:spLocks noGrp="1"/>
          </p:cNvSpPr>
          <p:nvPr>
            <p:ph type="sldNum" sz="quarter" idx="10"/>
          </p:nvPr>
        </p:nvSpPr>
        <p:spPr/>
        <p:txBody>
          <a:bodyPr/>
          <a:lstStyle/>
          <a:p>
            <a:fld id="{4B111B6E-4300-418A-9E81-F6FEA62D3982}"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11B6E-4300-418A-9E81-F6FEA62D3982}"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Much like the stage of the orchestra is crowded-</a:t>
            </a:r>
            <a:r>
              <a:rPr lang="en-US" baseline="0" dirty="0" smtClean="0"/>
              <a:t> so is </a:t>
            </a:r>
            <a:r>
              <a:rPr lang="en-US" baseline="0" dirty="0" err="1" smtClean="0"/>
              <a:t>germany</a:t>
            </a:r>
            <a:endParaRPr lang="en-US" dirty="0" smtClean="0"/>
          </a:p>
          <a:p>
            <a:r>
              <a:rPr lang="en-US" dirty="0" smtClean="0"/>
              <a:t>P186</a:t>
            </a:r>
          </a:p>
          <a:p>
            <a:r>
              <a:rPr lang="en-US" dirty="0" smtClean="0"/>
              <a:t>Protected</a:t>
            </a:r>
            <a:r>
              <a:rPr lang="en-US" baseline="0" dirty="0" smtClean="0"/>
              <a:t> from outsiders -</a:t>
            </a:r>
            <a:r>
              <a:rPr lang="en-US" dirty="0" smtClean="0"/>
              <a:t>Barriers: fences,</a:t>
            </a:r>
            <a:r>
              <a:rPr lang="en-US" baseline="0" dirty="0" smtClean="0"/>
              <a:t> walls, hedges, solid doors, blinds, shutters,</a:t>
            </a:r>
          </a:p>
          <a:p>
            <a:r>
              <a:rPr lang="en-US" baseline="0" dirty="0" smtClean="0"/>
              <a:t>Prideful in their homes- keep spotless</a:t>
            </a:r>
            <a:endParaRPr lang="en-US" dirty="0"/>
          </a:p>
        </p:txBody>
      </p:sp>
      <p:sp>
        <p:nvSpPr>
          <p:cNvPr id="4" name="Slide Number Placeholder 3"/>
          <p:cNvSpPr>
            <a:spLocks noGrp="1"/>
          </p:cNvSpPr>
          <p:nvPr>
            <p:ph type="sldNum" sz="quarter" idx="10"/>
          </p:nvPr>
        </p:nvSpPr>
        <p:spPr/>
        <p:txBody>
          <a:bodyPr/>
          <a:lstStyle/>
          <a:p>
            <a:fld id="{4B111B6E-4300-418A-9E81-F6FEA62D3982}"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11B6E-4300-418A-9E81-F6FEA62D3982}"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conductors-</a:t>
            </a:r>
            <a:r>
              <a:rPr lang="en-US" baseline="0" dirty="0" smtClean="0"/>
              <a:t> </a:t>
            </a:r>
            <a:r>
              <a:rPr lang="en-US" baseline="0" dirty="0" err="1" smtClean="0"/>
              <a:t>german</a:t>
            </a:r>
            <a:r>
              <a:rPr lang="en-US" baseline="0" dirty="0" smtClean="0"/>
              <a:t> leaders have provided direction and guidance to an often fragmented state p 189</a:t>
            </a:r>
            <a:endParaRPr lang="en-US" dirty="0"/>
          </a:p>
        </p:txBody>
      </p:sp>
      <p:sp>
        <p:nvSpPr>
          <p:cNvPr id="4" name="Slide Number Placeholder 3"/>
          <p:cNvSpPr>
            <a:spLocks noGrp="1"/>
          </p:cNvSpPr>
          <p:nvPr>
            <p:ph type="sldNum" sz="quarter" idx="10"/>
          </p:nvPr>
        </p:nvSpPr>
        <p:spPr/>
        <p:txBody>
          <a:bodyPr/>
          <a:lstStyle/>
          <a:p>
            <a:fld id="{4B111B6E-4300-418A-9E81-F6FEA62D3982}"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p190</a:t>
            </a:r>
            <a:endParaRPr lang="en-US" dirty="0"/>
          </a:p>
        </p:txBody>
      </p:sp>
      <p:sp>
        <p:nvSpPr>
          <p:cNvPr id="4" name="Slide Number Placeholder 3"/>
          <p:cNvSpPr>
            <a:spLocks noGrp="1"/>
          </p:cNvSpPr>
          <p:nvPr>
            <p:ph type="sldNum" sz="quarter" idx="10"/>
          </p:nvPr>
        </p:nvSpPr>
        <p:spPr/>
        <p:txBody>
          <a:bodyPr/>
          <a:lstStyle/>
          <a:p>
            <a:fld id="{4B111B6E-4300-418A-9E81-F6FEA62D3982}"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11B6E-4300-418A-9E81-F6FEA62D3982}"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Pg 192</a:t>
            </a:r>
            <a:endParaRPr lang="en-US" dirty="0"/>
          </a:p>
        </p:txBody>
      </p:sp>
      <p:sp>
        <p:nvSpPr>
          <p:cNvPr id="4" name="Slide Number Placeholder 3"/>
          <p:cNvSpPr>
            <a:spLocks noGrp="1"/>
          </p:cNvSpPr>
          <p:nvPr>
            <p:ph type="sldNum" sz="quarter" idx="10"/>
          </p:nvPr>
        </p:nvSpPr>
        <p:spPr/>
        <p:txBody>
          <a:bodyPr/>
          <a:lstStyle/>
          <a:p>
            <a:fld id="{4B111B6E-4300-418A-9E81-F6FEA62D3982}"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slightly less than twice the size of Massachusetts</a:t>
            </a:r>
          </a:p>
          <a:p>
            <a:pPr>
              <a:buFont typeface="Arial" pitchFamily="34" charset="0"/>
              <a:buChar char="•"/>
            </a:pPr>
            <a:r>
              <a:rPr lang="en-US" baseline="0" dirty="0" smtClean="0"/>
              <a:t>Situated just north of Germany and nearby Sweden and Norway.</a:t>
            </a:r>
          </a:p>
          <a:p>
            <a:pPr>
              <a:buFont typeface="Arial" pitchFamily="34" charset="0"/>
              <a:buChar char="•"/>
            </a:pPr>
            <a:r>
              <a:rPr lang="en-US" baseline="0" dirty="0" smtClean="0"/>
              <a:t>Rains about a 1/3</a:t>
            </a:r>
            <a:r>
              <a:rPr lang="en-US" baseline="30000" dirty="0" smtClean="0"/>
              <a:t>rd</a:t>
            </a:r>
            <a:r>
              <a:rPr lang="en-US" baseline="0" dirty="0" smtClean="0"/>
              <a:t> of the days throughout the year. Known for having dreary days</a:t>
            </a:r>
          </a:p>
          <a:p>
            <a:pPr>
              <a:buFont typeface="Arial" pitchFamily="34" charset="0"/>
              <a:buChar char="•"/>
            </a:pPr>
            <a:endParaRPr lang="en-US" baseline="0"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E31D93B-9C5C-4B9E-9D9A-CEDFD7F1D3B5}"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Pg 193- let’s do dinner- actually</a:t>
            </a:r>
            <a:r>
              <a:rPr lang="en-US" baseline="0" dirty="0" smtClean="0"/>
              <a:t> showed up</a:t>
            </a:r>
            <a:endParaRPr lang="en-US" dirty="0"/>
          </a:p>
        </p:txBody>
      </p:sp>
      <p:sp>
        <p:nvSpPr>
          <p:cNvPr id="4" name="Slide Number Placeholder 3"/>
          <p:cNvSpPr>
            <a:spLocks noGrp="1"/>
          </p:cNvSpPr>
          <p:nvPr>
            <p:ph type="sldNum" sz="quarter" idx="10"/>
          </p:nvPr>
        </p:nvSpPr>
        <p:spPr/>
        <p:txBody>
          <a:bodyPr/>
          <a:lstStyle/>
          <a:p>
            <a:fld id="{4B111B6E-4300-418A-9E81-F6FEA62D3982}"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a:t>
            </a:r>
            <a:r>
              <a:rPr lang="en-US" baseline="0" dirty="0" smtClean="0"/>
              <a:t> like the orchestra unites individual instruments- festivals unite the </a:t>
            </a:r>
            <a:r>
              <a:rPr lang="en-US" baseline="0" dirty="0" err="1" smtClean="0"/>
              <a:t>german</a:t>
            </a:r>
            <a:r>
              <a:rPr lang="en-US" baseline="0" dirty="0" smtClean="0"/>
              <a:t> population</a:t>
            </a:r>
            <a:endParaRPr lang="en-US" dirty="0"/>
          </a:p>
        </p:txBody>
      </p:sp>
      <p:sp>
        <p:nvSpPr>
          <p:cNvPr id="4" name="Slide Number Placeholder 3"/>
          <p:cNvSpPr>
            <a:spLocks noGrp="1"/>
          </p:cNvSpPr>
          <p:nvPr>
            <p:ph type="sldNum" sz="quarter" idx="10"/>
          </p:nvPr>
        </p:nvSpPr>
        <p:spPr/>
        <p:txBody>
          <a:bodyPr/>
          <a:lstStyle/>
          <a:p>
            <a:fld id="{4B111B6E-4300-418A-9E81-F6FEA62D3982}"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11B6E-4300-418A-9E81-F6FEA62D3982}"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many of the famous unfinished symphonies</a:t>
            </a:r>
            <a:r>
              <a:rPr lang="en-US" baseline="0" dirty="0" smtClean="0"/>
              <a:t> composed by </a:t>
            </a:r>
            <a:r>
              <a:rPr lang="en-US" baseline="0" dirty="0" err="1" smtClean="0"/>
              <a:t>beethoven</a:t>
            </a:r>
            <a:r>
              <a:rPr lang="en-US" baseline="0" dirty="0" smtClean="0"/>
              <a:t> and </a:t>
            </a:r>
            <a:r>
              <a:rPr lang="en-US" baseline="0" dirty="0" err="1" smtClean="0"/>
              <a:t>brahms</a:t>
            </a:r>
            <a:r>
              <a:rPr lang="en-US" baseline="0" dirty="0" smtClean="0"/>
              <a:t>… Germany too is a work in progress</a:t>
            </a:r>
            <a:endParaRPr lang="en-US" dirty="0"/>
          </a:p>
        </p:txBody>
      </p:sp>
      <p:sp>
        <p:nvSpPr>
          <p:cNvPr id="4" name="Slide Number Placeholder 3"/>
          <p:cNvSpPr>
            <a:spLocks noGrp="1"/>
          </p:cNvSpPr>
          <p:nvPr>
            <p:ph type="sldNum" sz="quarter" idx="10"/>
          </p:nvPr>
        </p:nvSpPr>
        <p:spPr/>
        <p:txBody>
          <a:bodyPr/>
          <a:lstStyle/>
          <a:p>
            <a:fld id="{4B111B6E-4300-418A-9E81-F6FEA62D3982}"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11B6E-4300-418A-9E81-F6FEA62D3982}"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B111B6E-4300-418A-9E81-F6FEA62D3982}"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61CDD1-D63F-40D6-B2CE-5DCE6809C8C9}"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61CDD1-D63F-40D6-B2CE-5DCE6809C8C9}"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61CDD1-D63F-40D6-B2CE-5DCE6809C8C9}"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61CDD1-D63F-40D6-B2CE-5DCE6809C8C9}"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Transformation from brutal Vikings to a much more tame and relatively quiet country.</a:t>
            </a:r>
          </a:p>
          <a:p>
            <a:pPr>
              <a:buFont typeface="Arial" pitchFamily="34" charset="0"/>
              <a:buChar char="•"/>
            </a:pPr>
            <a:r>
              <a:rPr lang="en-US" baseline="0" dirty="0" smtClean="0"/>
              <a:t>Unification was after hundreds of years of invasions from the south.</a:t>
            </a:r>
          </a:p>
          <a:p>
            <a:r>
              <a:rPr lang="en-US" baseline="0" dirty="0" smtClean="0"/>
              <a:t>Viking Age </a:t>
            </a:r>
            <a:r>
              <a:rPr lang="en-US" sz="1200" kern="1200" baseline="0" dirty="0" smtClean="0">
                <a:solidFill>
                  <a:schemeClr val="tx1"/>
                </a:solidFill>
                <a:latin typeface="+mn-lt"/>
                <a:ea typeface="+mn-ea"/>
                <a:cs typeface="+mn-cs"/>
              </a:rPr>
              <a:t>was characterized by the frequent Viking expeditions which led to the conquest of England for a short period in the 11th century and took the pillaging Vikings as far away as Ireland, Northern France and Russia. Danish Viking kings never managed to turn their conquests into a lasting empire. The murder of Canute IV the Holy in 1086 ended the strong royal power, which had been one of the secrets behind the victorious Viking expeditions.</a:t>
            </a:r>
            <a:endParaRPr lang="en-US" baseline="0" dirty="0" smtClean="0"/>
          </a:p>
          <a:p>
            <a:pPr>
              <a:buFont typeface="Arial" pitchFamily="34" charset="0"/>
              <a:buChar char="•"/>
            </a:pPr>
            <a:r>
              <a:rPr lang="en-US" baseline="0" dirty="0" smtClean="0"/>
              <a:t>The Kalmar Union</a:t>
            </a:r>
          </a:p>
          <a:p>
            <a:r>
              <a:rPr lang="en-US" sz="1200" kern="1200" baseline="0" dirty="0" smtClean="0">
                <a:solidFill>
                  <a:schemeClr val="tx1"/>
                </a:solidFill>
                <a:latin typeface="+mn-lt"/>
                <a:ea typeface="+mn-ea"/>
                <a:cs typeface="+mn-cs"/>
              </a:rPr>
              <a:t>	-The Black Death, around 1350, wiped out a large part of the Danish population, which resulted in major economic and social changes. This led to the Kalmar Union.</a:t>
            </a:r>
            <a:endParaRPr lang="en-US" baseline="0" dirty="0" smtClean="0"/>
          </a:p>
          <a:p>
            <a:pPr>
              <a:buFont typeface="Arial" pitchFamily="34" charset="0"/>
              <a:buChar char="•"/>
            </a:pPr>
            <a:r>
              <a:rPr lang="en-US" baseline="0" dirty="0" smtClean="0"/>
              <a:t> Norway belonged to Denmark until 1814 as did most of southernmost Sweden until 1658. </a:t>
            </a:r>
            <a:r>
              <a:rPr lang="en-US" sz="1200" kern="1200" dirty="0" smtClean="0">
                <a:solidFill>
                  <a:schemeClr val="tx1"/>
                </a:solidFill>
                <a:latin typeface="+mn-lt"/>
                <a:ea typeface="+mn-ea"/>
                <a:cs typeface="+mn-cs"/>
              </a:rPr>
              <a:t>. Between the 13th and 17th centuries, Denmark was a superpower whose influence was as powerful as that of the largest European countries.</a:t>
            </a:r>
            <a:r>
              <a:rPr lang="en-US" baseline="0" dirty="0" smtClean="0"/>
              <a:t> </a:t>
            </a:r>
          </a:p>
          <a:p>
            <a:pPr>
              <a:buFont typeface="Arial" pitchFamily="34" charset="0"/>
              <a:buChar char="•"/>
            </a:pPr>
            <a:r>
              <a:rPr lang="en-US" baseline="0" dirty="0" smtClean="0"/>
              <a:t>During WW2 Germany invaded both Norway and Denmark. The German military demanded that all Jews in the nation wear armbands identifying themselves as Jewish. The Danes attempted to secretly transport all Jews out of the country to the safety of Sweden. They saved about 95% of the Jewish residents. Denmark has never won a war.</a:t>
            </a:r>
            <a:endParaRPr lang="en-US" dirty="0"/>
          </a:p>
        </p:txBody>
      </p:sp>
      <p:sp>
        <p:nvSpPr>
          <p:cNvPr id="4" name="Slide Number Placeholder 3"/>
          <p:cNvSpPr>
            <a:spLocks noGrp="1"/>
          </p:cNvSpPr>
          <p:nvPr>
            <p:ph type="sldNum" sz="quarter" idx="10"/>
          </p:nvPr>
        </p:nvSpPr>
        <p:spPr/>
        <p:txBody>
          <a:bodyPr/>
          <a:lstStyle/>
          <a:p>
            <a:fld id="{CE31D93B-9C5C-4B9E-9D9A-CEDFD7F1D3B5}" type="slidenum">
              <a:rPr lang="en-US" smtClean="0"/>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61CDD1-D63F-40D6-B2CE-5DCE6809C8C9}"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61CDD1-D63F-40D6-B2CE-5DCE6809C8C9}"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61CDD1-D63F-40D6-B2CE-5DCE6809C8C9}"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61CDD1-D63F-40D6-B2CE-5DCE6809C8C9}"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61CDD1-D63F-40D6-B2CE-5DCE6809C8C9}"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61CDD1-D63F-40D6-B2CE-5DCE6809C8C9}"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61CDD1-D63F-40D6-B2CE-5DCE6809C8C9}"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61CDD1-D63F-40D6-B2CE-5DCE6809C8C9}"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61CDD1-D63F-40D6-B2CE-5DCE6809C8C9}"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61CDD1-D63F-40D6-B2CE-5DCE6809C8C9}"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The Kroner</a:t>
            </a:r>
            <a:r>
              <a:rPr lang="en-US" baseline="0" dirty="0" smtClean="0"/>
              <a:t> is about 5 per US dollar. Although they are a member of the EU, they refused to replace the </a:t>
            </a:r>
            <a:r>
              <a:rPr lang="en-US" baseline="0" dirty="0" err="1" smtClean="0"/>
              <a:t>Krone</a:t>
            </a:r>
            <a:r>
              <a:rPr lang="en-US" baseline="0" dirty="0" smtClean="0"/>
              <a:t> with the Euro. </a:t>
            </a:r>
            <a:endParaRPr lang="en-US" dirty="0" smtClean="0"/>
          </a:p>
          <a:p>
            <a:pPr>
              <a:buFont typeface="Arial" pitchFamily="34" charset="0"/>
              <a:buChar char="•"/>
            </a:pPr>
            <a:r>
              <a:rPr lang="en-US" dirty="0" smtClean="0"/>
              <a:t>Danish economy is characterized by extensive government welfare measures and an equitable distribution of income. Denmark is a net exporter of food and energy but very dependent</a:t>
            </a:r>
            <a:r>
              <a:rPr lang="en-US" baseline="0" dirty="0" smtClean="0"/>
              <a:t> on imports </a:t>
            </a:r>
            <a:r>
              <a:rPr lang="en-US" dirty="0" smtClean="0"/>
              <a:t>of raw materials for the manufacturing sector. Extremely strong supporter of trade liberalization.</a:t>
            </a:r>
            <a:r>
              <a:rPr lang="en-US" baseline="0" dirty="0" smtClean="0"/>
              <a:t> </a:t>
            </a:r>
          </a:p>
          <a:p>
            <a:pPr>
              <a:buFont typeface="Arial" pitchFamily="34" charset="0"/>
              <a:buChar char="•"/>
            </a:pPr>
            <a:r>
              <a:rPr lang="en-US" baseline="0" dirty="0" smtClean="0"/>
              <a:t>GDP per capita is ranked 22nd in the world. Comparison the </a:t>
            </a:r>
            <a:r>
              <a:rPr lang="en-US" baseline="0" dirty="0" err="1" smtClean="0"/>
              <a:t>czech</a:t>
            </a:r>
            <a:r>
              <a:rPr lang="en-US" baseline="0" dirty="0" smtClean="0"/>
              <a:t> republic is 52</a:t>
            </a:r>
            <a:r>
              <a:rPr lang="en-US" baseline="30000" dirty="0" smtClean="0"/>
              <a:t>nd</a:t>
            </a:r>
            <a:r>
              <a:rPr lang="en-US" baseline="0" dirty="0" smtClean="0"/>
              <a:t>.</a:t>
            </a:r>
            <a:endParaRPr lang="en-US"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E31D93B-9C5C-4B9E-9D9A-CEDFD7F1D3B5}" type="slidenum">
              <a:rPr lang="en-US" smtClean="0"/>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61CDD1-D63F-40D6-B2CE-5DCE6809C8C9}"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61CDD1-D63F-40D6-B2CE-5DCE6809C8C9}"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61CDD1-D63F-40D6-B2CE-5DCE6809C8C9}"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61CDD1-D63F-40D6-B2CE-5DCE6809C8C9}"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061CDD1-D63F-40D6-B2CE-5DCE6809C8C9}"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28B644-4FEC-477E-A9CE-3B0B68A0037F}" type="slidenum">
              <a:rPr lang="en-GB" smtClean="0"/>
              <a:pPr/>
              <a:t>65</a:t>
            </a:fld>
            <a:endParaRPr lang="en-GB"/>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28B644-4FEC-477E-A9CE-3B0B68A0037F}" type="slidenum">
              <a:rPr lang="en-GB" smtClean="0"/>
              <a:pPr/>
              <a:t>66</a:t>
            </a:fld>
            <a:endParaRPr lang="en-GB"/>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28B644-4FEC-477E-A9CE-3B0B68A0037F}" type="slidenum">
              <a:rPr lang="en-GB" smtClean="0"/>
              <a:pPr/>
              <a:t>67</a:t>
            </a:fld>
            <a:endParaRPr lang="en-GB"/>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28B644-4FEC-477E-A9CE-3B0B68A0037F}" type="slidenum">
              <a:rPr lang="en-GB" smtClean="0"/>
              <a:pPr/>
              <a:t>68</a:t>
            </a:fld>
            <a:endParaRPr lang="en-GB"/>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28B644-4FEC-477E-A9CE-3B0B68A0037F}" type="slidenum">
              <a:rPr lang="en-GB" smtClean="0"/>
              <a:pPr/>
              <a:t>69</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Known as a footnote member because of all the items</a:t>
            </a:r>
            <a:r>
              <a:rPr lang="en-US" baseline="0" dirty="0" smtClean="0"/>
              <a:t> to which it would not give full approval, thus requiring footnotes noting Danish disapproval.</a:t>
            </a:r>
            <a:endParaRPr lang="en-US" dirty="0" smtClean="0"/>
          </a:p>
          <a:p>
            <a:pPr>
              <a:buFont typeface="Arial" pitchFamily="34" charset="0"/>
              <a:buChar char="•"/>
            </a:pPr>
            <a:r>
              <a:rPr lang="en-US" dirty="0" smtClean="0"/>
              <a:t>Promoting priorities involving a responsible, dynamic, green, and safe Europe. In addition, one of Denmark's most important objectives will be to help steer Europe out of its euro zone economic crisis</a:t>
            </a:r>
            <a:endParaRPr lang="en-US" dirty="0"/>
          </a:p>
        </p:txBody>
      </p:sp>
      <p:sp>
        <p:nvSpPr>
          <p:cNvPr id="4" name="Slide Number Placeholder 3"/>
          <p:cNvSpPr>
            <a:spLocks noGrp="1"/>
          </p:cNvSpPr>
          <p:nvPr>
            <p:ph type="sldNum" sz="quarter" idx="10"/>
          </p:nvPr>
        </p:nvSpPr>
        <p:spPr/>
        <p:txBody>
          <a:bodyPr/>
          <a:lstStyle/>
          <a:p>
            <a:fld id="{CE31D93B-9C5C-4B9E-9D9A-CEDFD7F1D3B5}" type="slidenum">
              <a:rPr lang="en-US" smtClean="0"/>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28B644-4FEC-477E-A9CE-3B0B68A0037F}" type="slidenum">
              <a:rPr lang="en-GB" smtClean="0"/>
              <a:pPr/>
              <a:t>70</a:t>
            </a:fld>
            <a:endParaRPr lang="en-GB"/>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28B644-4FEC-477E-A9CE-3B0B68A0037F}" type="slidenum">
              <a:rPr lang="en-GB" smtClean="0"/>
              <a:pPr/>
              <a:t>71</a:t>
            </a:fld>
            <a:endParaRPr lang="en-GB"/>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28B644-4FEC-477E-A9CE-3B0B68A0037F}" type="slidenum">
              <a:rPr lang="en-GB" smtClean="0"/>
              <a:pPr/>
              <a:t>72</a:t>
            </a:fld>
            <a:endParaRPr lang="en-GB"/>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28B644-4FEC-477E-A9CE-3B0B68A0037F}" type="slidenum">
              <a:rPr lang="en-GB" smtClean="0"/>
              <a:pPr/>
              <a:t>73</a:t>
            </a:fld>
            <a:endParaRPr lang="en-GB"/>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28B644-4FEC-477E-A9CE-3B0B68A0037F}" type="slidenum">
              <a:rPr lang="en-GB" smtClean="0"/>
              <a:pPr/>
              <a:t>74</a:t>
            </a:fld>
            <a:endParaRPr lang="en-GB"/>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Developing and maintaining</a:t>
            </a:r>
            <a:r>
              <a:rPr lang="en-US" baseline="0" dirty="0" smtClean="0"/>
              <a:t> global products and services constitutes the second global strategy level.</a:t>
            </a:r>
            <a:endParaRPr lang="en-GB" dirty="0"/>
          </a:p>
        </p:txBody>
      </p:sp>
      <p:sp>
        <p:nvSpPr>
          <p:cNvPr id="4" name="灯片编号占位符 3"/>
          <p:cNvSpPr>
            <a:spLocks noGrp="1"/>
          </p:cNvSpPr>
          <p:nvPr>
            <p:ph type="sldNum" sz="quarter" idx="10"/>
          </p:nvPr>
        </p:nvSpPr>
        <p:spPr/>
        <p:txBody>
          <a:bodyPr/>
          <a:lstStyle/>
          <a:p>
            <a:fld id="{B228B644-4FEC-477E-A9CE-3B0B68A0037F}" type="slidenum">
              <a:rPr lang="en-GB" smtClean="0"/>
              <a:pPr/>
              <a:t>75</a:t>
            </a:fld>
            <a:endParaRPr lang="en-GB"/>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28B644-4FEC-477E-A9CE-3B0B68A0037F}" type="slidenum">
              <a:rPr lang="en-GB" smtClean="0"/>
              <a:pPr/>
              <a:t>76</a:t>
            </a:fld>
            <a:endParaRPr lang="en-GB"/>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1.Soft drinks,</a:t>
            </a:r>
            <a:r>
              <a:rPr lang="en-US" baseline="0" dirty="0" smtClean="0"/>
              <a:t> fast food, cigarettes, candy—Coca-Cola, </a:t>
            </a:r>
            <a:r>
              <a:rPr lang="en-US" baseline="0" dirty="0" err="1" smtClean="0"/>
              <a:t>McD</a:t>
            </a:r>
            <a:r>
              <a:rPr lang="en-US" baseline="0" dirty="0" smtClean="0"/>
              <a:t>, Nestle;</a:t>
            </a:r>
          </a:p>
          <a:p>
            <a:r>
              <a:rPr lang="en-US" baseline="0" dirty="0" smtClean="0"/>
              <a:t>Seldom purchased—detergent, floor wax</a:t>
            </a:r>
          </a:p>
          <a:p>
            <a:r>
              <a:rPr lang="en-US" baseline="0" dirty="0" smtClean="0"/>
              <a:t>2. Credit cards, airlines, automobile rental</a:t>
            </a:r>
            <a:endParaRPr lang="en-GB" dirty="0"/>
          </a:p>
        </p:txBody>
      </p:sp>
      <p:sp>
        <p:nvSpPr>
          <p:cNvPr id="4" name="灯片编号占位符 3"/>
          <p:cNvSpPr>
            <a:spLocks noGrp="1"/>
          </p:cNvSpPr>
          <p:nvPr>
            <p:ph type="sldNum" sz="quarter" idx="10"/>
          </p:nvPr>
        </p:nvSpPr>
        <p:spPr/>
        <p:txBody>
          <a:bodyPr/>
          <a:lstStyle/>
          <a:p>
            <a:fld id="{B228B644-4FEC-477E-A9CE-3B0B68A0037F}" type="slidenum">
              <a:rPr lang="en-GB" smtClean="0"/>
              <a:pPr/>
              <a:t>77</a:t>
            </a:fld>
            <a:endParaRPr lang="en-GB"/>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28B644-4FEC-477E-A9CE-3B0B68A0037F}" type="slidenum">
              <a:rPr lang="en-GB" smtClean="0"/>
              <a:pPr/>
              <a:t>78</a:t>
            </a:fld>
            <a:endParaRPr lang="en-GB"/>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American appliance</a:t>
            </a:r>
            <a:r>
              <a:rPr lang="en-US" baseline="0" dirty="0" smtClean="0"/>
              <a:t> for Japanese kitchen; Japanese small calculator pads for American fingers;</a:t>
            </a:r>
          </a:p>
          <a:p>
            <a:r>
              <a:rPr lang="en-GB" dirty="0" smtClean="0"/>
              <a:t>Nature</a:t>
            </a:r>
            <a:r>
              <a:rPr lang="en-GB" baseline="0" dirty="0" smtClean="0"/>
              <a:t> of  service—manufacturing and consumption at the same point of time—makes standardization and customization feasible</a:t>
            </a:r>
            <a:endParaRPr lang="en-GB" dirty="0"/>
          </a:p>
        </p:txBody>
      </p:sp>
      <p:sp>
        <p:nvSpPr>
          <p:cNvPr id="4" name="灯片编号占位符 3"/>
          <p:cNvSpPr>
            <a:spLocks noGrp="1"/>
          </p:cNvSpPr>
          <p:nvPr>
            <p:ph type="sldNum" sz="quarter" idx="10"/>
          </p:nvPr>
        </p:nvSpPr>
        <p:spPr/>
        <p:txBody>
          <a:bodyPr/>
          <a:lstStyle/>
          <a:p>
            <a:fld id="{B228B644-4FEC-477E-A9CE-3B0B68A0037F}" type="slidenum">
              <a:rPr lang="en-GB" smtClean="0"/>
              <a:pPr/>
              <a:t>79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0" dirty="0" smtClean="0"/>
              <a:t>Half the size of the </a:t>
            </a:r>
            <a:r>
              <a:rPr lang="en-US" b="0" dirty="0" err="1" smtClean="0"/>
              <a:t>czech</a:t>
            </a:r>
            <a:r>
              <a:rPr lang="en-US" b="0" dirty="0" smtClean="0"/>
              <a:t> </a:t>
            </a:r>
            <a:r>
              <a:rPr lang="en-US" b="0" dirty="0" err="1" smtClean="0"/>
              <a:t>repulic</a:t>
            </a:r>
            <a:r>
              <a:rPr lang="en-US" b="0" baseline="0" dirty="0" smtClean="0"/>
              <a:t>. Comparison, us has about 330 million.  Its major city is </a:t>
            </a:r>
            <a:r>
              <a:rPr lang="en-US" b="0" baseline="0" dirty="0" err="1" smtClean="0"/>
              <a:t>copenhagen</a:t>
            </a:r>
            <a:r>
              <a:rPr lang="en-US" b="0" baseline="0" dirty="0" smtClean="0"/>
              <a:t> which has about 1 million people</a:t>
            </a:r>
            <a:endParaRPr lang="en-US" b="0" dirty="0" smtClean="0"/>
          </a:p>
          <a:p>
            <a:pPr>
              <a:buFont typeface="Arial" pitchFamily="34" charset="0"/>
              <a:buChar char="•"/>
            </a:pPr>
            <a:r>
              <a:rPr lang="en-US" b="0" dirty="0" smtClean="0"/>
              <a:t>English is the predominant second language. C</a:t>
            </a:r>
            <a:r>
              <a:rPr lang="en-US" dirty="0" smtClean="0"/>
              <a:t>losely resemble Swedish and Norwegian, Danish is very different. </a:t>
            </a:r>
            <a:endParaRPr lang="en-US" b="0"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E31D93B-9C5C-4B9E-9D9A-CEDFD7F1D3B5}" type="slidenum">
              <a:rPr lang="en-US" smtClean="0"/>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Customers</a:t>
            </a:r>
            <a:r>
              <a:rPr lang="en-US" baseline="0" dirty="0" smtClean="0"/>
              <a:t> in different countries share the same needs and tastes in given product or service. </a:t>
            </a:r>
            <a:r>
              <a:rPr lang="en-US" baseline="0" dirty="0" err="1" smtClean="0"/>
              <a:t>Eg</a:t>
            </a:r>
            <a:r>
              <a:rPr lang="en-US" baseline="0" dirty="0" smtClean="0"/>
              <a:t>. Medicines, computers</a:t>
            </a:r>
          </a:p>
          <a:p>
            <a:endParaRPr lang="en-US" dirty="0"/>
          </a:p>
        </p:txBody>
      </p:sp>
      <p:sp>
        <p:nvSpPr>
          <p:cNvPr id="4" name="Slide Number Placeholder 3"/>
          <p:cNvSpPr>
            <a:spLocks noGrp="1"/>
          </p:cNvSpPr>
          <p:nvPr>
            <p:ph type="sldNum" sz="quarter" idx="10"/>
          </p:nvPr>
        </p:nvSpPr>
        <p:spPr/>
        <p:txBody>
          <a:bodyPr/>
          <a:lstStyle/>
          <a:p>
            <a:fld id="{B228B644-4FEC-477E-A9CE-3B0B68A0037F}" type="slidenum">
              <a:rPr lang="en-GB" smtClean="0"/>
              <a:pPr/>
              <a:t>80</a:t>
            </a:fld>
            <a:endParaRPr lang="en-GB"/>
          </a:p>
        </p:txBody>
      </p:sp>
    </p:spTree>
    <p:extLst>
      <p:ext uri="{BB962C8B-B14F-4D97-AF65-F5344CB8AC3E}">
        <p14:creationId xmlns:p14="http://schemas.microsoft.com/office/powerpoint/2010/main" xmlns="" val="99116489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28B644-4FEC-477E-A9CE-3B0B68A0037F}" type="slidenum">
              <a:rPr lang="en-GB" smtClean="0"/>
              <a:pPr/>
              <a:t>81</a:t>
            </a:fld>
            <a:endParaRPr lang="en-GB"/>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28B644-4FEC-477E-A9CE-3B0B68A0037F}" type="slidenum">
              <a:rPr lang="en-GB" smtClean="0"/>
              <a:pPr/>
              <a:t>82</a:t>
            </a:fld>
            <a:endParaRPr lang="en-GB"/>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28B644-4FEC-477E-A9CE-3B0B68A0037F}" type="slidenum">
              <a:rPr lang="en-GB" smtClean="0"/>
              <a:pPr/>
              <a:t>83</a:t>
            </a:fld>
            <a:endParaRPr lang="en-GB"/>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228B644-4FEC-477E-A9CE-3B0B68A0037F}" type="slidenum">
              <a:rPr lang="en-GB" smtClean="0"/>
              <a:pPr/>
              <a:t>84</a:t>
            </a:fld>
            <a:endParaRPr lang="en-GB"/>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Developing and maintaining</a:t>
            </a:r>
            <a:r>
              <a:rPr lang="en-US" baseline="0" dirty="0" smtClean="0"/>
              <a:t> global products and services constitutes the second global strategy level.</a:t>
            </a:r>
            <a:endParaRPr lang="en-GB" dirty="0"/>
          </a:p>
        </p:txBody>
      </p:sp>
      <p:sp>
        <p:nvSpPr>
          <p:cNvPr id="4" name="灯片编号占位符 3"/>
          <p:cNvSpPr>
            <a:spLocks noGrp="1"/>
          </p:cNvSpPr>
          <p:nvPr>
            <p:ph type="sldNum" sz="quarter" idx="10"/>
          </p:nvPr>
        </p:nvSpPr>
        <p:spPr/>
        <p:txBody>
          <a:bodyPr/>
          <a:lstStyle/>
          <a:p>
            <a:fld id="{B228B644-4FEC-477E-A9CE-3B0B68A0037F}" type="slidenum">
              <a:rPr lang="en-GB" smtClean="0"/>
              <a:pPr/>
              <a:t>85</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err="1" smtClean="0"/>
              <a:t>Hofstede</a:t>
            </a:r>
            <a:r>
              <a:rPr lang="en-US" baseline="0" dirty="0" smtClean="0"/>
              <a:t> ranks then 9</a:t>
            </a:r>
            <a:r>
              <a:rPr lang="en-US" baseline="30000" dirty="0" smtClean="0"/>
              <a:t>th</a:t>
            </a:r>
            <a:r>
              <a:rPr lang="en-US" baseline="0" dirty="0" smtClean="0"/>
              <a:t> of 53 nations fir being individualistic. However, due to its size, geography and historical experiences, more often referred to as a Interdependent Individualistic nation. They were ranked low on in-group collectivism but high on societal institutional collectivism.</a:t>
            </a:r>
          </a:p>
          <a:p>
            <a:pPr>
              <a:buFont typeface="Arial" pitchFamily="34" charset="0"/>
              <a:buChar char="•"/>
            </a:pPr>
            <a:r>
              <a:rPr lang="en-US" baseline="0" dirty="0" smtClean="0"/>
              <a:t>While surveying international happiness, Denmark was proven to be the happiest. Very modest with expectations. Known for the simplicity and practicality of their furniture.</a:t>
            </a:r>
          </a:p>
          <a:p>
            <a:pPr>
              <a:buFont typeface="Arial" pitchFamily="34" charset="0"/>
              <a:buChar char="•"/>
            </a:pPr>
            <a:r>
              <a:rPr lang="en-US" baseline="0" dirty="0" smtClean="0"/>
              <a:t>Even if Danes are wealthy, they play down this aspect of their lives, thus deemphasizing power distance. Part of this comes from the Lutheranism culture.</a:t>
            </a:r>
          </a:p>
          <a:p>
            <a:pPr lvl="1">
              <a:buFont typeface="Arial" pitchFamily="34" charset="0"/>
              <a:buChar char="•"/>
            </a:pPr>
            <a:r>
              <a:rPr lang="en-US" baseline="0" dirty="0" smtClean="0"/>
              <a:t>Very </a:t>
            </a:r>
            <a:r>
              <a:rPr lang="en-US" baseline="0" dirty="0" err="1" smtClean="0"/>
              <a:t>satisied</a:t>
            </a:r>
            <a:r>
              <a:rPr lang="en-US" baseline="0" dirty="0" smtClean="0"/>
              <a:t> and don’t have high expectations. Ex. Garbage man</a:t>
            </a:r>
            <a:endParaRPr lang="en-US" dirty="0" smtClean="0"/>
          </a:p>
          <a:p>
            <a:pPr>
              <a:buFont typeface="Arial" pitchFamily="34" charset="0"/>
              <a:buChar char="•"/>
            </a:pPr>
            <a:r>
              <a:rPr lang="en-US" dirty="0" smtClean="0"/>
              <a:t>Controlled in terms of emotional expressiveness and outlandish behavior</a:t>
            </a:r>
            <a:r>
              <a:rPr lang="en-US" baseline="0" dirty="0"/>
              <a:t> </a:t>
            </a:r>
            <a:r>
              <a:rPr lang="en-US" baseline="0" dirty="0" smtClean="0"/>
              <a:t>compared to many other cultures, although the Danes are more expressive than other Scandinavians. </a:t>
            </a:r>
            <a:endParaRPr lang="en-US" dirty="0" smtClean="0"/>
          </a:p>
        </p:txBody>
      </p:sp>
      <p:sp>
        <p:nvSpPr>
          <p:cNvPr id="4" name="Slide Number Placeholder 3"/>
          <p:cNvSpPr>
            <a:spLocks noGrp="1"/>
          </p:cNvSpPr>
          <p:nvPr>
            <p:ph type="sldNum" sz="quarter" idx="10"/>
          </p:nvPr>
        </p:nvSpPr>
        <p:spPr/>
        <p:txBody>
          <a:bodyPr/>
          <a:lstStyle/>
          <a:p>
            <a:fld id="{CE31D93B-9C5C-4B9E-9D9A-CEDFD7F1D3B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DF39C42-C51B-4527-A4DF-D6E96FE8A3E4}" type="datetimeFigureOut">
              <a:rPr lang="en-US" smtClean="0"/>
              <a:pPr/>
              <a:t>2/21/2012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A0C1622A-3200-4EDD-81AD-1F0035CA54CF}"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F39C42-C51B-4527-A4DF-D6E96FE8A3E4}" type="datetimeFigureOut">
              <a:rPr lang="en-US" smtClean="0"/>
              <a:pPr/>
              <a:t>2/21/2012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C1622A-3200-4EDD-81AD-1F0035CA54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F39C42-C51B-4527-A4DF-D6E96FE8A3E4}" type="datetimeFigureOut">
              <a:rPr lang="en-US" smtClean="0"/>
              <a:pPr/>
              <a:t>2/21/2012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C1622A-3200-4EDD-81AD-1F0035CA54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F39C42-C51B-4527-A4DF-D6E96FE8A3E4}" type="datetimeFigureOut">
              <a:rPr lang="en-US" smtClean="0"/>
              <a:pPr/>
              <a:t>2/21/2012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C1622A-3200-4EDD-81AD-1F0035CA54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DF39C42-C51B-4527-A4DF-D6E96FE8A3E4}" type="datetimeFigureOut">
              <a:rPr lang="en-US" smtClean="0"/>
              <a:pPr/>
              <a:t>2/21/2012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C1622A-3200-4EDD-81AD-1F0035CA54CF}"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F39C42-C51B-4527-A4DF-D6E96FE8A3E4}" type="datetimeFigureOut">
              <a:rPr lang="en-US" smtClean="0"/>
              <a:pPr/>
              <a:t>2/21/2012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C1622A-3200-4EDD-81AD-1F0035CA54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DF39C42-C51B-4527-A4DF-D6E96FE8A3E4}" type="datetimeFigureOut">
              <a:rPr lang="en-US" smtClean="0"/>
              <a:pPr/>
              <a:t>2/21/2012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C1622A-3200-4EDD-81AD-1F0035CA54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DF39C42-C51B-4527-A4DF-D6E96FE8A3E4}" type="datetimeFigureOut">
              <a:rPr lang="en-US" smtClean="0"/>
              <a:pPr/>
              <a:t>2/21/2012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C1622A-3200-4EDD-81AD-1F0035CA54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39C42-C51B-4527-A4DF-D6E96FE8A3E4}" type="datetimeFigureOut">
              <a:rPr lang="en-US" smtClean="0"/>
              <a:pPr/>
              <a:t>2/21/2012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C1622A-3200-4EDD-81AD-1F0035CA54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DF39C42-C51B-4527-A4DF-D6E96FE8A3E4}" type="datetimeFigureOut">
              <a:rPr lang="en-US" smtClean="0"/>
              <a:pPr/>
              <a:t>2/21/2012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C1622A-3200-4EDD-81AD-1F0035CA54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DF39C42-C51B-4527-A4DF-D6E96FE8A3E4}" type="datetimeFigureOut">
              <a:rPr lang="en-US" smtClean="0"/>
              <a:pPr/>
              <a:t>2/21/2012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A0C1622A-3200-4EDD-81AD-1F0035CA54CF}"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DF39C42-C51B-4527-A4DF-D6E96FE8A3E4}" type="datetimeFigureOut">
              <a:rPr lang="en-US" smtClean="0"/>
              <a:pPr/>
              <a:t>2/21/2012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0C1622A-3200-4EDD-81AD-1F0035CA54CF}"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ia.gov/library/publications/the-world-factbook/geos/da.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denmark.dk/NR/rdonlyres/E0AE5FAD-227C-4C99-8999-59E160377338/0/History.pdf" TargetMode="External"/><Relationship Id="rId5" Type="http://schemas.openxmlformats.org/officeDocument/2006/relationships/hyperlink" Target="http://www.denmark.dk/en/menu/About-Denmark/History/" TargetMode="External"/><Relationship Id="rId4" Type="http://schemas.openxmlformats.org/officeDocument/2006/relationships/hyperlink" Target="http://www.communicaid.com/access/pdf/library/culture/doing-business-in/Doing%20Business%20in%20Denmark.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youtube.com/watch?v=nS7oukfOCbI&amp;feature=relat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youtube.com/watch?v=Kzq5kXXWqr0" TargetMode="External"/><Relationship Id="rId4" Type="http://schemas.openxmlformats.org/officeDocument/2006/relationships/hyperlink" Target="http://www.youtube.com/watch?v=exCYSfQod14&amp;feature=related"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14kcoNEUw3M&amp;feature=related"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www.youtube.com/watch?v=rRgXUFnfKIY&amp;feature=fvsr" TargetMode="External"/><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ljf5dAjwdUA&amp;feature=related"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46.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Qyv1ixhbfX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http://www.youtube.com/watch?v=qZ_HfH60-c0" TargetMode="External"/><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youtube.com/watch?v=W22gpBv00gg"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4.gi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hyperlink" Target="http://www.communicaid.com/access/pdf/library/culture/doing-business-in/Doing_Business_in_Ireland.pdf" TargetMode="External"/><Relationship Id="rId7" Type="http://schemas.openxmlformats.org/officeDocument/2006/relationships/hyperlink" Target="http://en.wikipedia.org/wiki/Irish_culture"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en.wikipedia.org/wiki/Republic_of_Ireland" TargetMode="External"/><Relationship Id="rId5" Type="http://schemas.openxmlformats.org/officeDocument/2006/relationships/hyperlink" Target="http://www.rte.ie/news/2011/0418/rating-business.html" TargetMode="External"/><Relationship Id="rId4" Type="http://schemas.openxmlformats.org/officeDocument/2006/relationships/hyperlink" Target="http://www.irishtimes.com/newspaper/finance/2011/0711/1224300497041.html"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hyperlink" Target="http://www.youtube.com/watch?v=2Ow8DBK-HUA" TargetMode="External"/><Relationship Id="rId5" Type="http://schemas.openxmlformats.org/officeDocument/2006/relationships/hyperlink" Target="http://www.youtube.com/watch?v=1mLBqgmmVQI&amp;feature=endscreen&amp;NR=1" TargetMode="External"/><Relationship Id="rId4" Type="http://schemas.openxmlformats.org/officeDocument/2006/relationships/image" Target="../media/image49.jpeg"/></Relationships>
</file>

<file path=ppt/slides/_rels/slide66.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gif"/><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6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czech.cz/en/Discover-CZ/Lifestyle-in-the-Czech-Republic/Tradition"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hyperlink" Target="http://www.youtube.com/watch?v=2Ow8DBK-HUA" TargetMode="External"/><Relationship Id="rId5" Type="http://schemas.openxmlformats.org/officeDocument/2006/relationships/hyperlink" Target="http://www.youtube.com/watch?v=1mLBqgmmVQI&amp;feature=endscreen&amp;NR=1" TargetMode="External"/><Relationship Id="rId4" Type="http://schemas.openxmlformats.org/officeDocument/2006/relationships/hyperlink" Target="http://krispykreme.com/home"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jpeg"/><Relationship Id="rId9" Type="http://schemas.openxmlformats.org/officeDocument/2006/relationships/image" Target="../media/image65.jpe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trifter.com/practical-travel/budget-travel/mcdonald%E2%80%99s-strange-menu-around-the-world"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8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dirty="0" smtClean="0"/>
              <a:t>Denmark</a:t>
            </a:r>
            <a:endParaRPr lang="en-US" sz="6600" dirty="0"/>
          </a:p>
        </p:txBody>
      </p:sp>
      <p:pic>
        <p:nvPicPr>
          <p:cNvPr id="6" name="Content Placeholder 5" descr="denmark flag.bmp"/>
          <p:cNvPicPr>
            <a:picLocks noGrp="1" noChangeAspect="1"/>
          </p:cNvPicPr>
          <p:nvPr>
            <p:ph idx="1"/>
          </p:nvPr>
        </p:nvPicPr>
        <p:blipFill>
          <a:blip r:embed="rId3" cstate="print"/>
          <a:stretch>
            <a:fillRect/>
          </a:stretch>
        </p:blipFill>
        <p:spPr>
          <a:xfrm>
            <a:off x="228600" y="2057400"/>
            <a:ext cx="3657600" cy="2764465"/>
          </a:xfrm>
        </p:spPr>
      </p:pic>
      <p:pic>
        <p:nvPicPr>
          <p:cNvPr id="7" name="Picture 6" descr="denmark map.jpg"/>
          <p:cNvPicPr>
            <a:picLocks noChangeAspect="1"/>
          </p:cNvPicPr>
          <p:nvPr/>
        </p:nvPicPr>
        <p:blipFill>
          <a:blip r:embed="rId4" cstate="print"/>
          <a:stretch>
            <a:fillRect/>
          </a:stretch>
        </p:blipFill>
        <p:spPr>
          <a:xfrm>
            <a:off x="5334000" y="3048000"/>
            <a:ext cx="3215286" cy="32004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Danish Food</a:t>
            </a:r>
            <a:endParaRPr lang="en-US" dirty="0"/>
          </a:p>
        </p:txBody>
      </p:sp>
      <p:sp>
        <p:nvSpPr>
          <p:cNvPr id="3" name="Content Placeholder 2"/>
          <p:cNvSpPr>
            <a:spLocks noGrp="1"/>
          </p:cNvSpPr>
          <p:nvPr>
            <p:ph idx="1"/>
          </p:nvPr>
        </p:nvSpPr>
        <p:spPr/>
        <p:txBody>
          <a:bodyPr/>
          <a:lstStyle/>
          <a:p>
            <a:r>
              <a:rPr lang="en-US" dirty="0" smtClean="0"/>
              <a:t>Breakfast(</a:t>
            </a:r>
            <a:r>
              <a:rPr lang="en-US" i="1" dirty="0" err="1" smtClean="0"/>
              <a:t>morgenmad</a:t>
            </a:r>
            <a:r>
              <a:rPr lang="en-US" dirty="0" smtClean="0"/>
              <a:t>): Coffee, bread</a:t>
            </a:r>
          </a:p>
          <a:p>
            <a:r>
              <a:rPr lang="en-US" dirty="0" smtClean="0"/>
              <a:t>Lunch(</a:t>
            </a:r>
            <a:r>
              <a:rPr lang="en-US" i="1" dirty="0" err="1" smtClean="0"/>
              <a:t>frokost</a:t>
            </a:r>
            <a:r>
              <a:rPr lang="en-US" dirty="0" smtClean="0"/>
              <a:t>): Open-faced sandwiches</a:t>
            </a:r>
          </a:p>
          <a:p>
            <a:r>
              <a:rPr lang="en-US" dirty="0" smtClean="0"/>
              <a:t>Dinner(</a:t>
            </a:r>
            <a:r>
              <a:rPr lang="en-US" i="1" dirty="0" err="1" smtClean="0"/>
              <a:t>aftensmad</a:t>
            </a:r>
            <a:r>
              <a:rPr lang="en-US" dirty="0" smtClean="0"/>
              <a:t>): American influence, soup, seafood and variations of meat</a:t>
            </a:r>
          </a:p>
          <a:p>
            <a:r>
              <a:rPr lang="en-US" dirty="0" smtClean="0"/>
              <a:t>Dessert: Danish, cookies and layered cake</a:t>
            </a:r>
          </a:p>
          <a:p>
            <a:endParaRPr lang="en-US" dirty="0"/>
          </a:p>
        </p:txBody>
      </p:sp>
      <p:pic>
        <p:nvPicPr>
          <p:cNvPr id="4" name="Picture 3" descr="cheese danish.bmp"/>
          <p:cNvPicPr>
            <a:picLocks noChangeAspect="1"/>
          </p:cNvPicPr>
          <p:nvPr/>
        </p:nvPicPr>
        <p:blipFill>
          <a:blip r:embed="rId3" cstate="print"/>
          <a:stretch>
            <a:fillRect/>
          </a:stretch>
        </p:blipFill>
        <p:spPr>
          <a:xfrm>
            <a:off x="3352800" y="4419600"/>
            <a:ext cx="2619048" cy="174285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Business</a:t>
            </a:r>
            <a:endParaRPr lang="en-US" dirty="0"/>
          </a:p>
        </p:txBody>
      </p:sp>
      <p:sp>
        <p:nvSpPr>
          <p:cNvPr id="3" name="Content Placeholder 2"/>
          <p:cNvSpPr>
            <a:spLocks noGrp="1"/>
          </p:cNvSpPr>
          <p:nvPr>
            <p:ph idx="1"/>
          </p:nvPr>
        </p:nvSpPr>
        <p:spPr/>
        <p:txBody>
          <a:bodyPr/>
          <a:lstStyle/>
          <a:p>
            <a:r>
              <a:rPr lang="en-US" dirty="0" smtClean="0"/>
              <a:t>High tax</a:t>
            </a:r>
          </a:p>
          <a:p>
            <a:r>
              <a:rPr lang="en-US" dirty="0" err="1" smtClean="0"/>
              <a:t>Janteloven</a:t>
            </a:r>
            <a:endParaRPr lang="en-US" dirty="0" smtClean="0"/>
          </a:p>
          <a:p>
            <a:r>
              <a:rPr lang="en-US" dirty="0" smtClean="0"/>
              <a:t>Hierarchy of Business</a:t>
            </a:r>
          </a:p>
          <a:p>
            <a:r>
              <a:rPr lang="en-US" dirty="0" smtClean="0"/>
              <a:t>Labor Market</a:t>
            </a:r>
          </a:p>
          <a:p>
            <a:pPr lvl="1"/>
            <a:r>
              <a:rPr lang="en-US" dirty="0" err="1" smtClean="0"/>
              <a:t>Flexicurity</a:t>
            </a:r>
            <a:endParaRPr lang="en-US" dirty="0" smtClean="0"/>
          </a:p>
          <a:p>
            <a:pPr lvl="1"/>
            <a:r>
              <a:rPr lang="en-US" dirty="0" smtClean="0"/>
              <a:t>Still having troubles with unemployment due to the recession</a:t>
            </a:r>
          </a:p>
          <a:p>
            <a:pPr lvl="1"/>
            <a:endParaRPr lang="en-US" dirty="0" smtClean="0"/>
          </a:p>
        </p:txBody>
      </p:sp>
      <p:pic>
        <p:nvPicPr>
          <p:cNvPr id="4" name="Picture 3" descr="Danish-Business-Meeting-1362796.jpg"/>
          <p:cNvPicPr>
            <a:picLocks noChangeAspect="1"/>
          </p:cNvPicPr>
          <p:nvPr/>
        </p:nvPicPr>
        <p:blipFill>
          <a:blip r:embed="rId3" cstate="print"/>
          <a:stretch>
            <a:fillRect/>
          </a:stretch>
        </p:blipFill>
        <p:spPr>
          <a:xfrm>
            <a:off x="4953000" y="1828800"/>
            <a:ext cx="2628900" cy="24003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to Know Business Facts</a:t>
            </a:r>
            <a:endParaRPr lang="en-US" dirty="0"/>
          </a:p>
        </p:txBody>
      </p:sp>
      <p:sp>
        <p:nvSpPr>
          <p:cNvPr id="3" name="Content Placeholder 2"/>
          <p:cNvSpPr>
            <a:spLocks noGrp="1"/>
          </p:cNvSpPr>
          <p:nvPr>
            <p:ph idx="1"/>
          </p:nvPr>
        </p:nvSpPr>
        <p:spPr/>
        <p:txBody>
          <a:bodyPr/>
          <a:lstStyle/>
          <a:p>
            <a:r>
              <a:rPr lang="en-US" dirty="0" smtClean="0"/>
              <a:t>Communication</a:t>
            </a:r>
          </a:p>
          <a:p>
            <a:pPr lvl="1"/>
            <a:r>
              <a:rPr lang="en-US" dirty="0" smtClean="0"/>
              <a:t>Direct</a:t>
            </a:r>
          </a:p>
          <a:p>
            <a:pPr lvl="1"/>
            <a:r>
              <a:rPr lang="en-US" dirty="0" smtClean="0"/>
              <a:t>Interrupt</a:t>
            </a:r>
          </a:p>
          <a:p>
            <a:pPr lvl="1"/>
            <a:r>
              <a:rPr lang="en-US" dirty="0" smtClean="0"/>
              <a:t>Humor</a:t>
            </a:r>
          </a:p>
          <a:p>
            <a:r>
              <a:rPr lang="en-US" dirty="0" smtClean="0"/>
              <a:t>Consensus</a:t>
            </a:r>
          </a:p>
          <a:p>
            <a:r>
              <a:rPr lang="en-US" dirty="0" smtClean="0"/>
              <a:t>Punctuality is very important</a:t>
            </a:r>
          </a:p>
          <a:p>
            <a:pPr>
              <a:buNone/>
            </a:pPr>
            <a:endParaRPr lang="en-US" dirty="0" smtClean="0"/>
          </a:p>
        </p:txBody>
      </p:sp>
      <p:pic>
        <p:nvPicPr>
          <p:cNvPr id="4" name="Picture 3" descr="dagrejkgnrjevdk.bmp"/>
          <p:cNvPicPr>
            <a:picLocks noChangeAspect="1"/>
          </p:cNvPicPr>
          <p:nvPr/>
        </p:nvPicPr>
        <p:blipFill>
          <a:blip r:embed="rId3" cstate="print"/>
          <a:stretch>
            <a:fillRect/>
          </a:stretch>
        </p:blipFill>
        <p:spPr>
          <a:xfrm>
            <a:off x="4572000" y="1752600"/>
            <a:ext cx="3466825" cy="2590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Danish Quiz</a:t>
            </a:r>
            <a:endParaRPr lang="en-US" dirty="0"/>
          </a:p>
        </p:txBody>
      </p:sp>
      <p:sp>
        <p:nvSpPr>
          <p:cNvPr id="3" name="Content Placeholder 2"/>
          <p:cNvSpPr>
            <a:spLocks noGrp="1"/>
          </p:cNvSpPr>
          <p:nvPr>
            <p:ph idx="1"/>
          </p:nvPr>
        </p:nvSpPr>
        <p:spPr/>
        <p:txBody>
          <a:bodyPr/>
          <a:lstStyle/>
          <a:p>
            <a:r>
              <a:rPr lang="en-US" dirty="0" smtClean="0"/>
              <a:t>1. It’s okay to make jokes about the Royal Family</a:t>
            </a:r>
          </a:p>
          <a:p>
            <a:r>
              <a:rPr lang="en-US" dirty="0" smtClean="0"/>
              <a:t>2. There is no word for ’please’ in Danish.</a:t>
            </a:r>
          </a:p>
          <a:p>
            <a:r>
              <a:rPr lang="en-US" dirty="0" smtClean="0"/>
              <a:t>3. Danes are very competitive workers.</a:t>
            </a:r>
          </a:p>
          <a:p>
            <a:r>
              <a:rPr lang="en-US" dirty="0" smtClean="0"/>
              <a:t>4. Danish business life is marked by a guild system.</a:t>
            </a:r>
          </a:p>
          <a:p>
            <a:r>
              <a:rPr lang="en-US" dirty="0" smtClean="0"/>
              <a:t>5. Danish have a laidback business style.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Answers</a:t>
            </a:r>
            <a:endParaRPr lang="en-US" dirty="0"/>
          </a:p>
        </p:txBody>
      </p:sp>
      <p:sp>
        <p:nvSpPr>
          <p:cNvPr id="3" name="Content Placeholder 2"/>
          <p:cNvSpPr>
            <a:spLocks noGrp="1"/>
          </p:cNvSpPr>
          <p:nvPr>
            <p:ph idx="1"/>
          </p:nvPr>
        </p:nvSpPr>
        <p:spPr>
          <a:xfrm>
            <a:off x="457200" y="1752600"/>
            <a:ext cx="8229600" cy="4678363"/>
          </a:xfrm>
        </p:spPr>
        <p:txBody>
          <a:bodyPr>
            <a:noAutofit/>
          </a:bodyPr>
          <a:lstStyle/>
          <a:p>
            <a:r>
              <a:rPr lang="en-US" sz="2000" dirty="0" smtClean="0"/>
              <a:t>1. False. One should not criticize the Royal Family as Danes are very proud of their monarchy</a:t>
            </a:r>
          </a:p>
          <a:p>
            <a:pPr>
              <a:buNone/>
            </a:pPr>
            <a:r>
              <a:rPr lang="en-US" sz="2000" dirty="0" smtClean="0"/>
              <a:t>and look up to Queen Margrethe II.</a:t>
            </a:r>
          </a:p>
          <a:p>
            <a:r>
              <a:rPr lang="en-US" sz="2000" dirty="0" smtClean="0"/>
              <a:t>2. True. Instead, the listener has to rely on context and intonation to understand what is meant.</a:t>
            </a:r>
          </a:p>
          <a:p>
            <a:r>
              <a:rPr lang="en-US" sz="2000" dirty="0" smtClean="0"/>
              <a:t>3. False. Although Danes are very efficient workers, they would rather co-operate than take a very competitive stance. Despite working hard, the business style is rather laidback. This also underlines the importance of the family life in Denmark.</a:t>
            </a:r>
          </a:p>
          <a:p>
            <a:r>
              <a:rPr lang="en-US" sz="2000" dirty="0" smtClean="0"/>
              <a:t>4. True. The guild system is an association of skilled workers in special fields. Unemployment pay is provided so the labor market is rather inflexible and jobs are quite stable.</a:t>
            </a:r>
          </a:p>
          <a:p>
            <a:r>
              <a:rPr lang="en-US" sz="2000" dirty="0" smtClean="0"/>
              <a:t>5. True. Danes also have a lot of patience and will spend as much time as necessary finding solutions.</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Christmas Luncheon</a:t>
            </a:r>
            <a:endParaRPr lang="en-US" dirty="0"/>
          </a:p>
        </p:txBody>
      </p:sp>
      <p:sp>
        <p:nvSpPr>
          <p:cNvPr id="3" name="Content Placeholder 2"/>
          <p:cNvSpPr>
            <a:spLocks noGrp="1"/>
          </p:cNvSpPr>
          <p:nvPr>
            <p:ph idx="1"/>
          </p:nvPr>
        </p:nvSpPr>
        <p:spPr/>
        <p:txBody>
          <a:bodyPr/>
          <a:lstStyle/>
          <a:p>
            <a:r>
              <a:rPr lang="en-US" dirty="0" err="1" smtClean="0"/>
              <a:t>Julefrokost</a:t>
            </a:r>
            <a:endParaRPr lang="en-US" dirty="0" smtClean="0"/>
          </a:p>
          <a:p>
            <a:r>
              <a:rPr lang="en-US" dirty="0" smtClean="0"/>
              <a:t>Business family</a:t>
            </a:r>
          </a:p>
          <a:p>
            <a:endParaRPr lang="en-US" dirty="0"/>
          </a:p>
        </p:txBody>
      </p:sp>
      <p:pic>
        <p:nvPicPr>
          <p:cNvPr id="4" name="Picture 3" descr="julefrokost.jpg"/>
          <p:cNvPicPr>
            <a:picLocks noChangeAspect="1"/>
          </p:cNvPicPr>
          <p:nvPr/>
        </p:nvPicPr>
        <p:blipFill>
          <a:blip r:embed="rId3" cstate="print"/>
          <a:stretch>
            <a:fillRect/>
          </a:stretch>
        </p:blipFill>
        <p:spPr>
          <a:xfrm>
            <a:off x="4343400" y="2895600"/>
            <a:ext cx="4170969" cy="3124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dirty="0" smtClean="0">
                <a:hlinkClick r:id="rId3"/>
              </a:rPr>
              <a:t>https://www.cia.gov/library/publications/the-world-factbook/geos/da.html</a:t>
            </a:r>
            <a:endParaRPr lang="en-US" dirty="0" smtClean="0"/>
          </a:p>
          <a:p>
            <a:r>
              <a:rPr lang="en-US" dirty="0" smtClean="0">
                <a:hlinkClick r:id="rId4"/>
              </a:rPr>
              <a:t>http://www.communicaid.com/access/pdf/library/culture/doing-business-in/Doing%20Business%20in%20Denmark.pdf</a:t>
            </a:r>
            <a:endParaRPr lang="en-US" dirty="0" smtClean="0"/>
          </a:p>
          <a:p>
            <a:r>
              <a:rPr lang="en-US" dirty="0" smtClean="0">
                <a:hlinkClick r:id="rId5"/>
              </a:rPr>
              <a:t>http://www.denmark.dk/en/menu/About-Denmark/History/</a:t>
            </a:r>
            <a:endParaRPr lang="en-US" dirty="0" smtClean="0"/>
          </a:p>
          <a:p>
            <a:r>
              <a:rPr lang="en-US" dirty="0" smtClean="0">
                <a:hlinkClick r:id="rId6"/>
              </a:rPr>
              <a:t>http://www.denmark.dk/NR/rdonlyres/E0AE5FAD-227C-4C99-8999-59E160377338/0/History.pdf</a:t>
            </a:r>
            <a:endParaRPr lang="en-US" dirty="0" smtClean="0"/>
          </a:p>
          <a:p>
            <a:r>
              <a:rPr lang="en-US" dirty="0" smtClean="0"/>
              <a:t>http://www.infoplease.com/ce6/world/A0857732.html</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5" name="Picture 13" descr="http://www.europeancastlestours.com/tours/christmas/gallery/neuschwanstein_winter_classic.jpg"/>
          <p:cNvPicPr>
            <a:picLocks noChangeAspect="1" noChangeArrowheads="1"/>
          </p:cNvPicPr>
          <p:nvPr/>
        </p:nvPicPr>
        <p:blipFill>
          <a:blip r:embed="rId3" cstate="print"/>
          <a:srcRect/>
          <a:stretch>
            <a:fillRect/>
          </a:stretch>
        </p:blipFill>
        <p:spPr bwMode="auto">
          <a:xfrm>
            <a:off x="0" y="0"/>
            <a:ext cx="9372600" cy="7029450"/>
          </a:xfrm>
          <a:prstGeom prst="rect">
            <a:avLst/>
          </a:prstGeom>
          <a:noFill/>
        </p:spPr>
      </p:pic>
      <p:sp>
        <p:nvSpPr>
          <p:cNvPr id="2" name="Title 1"/>
          <p:cNvSpPr>
            <a:spLocks noGrp="1"/>
          </p:cNvSpPr>
          <p:nvPr>
            <p:ph type="title"/>
          </p:nvPr>
        </p:nvSpPr>
        <p:spPr>
          <a:xfrm>
            <a:off x="0" y="76200"/>
            <a:ext cx="8229600" cy="1143000"/>
          </a:xfrm>
        </p:spPr>
        <p:txBody>
          <a:bodyPr>
            <a:normAutofit/>
          </a:bodyPr>
          <a:lstStyle/>
          <a:p>
            <a:r>
              <a:rPr lang="en-US" dirty="0" smtClean="0">
                <a:hlinkClick r:id="rId4"/>
              </a:rPr>
              <a:t>Germany</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http://www.crwflags.com/fotw/images/d/de.gif"/>
          <p:cNvPicPr>
            <a:picLocks noChangeAspect="1" noChangeArrowheads="1"/>
          </p:cNvPicPr>
          <p:nvPr/>
        </p:nvPicPr>
        <p:blipFill>
          <a:blip r:embed="rId3" cstate="print"/>
          <a:srcRect/>
          <a:stretch>
            <a:fillRect/>
          </a:stretch>
        </p:blipFill>
        <p:spPr bwMode="auto">
          <a:xfrm>
            <a:off x="0" y="0"/>
            <a:ext cx="9143996"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5867400"/>
            <a:ext cx="8229600" cy="609600"/>
          </a:xfrm>
        </p:spPr>
        <p:txBody>
          <a:bodyPr>
            <a:normAutofit/>
          </a:bodyPr>
          <a:lstStyle/>
          <a:p>
            <a:r>
              <a:rPr lang="en-US" dirty="0" smtClean="0"/>
              <a:t>Area: 357,022 sq km</a:t>
            </a:r>
          </a:p>
          <a:p>
            <a:endParaRPr lang="en-US" dirty="0"/>
          </a:p>
        </p:txBody>
      </p:sp>
      <p:pic>
        <p:nvPicPr>
          <p:cNvPr id="4102" name="Picture 6" descr="https://www.cia.gov/library/publications/the-world-factbook/graphics/locator/eur/gm_large_locator.gif"/>
          <p:cNvPicPr>
            <a:picLocks noChangeAspect="1" noChangeArrowheads="1"/>
          </p:cNvPicPr>
          <p:nvPr/>
        </p:nvPicPr>
        <p:blipFill>
          <a:blip r:embed="rId3" cstate="print"/>
          <a:srcRect/>
          <a:stretch>
            <a:fillRect/>
          </a:stretch>
        </p:blipFill>
        <p:spPr bwMode="auto">
          <a:xfrm>
            <a:off x="4242307" y="685800"/>
            <a:ext cx="4901693" cy="5257800"/>
          </a:xfrm>
          <a:prstGeom prst="rect">
            <a:avLst/>
          </a:prstGeom>
          <a:noFill/>
        </p:spPr>
      </p:pic>
      <p:pic>
        <p:nvPicPr>
          <p:cNvPr id="4104" name="Picture 8" descr="https://www.cia.gov/library/publications/the-world-factbook/graphics/maps/large/gm-map.gif"/>
          <p:cNvPicPr>
            <a:picLocks noChangeAspect="1" noChangeArrowheads="1"/>
          </p:cNvPicPr>
          <p:nvPr/>
        </p:nvPicPr>
        <p:blipFill>
          <a:blip r:embed="rId4" cstate="print"/>
          <a:srcRect/>
          <a:stretch>
            <a:fillRect/>
          </a:stretch>
        </p:blipFill>
        <p:spPr bwMode="auto">
          <a:xfrm>
            <a:off x="0" y="1066800"/>
            <a:ext cx="4343400" cy="466024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hlinkClick r:id="rId4"/>
              </a:rPr>
              <a:t>Misconception about Denmark</a:t>
            </a:r>
            <a:endParaRPr lang="en-US" dirty="0" smtClean="0">
              <a:hlinkClick r:id="rId5"/>
            </a:endParaRPr>
          </a:p>
          <a:p>
            <a:endParaRPr lang="en-US" dirty="0" smtClean="0">
              <a:hlinkClick r:id="rId5"/>
            </a:endParaRPr>
          </a:p>
          <a:p>
            <a:endParaRPr lang="en-US" dirty="0">
              <a:hlinkClick r:id="rId5"/>
            </a:endParaRPr>
          </a:p>
          <a:p>
            <a:endParaRPr lang="en-US" dirty="0" smtClean="0">
              <a:hlinkClick r:id="rId5"/>
            </a:endParaRPr>
          </a:p>
          <a:p>
            <a:r>
              <a:rPr lang="en-US" dirty="0" smtClean="0">
                <a:hlinkClick r:id="rId5"/>
              </a:rPr>
              <a:t>Interesting Facts on Denmark</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and Society</a:t>
            </a:r>
            <a:endParaRPr lang="en-US" dirty="0"/>
          </a:p>
        </p:txBody>
      </p:sp>
      <p:sp>
        <p:nvSpPr>
          <p:cNvPr id="3" name="Content Placeholder 2"/>
          <p:cNvSpPr>
            <a:spLocks noGrp="1"/>
          </p:cNvSpPr>
          <p:nvPr>
            <p:ph idx="1"/>
          </p:nvPr>
        </p:nvSpPr>
        <p:spPr/>
        <p:txBody>
          <a:bodyPr/>
          <a:lstStyle/>
          <a:p>
            <a:r>
              <a:rPr lang="en-US" dirty="0" smtClean="0"/>
              <a:t>Population: 81,305,856</a:t>
            </a:r>
          </a:p>
          <a:p>
            <a:r>
              <a:rPr lang="en-US" dirty="0" smtClean="0"/>
              <a:t>Ethnic Groups: </a:t>
            </a:r>
          </a:p>
          <a:p>
            <a:pPr lvl="1"/>
            <a:r>
              <a:rPr lang="en-US" dirty="0" smtClean="0"/>
              <a:t>German: 91.5%, Turkish: 2.4%, </a:t>
            </a:r>
            <a:r>
              <a:rPr lang="en-US" dirty="0" smtClean="0"/>
              <a:t>other </a:t>
            </a:r>
            <a:r>
              <a:rPr lang="en-US" dirty="0" smtClean="0"/>
              <a:t>(Greek, Italian, Polish, Serb, Spanish): 6.1%</a:t>
            </a:r>
          </a:p>
          <a:p>
            <a:r>
              <a:rPr lang="en-US" dirty="0" smtClean="0"/>
              <a:t>  Religions:</a:t>
            </a:r>
          </a:p>
          <a:p>
            <a:pPr lvl="1"/>
            <a:r>
              <a:rPr lang="en-US" dirty="0" smtClean="0"/>
              <a:t>Protestant: 34%, Roman Catholic: 34</a:t>
            </a:r>
            <a:r>
              <a:rPr lang="en-US" dirty="0" smtClean="0"/>
              <a:t>%, Muslim </a:t>
            </a:r>
            <a:r>
              <a:rPr lang="en-US" dirty="0" smtClean="0"/>
              <a:t>3.4%, unaffiliated or other: 28.3%</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a:t>
            </a:r>
            <a:endParaRPr lang="en-US" dirty="0"/>
          </a:p>
        </p:txBody>
      </p:sp>
      <p:sp>
        <p:nvSpPr>
          <p:cNvPr id="3" name="Content Placeholder 2"/>
          <p:cNvSpPr>
            <a:spLocks noGrp="1"/>
          </p:cNvSpPr>
          <p:nvPr>
            <p:ph idx="1"/>
          </p:nvPr>
        </p:nvSpPr>
        <p:spPr>
          <a:xfrm>
            <a:off x="457200" y="1752600"/>
            <a:ext cx="8229600" cy="4525963"/>
          </a:xfrm>
        </p:spPr>
        <p:txBody>
          <a:bodyPr/>
          <a:lstStyle/>
          <a:p>
            <a:r>
              <a:rPr lang="en-US" dirty="0" smtClean="0"/>
              <a:t>Capital: Berlin</a:t>
            </a:r>
          </a:p>
          <a:p>
            <a:r>
              <a:rPr lang="en-US" dirty="0" smtClean="0"/>
              <a:t>Government type: Federal Confederation</a:t>
            </a:r>
          </a:p>
          <a:p>
            <a:pPr lvl="1"/>
            <a:r>
              <a:rPr lang="en-US" dirty="0" smtClean="0"/>
              <a:t>16 states: act independently of one another</a:t>
            </a:r>
          </a:p>
          <a:p>
            <a:r>
              <a:rPr lang="en-US" dirty="0" smtClean="0"/>
              <a:t>Current President: Horst </a:t>
            </a:r>
            <a:r>
              <a:rPr lang="en-US" dirty="0" err="1" smtClean="0"/>
              <a:t>Seehofer</a:t>
            </a:r>
            <a:endParaRPr lang="en-US" dirty="0" smtClean="0"/>
          </a:p>
          <a:p>
            <a:pPr lvl="1"/>
            <a:r>
              <a:rPr lang="en-US" dirty="0" smtClean="0"/>
              <a:t>Previous President: Christian </a:t>
            </a:r>
            <a:r>
              <a:rPr lang="en-US" dirty="0" err="1" smtClean="0"/>
              <a:t>Wulff</a:t>
            </a:r>
            <a:endParaRPr lang="en-US" dirty="0" smtClean="0"/>
          </a:p>
        </p:txBody>
      </p:sp>
      <p:pic>
        <p:nvPicPr>
          <p:cNvPr id="1026" name="Picture 2" descr="http://www.bayern.de/Bild/original_7811697/HorstSeehofer.jpg"/>
          <p:cNvPicPr>
            <a:picLocks noChangeAspect="1" noChangeArrowheads="1"/>
          </p:cNvPicPr>
          <p:nvPr/>
        </p:nvPicPr>
        <p:blipFill>
          <a:blip r:embed="rId3" cstate="print"/>
          <a:srcRect/>
          <a:stretch>
            <a:fillRect/>
          </a:stretch>
        </p:blipFill>
        <p:spPr bwMode="auto">
          <a:xfrm>
            <a:off x="1981200" y="4114800"/>
            <a:ext cx="1828311" cy="2438400"/>
          </a:xfrm>
          <a:prstGeom prst="rect">
            <a:avLst/>
          </a:prstGeom>
          <a:noFill/>
        </p:spPr>
      </p:pic>
      <p:pic>
        <p:nvPicPr>
          <p:cNvPr id="1028" name="Picture 4" descr="http://www.bundespraesident.de/SharedDocs/Bilder/DE/Christian-Wulff/110529-Autogrammkarte.jpg?__blob=poster&amp;v=3"/>
          <p:cNvPicPr>
            <a:picLocks noChangeAspect="1" noChangeArrowheads="1"/>
          </p:cNvPicPr>
          <p:nvPr/>
        </p:nvPicPr>
        <p:blipFill>
          <a:blip r:embed="rId4" cstate="print"/>
          <a:srcRect/>
          <a:stretch>
            <a:fillRect/>
          </a:stretch>
        </p:blipFill>
        <p:spPr bwMode="auto">
          <a:xfrm>
            <a:off x="5410200" y="4114800"/>
            <a:ext cx="1828800" cy="243797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a:t>
            </a:r>
            <a:endParaRPr lang="en-US" dirty="0"/>
          </a:p>
        </p:txBody>
      </p:sp>
      <p:sp>
        <p:nvSpPr>
          <p:cNvPr id="3" name="Content Placeholder 2"/>
          <p:cNvSpPr>
            <a:spLocks noGrp="1"/>
          </p:cNvSpPr>
          <p:nvPr>
            <p:ph idx="1"/>
          </p:nvPr>
        </p:nvSpPr>
        <p:spPr/>
        <p:txBody>
          <a:bodyPr/>
          <a:lstStyle/>
          <a:p>
            <a:r>
              <a:rPr lang="en-US" dirty="0" smtClean="0"/>
              <a:t>5</a:t>
            </a:r>
            <a:r>
              <a:rPr lang="en-US" baseline="30000" dirty="0" smtClean="0"/>
              <a:t>th</a:t>
            </a:r>
            <a:r>
              <a:rPr lang="en-US" dirty="0" smtClean="0"/>
              <a:t> largest economy in the world</a:t>
            </a:r>
          </a:p>
          <a:p>
            <a:pPr lvl="1"/>
            <a:r>
              <a:rPr lang="en-US" dirty="0" smtClean="0"/>
              <a:t>Europe’s largest economy</a:t>
            </a:r>
          </a:p>
          <a:p>
            <a:r>
              <a:rPr lang="en-US" dirty="0" smtClean="0"/>
              <a:t>Europe’s largest exporter economy</a:t>
            </a:r>
          </a:p>
          <a:p>
            <a:pPr lvl="1"/>
            <a:r>
              <a:rPr lang="en-US" dirty="0" smtClean="0"/>
              <a:t>machinery, vehicles, chemicals, and household equipment</a:t>
            </a:r>
          </a:p>
          <a:p>
            <a:r>
              <a:rPr lang="en-US" dirty="0" smtClean="0"/>
              <a:t>GDP: $3.085 trillion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Defeated by Hermann the Great- 109 BC</a:t>
            </a:r>
          </a:p>
          <a:p>
            <a:pPr lvl="1"/>
            <a:r>
              <a:rPr lang="en-US" dirty="0" smtClean="0"/>
              <a:t>Detested these “uncouth” people</a:t>
            </a:r>
          </a:p>
          <a:p>
            <a:pPr lvl="1"/>
            <a:r>
              <a:rPr lang="en-US" dirty="0" smtClean="0"/>
              <a:t>German- derogatory term</a:t>
            </a:r>
          </a:p>
          <a:p>
            <a:r>
              <a:rPr lang="en-US" dirty="0" smtClean="0"/>
              <a:t>Frederick the Great- 1740-1780</a:t>
            </a:r>
          </a:p>
          <a:p>
            <a:pPr lvl="1"/>
            <a:r>
              <a:rPr lang="en-US" dirty="0" smtClean="0"/>
              <a:t>Strong Prussia emerged</a:t>
            </a:r>
          </a:p>
          <a:p>
            <a:pPr lvl="1"/>
            <a:r>
              <a:rPr lang="en-US" dirty="0" smtClean="0"/>
              <a:t>Integration of small kingdoms - 1871</a:t>
            </a:r>
          </a:p>
          <a:p>
            <a:pPr lvl="1"/>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First Reich</a:t>
            </a:r>
          </a:p>
          <a:p>
            <a:pPr lvl="1"/>
            <a:r>
              <a:rPr lang="en-US" dirty="0" smtClean="0"/>
              <a:t>8</a:t>
            </a:r>
            <a:r>
              <a:rPr lang="en-US" baseline="30000" dirty="0" smtClean="0"/>
              <a:t>th</a:t>
            </a:r>
            <a:r>
              <a:rPr lang="en-US" dirty="0" smtClean="0"/>
              <a:t> Century rule of Charlemagne</a:t>
            </a:r>
          </a:p>
          <a:p>
            <a:pPr lvl="1"/>
            <a:r>
              <a:rPr lang="en-US" dirty="0" smtClean="0"/>
              <a:t>Leader of the Holy Roman Empire</a:t>
            </a:r>
          </a:p>
          <a:p>
            <a:r>
              <a:rPr lang="en-US" dirty="0" smtClean="0"/>
              <a:t>Second Reich</a:t>
            </a:r>
          </a:p>
          <a:p>
            <a:pPr lvl="1"/>
            <a:r>
              <a:rPr lang="en-US" dirty="0" smtClean="0"/>
              <a:t>Becomes nation for the first time- 1871</a:t>
            </a:r>
          </a:p>
          <a:p>
            <a:pPr lvl="1"/>
            <a:r>
              <a:rPr lang="en-US" dirty="0" smtClean="0"/>
              <a:t>Marked by militarism and economic growth</a:t>
            </a:r>
          </a:p>
          <a:p>
            <a:pPr lvl="1"/>
            <a:r>
              <a:rPr lang="en-US" dirty="0" smtClean="0"/>
              <a:t>Emphasis on education and culture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normAutofit/>
          </a:bodyPr>
          <a:lstStyle/>
          <a:p>
            <a:r>
              <a:rPr lang="en-US" dirty="0" smtClean="0"/>
              <a:t>Third Reich</a:t>
            </a:r>
          </a:p>
          <a:p>
            <a:pPr lvl="1"/>
            <a:r>
              <a:rPr lang="en-US" dirty="0" smtClean="0"/>
              <a:t>Hitler</a:t>
            </a:r>
          </a:p>
          <a:p>
            <a:pPr lvl="1"/>
            <a:r>
              <a:rPr lang="en-US" dirty="0" smtClean="0"/>
              <a:t>World War II</a:t>
            </a:r>
          </a:p>
          <a:p>
            <a:pPr lvl="1"/>
            <a:r>
              <a:rPr lang="en-US" dirty="0" smtClean="0">
                <a:hlinkClick r:id="rId3"/>
              </a:rPr>
              <a:t>Hitler's speech</a:t>
            </a:r>
            <a:endParaRPr lang="en-US" dirty="0" smtClean="0"/>
          </a:p>
          <a:p>
            <a:r>
              <a:rPr lang="en-US" dirty="0" smtClean="0"/>
              <a:t>Postwar Evolution</a:t>
            </a:r>
          </a:p>
          <a:p>
            <a:pPr lvl="1"/>
            <a:r>
              <a:rPr lang="en-US" dirty="0" smtClean="0"/>
              <a:t>1945- Allies take over</a:t>
            </a:r>
          </a:p>
          <a:p>
            <a:pPr lvl="1"/>
            <a:r>
              <a:rPr lang="en-US" dirty="0" smtClean="0"/>
              <a:t>Marshall Plan of 1947</a:t>
            </a:r>
          </a:p>
          <a:p>
            <a:pPr lvl="1"/>
            <a:r>
              <a:rPr lang="en-US" dirty="0" smtClean="0"/>
              <a:t>1980s- antimilitaristic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 Symphony</a:t>
            </a:r>
            <a:endParaRPr lang="en-US" dirty="0"/>
          </a:p>
        </p:txBody>
      </p:sp>
      <p:sp>
        <p:nvSpPr>
          <p:cNvPr id="3" name="Content Placeholder 2"/>
          <p:cNvSpPr>
            <a:spLocks noGrp="1"/>
          </p:cNvSpPr>
          <p:nvPr>
            <p:ph idx="1"/>
          </p:nvPr>
        </p:nvSpPr>
        <p:spPr/>
        <p:txBody>
          <a:bodyPr/>
          <a:lstStyle/>
          <a:p>
            <a:r>
              <a:rPr lang="en-US" dirty="0" smtClean="0"/>
              <a:t>Created in German territories in the 16</a:t>
            </a:r>
            <a:r>
              <a:rPr lang="en-US" baseline="30000" dirty="0" smtClean="0"/>
              <a:t>th</a:t>
            </a:r>
            <a:r>
              <a:rPr lang="en-US" dirty="0" smtClean="0"/>
              <a:t> century</a:t>
            </a:r>
          </a:p>
          <a:p>
            <a:r>
              <a:rPr lang="en-US" dirty="0" smtClean="0"/>
              <a:t>Famous Composers:</a:t>
            </a:r>
          </a:p>
          <a:p>
            <a:pPr lvl="1"/>
            <a:r>
              <a:rPr lang="en-US" dirty="0" smtClean="0"/>
              <a:t>Haydn, Mozart, Bach, Handel, Beethoven, Brahms</a:t>
            </a:r>
          </a:p>
        </p:txBody>
      </p:sp>
      <p:pic>
        <p:nvPicPr>
          <p:cNvPr id="26626" name="Picture 2" descr="portrait of Johann Sebastian Bach"/>
          <p:cNvPicPr>
            <a:picLocks noChangeAspect="1" noChangeArrowheads="1"/>
          </p:cNvPicPr>
          <p:nvPr/>
        </p:nvPicPr>
        <p:blipFill>
          <a:blip r:embed="rId3" cstate="print"/>
          <a:srcRect/>
          <a:stretch>
            <a:fillRect/>
          </a:stretch>
        </p:blipFill>
        <p:spPr bwMode="auto">
          <a:xfrm>
            <a:off x="2057400" y="4343400"/>
            <a:ext cx="1676400" cy="1676400"/>
          </a:xfrm>
          <a:prstGeom prst="rect">
            <a:avLst/>
          </a:prstGeom>
          <a:noFill/>
        </p:spPr>
      </p:pic>
      <p:pic>
        <p:nvPicPr>
          <p:cNvPr id="26628" name="Picture 4" descr="pportrait of Beethoven"/>
          <p:cNvPicPr>
            <a:picLocks noChangeAspect="1" noChangeArrowheads="1"/>
          </p:cNvPicPr>
          <p:nvPr/>
        </p:nvPicPr>
        <p:blipFill>
          <a:blip r:embed="rId4" cstate="print"/>
          <a:srcRect/>
          <a:stretch>
            <a:fillRect/>
          </a:stretch>
        </p:blipFill>
        <p:spPr bwMode="auto">
          <a:xfrm>
            <a:off x="5562600" y="4343400"/>
            <a:ext cx="1676400" cy="1676400"/>
          </a:xfrm>
          <a:prstGeom prst="rect">
            <a:avLst/>
          </a:prstGeom>
          <a:noFill/>
        </p:spPr>
      </p:pic>
      <p:pic>
        <p:nvPicPr>
          <p:cNvPr id="26630" name="Picture 6" descr="portrait of Brahms"/>
          <p:cNvPicPr>
            <a:picLocks noChangeAspect="1" noChangeArrowheads="1"/>
          </p:cNvPicPr>
          <p:nvPr/>
        </p:nvPicPr>
        <p:blipFill>
          <a:blip r:embed="rId5" cstate="print"/>
          <a:srcRect/>
          <a:stretch>
            <a:fillRect/>
          </a:stretch>
        </p:blipFill>
        <p:spPr bwMode="auto">
          <a:xfrm>
            <a:off x="7315200" y="4343400"/>
            <a:ext cx="1676400" cy="1676400"/>
          </a:xfrm>
          <a:prstGeom prst="rect">
            <a:avLst/>
          </a:prstGeom>
          <a:noFill/>
        </p:spPr>
      </p:pic>
      <p:pic>
        <p:nvPicPr>
          <p:cNvPr id="26632" name="Picture 8" descr="portrait of Handel"/>
          <p:cNvPicPr>
            <a:picLocks noChangeAspect="1" noChangeArrowheads="1"/>
          </p:cNvPicPr>
          <p:nvPr/>
        </p:nvPicPr>
        <p:blipFill>
          <a:blip r:embed="rId6" cstate="print"/>
          <a:srcRect/>
          <a:stretch>
            <a:fillRect/>
          </a:stretch>
        </p:blipFill>
        <p:spPr bwMode="auto">
          <a:xfrm>
            <a:off x="3810000" y="4343400"/>
            <a:ext cx="1676400" cy="1676400"/>
          </a:xfrm>
          <a:prstGeom prst="rect">
            <a:avLst/>
          </a:prstGeom>
          <a:noFill/>
        </p:spPr>
      </p:pic>
      <p:pic>
        <p:nvPicPr>
          <p:cNvPr id="26634" name="Picture 10" descr="portrait of Mozart"/>
          <p:cNvPicPr>
            <a:picLocks noChangeAspect="1" noChangeArrowheads="1"/>
          </p:cNvPicPr>
          <p:nvPr/>
        </p:nvPicPr>
        <p:blipFill>
          <a:blip r:embed="rId7" cstate="print"/>
          <a:srcRect/>
          <a:stretch>
            <a:fillRect/>
          </a:stretch>
        </p:blipFill>
        <p:spPr bwMode="auto">
          <a:xfrm>
            <a:off x="304800" y="4343400"/>
            <a:ext cx="1676400" cy="1676400"/>
          </a:xfrm>
          <a:prstGeom prst="rect">
            <a:avLst/>
          </a:prstGeom>
          <a:noFill/>
        </p:spPr>
      </p:pic>
      <p:sp>
        <p:nvSpPr>
          <p:cNvPr id="9" name="Rectangle 8"/>
          <p:cNvSpPr/>
          <p:nvPr/>
        </p:nvSpPr>
        <p:spPr>
          <a:xfrm>
            <a:off x="3810000" y="6172200"/>
            <a:ext cx="1752600" cy="369332"/>
          </a:xfrm>
          <a:prstGeom prst="rect">
            <a:avLst/>
          </a:prstGeom>
        </p:spPr>
        <p:txBody>
          <a:bodyPr wrap="square">
            <a:spAutoFit/>
          </a:bodyPr>
          <a:lstStyle/>
          <a:p>
            <a:r>
              <a:rPr lang="en-US" dirty="0" smtClean="0">
                <a:hlinkClick r:id="rId8"/>
              </a:rPr>
              <a:t>Beethoven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 Symphony</a:t>
            </a:r>
            <a:endParaRPr lang="en-US" dirty="0"/>
          </a:p>
        </p:txBody>
      </p:sp>
      <p:sp>
        <p:nvSpPr>
          <p:cNvPr id="3" name="Content Placeholder 2"/>
          <p:cNvSpPr>
            <a:spLocks noGrp="1"/>
          </p:cNvSpPr>
          <p:nvPr>
            <p:ph idx="1"/>
          </p:nvPr>
        </p:nvSpPr>
        <p:spPr/>
        <p:txBody>
          <a:bodyPr/>
          <a:lstStyle/>
          <a:p>
            <a:r>
              <a:rPr lang="en-US" dirty="0" smtClean="0"/>
              <a:t>Orchestra- single instruments united</a:t>
            </a:r>
          </a:p>
          <a:p>
            <a:pPr lvl="1"/>
            <a:r>
              <a:rPr lang="en-US" dirty="0" smtClean="0"/>
              <a:t>society</a:t>
            </a:r>
          </a:p>
          <a:p>
            <a:r>
              <a:rPr lang="en-US" dirty="0" smtClean="0"/>
              <a:t>Conductor- brings instruments together</a:t>
            </a:r>
          </a:p>
          <a:p>
            <a:pPr lvl="1"/>
            <a:r>
              <a:rPr lang="en-US" dirty="0" smtClean="0"/>
              <a:t>leader</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t0.gstatic.com/images?q=tbn:ANd9GcQAWoH2ipH87vzdxIBZEh6v9Jcb7KyaBR4MRRwWbU02IskEO-d4lQ"/>
          <p:cNvPicPr>
            <a:picLocks noChangeAspect="1" noChangeArrowheads="1"/>
          </p:cNvPicPr>
          <p:nvPr/>
        </p:nvPicPr>
        <p:blipFill>
          <a:blip r:embed="rId3" cstate="print">
            <a:duotone>
              <a:schemeClr val="bg2">
                <a:shade val="45000"/>
                <a:satMod val="135000"/>
              </a:schemeClr>
              <a:prstClr val="white"/>
            </a:duotone>
          </a:blip>
          <a:stretch>
            <a:fillRect/>
          </a:stretch>
        </p:blipFill>
        <p:spPr bwMode="auto">
          <a:xfrm>
            <a:off x="-1143000" y="0"/>
            <a:ext cx="12133385" cy="6858000"/>
          </a:xfrm>
          <a:prstGeom prst="rect">
            <a:avLst/>
          </a:prstGeom>
          <a:noFill/>
          <a:ln>
            <a:noFill/>
          </a:ln>
        </p:spPr>
      </p:pic>
      <p:sp>
        <p:nvSpPr>
          <p:cNvPr id="2" name="Title 1"/>
          <p:cNvSpPr>
            <a:spLocks noGrp="1"/>
          </p:cNvSpPr>
          <p:nvPr>
            <p:ph type="title"/>
          </p:nvPr>
        </p:nvSpPr>
        <p:spPr/>
        <p:txBody>
          <a:bodyPr>
            <a:normAutofit fontScale="90000"/>
          </a:bodyPr>
          <a:lstStyle/>
          <a:p>
            <a:r>
              <a:rPr lang="en-US" dirty="0" smtClean="0"/>
              <a:t>How is Germany like a symphony?</a:t>
            </a:r>
            <a:endParaRPr lang="en-US" dirty="0"/>
          </a:p>
        </p:txBody>
      </p:sp>
      <p:sp>
        <p:nvSpPr>
          <p:cNvPr id="3" name="Content Placeholder 2"/>
          <p:cNvSpPr>
            <a:spLocks noGrp="1"/>
          </p:cNvSpPr>
          <p:nvPr>
            <p:ph idx="1"/>
          </p:nvPr>
        </p:nvSpPr>
        <p:spPr/>
        <p:txBody>
          <a:bodyPr/>
          <a:lstStyle/>
          <a:p>
            <a:r>
              <a:rPr lang="en-US" dirty="0" smtClean="0"/>
              <a:t>Diversity of musical instruments</a:t>
            </a:r>
          </a:p>
          <a:p>
            <a:r>
              <a:rPr lang="en-US" dirty="0" smtClean="0"/>
              <a:t>Positional arrangements of musicians</a:t>
            </a:r>
          </a:p>
          <a:p>
            <a:r>
              <a:rPr lang="en-US" dirty="0" smtClean="0"/>
              <a:t>Conductor or leader</a:t>
            </a:r>
          </a:p>
          <a:p>
            <a:r>
              <a:rPr lang="en-US" dirty="0" smtClean="0"/>
              <a:t>Precision and synchronicity</a:t>
            </a:r>
          </a:p>
          <a:p>
            <a:r>
              <a:rPr lang="en-US" dirty="0" smtClean="0"/>
              <a:t>Unified sound</a:t>
            </a:r>
          </a:p>
          <a:p>
            <a:r>
              <a:rPr lang="en-US" dirty="0" smtClean="0"/>
              <a:t>Unfinished nature of genre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blog.credoreference.com/wp-content/uploads/2009/09/musicalinstruments.jpg"/>
          <p:cNvPicPr>
            <a:picLocks noChangeAspect="1" noChangeArrowheads="1"/>
          </p:cNvPicPr>
          <p:nvPr/>
        </p:nvPicPr>
        <p:blipFill>
          <a:blip r:embed="rId3" cstate="print">
            <a:grayscl/>
          </a:blip>
          <a:srcRect/>
          <a:stretch>
            <a:fillRect/>
          </a:stretch>
        </p:blipFill>
        <p:spPr bwMode="auto">
          <a:xfrm>
            <a:off x="0" y="-228600"/>
            <a:ext cx="9144000" cy="7406642"/>
          </a:xfrm>
          <a:prstGeom prst="rect">
            <a:avLst/>
          </a:prstGeom>
          <a:noFill/>
        </p:spPr>
      </p:pic>
      <p:sp>
        <p:nvSpPr>
          <p:cNvPr id="2" name="Title 1"/>
          <p:cNvSpPr>
            <a:spLocks noGrp="1"/>
          </p:cNvSpPr>
          <p:nvPr>
            <p:ph type="title"/>
          </p:nvPr>
        </p:nvSpPr>
        <p:spPr>
          <a:xfrm>
            <a:off x="457200" y="914400"/>
            <a:ext cx="8229600" cy="1143000"/>
          </a:xfrm>
        </p:spPr>
        <p:txBody>
          <a:bodyPr>
            <a:normAutofit fontScale="90000"/>
          </a:bodyPr>
          <a:lstStyle/>
          <a:p>
            <a:r>
              <a:rPr lang="en-US" b="1" dirty="0" smtClean="0"/>
              <a:t>Diversity of Musical Instruments</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Comparisons</a:t>
            </a:r>
            <a:endParaRPr lang="en-US" dirty="0"/>
          </a:p>
        </p:txBody>
      </p:sp>
      <p:sp>
        <p:nvSpPr>
          <p:cNvPr id="4" name="Content Placeholder 3"/>
          <p:cNvSpPr>
            <a:spLocks noGrp="1"/>
          </p:cNvSpPr>
          <p:nvPr>
            <p:ph sz="half" idx="1"/>
          </p:nvPr>
        </p:nvSpPr>
        <p:spPr/>
        <p:txBody>
          <a:bodyPr>
            <a:normAutofit lnSpcReduction="10000"/>
          </a:bodyPr>
          <a:lstStyle/>
          <a:p>
            <a:pPr algn="ctr">
              <a:buNone/>
            </a:pPr>
            <a:r>
              <a:rPr lang="en-US" dirty="0" smtClean="0"/>
              <a:t>Denmark</a:t>
            </a:r>
          </a:p>
          <a:p>
            <a:r>
              <a:rPr lang="en-US" dirty="0" smtClean="0"/>
              <a:t>Area: 46,094 Sq. Km</a:t>
            </a:r>
          </a:p>
          <a:p>
            <a:r>
              <a:rPr lang="en-US" dirty="0" smtClean="0"/>
              <a:t>Population: 5,543,453</a:t>
            </a:r>
          </a:p>
          <a:p>
            <a:r>
              <a:rPr lang="en-US" dirty="0" smtClean="0"/>
              <a:t>Government: Constitutional Monarchy</a:t>
            </a:r>
          </a:p>
          <a:p>
            <a:pPr lvl="1"/>
            <a:r>
              <a:rPr lang="en-US" dirty="0" err="1" smtClean="0"/>
              <a:t>Helle</a:t>
            </a:r>
            <a:r>
              <a:rPr lang="en-US" dirty="0" smtClean="0"/>
              <a:t> </a:t>
            </a:r>
            <a:r>
              <a:rPr lang="en-US" dirty="0" err="1" smtClean="0"/>
              <a:t>Thorning</a:t>
            </a:r>
            <a:r>
              <a:rPr lang="en-US" dirty="0" smtClean="0"/>
              <a:t>-Schmidt, from the Social Democrats is the Prime Minister</a:t>
            </a:r>
          </a:p>
          <a:p>
            <a:r>
              <a:rPr lang="en-US" dirty="0" smtClean="0"/>
              <a:t>GDP: $208.8 billion</a:t>
            </a:r>
          </a:p>
          <a:p>
            <a:endParaRPr lang="en-US" dirty="0"/>
          </a:p>
        </p:txBody>
      </p:sp>
      <p:sp>
        <p:nvSpPr>
          <p:cNvPr id="5" name="Content Placeholder 4"/>
          <p:cNvSpPr>
            <a:spLocks noGrp="1"/>
          </p:cNvSpPr>
          <p:nvPr>
            <p:ph sz="half" idx="2"/>
          </p:nvPr>
        </p:nvSpPr>
        <p:spPr/>
        <p:txBody>
          <a:bodyPr>
            <a:normAutofit lnSpcReduction="10000"/>
          </a:bodyPr>
          <a:lstStyle/>
          <a:p>
            <a:pPr algn="ctr">
              <a:buNone/>
            </a:pPr>
            <a:r>
              <a:rPr lang="en-US" dirty="0" smtClean="0"/>
              <a:t>Czech Republic</a:t>
            </a:r>
          </a:p>
          <a:p>
            <a:r>
              <a:rPr lang="en-US" dirty="0" smtClean="0"/>
              <a:t>Area: About 25,000 less km than Czech republic </a:t>
            </a:r>
          </a:p>
          <a:p>
            <a:r>
              <a:rPr lang="en-US" dirty="0" smtClean="0"/>
              <a:t>Population: 10,177,300</a:t>
            </a:r>
          </a:p>
          <a:p>
            <a:r>
              <a:rPr lang="en-US" dirty="0" smtClean="0"/>
              <a:t>Government: Parliamentary Democracy</a:t>
            </a:r>
          </a:p>
          <a:p>
            <a:r>
              <a:rPr lang="en-US" dirty="0" smtClean="0"/>
              <a:t>GDP: $272.2 Billion</a:t>
            </a:r>
          </a:p>
          <a:p>
            <a:endParaRPr lang="en-US" dirty="0"/>
          </a:p>
        </p:txBody>
      </p:sp>
      <p:pic>
        <p:nvPicPr>
          <p:cNvPr id="7" name="Picture 6" descr="flags.bmp"/>
          <p:cNvPicPr>
            <a:picLocks noChangeAspect="1"/>
          </p:cNvPicPr>
          <p:nvPr/>
        </p:nvPicPr>
        <p:blipFill>
          <a:blip r:embed="rId3" cstate="print"/>
          <a:stretch>
            <a:fillRect/>
          </a:stretch>
        </p:blipFill>
        <p:spPr>
          <a:xfrm>
            <a:off x="3733800" y="5334000"/>
            <a:ext cx="1903104" cy="1524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Diversity of Musical Instruments</a:t>
            </a:r>
            <a:endParaRPr lang="en-US" dirty="0"/>
          </a:p>
        </p:txBody>
      </p:sp>
      <p:sp>
        <p:nvSpPr>
          <p:cNvPr id="3" name="Content Placeholder 2"/>
          <p:cNvSpPr>
            <a:spLocks noGrp="1"/>
          </p:cNvSpPr>
          <p:nvPr>
            <p:ph idx="1"/>
          </p:nvPr>
        </p:nvSpPr>
        <p:spPr>
          <a:xfrm>
            <a:off x="533400" y="1798637"/>
            <a:ext cx="8153400" cy="4754563"/>
          </a:xfrm>
        </p:spPr>
        <p:txBody>
          <a:bodyPr>
            <a:normAutofit/>
          </a:bodyPr>
          <a:lstStyle/>
          <a:p>
            <a:r>
              <a:rPr lang="en-US" dirty="0" smtClean="0"/>
              <a:t>Divided into variety of ethnic and religious groups</a:t>
            </a:r>
          </a:p>
          <a:p>
            <a:pPr lvl="1"/>
            <a:r>
              <a:rPr lang="en-US" dirty="0" smtClean="0"/>
              <a:t>Each group has evolved separately</a:t>
            </a:r>
          </a:p>
          <a:p>
            <a:r>
              <a:rPr lang="en-US" dirty="0" smtClean="0"/>
              <a:t>Number of foreigners:</a:t>
            </a:r>
          </a:p>
          <a:p>
            <a:pPr lvl="1"/>
            <a:r>
              <a:rPr lang="en-US" dirty="0" smtClean="0"/>
              <a:t>Before WWII- 500,000 </a:t>
            </a:r>
          </a:p>
          <a:p>
            <a:pPr lvl="1"/>
            <a:r>
              <a:rPr lang="en-US" dirty="0" smtClean="0"/>
              <a:t>After WWII-  6.7 million</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Diversity of Musical Instruments</a:t>
            </a:r>
            <a:endParaRPr lang="en-US" dirty="0"/>
          </a:p>
        </p:txBody>
      </p:sp>
      <p:sp>
        <p:nvSpPr>
          <p:cNvPr id="3" name="Content Placeholder 2"/>
          <p:cNvSpPr>
            <a:spLocks noGrp="1"/>
          </p:cNvSpPr>
          <p:nvPr>
            <p:ph idx="1"/>
          </p:nvPr>
        </p:nvSpPr>
        <p:spPr/>
        <p:txBody>
          <a:bodyPr/>
          <a:lstStyle/>
          <a:p>
            <a:r>
              <a:rPr lang="en-US" dirty="0" smtClean="0"/>
              <a:t>Germany not a “melting pot”</a:t>
            </a:r>
          </a:p>
          <a:p>
            <a:pPr lvl="1"/>
            <a:r>
              <a:rPr lang="en-US" dirty="0" smtClean="0"/>
              <a:t>Families stay in same geographic region and even same house</a:t>
            </a:r>
          </a:p>
          <a:p>
            <a:pPr lvl="1"/>
            <a:r>
              <a:rPr lang="en-US" dirty="0" smtClean="0"/>
              <a:t>Don’t interact with strangers</a:t>
            </a:r>
          </a:p>
          <a:p>
            <a:pPr lvl="1"/>
            <a:r>
              <a:rPr lang="en-US" dirty="0" smtClean="0"/>
              <a:t>Treat foreigners with wariness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Diversity of Musical Instruments</a:t>
            </a:r>
            <a:endParaRPr lang="en-US" dirty="0"/>
          </a:p>
        </p:txBody>
      </p:sp>
      <p:sp>
        <p:nvSpPr>
          <p:cNvPr id="3" name="Content Placeholder 2"/>
          <p:cNvSpPr>
            <a:spLocks noGrp="1"/>
          </p:cNvSpPr>
          <p:nvPr>
            <p:ph idx="1"/>
          </p:nvPr>
        </p:nvSpPr>
        <p:spPr>
          <a:xfrm>
            <a:off x="381000" y="1676400"/>
            <a:ext cx="8229600" cy="5486400"/>
          </a:xfrm>
        </p:spPr>
        <p:txBody>
          <a:bodyPr>
            <a:normAutofit/>
          </a:bodyPr>
          <a:lstStyle/>
          <a:p>
            <a:r>
              <a:rPr lang="en-US" dirty="0" smtClean="0"/>
              <a:t>Geography</a:t>
            </a:r>
          </a:p>
          <a:p>
            <a:pPr lvl="1"/>
            <a:r>
              <a:rPr lang="en-US" dirty="0" smtClean="0"/>
              <a:t>South (Bavaria): sunny and warm</a:t>
            </a:r>
          </a:p>
          <a:p>
            <a:pPr lvl="2"/>
            <a:r>
              <a:rPr lang="en-US" dirty="0" smtClean="0"/>
              <a:t>Heavily Catholic</a:t>
            </a:r>
          </a:p>
          <a:p>
            <a:pPr lvl="1"/>
            <a:r>
              <a:rPr lang="en-US" dirty="0" smtClean="0"/>
              <a:t>North: cold</a:t>
            </a:r>
          </a:p>
          <a:p>
            <a:pPr lvl="2"/>
            <a:r>
              <a:rPr lang="en-US" dirty="0" smtClean="0"/>
              <a:t>Protestant</a:t>
            </a:r>
          </a:p>
          <a:p>
            <a:r>
              <a:rPr lang="en-US" dirty="0" smtClean="0"/>
              <a:t>City	</a:t>
            </a:r>
          </a:p>
          <a:p>
            <a:pPr lvl="1"/>
            <a:r>
              <a:rPr lang="en-US" dirty="0" smtClean="0"/>
              <a:t>Frankfurt: like American City</a:t>
            </a:r>
          </a:p>
          <a:p>
            <a:pPr lvl="2"/>
            <a:r>
              <a:rPr lang="en-US" dirty="0" smtClean="0"/>
              <a:t>Most diverse city</a:t>
            </a:r>
          </a:p>
          <a:p>
            <a:pPr lvl="1"/>
            <a:r>
              <a:rPr lang="en-US" dirty="0" err="1" smtClean="0"/>
              <a:t>Dorfen</a:t>
            </a:r>
            <a:r>
              <a:rPr lang="en-US" dirty="0" smtClean="0"/>
              <a:t>: small village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taceted.files.wordpress.com/2011/05/orchestra.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0" y="-228600"/>
            <a:ext cx="9372600" cy="7462712"/>
          </a:xfrm>
          <a:prstGeom prst="rect">
            <a:avLst/>
          </a:prstGeom>
          <a:noFill/>
        </p:spPr>
      </p:pic>
      <p:sp>
        <p:nvSpPr>
          <p:cNvPr id="2" name="Title 1"/>
          <p:cNvSpPr>
            <a:spLocks noGrp="1"/>
          </p:cNvSpPr>
          <p:nvPr>
            <p:ph type="title"/>
          </p:nvPr>
        </p:nvSpPr>
        <p:spPr>
          <a:xfrm>
            <a:off x="685800" y="5715000"/>
            <a:ext cx="8229600" cy="1143000"/>
          </a:xfrm>
        </p:spPr>
        <p:txBody>
          <a:bodyPr>
            <a:normAutofit fontScale="90000"/>
          </a:bodyPr>
          <a:lstStyle/>
          <a:p>
            <a:r>
              <a:rPr lang="en-US" b="1" dirty="0" smtClean="0"/>
              <a:t>Positional Arrangement of Musicians</a:t>
            </a:r>
            <a:endParaRPr lang="en-US" b="1"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Positional Arrangement of Musicians</a:t>
            </a:r>
            <a:endParaRPr lang="en-US" dirty="0"/>
          </a:p>
        </p:txBody>
      </p:sp>
      <p:sp>
        <p:nvSpPr>
          <p:cNvPr id="3" name="Content Placeholder 2"/>
          <p:cNvSpPr>
            <a:spLocks noGrp="1"/>
          </p:cNvSpPr>
          <p:nvPr>
            <p:ph idx="1"/>
          </p:nvPr>
        </p:nvSpPr>
        <p:spPr>
          <a:xfrm>
            <a:off x="457200" y="1600200"/>
            <a:ext cx="3962400" cy="4648200"/>
          </a:xfrm>
        </p:spPr>
        <p:txBody>
          <a:bodyPr/>
          <a:lstStyle/>
          <a:p>
            <a:r>
              <a:rPr lang="en-US" dirty="0" smtClean="0"/>
              <a:t>Crowded</a:t>
            </a:r>
          </a:p>
          <a:p>
            <a:pPr lvl="1"/>
            <a:r>
              <a:rPr lang="en-US" dirty="0" smtClean="0"/>
              <a:t>Germany: 230.5 residents per sq kilometer</a:t>
            </a:r>
          </a:p>
          <a:p>
            <a:pPr lvl="1"/>
            <a:r>
              <a:rPr lang="en-US" dirty="0" smtClean="0"/>
              <a:t>US: 31.7 residents per sq kilometer</a:t>
            </a:r>
          </a:p>
          <a:p>
            <a:r>
              <a:rPr lang="en-US" dirty="0" smtClean="0"/>
              <a:t>Home (</a:t>
            </a:r>
            <a:r>
              <a:rPr lang="en-US" i="1" dirty="0" smtClean="0"/>
              <a:t>das Heim</a:t>
            </a:r>
            <a:r>
              <a:rPr lang="en-US" dirty="0" smtClean="0"/>
              <a:t>) as a haven</a:t>
            </a:r>
          </a:p>
          <a:p>
            <a:pPr lvl="1"/>
            <a:endParaRPr lang="en-US" dirty="0"/>
          </a:p>
        </p:txBody>
      </p:sp>
      <p:pic>
        <p:nvPicPr>
          <p:cNvPr id="40963" name="Picture 3" descr="C:\Users\Kelli\Pictures\Munich\132.JPG"/>
          <p:cNvPicPr>
            <a:picLocks noChangeAspect="1" noChangeArrowheads="1"/>
          </p:cNvPicPr>
          <p:nvPr/>
        </p:nvPicPr>
        <p:blipFill>
          <a:blip r:embed="rId3" cstate="print"/>
          <a:srcRect/>
          <a:stretch>
            <a:fillRect/>
          </a:stretch>
        </p:blipFill>
        <p:spPr bwMode="auto">
          <a:xfrm>
            <a:off x="4191000" y="1447799"/>
            <a:ext cx="4953000" cy="503288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0" name="Picture 6" descr="http://www.leonardbernstein.com/img/conductor1.jpg"/>
          <p:cNvPicPr>
            <a:picLocks noChangeAspect="1" noChangeArrowheads="1"/>
          </p:cNvPicPr>
          <p:nvPr/>
        </p:nvPicPr>
        <p:blipFill>
          <a:blip r:embed="rId3" cstate="print"/>
          <a:srcRect/>
          <a:stretch>
            <a:fillRect/>
          </a:stretch>
        </p:blipFill>
        <p:spPr bwMode="auto">
          <a:xfrm>
            <a:off x="304800" y="17243"/>
            <a:ext cx="8534400" cy="8059957"/>
          </a:xfrm>
          <a:prstGeom prst="rect">
            <a:avLst/>
          </a:prstGeom>
          <a:noFill/>
        </p:spPr>
      </p:pic>
      <p:sp>
        <p:nvSpPr>
          <p:cNvPr id="2" name="Title 1"/>
          <p:cNvSpPr>
            <a:spLocks noGrp="1"/>
          </p:cNvSpPr>
          <p:nvPr>
            <p:ph type="title"/>
          </p:nvPr>
        </p:nvSpPr>
        <p:spPr/>
        <p:txBody>
          <a:bodyPr/>
          <a:lstStyle/>
          <a:p>
            <a:r>
              <a:rPr lang="en-US" b="1" dirty="0" smtClean="0">
                <a:solidFill>
                  <a:schemeClr val="bg1"/>
                </a:solidFill>
              </a:rPr>
              <a:t>Conductors and Leaders</a:t>
            </a:r>
            <a:endParaRPr lang="en-US" b="1" dirty="0">
              <a:solidFill>
                <a:schemeClr val="bg1"/>
              </a:solidFill>
            </a:endParaRPr>
          </a:p>
        </p:txBody>
      </p:sp>
      <p:sp>
        <p:nvSpPr>
          <p:cNvPr id="41986" name="AutoShape 2" descr="data:image/jpeg;base64,/9j/4AAQSkZJRgABAQAAAQABAAD/2wCEAAkGBhMSEBAUEBQUFBQUFBQVDxUUFBQUFRQUFBQVFBQQFBQXHCYeFxkjGRQUHy8gIycpLSwsFR4xNTAqNSYrLCkBCQoKBQUFDQUFDSkYEhgpKSkpKSkpKSkpKSkpKSkpKSkpKSkpKSkpKSkpKSkpKSkpKSkpKSkpKSkpKSkpKSkpKf/AABEIAPgAzAMBIgACEQEDEQH/xAAcAAACAgMBAQAAAAAAAAAAAAAAAQIDBAUGBwj/xAA/EAACAQIDBgMHAgMGBgMAAAABAgADEQQSIQUGMUFRYRMicQcyQoGRobEUI1LB0TNigpLw8QgVU3Oi4SRDRP/EABQBAQAAAAAAAAAAAAAAAAAAAAD/xAAUEQEAAAAAAAAAAAAAAAAAAAAA/9oADAMBAAIRAxEAPwDxGMGK0cCQEkJWstECJMQMZkTAsUzYbKp3qD1E1qGbfYVbLVU9CIHQbwV3SmoOgM5Gs3OdPvRjBUUBdevaclWJgJmkAZG8YaBItFmkS0DAYaSBkIxAnCRvHeA7xiKMQGGjvIRwLfFstpAvImKBIPJZpWICBWDAmCxmAgZYDIASVoBIsJbQW7ATYbV2bkUGBq0m12VTuZqRMvDYgrwgZuPxJBIE1razLwzBmOfrKcTbMcvDlAxHWRBlrrKhADCEBAkIXk1taQteAGF47SIMB3k80iBAmBImGaRjtAcIAQtABAQAigRMULwBgMGTkLxgwJIbEGbXaOLzUhflNSDLKlXS0ClTMlRaYtMazMqrYQKy15UZeg0lTQIhoGVsY1aAWmTgNnPWcIguTw/H5Imw2HuxXxThaVN21GYhSQuY2BM+kNw/Z3Q2bSzH9yswBd2A8mmqpxsPzA8T2J7I8XXuCGQ28jGmTTZhyzg6epAnS7vewKs7E4yp4SjhkyszfLgB69OE9pxO2VW4HGQrbWKrmtddPNexUnkRb0+ogcEf+HzBa/vV+Gn9nxtx93Wcnvd7BatLz4FzWXiyvkR19OAb7T1nFbxlcjXADqGQ/C/YHkZfg94lqG1tfitr/vA+T8bs96TlKgKspswPIzEYT6O9pe5tPF0GqIMtVAWVgLhrD3WHfgO5nztWXtApBk5AcZOAQhGBABI2kooGPFHCACTEhJiATZbH2cKpYE8JrTL8LiChuptAnj8IKVUqDcQraqJRXqlmuZecSMtoGKtQiPxJGIiBEzpdx9z620MQtKkPLcGs5sAiX1Yk8+g5zm7z23/h/wBrE+PQygAfus4tc/CFY8+0D2DZex6WHpoqKBlVVvzIUBRcnUmwGplO1scV0HG3C15mVMUCbDtm6DtOY27tdRUYBhcacCbW4mwEDabPQOpYLY/C5PMdVPL1mt2lt9adgQPMCtReQZTbT6n6S/YW11qYdjcFgxBBOpHoeE813+3tVCfC94t5r9rA/j8wKdubYK6HMiA/tgG663LDtpr8prMLvFXo1VajUzISL9uVjOK2htGrXfiWJOii5+QEkaeIoG1Smy3F7H+n8oHu+yN8FrHwa65cwtflrPE9+d3XweLqU2GhJak17hkYnKwPP+txLMDvS6MjHUX14nTna89KrPh9p7ObxVL1KCnIyLmqJfnxvl01geGc5IGOutibSqBZHK7x54E4ogYrwKhC8UYgF5JTISQgSJlmGW7WlUyNmsBUW/CAYullIlJM2e3agJW01ZaAowukV4w2kCBnVbhb6NgKxa2ZWtmA0bS9rHpqdDOUaAgfVGwt7KdfB1cRmUKG1JIsPIpAYjhYtaeebX3uwz1XUVkLX969TLx4KxOv85yHs0avWxP6UMTQrJUGJQ+6EVGbxbcmUhbH0HOZNL2W4n9xmvkRfKaYzl3JsEUcu5P3gbbaOJxGjUXsbfCxtpqpAH5mixOycXiXBqJqxszcr9SOs3uyd36mFILlrWvlawtzFtZsP+cWB+evSByT7Jagj2DDXI1amCzgXFwuoAJ9ZX+w9J1po9N6YsxYFfFHJ2UnR7j7zdVMY9WnUpi5SoxDW1zAnMdB6feYG8b0ko5gng3slKmOJNrNUIJNgLm3cwOMsbnpz7ev1nQ7G2m2Gp4xHuM9BlWzEeYnILEdzf8AwzQAXBJNv5wqYq4IPYD63P8ArvAxmaAivHeAo5G8kDAkDFEGheBVFHaFoEwLxWkZcnm05/mBXJUuIkSLRXgZmKW4uJiWli1usiWgKImO8RgRMawUQAger+xfBLk2hWc2tTp0VN7H9xi7a+lMTs9nbeajXCVci0Kh8MNnBsx9wsD1ta/94TwrZO8VbDpUSmxCOQXXkSoIB/8AIzptgYAPhvHq/u5ndTd2cqVGoNO+mhBDEcz0gbnfPH1GxVUpm8PNZewFh/KatKmYWPD+kzMFVpv+3mbXkxuwYcCCRcqf5SOKwIFwvw3J/wDZgV/rSlJvDazDVDb4h26f1nI41q9ermq+Yk2FuHG1lA7zp6WFYimg1epbIL8L66nlYcZ69uRuHRwio5XPXIB8Rxqv/bU+56+96cIHlOxvZDiKxU1j4AIuqkZqpH8RT4F7t9JxW29i1MNXq0amrU2IJsbFeIcX+EqQR2In0xvXt3DYCiz12tnv5V1qVj/AvbqToOfSfP8AvZvk+OxJq5UojKKaql9aak2Wo/Fzrx+2kDmLSMysbhSjDowuvpMYQCEIWgAELRiKBCEIWgBMksjGIGUq5xb4+X97t6zGIjBma6iqjOPfQXqD+JeHiDuOf1ga8ySwMFgOMd4jGGgepeyrd7ZVWk7Y9qT1XfJSpOzplAtc6EBixI9LTqN7PZts6pZaSDCuB5WS5Rh3ubH7HvOd3B3kSthaVJ0XxMEymixVSAKjNlqkHmGJBPdTNrj9s410xVE01qCnTap4i2RQjWUKejAkHvftA8g2zss4es9MnNlNgQLAjkbHh6TK2LvBXog0adZqdKq6msBwPw3bqADwmXtTY9Wqgq8XCXdeZy6NbqRxnOCB6bj91mpOV8ZapVhlZTZrEZgxXW341E09TEvmqIGAVtOBBYDQmx+dvSb32J7Q8TGrQqrUq3UmkfEstMUxc51tdlOgte3AWIOntG1dzMNiKqVK9JWNIfs5cyZb6m+UjMSevDtrA4D2ZbnnMcVXGpJTDoRwHxPY9hb6zu97d6KOz8M9arqeFJL+arUtog/JPAD5CZGKrphqTVa2WlQopp/QdeQAHEz5t363urbSxRqMCEW64emOCU78+rHiT17AQNZvPvLWxtdq2IbMx0AHuovJEHJRNVQpZmAHzkmwxvY279ps8Cgp+ZQL8mYai3MDgvrA6LZOxqTU8lakoVv/ALCSKnDkcpmo29uY1DWnUWqp1tYrUA4g5TofkflMTE7eqgEI5F+LfEfrwExau2qz5fEdny+7mNyPQ8bdoGCRIzIr+bzD5+spgIRSUjaBGBjkTAJNRIEySwHaW4WsyOrLxGo5+oI5jlKgZ2u7m8WGbDJhK2HpG7uWqFQHYuRlPiWzKQNOPL1gU4H2f1cSUdSmHp1E8RRWJBtcj9pQC1RLg2NuHE8zmn2TVCmajiqFVtbL51uRyDEW68bT0raG9OHTD06lFVaqxKOKSZn/AE9AFVUkahVHP5znMTSp1QMTgWAqjVlHuODxBXgG7jpr1geT7R2VVoVDTrIyOOKsLH1HUdxoZhtPedt06dbAuMUocimxBsuZHAuGVhfKQQNL2OoN7zwipA3G6e2hhsSjuC1M+SuoNi1MkZrdxYEek9Cxa4jA4jEUTUVqTBRUtezJcOjG/BgD9zPPty9jjFY7CUGvlq1kV7ccl7tb/CDOw9p20g2JqhLgF2BAOllNh+IGlxu28xAp6KPEJPY3P4/M48DWbcqQjX/gv/mFtfrMHB4Yu6qgJZiAoHEkmwA7kwPQfY5uJ+txJq1gf09CxfUjxHPu0rjlzPaw5z6Or1VpoWYhURbsToFVRqT0AE0u4+7C4DA0aAtmAzVmHxVW1c/L3R2US1MSmLr1adg1HDlRUvqr1jrkPUIADbqw6QPCvaVv4+PrlFzLh0NqS8Mx/wCq46kfQfOcHjKyouVSS19TwFuXznuHtu3eQUnxdNAagVEq8sq5rLV04nULbpbpPA0oM7hV1ZjYevUwMrZlPMcz3yLx7nko7mPHYu5/p9gOwhia4GWlT1C8wNXc6Zv6SChaereZvtfp8uZ+QgY9RbaH3jq3boPWVRM14oFtFuI6yEQjMAhCKBNklRWZQWY9Y6wISaSuSBgSJgJG8Ygd77M9mU8diDha7OualUakUazNUWxCm/veXN04T0ytuAmAp0XQFtStUAgXHFHy3tn4g2PACeLbk7dGEx2GrkXFKoC4/uG6vbvlJn0vv1XBwRqUyDly1FI4MosxI6+XXTpA4XaZHh1FZdGU2FuHb5zwfEU7MR0JH0Np71U2vTr0bk6lbaa3J4ETx7eXYtRGNbKfBqOwRxqM41am1uDC97HkQYFns/2smG2lg6tQ2RKy5z0VrqW9AGv8p2W3933xGIrrmRWSo5zNa5DEsCB0II+s8rUz2z2K7dFZa1PEojfpqYqU6rKuZUvl8N2tcgcQTyBHSBzg9m1WlQ8bG1qOFosCB4pYu5YGwVEBYm1j17TO9h+66Vsc1Z2VlwwzoB8Tk2R7HWw1PqBOU9oO+D7QxlSoSfDUlcOt9Fpg6G3VvePr2nN4LaVSi6vRd6brqrIxVh6EQPrHffeT9LQy0z+9VutLqORqfLl39Jsd29lDDYWlTHHLmqHmzt5nYnnqfsJ814D2nVmrK+PzYjKtlPlVhYacBY/nnPS9oe3WmMKjYWkXqFQHznKlNraqbeZzf0HeBuPbE1ZsA1LD0XqmqwNUoCfDRPOSQOuUD6z592jhjhvISRVZf3Rlt4atqKYa+rEWv04a6zfbY9r20azEiqKPDSigW1r28zXbmec5DFY16rl6rM7E3ZmJJPqTAtwi5QX6aKO9uPaY1RiTr/rtLhjCBYAAfU3+cqaoSSTzgQjhCARxCMQACKO0VoEzVlbmGaECJgIQBgEIGECaNaeibub0Y7HYZcEieKMPTLqL2Z6NPQpx1YZlAty9J5yDOl9n+9v/AC/HUa5BKDMtYAXJpsLED55T8oHY7uYSqKop0EqNnP8AZspuvXN/DbmTpPZdn7r0P0bUK6JUWoc1dSLqzEAXHcACx46XnBJ7ZaLV6QCrkcfuhFJyg8GDDVj2tOq3m33pYPAtXDBrr/8AHAPvuw8g9OZ7AwPm3b2zlpYmvTQ3FOrUQdwjlQftIbK23Ww64gUWyitSNGrpxRiCQOh8vHuZh4nFF3ZmNySST1JNyfrI1XuB9+5P+hAdB/NrzkXo8ZXeZK1s1vvAxZK8yKeHGcBtFvdjf4eYHeLGYnM7lRYMeHbpAoiEZ4RQHHeK8IDhCEAjEV4wYDtFaSiAgQAjIheTyQKjIyTSMBiWmlpKhJq0BostpqNT0H+0oJltILrnzW5ZSOPzgZuwcYtOspceU6E81vwcen4vLNu7aaswUMxpIT4QY9eL24AmaqpYe7e3fjFAkqXM9h3A9jWGx2zRXq1aq1apcUylstLI5XVSPPe1+I46dZ5fu5sg4nEUqINs7WZrXyqNWe3YXn0vsLatHB7GNZRajQWr4Y/iyVGRVv1ZgBfq0D53333LfZ2JNCo6VDlDKyH4WvbMvFTpwP3nODSbLb21qmJr1a1Y3eoxZz3PIdhwHYCau8DIxFUELbprKRIiZWHsadQfF5Sv+EnMPv8AaBQDoYhLGICjqTc+nIfkyu8BwEUIEoGRjBgElISV4EhAQSWqkCK4e8uZQBHhXJ0l9bCHnA1Tx06d5dXpWjwogWjA6XmM6WM2T1SBYzArwIAS1RpMdTJhoFnhxGj0kc5jIMDe7rbUGHGJf4/DCU+vnbUj/KJ3W+e2Cm7myKKn+3zvU7ikzG3+dwflPKEveem7c2ea27ey6w//AD1a9JuflqVHt90X6wPLqhlYEznpIORJ7/0kHIHCBjinEwtwMGMiYBGIoQHeF4WjtALxyMYgOAhaFoFlOZKpMektzMnwWHKBXgqmVheb3EnMoItwnMB5lpjTa0BYx+UjhHAlFRrmJTAz6+IvwmJVqXkHvImA1EYEamRLQL6I1mcUE1atMnD1fMIGVicMAJ7l7PdjLjN2nw4sWZsQF/u1A+en98vyM8M2liOFp0u4XtQxWz0q0aK0nR2zgVAxytYKSuVhxAH0gcti0KsykEEEgg8QRoQZh1OPLlwN+IvNht/aDVq9Wq4UNVdnYKLLmYktlF9BczVmArxRmEBRiEBAcYhACAEQEZgIBaIR2haBk4OoAwvO4w5w5Rb2vbqJwIEtGIbrAxJYkgJOAm1iAtHIEwJM14jI2hAI4o4DEyMOusxxLqL2gTxRk9kreqOWh1PDQE/ymPVa5ksLUs4Pf8i384Gdj0Bvw04fOa1pnEXHOY3gk8AfxAoyR5JeMK3YepiFHX3r+g0+sCgiFpfXS0ptAAI4WkYEoCKO0BxiICSCwGICMCKBRC8zBRWGRYGETCZeVYeWBiRiZN1juIGKIyJfmEPEECgKZIKZcKoj8UQKSsVO95eaggKggZahvMB0vwlZp1Bw/BlyNxsbadZTVY63JPS5MArMwUZhryvb8Ss1SByldoMIFdRpG+kHOsjAIWgJICAASYWRkg0BgyWaV3k7QHmkS8laVkQJikZLwTCEBfpzD9OYQgH6cw8EwhAj4BgaBihAYomS8EwhAXgGAowhAyydB6CVnnCECoRMY4QMcxQhAYjtCEAjhCApZeEIEwsrM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88" name="AutoShape 4" descr="data:image/jpeg;base64,/9j/4AAQSkZJRgABAQAAAQABAAD/2wCEAAkGBhMSEBAUEBQUFBQUFBQVDxUUFBQUFRQUFBQVFBQQFBQXHCYeFxkjGRQUHy8gIycpLSwsFR4xNTAqNSYrLCkBCQoKBQUFDQUFDSkYEhgpKSkpKSkpKSkpKSkpKSkpKSkpKSkpKSkpKSkpKSkpKSkpKSkpKSkpKSkpKSkpKSkpKf/AABEIAPgAzAMBIgACEQEDEQH/xAAcAAACAgMBAQAAAAAAAAAAAAAAAQIDBAUGBwj/xAA/EAACAQIDBgMHAgMGBgMAAAABAgADEQQSIQUGMUFRYRMicQcyQoGRobEUI1LB0TNigpLw8QgVU3Oi4SRDRP/EABQBAQAAAAAAAAAAAAAAAAAAAAD/xAAUEQEAAAAAAAAAAAAAAAAAAAAA/9oADAMBAAIRAxEAPwDxGMGK0cCQEkJWstECJMQMZkTAsUzYbKp3qD1E1qGbfYVbLVU9CIHQbwV3SmoOgM5Gs3OdPvRjBUUBdevaclWJgJmkAZG8YaBItFmkS0DAYaSBkIxAnCRvHeA7xiKMQGGjvIRwLfFstpAvImKBIPJZpWICBWDAmCxmAgZYDIASVoBIsJbQW7ATYbV2bkUGBq0m12VTuZqRMvDYgrwgZuPxJBIE1razLwzBmOfrKcTbMcvDlAxHWRBlrrKhADCEBAkIXk1taQteAGF47SIMB3k80iBAmBImGaRjtAcIAQtABAQAigRMULwBgMGTkLxgwJIbEGbXaOLzUhflNSDLKlXS0ClTMlRaYtMazMqrYQKy15UZeg0lTQIhoGVsY1aAWmTgNnPWcIguTw/H5Imw2HuxXxThaVN21GYhSQuY2BM+kNw/Z3Q2bSzH9yswBd2A8mmqpxsPzA8T2J7I8XXuCGQ28jGmTTZhyzg6epAnS7vewKs7E4yp4SjhkyszfLgB69OE9pxO2VW4HGQrbWKrmtddPNexUnkRb0+ogcEf+HzBa/vV+Gn9nxtx93Wcnvd7BatLz4FzWXiyvkR19OAb7T1nFbxlcjXADqGQ/C/YHkZfg94lqG1tfitr/vA+T8bs96TlKgKspswPIzEYT6O9pe5tPF0GqIMtVAWVgLhrD3WHfgO5nztWXtApBk5AcZOAQhGBABI2kooGPFHCACTEhJiATZbH2cKpYE8JrTL8LiChuptAnj8IKVUqDcQraqJRXqlmuZecSMtoGKtQiPxJGIiBEzpdx9z620MQtKkPLcGs5sAiX1Yk8+g5zm7z23/h/wBrE+PQygAfus4tc/CFY8+0D2DZex6WHpoqKBlVVvzIUBRcnUmwGplO1scV0HG3C15mVMUCbDtm6DtOY27tdRUYBhcacCbW4mwEDabPQOpYLY/C5PMdVPL1mt2lt9adgQPMCtReQZTbT6n6S/YW11qYdjcFgxBBOpHoeE813+3tVCfC94t5r9rA/j8wKdubYK6HMiA/tgG663LDtpr8prMLvFXo1VajUzISL9uVjOK2htGrXfiWJOii5+QEkaeIoG1Smy3F7H+n8oHu+yN8FrHwa65cwtflrPE9+d3XweLqU2GhJak17hkYnKwPP+txLMDvS6MjHUX14nTna89KrPh9p7ObxVL1KCnIyLmqJfnxvl01geGc5IGOutibSqBZHK7x54E4ogYrwKhC8UYgF5JTISQgSJlmGW7WlUyNmsBUW/CAYullIlJM2e3agJW01ZaAowukV4w2kCBnVbhb6NgKxa2ZWtmA0bS9rHpqdDOUaAgfVGwt7KdfB1cRmUKG1JIsPIpAYjhYtaeebX3uwz1XUVkLX969TLx4KxOv85yHs0avWxP6UMTQrJUGJQ+6EVGbxbcmUhbH0HOZNL2W4n9xmvkRfKaYzl3JsEUcu5P3gbbaOJxGjUXsbfCxtpqpAH5mixOycXiXBqJqxszcr9SOs3uyd36mFILlrWvlawtzFtZsP+cWB+evSByT7Jagj2DDXI1amCzgXFwuoAJ9ZX+w9J1po9N6YsxYFfFHJ2UnR7j7zdVMY9WnUpi5SoxDW1zAnMdB6feYG8b0ko5gng3slKmOJNrNUIJNgLm3cwOMsbnpz7ev1nQ7G2m2Gp4xHuM9BlWzEeYnILEdzf8AwzQAXBJNv5wqYq4IPYD63P8ArvAxmaAivHeAo5G8kDAkDFEGheBVFHaFoEwLxWkZcnm05/mBXJUuIkSLRXgZmKW4uJiWli1usiWgKImO8RgRMawUQAger+xfBLk2hWc2tTp0VN7H9xi7a+lMTs9nbeajXCVci0Kh8MNnBsx9wsD1ta/94TwrZO8VbDpUSmxCOQXXkSoIB/8AIzptgYAPhvHq/u5ndTd2cqVGoNO+mhBDEcz0gbnfPH1GxVUpm8PNZewFh/KatKmYWPD+kzMFVpv+3mbXkxuwYcCCRcqf5SOKwIFwvw3J/wDZgV/rSlJvDazDVDb4h26f1nI41q9ermq+Yk2FuHG1lA7zp6WFYimg1epbIL8L66nlYcZ69uRuHRwio5XPXIB8Rxqv/bU+56+96cIHlOxvZDiKxU1j4AIuqkZqpH8RT4F7t9JxW29i1MNXq0amrU2IJsbFeIcX+EqQR2In0xvXt3DYCiz12tnv5V1qVj/AvbqToOfSfP8AvZvk+OxJq5UojKKaql9aak2Wo/Fzrx+2kDmLSMysbhSjDowuvpMYQCEIWgAELRiKBCEIWgBMksjGIGUq5xb4+X97t6zGIjBma6iqjOPfQXqD+JeHiDuOf1ga8ySwMFgOMd4jGGgepeyrd7ZVWk7Y9qT1XfJSpOzplAtc6EBixI9LTqN7PZts6pZaSDCuB5WS5Rh3ubH7HvOd3B3kSthaVJ0XxMEymixVSAKjNlqkHmGJBPdTNrj9s410xVE01qCnTap4i2RQjWUKejAkHvftA8g2zss4es9MnNlNgQLAjkbHh6TK2LvBXog0adZqdKq6msBwPw3bqADwmXtTY9Wqgq8XCXdeZy6NbqRxnOCB6bj91mpOV8ZapVhlZTZrEZgxXW341E09TEvmqIGAVtOBBYDQmx+dvSb32J7Q8TGrQqrUq3UmkfEstMUxc51tdlOgte3AWIOntG1dzMNiKqVK9JWNIfs5cyZb6m+UjMSevDtrA4D2ZbnnMcVXGpJTDoRwHxPY9hb6zu97d6KOz8M9arqeFJL+arUtog/JPAD5CZGKrphqTVa2WlQopp/QdeQAHEz5t363urbSxRqMCEW64emOCU78+rHiT17AQNZvPvLWxtdq2IbMx0AHuovJEHJRNVQpZmAHzkmwxvY279ps8Cgp+ZQL8mYai3MDgvrA6LZOxqTU8lakoVv/ALCSKnDkcpmo29uY1DWnUWqp1tYrUA4g5TofkflMTE7eqgEI5F+LfEfrwExau2qz5fEdny+7mNyPQ8bdoGCRIzIr+bzD5+spgIRSUjaBGBjkTAJNRIEySwHaW4WsyOrLxGo5+oI5jlKgZ2u7m8WGbDJhK2HpG7uWqFQHYuRlPiWzKQNOPL1gU4H2f1cSUdSmHp1E8RRWJBtcj9pQC1RLg2NuHE8zmn2TVCmajiqFVtbL51uRyDEW68bT0raG9OHTD06lFVaqxKOKSZn/AE9AFVUkahVHP5znMTSp1QMTgWAqjVlHuODxBXgG7jpr1geT7R2VVoVDTrIyOOKsLH1HUdxoZhtPedt06dbAuMUocimxBsuZHAuGVhfKQQNL2OoN7zwipA3G6e2hhsSjuC1M+SuoNi1MkZrdxYEek9Cxa4jA4jEUTUVqTBRUtezJcOjG/BgD9zPPty9jjFY7CUGvlq1kV7ccl7tb/CDOw9p20g2JqhLgF2BAOllNh+IGlxu28xAp6KPEJPY3P4/M48DWbcqQjX/gv/mFtfrMHB4Yu6qgJZiAoHEkmwA7kwPQfY5uJ+txJq1gf09CxfUjxHPu0rjlzPaw5z6Or1VpoWYhURbsToFVRqT0AE0u4+7C4DA0aAtmAzVmHxVW1c/L3R2US1MSmLr1adg1HDlRUvqr1jrkPUIADbqw6QPCvaVv4+PrlFzLh0NqS8Mx/wCq46kfQfOcHjKyouVSS19TwFuXznuHtu3eQUnxdNAagVEq8sq5rLV04nULbpbpPA0oM7hV1ZjYevUwMrZlPMcz3yLx7nko7mPHYu5/p9gOwhia4GWlT1C8wNXc6Zv6SChaereZvtfp8uZ+QgY9RbaH3jq3boPWVRM14oFtFuI6yEQjMAhCKBNklRWZQWY9Y6wISaSuSBgSJgJG8Ygd77M9mU8diDha7OualUakUazNUWxCm/veXN04T0ytuAmAp0XQFtStUAgXHFHy3tn4g2PACeLbk7dGEx2GrkXFKoC4/uG6vbvlJn0vv1XBwRqUyDly1FI4MosxI6+XXTpA4XaZHh1FZdGU2FuHb5zwfEU7MR0JH0Np71U2vTr0bk6lbaa3J4ETx7eXYtRGNbKfBqOwRxqM41am1uDC97HkQYFns/2smG2lg6tQ2RKy5z0VrqW9AGv8p2W3933xGIrrmRWSo5zNa5DEsCB0II+s8rUz2z2K7dFZa1PEojfpqYqU6rKuZUvl8N2tcgcQTyBHSBzg9m1WlQ8bG1qOFosCB4pYu5YGwVEBYm1j17TO9h+66Vsc1Z2VlwwzoB8Tk2R7HWw1PqBOU9oO+D7QxlSoSfDUlcOt9Fpg6G3VvePr2nN4LaVSi6vRd6brqrIxVh6EQPrHffeT9LQy0z+9VutLqORqfLl39Jsd29lDDYWlTHHLmqHmzt5nYnnqfsJ814D2nVmrK+PzYjKtlPlVhYacBY/nnPS9oe3WmMKjYWkXqFQHznKlNraqbeZzf0HeBuPbE1ZsA1LD0XqmqwNUoCfDRPOSQOuUD6z592jhjhvISRVZf3Rlt4atqKYa+rEWv04a6zfbY9r20azEiqKPDSigW1r28zXbmec5DFY16rl6rM7E3ZmJJPqTAtwi5QX6aKO9uPaY1RiTr/rtLhjCBYAAfU3+cqaoSSTzgQjhCARxCMQACKO0VoEzVlbmGaECJgIQBgEIGECaNaeibub0Y7HYZcEieKMPTLqL2Z6NPQpx1YZlAty9J5yDOl9n+9v/AC/HUa5BKDMtYAXJpsLED55T8oHY7uYSqKop0EqNnP8AZspuvXN/DbmTpPZdn7r0P0bUK6JUWoc1dSLqzEAXHcACx46XnBJ7ZaLV6QCrkcfuhFJyg8GDDVj2tOq3m33pYPAtXDBrr/8AHAPvuw8g9OZ7AwPm3b2zlpYmvTQ3FOrUQdwjlQftIbK23Ww64gUWyitSNGrpxRiCQOh8vHuZh4nFF3ZmNySST1JNyfrI1XuB9+5P+hAdB/NrzkXo8ZXeZK1s1vvAxZK8yKeHGcBtFvdjf4eYHeLGYnM7lRYMeHbpAoiEZ4RQHHeK8IDhCEAjEV4wYDtFaSiAgQAjIheTyQKjIyTSMBiWmlpKhJq0BostpqNT0H+0oJltILrnzW5ZSOPzgZuwcYtOspceU6E81vwcen4vLNu7aaswUMxpIT4QY9eL24AmaqpYe7e3fjFAkqXM9h3A9jWGx2zRXq1aq1apcUylstLI5XVSPPe1+I46dZ5fu5sg4nEUqINs7WZrXyqNWe3YXn0vsLatHB7GNZRajQWr4Y/iyVGRVv1ZgBfq0D53333LfZ2JNCo6VDlDKyH4WvbMvFTpwP3nODSbLb21qmJr1a1Y3eoxZz3PIdhwHYCau8DIxFUELbprKRIiZWHsadQfF5Sv+EnMPv8AaBQDoYhLGICjqTc+nIfkyu8BwEUIEoGRjBgElISV4EhAQSWqkCK4e8uZQBHhXJ0l9bCHnA1Tx06d5dXpWjwogWjA6XmM6WM2T1SBYzArwIAS1RpMdTJhoFnhxGj0kc5jIMDe7rbUGHGJf4/DCU+vnbUj/KJ3W+e2Cm7myKKn+3zvU7ikzG3+dwflPKEveem7c2ea27ey6w//AD1a9JuflqVHt90X6wPLqhlYEznpIORJ7/0kHIHCBjinEwtwMGMiYBGIoQHeF4WjtALxyMYgOAhaFoFlOZKpMektzMnwWHKBXgqmVheb3EnMoItwnMB5lpjTa0BYx+UjhHAlFRrmJTAz6+IvwmJVqXkHvImA1EYEamRLQL6I1mcUE1atMnD1fMIGVicMAJ7l7PdjLjN2nw4sWZsQF/u1A+en98vyM8M2liOFp0u4XtQxWz0q0aK0nR2zgVAxytYKSuVhxAH0gcti0KsykEEEgg8QRoQZh1OPLlwN+IvNht/aDVq9Wq4UNVdnYKLLmYktlF9BczVmArxRmEBRiEBAcYhACAEQEZgIBaIR2haBk4OoAwvO4w5w5Rb2vbqJwIEtGIbrAxJYkgJOAm1iAtHIEwJM14jI2hAI4o4DEyMOusxxLqL2gTxRk9kreqOWh1PDQE/ymPVa5ksLUs4Pf8i384Gdj0Bvw04fOa1pnEXHOY3gk8AfxAoyR5JeMK3YepiFHX3r+g0+sCgiFpfXS0ptAAI4WkYEoCKO0BxiICSCwGICMCKBRC8zBRWGRYGETCZeVYeWBiRiZN1juIGKIyJfmEPEECgKZIKZcKoj8UQKSsVO95eaggKggZahvMB0vwlZp1Bw/BlyNxsbadZTVY63JPS5MArMwUZhryvb8Ss1SByldoMIFdRpG+kHOsjAIWgJICAASYWRkg0BgyWaV3k7QHmkS8laVkQJikZLwTCEBfpzD9OYQgH6cw8EwhAj4BgaBihAYomS8EwhAXgGAowhAyydB6CVnnCECoRMY4QMcxQhAYjtCEAjhCApZeEIEwsrMIQ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Conductors and Leaders</a:t>
            </a:r>
            <a:endParaRPr lang="en-US" dirty="0"/>
          </a:p>
        </p:txBody>
      </p:sp>
      <p:sp>
        <p:nvSpPr>
          <p:cNvPr id="3" name="Content Placeholder 2"/>
          <p:cNvSpPr>
            <a:spLocks noGrp="1"/>
          </p:cNvSpPr>
          <p:nvPr>
            <p:ph idx="1"/>
          </p:nvPr>
        </p:nvSpPr>
        <p:spPr>
          <a:xfrm>
            <a:off x="457200" y="1600200"/>
            <a:ext cx="4800600" cy="5029200"/>
          </a:xfrm>
        </p:spPr>
        <p:txBody>
          <a:bodyPr>
            <a:normAutofit/>
          </a:bodyPr>
          <a:lstStyle/>
          <a:p>
            <a:r>
              <a:rPr lang="en-US" dirty="0" smtClean="0"/>
              <a:t>Frederick the Great</a:t>
            </a:r>
          </a:p>
          <a:p>
            <a:pPr lvl="1"/>
            <a:r>
              <a:rPr lang="en-US" dirty="0" smtClean="0"/>
              <a:t>created basis of German nation</a:t>
            </a:r>
          </a:p>
          <a:p>
            <a:pPr lvl="1"/>
            <a:r>
              <a:rPr lang="en-US" dirty="0" smtClean="0"/>
              <a:t>Well-rounded:</a:t>
            </a:r>
          </a:p>
          <a:p>
            <a:pPr lvl="2"/>
            <a:r>
              <a:rPr lang="en-US" dirty="0" smtClean="0"/>
              <a:t> studied art, music, and literature</a:t>
            </a:r>
          </a:p>
          <a:p>
            <a:pPr lvl="2"/>
            <a:r>
              <a:rPr lang="en-US" dirty="0" smtClean="0"/>
              <a:t>Wrote poetry, played the flute, and composed sonatas</a:t>
            </a:r>
          </a:p>
          <a:p>
            <a:pPr lvl="1"/>
            <a:r>
              <a:rPr lang="en-US" dirty="0" smtClean="0"/>
              <a:t>Epitome of great German leader</a:t>
            </a:r>
          </a:p>
          <a:p>
            <a:pPr lvl="1"/>
            <a:endParaRPr lang="en-US" dirty="0" smtClean="0"/>
          </a:p>
        </p:txBody>
      </p:sp>
      <p:pic>
        <p:nvPicPr>
          <p:cNvPr id="19458" name="Picture 2" descr="http://www.glogster.com/media/12/37/16/43/37164365.jpg"/>
          <p:cNvPicPr>
            <a:picLocks noChangeAspect="1" noChangeArrowheads="1"/>
          </p:cNvPicPr>
          <p:nvPr/>
        </p:nvPicPr>
        <p:blipFill>
          <a:blip r:embed="rId3" cstate="print"/>
          <a:srcRect/>
          <a:stretch>
            <a:fillRect/>
          </a:stretch>
        </p:blipFill>
        <p:spPr bwMode="auto">
          <a:xfrm>
            <a:off x="5305425" y="1752600"/>
            <a:ext cx="3838575" cy="47625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Conductors and Leaders</a:t>
            </a:r>
            <a:endParaRPr lang="en-US" dirty="0"/>
          </a:p>
        </p:txBody>
      </p:sp>
      <p:sp>
        <p:nvSpPr>
          <p:cNvPr id="3" name="Content Placeholder 2"/>
          <p:cNvSpPr>
            <a:spLocks noGrp="1"/>
          </p:cNvSpPr>
          <p:nvPr>
            <p:ph idx="1"/>
          </p:nvPr>
        </p:nvSpPr>
        <p:spPr/>
        <p:txBody>
          <a:bodyPr/>
          <a:lstStyle/>
          <a:p>
            <a:r>
              <a:rPr lang="en-US" dirty="0" smtClean="0"/>
              <a:t>Like Frederick, German CEOs are well-rounded and independent</a:t>
            </a:r>
          </a:p>
          <a:p>
            <a:r>
              <a:rPr lang="en-US" dirty="0" smtClean="0"/>
              <a:t>75% of German Industrial CEOs hold doctorates</a:t>
            </a:r>
          </a:p>
          <a:p>
            <a:r>
              <a:rPr lang="en-US" dirty="0" smtClean="0"/>
              <a:t>Manage by pushing subordinates to perform but do not hover</a:t>
            </a: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wallpaperonlines.com/wallpaperpics/music-notes-2.jpg"/>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1828800"/>
            <a:ext cx="9248775" cy="9248776"/>
          </a:xfrm>
          <a:prstGeom prst="rect">
            <a:avLst/>
          </a:prstGeom>
          <a:noFill/>
        </p:spPr>
      </p:pic>
      <p:sp>
        <p:nvSpPr>
          <p:cNvPr id="2" name="Title 1"/>
          <p:cNvSpPr>
            <a:spLocks noGrp="1"/>
          </p:cNvSpPr>
          <p:nvPr>
            <p:ph type="title"/>
          </p:nvPr>
        </p:nvSpPr>
        <p:spPr/>
        <p:txBody>
          <a:bodyPr/>
          <a:lstStyle/>
          <a:p>
            <a:r>
              <a:rPr lang="en-US" b="1" dirty="0" smtClean="0"/>
              <a:t>Precision and Synchronicity</a:t>
            </a:r>
            <a:endParaRPr lang="en-US" b="1"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 and Synchronicity</a:t>
            </a:r>
            <a:endParaRPr lang="en-US" dirty="0"/>
          </a:p>
        </p:txBody>
      </p:sp>
      <p:sp>
        <p:nvSpPr>
          <p:cNvPr id="3" name="Content Placeholder 2"/>
          <p:cNvSpPr>
            <a:spLocks noGrp="1"/>
          </p:cNvSpPr>
          <p:nvPr>
            <p:ph idx="1"/>
          </p:nvPr>
        </p:nvSpPr>
        <p:spPr/>
        <p:txBody>
          <a:bodyPr/>
          <a:lstStyle/>
          <a:p>
            <a:r>
              <a:rPr lang="en-US" dirty="0" smtClean="0"/>
              <a:t>Conscious of time and efficient allocation</a:t>
            </a:r>
          </a:p>
          <a:p>
            <a:r>
              <a:rPr lang="en-US" dirty="0" smtClean="0"/>
              <a:t>Tardiness unacceptable</a:t>
            </a:r>
          </a:p>
          <a:p>
            <a:pPr lvl="1"/>
            <a:r>
              <a:rPr lang="en-US" dirty="0" smtClean="0"/>
              <a:t>Preferably show up 5 minutes before</a:t>
            </a:r>
          </a:p>
          <a:p>
            <a:r>
              <a:rPr lang="en-US" dirty="0" smtClean="0"/>
              <a:t>Meetings and negotiations</a:t>
            </a:r>
          </a:p>
          <a:p>
            <a:pPr lvl="1"/>
            <a:r>
              <a:rPr lang="en-US" dirty="0" smtClean="0"/>
              <a:t> long and have well-marked stages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and Climate</a:t>
            </a:r>
            <a:endParaRPr lang="en-US" dirty="0"/>
          </a:p>
        </p:txBody>
      </p:sp>
      <p:sp>
        <p:nvSpPr>
          <p:cNvPr id="3" name="Content Placeholder 2"/>
          <p:cNvSpPr>
            <a:spLocks noGrp="1"/>
          </p:cNvSpPr>
          <p:nvPr>
            <p:ph idx="1"/>
          </p:nvPr>
        </p:nvSpPr>
        <p:spPr/>
        <p:txBody>
          <a:bodyPr/>
          <a:lstStyle/>
          <a:p>
            <a:r>
              <a:rPr lang="en-US" dirty="0" smtClean="0"/>
              <a:t>46,094 Sq. Km.</a:t>
            </a:r>
          </a:p>
          <a:p>
            <a:r>
              <a:rPr lang="en-US" dirty="0" smtClean="0"/>
              <a:t>Composed of 406 several islands</a:t>
            </a:r>
          </a:p>
          <a:p>
            <a:r>
              <a:rPr lang="en-US" dirty="0" smtClean="0"/>
              <a:t>Smallest of the Scandinavian countries</a:t>
            </a:r>
          </a:p>
          <a:p>
            <a:r>
              <a:rPr lang="en-US" dirty="0" smtClean="0"/>
              <a:t>Rainy, humid, overcast, </a:t>
            </a:r>
          </a:p>
          <a:p>
            <a:pPr>
              <a:buNone/>
            </a:pPr>
            <a:r>
              <a:rPr lang="en-US" dirty="0" smtClean="0"/>
              <a:t>   windy winters and </a:t>
            </a:r>
          </a:p>
          <a:p>
            <a:pPr>
              <a:buNone/>
            </a:pPr>
            <a:r>
              <a:rPr lang="en-US" dirty="0" smtClean="0"/>
              <a:t>    cool summers</a:t>
            </a:r>
          </a:p>
          <a:p>
            <a:endParaRPr lang="en-US" dirty="0"/>
          </a:p>
        </p:txBody>
      </p:sp>
      <p:pic>
        <p:nvPicPr>
          <p:cNvPr id="4" name="Picture 3" descr="da-map.gif"/>
          <p:cNvPicPr>
            <a:picLocks noChangeAspect="1"/>
          </p:cNvPicPr>
          <p:nvPr/>
        </p:nvPicPr>
        <p:blipFill>
          <a:blip r:embed="rId3" cstate="print"/>
          <a:stretch>
            <a:fillRect/>
          </a:stretch>
        </p:blipFill>
        <p:spPr>
          <a:xfrm>
            <a:off x="5410200" y="3231179"/>
            <a:ext cx="3091662" cy="3322021"/>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 and Synchronicity</a:t>
            </a:r>
            <a:endParaRPr lang="en-US" dirty="0"/>
          </a:p>
        </p:txBody>
      </p:sp>
      <p:sp>
        <p:nvSpPr>
          <p:cNvPr id="3" name="Content Placeholder 2"/>
          <p:cNvSpPr>
            <a:spLocks noGrp="1"/>
          </p:cNvSpPr>
          <p:nvPr>
            <p:ph idx="1"/>
          </p:nvPr>
        </p:nvSpPr>
        <p:spPr/>
        <p:txBody>
          <a:bodyPr/>
          <a:lstStyle/>
          <a:p>
            <a:r>
              <a:rPr lang="en-US" dirty="0" smtClean="0"/>
              <a:t>Communication:</a:t>
            </a:r>
          </a:p>
          <a:p>
            <a:pPr lvl="1"/>
            <a:r>
              <a:rPr lang="en-US" dirty="0" smtClean="0"/>
              <a:t>Directly express ideas both in written or oral form</a:t>
            </a:r>
          </a:p>
          <a:p>
            <a:pPr lvl="1"/>
            <a:r>
              <a:rPr lang="en-US" dirty="0" smtClean="0"/>
              <a:t>Very literal</a:t>
            </a:r>
          </a:p>
          <a:p>
            <a:r>
              <a:rPr lang="en-US" dirty="0" smtClean="0"/>
              <a:t>Problem Solving:</a:t>
            </a:r>
          </a:p>
          <a:p>
            <a:pPr lvl="1"/>
            <a:r>
              <a:rPr lang="en-US" dirty="0" smtClean="0"/>
              <a:t>Use deductive thinking: relies on past history and theory</a:t>
            </a: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Precision and Synchronicity</a:t>
            </a:r>
            <a:endParaRPr lang="en-US" dirty="0"/>
          </a:p>
        </p:txBody>
      </p:sp>
      <p:sp>
        <p:nvSpPr>
          <p:cNvPr id="3" name="Content Placeholder 2"/>
          <p:cNvSpPr>
            <a:spLocks noGrp="1"/>
          </p:cNvSpPr>
          <p:nvPr>
            <p:ph idx="1"/>
          </p:nvPr>
        </p:nvSpPr>
        <p:spPr/>
        <p:txBody>
          <a:bodyPr/>
          <a:lstStyle/>
          <a:p>
            <a:r>
              <a:rPr lang="en-US" dirty="0" smtClean="0"/>
              <a:t>Festivals and Celebrations</a:t>
            </a:r>
          </a:p>
          <a:p>
            <a:pPr lvl="1"/>
            <a:r>
              <a:rPr lang="en-US" dirty="0" smtClean="0"/>
              <a:t>Typical festivals: beer drinking, abundant food, brass bands, dancing, and colorful parades</a:t>
            </a:r>
          </a:p>
          <a:p>
            <a:r>
              <a:rPr lang="en-US" dirty="0" smtClean="0"/>
              <a:t>Sporting Events</a:t>
            </a:r>
          </a:p>
          <a:p>
            <a:pPr lvl="1"/>
            <a:r>
              <a:rPr lang="en-US" dirty="0" smtClean="0"/>
              <a:t>Tennis</a:t>
            </a:r>
          </a:p>
          <a:p>
            <a:pPr lvl="1"/>
            <a:r>
              <a:rPr lang="en-US" dirty="0" smtClean="0">
                <a:hlinkClick r:id="rId3"/>
              </a:rPr>
              <a:t>Soccer</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t1.gstatic.com/images?q=tbn:ANd9GcSZzo80wzGKRUhGi9XENHDeFM_o30J8aAjAQRjTkO7Wxy15hLUyCNnkXYLE"/>
          <p:cNvPicPr>
            <a:picLocks noChangeAspect="1" noChangeArrowheads="1"/>
          </p:cNvPicPr>
          <p:nvPr/>
        </p:nvPicPr>
        <p:blipFill>
          <a:blip r:embed="rId3" cstate="print"/>
          <a:srcRect/>
          <a:stretch>
            <a:fillRect/>
          </a:stretch>
        </p:blipFill>
        <p:spPr bwMode="auto">
          <a:xfrm>
            <a:off x="2057400" y="0"/>
            <a:ext cx="7086600" cy="6858000"/>
          </a:xfrm>
          <a:prstGeom prst="rect">
            <a:avLst/>
          </a:prstGeom>
          <a:noFill/>
        </p:spPr>
      </p:pic>
      <p:sp>
        <p:nvSpPr>
          <p:cNvPr id="5" name="Title 4"/>
          <p:cNvSpPr>
            <a:spLocks noGrp="1"/>
          </p:cNvSpPr>
          <p:nvPr>
            <p:ph type="title"/>
          </p:nvPr>
        </p:nvSpPr>
        <p:spPr>
          <a:xfrm>
            <a:off x="0" y="-381000"/>
            <a:ext cx="2971800" cy="2514600"/>
          </a:xfrm>
        </p:spPr>
        <p:txBody>
          <a:bodyPr vert="horz">
            <a:normAutofit/>
          </a:bodyPr>
          <a:lstStyle/>
          <a:p>
            <a:r>
              <a:rPr lang="en-US" sz="4800" b="1" dirty="0" smtClean="0"/>
              <a:t>Unfinished</a:t>
            </a:r>
            <a:br>
              <a:rPr lang="en-US" sz="4800" b="1" dirty="0" smtClean="0"/>
            </a:br>
            <a:r>
              <a:rPr lang="en-US" sz="4800" b="1" dirty="0" smtClean="0"/>
              <a:t>Symphony</a:t>
            </a:r>
            <a:endParaRPr lang="en-US" sz="4800"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Unfinished Symphony</a:t>
            </a:r>
            <a:endParaRPr lang="en-US" dirty="0"/>
          </a:p>
        </p:txBody>
      </p:sp>
      <p:sp>
        <p:nvSpPr>
          <p:cNvPr id="3" name="Content Placeholder 2"/>
          <p:cNvSpPr>
            <a:spLocks noGrp="1"/>
          </p:cNvSpPr>
          <p:nvPr>
            <p:ph idx="1"/>
          </p:nvPr>
        </p:nvSpPr>
        <p:spPr/>
        <p:txBody>
          <a:bodyPr/>
          <a:lstStyle/>
          <a:p>
            <a:r>
              <a:rPr lang="en-US" dirty="0" smtClean="0"/>
              <a:t>Continuation of population diversity</a:t>
            </a:r>
          </a:p>
          <a:p>
            <a:r>
              <a:rPr lang="en-US" dirty="0" smtClean="0"/>
              <a:t>Generational clashes</a:t>
            </a:r>
          </a:p>
          <a:p>
            <a:r>
              <a:rPr lang="en-US" dirty="0" smtClean="0"/>
              <a:t>Leadership roles</a:t>
            </a:r>
          </a:p>
          <a:p>
            <a:pPr lvl="1"/>
            <a:r>
              <a:rPr lang="en-US" dirty="0" smtClean="0"/>
              <a:t>EU and NATO</a:t>
            </a:r>
          </a:p>
          <a:p>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Doing Business in Germany</a:t>
            </a:r>
            <a:br>
              <a:rPr lang="en-US" dirty="0" smtClean="0"/>
            </a:br>
            <a:r>
              <a:rPr lang="en-US" dirty="0" smtClean="0"/>
              <a:t>Take-</a:t>
            </a:r>
            <a:r>
              <a:rPr lang="en-US" dirty="0" err="1" smtClean="0"/>
              <a:t>aways</a:t>
            </a:r>
            <a:endParaRPr lang="en-US" dirty="0"/>
          </a:p>
        </p:txBody>
      </p:sp>
      <p:sp>
        <p:nvSpPr>
          <p:cNvPr id="3" name="Content Placeholder 2"/>
          <p:cNvSpPr>
            <a:spLocks noGrp="1"/>
          </p:cNvSpPr>
          <p:nvPr>
            <p:ph idx="1"/>
          </p:nvPr>
        </p:nvSpPr>
        <p:spPr/>
        <p:txBody>
          <a:bodyPr/>
          <a:lstStyle/>
          <a:p>
            <a:r>
              <a:rPr lang="en-US" dirty="0" smtClean="0"/>
              <a:t>Show up 5 minutes early</a:t>
            </a:r>
          </a:p>
          <a:p>
            <a:r>
              <a:rPr lang="en-US" dirty="0" smtClean="0"/>
              <a:t>Start with history</a:t>
            </a:r>
          </a:p>
          <a:p>
            <a:r>
              <a:rPr lang="en-US" dirty="0" smtClean="0"/>
              <a:t>Be prepared for a long meeting</a:t>
            </a:r>
          </a:p>
          <a:p>
            <a:r>
              <a:rPr lang="en-US" dirty="0" smtClean="0"/>
              <a:t>Get to the point</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Comparison</a:t>
            </a:r>
            <a:br>
              <a:rPr lang="en-US" dirty="0" smtClean="0"/>
            </a:br>
            <a:endParaRPr lang="en-US" dirty="0"/>
          </a:p>
        </p:txBody>
      </p:sp>
      <p:sp>
        <p:nvSpPr>
          <p:cNvPr id="3" name="Content Placeholder 2"/>
          <p:cNvSpPr>
            <a:spLocks noGrp="1"/>
          </p:cNvSpPr>
          <p:nvPr>
            <p:ph idx="1"/>
          </p:nvPr>
        </p:nvSpPr>
        <p:spPr>
          <a:xfrm>
            <a:off x="4419600" y="1066800"/>
            <a:ext cx="4724400" cy="5791200"/>
          </a:xfrm>
        </p:spPr>
        <p:txBody>
          <a:bodyPr/>
          <a:lstStyle/>
          <a:p>
            <a:pPr algn="ctr">
              <a:buNone/>
            </a:pPr>
            <a:r>
              <a:rPr lang="en-US" sz="4000" dirty="0" smtClean="0"/>
              <a:t>Czech Republic</a:t>
            </a:r>
          </a:p>
          <a:p>
            <a:r>
              <a:rPr lang="en-US" dirty="0" smtClean="0"/>
              <a:t>Area: 78,867 sq km</a:t>
            </a:r>
          </a:p>
          <a:p>
            <a:r>
              <a:rPr lang="en-US" dirty="0" smtClean="0"/>
              <a:t>Population: 10,177,300</a:t>
            </a:r>
          </a:p>
          <a:p>
            <a:r>
              <a:rPr lang="en-US" dirty="0" smtClean="0"/>
              <a:t>Government: Parliamentary Democracy</a:t>
            </a:r>
          </a:p>
          <a:p>
            <a:r>
              <a:rPr lang="en-US" dirty="0" smtClean="0"/>
              <a:t>GDP: $272.2 billion</a:t>
            </a:r>
            <a:endParaRPr lang="en-US" dirty="0"/>
          </a:p>
        </p:txBody>
      </p:sp>
      <p:sp>
        <p:nvSpPr>
          <p:cNvPr id="5" name="Content Placeholder 2"/>
          <p:cNvSpPr txBox="1">
            <a:spLocks/>
          </p:cNvSpPr>
          <p:nvPr/>
        </p:nvSpPr>
        <p:spPr>
          <a:xfrm>
            <a:off x="0" y="990600"/>
            <a:ext cx="4572000" cy="56388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4000" dirty="0" smtClean="0"/>
              <a:t>Germany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Area: 257,022 sq km</a:t>
            </a:r>
          </a:p>
          <a:p>
            <a:pPr marL="342900" lvl="0" indent="-342900">
              <a:spcBef>
                <a:spcPct val="20000"/>
              </a:spcBef>
              <a:buFont typeface="Arial" pitchFamily="34" charset="0"/>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Population: </a:t>
            </a:r>
            <a:r>
              <a:rPr lang="en-US" sz="3200" dirty="0" smtClean="0"/>
              <a:t>81,305,856</a:t>
            </a:r>
          </a:p>
          <a:p>
            <a:pPr marL="342900" lvl="0" indent="-342900">
              <a:spcBef>
                <a:spcPct val="20000"/>
              </a:spcBef>
              <a:buFont typeface="Arial" pitchFamily="34" charset="0"/>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Government:</a:t>
            </a:r>
            <a:r>
              <a:rPr kumimoji="0" lang="en-US" sz="3200" b="0" i="0" u="none" strike="noStrike" kern="1200" cap="none" spc="0" normalizeH="0" noProof="0" dirty="0" smtClean="0">
                <a:ln>
                  <a:noFill/>
                </a:ln>
                <a:solidFill>
                  <a:schemeClr val="tx1"/>
                </a:solidFill>
                <a:effectLst/>
                <a:uLnTx/>
                <a:uFillTx/>
                <a:latin typeface="+mn-lt"/>
                <a:ea typeface="+mn-ea"/>
                <a:cs typeface="+mn-cs"/>
              </a:rPr>
              <a:t> Federal Confederation</a:t>
            </a:r>
          </a:p>
          <a:p>
            <a:pPr marL="342900" lvl="0" indent="-342900">
              <a:spcBef>
                <a:spcPct val="20000"/>
              </a:spcBef>
              <a:buFont typeface="Arial" pitchFamily="34" charset="0"/>
              <a:buChar char="•"/>
            </a:pPr>
            <a:r>
              <a:rPr lang="en-US" sz="3200" baseline="0" dirty="0" smtClean="0"/>
              <a:t>GDP:</a:t>
            </a:r>
            <a:r>
              <a:rPr lang="en-US" sz="3200" dirty="0" smtClean="0"/>
              <a:t> $3.085 trillion</a:t>
            </a:r>
          </a:p>
          <a:p>
            <a:pPr marL="342900" lvl="0" indent="-342900">
              <a:spcBef>
                <a:spcPct val="20000"/>
              </a:spcBef>
              <a:buFont typeface="Arial" pitchFamily="34" charset="0"/>
              <a:buChar cha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124" name="Picture 4" descr="http://www.fbe.hku.hk/programme/undergraduate/ibgm/data/fieldtrip/germany-flag.jpg"/>
          <p:cNvPicPr>
            <a:picLocks noChangeAspect="1" noChangeArrowheads="1"/>
          </p:cNvPicPr>
          <p:nvPr/>
        </p:nvPicPr>
        <p:blipFill>
          <a:blip r:embed="rId3" cstate="print"/>
          <a:srcRect/>
          <a:stretch>
            <a:fillRect/>
          </a:stretch>
        </p:blipFill>
        <p:spPr bwMode="auto">
          <a:xfrm>
            <a:off x="381000" y="4671059"/>
            <a:ext cx="3657600" cy="2186941"/>
          </a:xfrm>
          <a:prstGeom prst="rect">
            <a:avLst/>
          </a:prstGeom>
          <a:noFill/>
        </p:spPr>
      </p:pic>
      <p:pic>
        <p:nvPicPr>
          <p:cNvPr id="5126" name="Picture 6" descr="http://www.crwflags.com/fotw/images/c/cz.gif"/>
          <p:cNvPicPr>
            <a:picLocks noChangeAspect="1" noChangeArrowheads="1"/>
          </p:cNvPicPr>
          <p:nvPr/>
        </p:nvPicPr>
        <p:blipFill>
          <a:blip r:embed="rId4" cstate="print"/>
          <a:srcRect/>
          <a:stretch>
            <a:fillRect/>
          </a:stretch>
        </p:blipFill>
        <p:spPr bwMode="auto">
          <a:xfrm>
            <a:off x="4876800" y="4800599"/>
            <a:ext cx="3086100" cy="2057401"/>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470025"/>
          </a:xfrm>
        </p:spPr>
        <p:txBody>
          <a:bodyPr/>
          <a:lstStyle/>
          <a:p>
            <a:r>
              <a:rPr lang="en-US" dirty="0" smtClean="0"/>
              <a:t>Ireland</a:t>
            </a:r>
            <a:endParaRPr lang="en-US" dirty="0"/>
          </a:p>
        </p:txBody>
      </p:sp>
      <p:pic>
        <p:nvPicPr>
          <p:cNvPr id="3074" name="Picture 2" descr="http://www.olstars.com/images/flags/Big/ie.gif"/>
          <p:cNvPicPr>
            <a:picLocks noChangeAspect="1" noChangeArrowheads="1"/>
          </p:cNvPicPr>
          <p:nvPr/>
        </p:nvPicPr>
        <p:blipFill>
          <a:blip r:embed="rId3" cstate="print"/>
          <a:srcRect/>
          <a:stretch>
            <a:fillRect/>
          </a:stretch>
        </p:blipFill>
        <p:spPr bwMode="auto">
          <a:xfrm>
            <a:off x="1752600" y="2057399"/>
            <a:ext cx="5867400" cy="3914913"/>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Republic of Ireland</a:t>
            </a:r>
          </a:p>
          <a:p>
            <a:pPr lvl="1"/>
            <a:r>
              <a:rPr lang="en-US" dirty="0" smtClean="0"/>
              <a:t>Northern Ireland is considered part of the United Kingdom</a:t>
            </a:r>
          </a:p>
          <a:p>
            <a:r>
              <a:rPr lang="en-US" dirty="0" smtClean="0"/>
              <a:t>Constitutional Parliamentary Republic</a:t>
            </a:r>
          </a:p>
          <a:p>
            <a:r>
              <a:rPr lang="en-US" dirty="0" smtClean="0"/>
              <a:t>Population of 4,581,269 according to the 2011 census</a:t>
            </a:r>
          </a:p>
          <a:p>
            <a:r>
              <a:rPr lang="en-US" dirty="0" smtClean="0"/>
              <a:t>Part of the European Union as well as the Euro Zone</a:t>
            </a:r>
          </a:p>
          <a:p>
            <a:endParaRPr lang="en-US" dirty="0"/>
          </a:p>
        </p:txBody>
      </p:sp>
      <p:sp>
        <p:nvSpPr>
          <p:cNvPr id="2" name="Title 1"/>
          <p:cNvSpPr>
            <a:spLocks noGrp="1"/>
          </p:cNvSpPr>
          <p:nvPr>
            <p:ph type="title"/>
          </p:nvPr>
        </p:nvSpPr>
        <p:spPr/>
        <p:txBody>
          <a:bodyPr/>
          <a:lstStyle/>
          <a:p>
            <a:r>
              <a:rPr lang="en-US" dirty="0" smtClean="0"/>
              <a:t>General</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3810000"/>
          </a:xfrm>
        </p:spPr>
        <p:txBody>
          <a:bodyPr>
            <a:normAutofit/>
          </a:bodyPr>
          <a:lstStyle/>
          <a:p>
            <a:r>
              <a:rPr lang="en-US" dirty="0" smtClean="0"/>
              <a:t>Capital City is Dublin</a:t>
            </a:r>
          </a:p>
          <a:p>
            <a:r>
              <a:rPr lang="en-US" dirty="0" smtClean="0"/>
              <a:t>44% claim they attend Sunday Mass regularly and 90% claim they are Catholic</a:t>
            </a:r>
          </a:p>
          <a:p>
            <a:pPr lvl="1"/>
            <a:r>
              <a:rPr lang="en-US" dirty="0" smtClean="0"/>
              <a:t>Religious aspects could play into some types of business</a:t>
            </a:r>
          </a:p>
          <a:p>
            <a:r>
              <a:rPr lang="en-US" dirty="0" smtClean="0"/>
              <a:t>Current president is Michael D. Higgins. Took office in November 2011.</a:t>
            </a:r>
          </a:p>
          <a:p>
            <a:pPr>
              <a:buNone/>
            </a:pPr>
            <a:r>
              <a:rPr lang="en-US" dirty="0" smtClean="0"/>
              <a:t>  </a:t>
            </a:r>
          </a:p>
          <a:p>
            <a:pPr>
              <a:buNone/>
            </a:pPr>
            <a:r>
              <a:rPr lang="en-US" dirty="0" smtClean="0"/>
              <a:t> </a:t>
            </a:r>
          </a:p>
          <a:p>
            <a:endParaRPr lang="en-US" dirty="0"/>
          </a:p>
        </p:txBody>
      </p:sp>
      <p:sp>
        <p:nvSpPr>
          <p:cNvPr id="2" name="Title 1"/>
          <p:cNvSpPr>
            <a:spLocks noGrp="1"/>
          </p:cNvSpPr>
          <p:nvPr>
            <p:ph type="title"/>
          </p:nvPr>
        </p:nvSpPr>
        <p:spPr/>
        <p:txBody>
          <a:bodyPr/>
          <a:lstStyle/>
          <a:p>
            <a:r>
              <a:rPr lang="en-US" dirty="0" smtClean="0"/>
              <a:t>General</a:t>
            </a:r>
            <a:endParaRPr lang="en-US" dirty="0"/>
          </a:p>
        </p:txBody>
      </p:sp>
      <p:pic>
        <p:nvPicPr>
          <p:cNvPr id="50178" name="Picture 2" descr="http://upload.wikimedia.org/wikipedia/commons/thumb/5/5b/Michael_d_higgins.jpg/170px-Michael_d_higgins.jpg"/>
          <p:cNvPicPr>
            <a:picLocks noChangeAspect="1" noChangeArrowheads="1"/>
          </p:cNvPicPr>
          <p:nvPr/>
        </p:nvPicPr>
        <p:blipFill>
          <a:blip r:embed="rId3" cstate="print"/>
          <a:srcRect/>
          <a:stretch>
            <a:fillRect/>
          </a:stretch>
        </p:blipFill>
        <p:spPr bwMode="auto">
          <a:xfrm>
            <a:off x="5410200" y="4114800"/>
            <a:ext cx="1924050" cy="2557855"/>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Covers approximately 5/6 of the island of Ireland</a:t>
            </a:r>
          </a:p>
          <a:p>
            <a:r>
              <a:rPr lang="en-US" dirty="0" smtClean="0"/>
              <a:t>Western part is cliffs and mountains</a:t>
            </a:r>
          </a:p>
          <a:p>
            <a:r>
              <a:rPr lang="en-US" dirty="0" smtClean="0"/>
              <a:t>Central part is lowlands</a:t>
            </a:r>
          </a:p>
          <a:p>
            <a:r>
              <a:rPr lang="en-US" dirty="0" smtClean="0"/>
              <a:t>Emerald Isle</a:t>
            </a:r>
          </a:p>
          <a:p>
            <a:endParaRPr lang="en-US" dirty="0"/>
          </a:p>
        </p:txBody>
      </p:sp>
      <p:sp>
        <p:nvSpPr>
          <p:cNvPr id="2" name="Title 1"/>
          <p:cNvSpPr>
            <a:spLocks noGrp="1"/>
          </p:cNvSpPr>
          <p:nvPr>
            <p:ph type="title"/>
          </p:nvPr>
        </p:nvSpPr>
        <p:spPr/>
        <p:txBody>
          <a:bodyPr/>
          <a:lstStyle/>
          <a:p>
            <a:r>
              <a:rPr lang="en-US" dirty="0" smtClean="0"/>
              <a:t>Geography and Climate</a:t>
            </a:r>
            <a:endParaRPr lang="en-US" dirty="0"/>
          </a:p>
        </p:txBody>
      </p:sp>
      <p:pic>
        <p:nvPicPr>
          <p:cNvPr id="2050" name="Picture 2" descr="http://www.ireland-map.co.uk/maps/physical-map-of-ireland.gif"/>
          <p:cNvPicPr>
            <a:picLocks noChangeAspect="1" noChangeArrowheads="1"/>
          </p:cNvPicPr>
          <p:nvPr/>
        </p:nvPicPr>
        <p:blipFill>
          <a:blip r:embed="rId3" cstate="print"/>
          <a:srcRect/>
          <a:stretch>
            <a:fillRect/>
          </a:stretch>
        </p:blipFill>
        <p:spPr bwMode="auto">
          <a:xfrm>
            <a:off x="5334000" y="3276600"/>
            <a:ext cx="3183467" cy="3581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Bit of History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Unification of the country in d. 987 by Harold I Bluetooth.</a:t>
            </a:r>
          </a:p>
          <a:p>
            <a:r>
              <a:rPr lang="en-US" dirty="0" smtClean="0"/>
              <a:t>Viking Age, c. 800-1100</a:t>
            </a:r>
          </a:p>
          <a:p>
            <a:r>
              <a:rPr lang="en-US" dirty="0" smtClean="0"/>
              <a:t>Queen Margrethe I of Denmark united Denmark, Norway, and Sweden in 1397</a:t>
            </a:r>
          </a:p>
          <a:p>
            <a:r>
              <a:rPr lang="en-US" dirty="0" smtClean="0"/>
              <a:t>During WW2 Germany invaded both Norway and Denmark</a:t>
            </a:r>
          </a:p>
          <a:p>
            <a:r>
              <a:rPr lang="en-US" dirty="0" smtClean="0"/>
              <a:t>Became part of the United Nations in 1945, NATO in 1949 and the European Community (now the EU) in 1972</a:t>
            </a:r>
          </a:p>
          <a:p>
            <a:r>
              <a:rPr lang="en-US" dirty="0" smtClean="0">
                <a:hlinkClick r:id="rId3"/>
              </a:rPr>
              <a:t>History of Scandinavia (</a:t>
            </a:r>
            <a:r>
              <a:rPr lang="en-US" dirty="0" err="1" smtClean="0">
                <a:hlinkClick r:id="rId3"/>
              </a:rPr>
              <a:t>Sweden,Norway,Denmark</a:t>
            </a:r>
            <a:r>
              <a:rPr lang="en-US" dirty="0" smtClean="0">
                <a:hlinkClick r:id="rId3"/>
              </a:rPr>
              <a:t>)</a:t>
            </a:r>
          </a:p>
          <a:p>
            <a:pPr>
              <a:buNone/>
            </a:pPr>
            <a:endParaRPr lang="en-US" dirty="0" smtClean="0">
              <a:hlinkClick r:id="rId3"/>
            </a:endParaRPr>
          </a:p>
          <a:p>
            <a:pPr>
              <a:buNone/>
            </a:pPr>
            <a:endParaRPr lang="en-US" dirty="0" smtClean="0">
              <a:hlinkClick r:id="rId3"/>
            </a:endParaRPr>
          </a:p>
          <a:p>
            <a:pPr>
              <a:buNone/>
            </a:pPr>
            <a:r>
              <a:rPr lang="en-US" dirty="0" smtClean="0">
                <a:hlinkClick r:id="rId3"/>
              </a:rPr>
              <a:t> </a:t>
            </a:r>
            <a:endParaRPr lang="en-US" dirty="0" smtClean="0"/>
          </a:p>
          <a:p>
            <a:endParaRPr lang="en-US" dirty="0" smtClean="0"/>
          </a:p>
          <a:p>
            <a:endParaRPr lang="en-US" dirty="0"/>
          </a:p>
        </p:txBody>
      </p:sp>
      <p:pic>
        <p:nvPicPr>
          <p:cNvPr id="4" name="Picture 3" descr="Danish-culture-heritage1-300x125.jpg"/>
          <p:cNvPicPr>
            <a:picLocks noChangeAspect="1"/>
          </p:cNvPicPr>
          <p:nvPr/>
        </p:nvPicPr>
        <p:blipFill>
          <a:blip r:embed="rId4" cstate="print"/>
          <a:stretch>
            <a:fillRect/>
          </a:stretch>
        </p:blipFill>
        <p:spPr>
          <a:xfrm>
            <a:off x="1905000" y="5105400"/>
            <a:ext cx="5029200" cy="17526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Suggested Itinerary Ireland"/>
          <p:cNvPicPr>
            <a:picLocks noChangeAspect="1" noChangeArrowheads="1"/>
          </p:cNvPicPr>
          <p:nvPr/>
        </p:nvPicPr>
        <p:blipFill>
          <a:blip r:embed="rId3" cstate="print"/>
          <a:srcRect/>
          <a:stretch>
            <a:fillRect/>
          </a:stretch>
        </p:blipFill>
        <p:spPr bwMode="auto">
          <a:xfrm>
            <a:off x="0" y="1981200"/>
            <a:ext cx="3952875" cy="3162301"/>
          </a:xfrm>
          <a:prstGeom prst="rect">
            <a:avLst/>
          </a:prstGeom>
          <a:noFill/>
        </p:spPr>
      </p:pic>
      <p:pic>
        <p:nvPicPr>
          <p:cNvPr id="39942" name="Picture 6" descr="http://www.fotothing.com/photos/a25/a25e89156d2a4876c46d423495f2d423.jpg"/>
          <p:cNvPicPr>
            <a:picLocks noChangeAspect="1" noChangeArrowheads="1"/>
          </p:cNvPicPr>
          <p:nvPr/>
        </p:nvPicPr>
        <p:blipFill>
          <a:blip r:embed="rId4" cstate="print"/>
          <a:srcRect/>
          <a:stretch>
            <a:fillRect/>
          </a:stretch>
        </p:blipFill>
        <p:spPr bwMode="auto">
          <a:xfrm>
            <a:off x="3657600" y="3048000"/>
            <a:ext cx="5238750" cy="3514726"/>
          </a:xfrm>
          <a:prstGeom prst="rect">
            <a:avLst/>
          </a:prstGeom>
          <a:noFill/>
        </p:spPr>
      </p:pic>
      <p:sp>
        <p:nvSpPr>
          <p:cNvPr id="7" name="Title 6"/>
          <p:cNvSpPr>
            <a:spLocks noGrp="1"/>
          </p:cNvSpPr>
          <p:nvPr>
            <p:ph type="title"/>
          </p:nvPr>
        </p:nvSpPr>
        <p:spPr/>
        <p:txBody>
          <a:bodyPr/>
          <a:lstStyle/>
          <a:p>
            <a:r>
              <a:rPr lang="en-US" dirty="0" smtClean="0"/>
              <a:t>Scenery</a:t>
            </a:r>
            <a:endParaRPr lang="en-US" dirty="0"/>
          </a:p>
        </p:txBody>
      </p:sp>
      <p:sp>
        <p:nvSpPr>
          <p:cNvPr id="10" name="TextBox 9"/>
          <p:cNvSpPr txBox="1"/>
          <p:nvPr/>
        </p:nvSpPr>
        <p:spPr>
          <a:xfrm>
            <a:off x="4343400" y="1828800"/>
            <a:ext cx="4572000" cy="646331"/>
          </a:xfrm>
          <a:prstGeom prst="rect">
            <a:avLst/>
          </a:prstGeom>
          <a:noFill/>
        </p:spPr>
        <p:txBody>
          <a:bodyPr wrap="square" rtlCol="0">
            <a:spAutoFit/>
          </a:bodyPr>
          <a:lstStyle/>
          <a:p>
            <a:r>
              <a:rPr lang="en-US" dirty="0" smtClean="0">
                <a:hlinkClick r:id="rId5"/>
              </a:rPr>
              <a:t>http://www.youtube.com/watch?v=qZ_HfH60-c0</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Celts conquered Ireland around 700 B.C.</a:t>
            </a:r>
          </a:p>
          <a:p>
            <a:r>
              <a:rPr lang="en-US" dirty="0" smtClean="0"/>
              <a:t>Ireland was split into various kingdoms.</a:t>
            </a:r>
          </a:p>
          <a:p>
            <a:r>
              <a:rPr lang="en-US" dirty="0" smtClean="0"/>
              <a:t>Had a Golden Age of learning and scholarship </a:t>
            </a:r>
          </a:p>
          <a:p>
            <a:r>
              <a:rPr lang="en-US" dirty="0" smtClean="0"/>
              <a:t>Viking started raiding the coast of Ireland around 800 AD.</a:t>
            </a:r>
          </a:p>
          <a:p>
            <a:r>
              <a:rPr lang="en-US" dirty="0" smtClean="0"/>
              <a:t>Brian </a:t>
            </a:r>
            <a:r>
              <a:rPr lang="en-US" dirty="0" err="1" smtClean="0"/>
              <a:t>Boru</a:t>
            </a:r>
            <a:endParaRPr lang="en-US" dirty="0" smtClean="0"/>
          </a:p>
          <a:p>
            <a:r>
              <a:rPr lang="en-US" dirty="0" smtClean="0"/>
              <a:t>English Involvement</a:t>
            </a:r>
          </a:p>
          <a:p>
            <a:r>
              <a:rPr lang="en-US" dirty="0" smtClean="0"/>
              <a:t>Potato Famine</a:t>
            </a:r>
          </a:p>
        </p:txBody>
      </p:sp>
      <p:sp>
        <p:nvSpPr>
          <p:cNvPr id="2" name="Title 1"/>
          <p:cNvSpPr>
            <a:spLocks noGrp="1"/>
          </p:cNvSpPr>
          <p:nvPr>
            <p:ph type="title"/>
          </p:nvPr>
        </p:nvSpPr>
        <p:spPr/>
        <p:txBody>
          <a:bodyPr/>
          <a:lstStyle/>
          <a:p>
            <a:r>
              <a:rPr lang="en-US" dirty="0" smtClean="0"/>
              <a:t>Early History</a:t>
            </a:r>
            <a:endParaRPr lang="en-US" dirty="0"/>
          </a:p>
        </p:txBody>
      </p:sp>
      <p:pic>
        <p:nvPicPr>
          <p:cNvPr id="20482" name="Picture 2" descr="http://upload.wikimedia.org/wikipedia/commons/1/1e/Brian_boru_scaled.jpg"/>
          <p:cNvPicPr>
            <a:picLocks noChangeAspect="1" noChangeArrowheads="1"/>
          </p:cNvPicPr>
          <p:nvPr/>
        </p:nvPicPr>
        <p:blipFill>
          <a:blip r:embed="rId3" cstate="print"/>
          <a:srcRect/>
          <a:stretch>
            <a:fillRect/>
          </a:stretch>
        </p:blipFill>
        <p:spPr bwMode="auto">
          <a:xfrm>
            <a:off x="5257800" y="3886200"/>
            <a:ext cx="1994687" cy="281749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6172200" cy="4525963"/>
          </a:xfrm>
        </p:spPr>
        <p:txBody>
          <a:bodyPr>
            <a:normAutofit fontScale="92500" lnSpcReduction="20000"/>
          </a:bodyPr>
          <a:lstStyle/>
          <a:p>
            <a:r>
              <a:rPr lang="en-US" dirty="0" smtClean="0"/>
              <a:t>Easter Revolution of 1916</a:t>
            </a:r>
          </a:p>
          <a:p>
            <a:r>
              <a:rPr lang="en-US" dirty="0" smtClean="0"/>
              <a:t>War for Independence from 1919-1922</a:t>
            </a:r>
          </a:p>
          <a:p>
            <a:pPr lvl="1"/>
            <a:r>
              <a:rPr lang="en-US" dirty="0" smtClean="0"/>
              <a:t>Anglo-Irish Treaty established Republic of Ireland</a:t>
            </a:r>
          </a:p>
          <a:p>
            <a:pPr lvl="1"/>
            <a:r>
              <a:rPr lang="en-US" dirty="0" smtClean="0"/>
              <a:t>Formation of IRA</a:t>
            </a:r>
          </a:p>
          <a:p>
            <a:pPr lvl="1"/>
            <a:r>
              <a:rPr lang="en-US" dirty="0" smtClean="0"/>
              <a:t>Michael Collins</a:t>
            </a:r>
          </a:p>
          <a:p>
            <a:pPr lvl="1"/>
            <a:r>
              <a:rPr lang="en-US" dirty="0" smtClean="0"/>
              <a:t>Partition of Ireland in 1920</a:t>
            </a:r>
          </a:p>
          <a:p>
            <a:r>
              <a:rPr lang="en-US" dirty="0" smtClean="0"/>
              <a:t>Civil War from 1922-1923</a:t>
            </a:r>
          </a:p>
          <a:p>
            <a:r>
              <a:rPr lang="en-US" dirty="0" smtClean="0"/>
              <a:t>Officially withdrew from Commonwealth in 1949</a:t>
            </a:r>
          </a:p>
          <a:p>
            <a:r>
              <a:rPr lang="en-US" dirty="0" smtClean="0"/>
              <a:t>Became a member of UN in 1955</a:t>
            </a:r>
          </a:p>
          <a:p>
            <a:r>
              <a:rPr lang="en-US" dirty="0" smtClean="0"/>
              <a:t>Did poorly economically until the 1980’s</a:t>
            </a:r>
          </a:p>
          <a:p>
            <a:endParaRPr lang="en-US" dirty="0"/>
          </a:p>
        </p:txBody>
      </p:sp>
      <p:sp>
        <p:nvSpPr>
          <p:cNvPr id="2" name="Title 1"/>
          <p:cNvSpPr>
            <a:spLocks noGrp="1"/>
          </p:cNvSpPr>
          <p:nvPr>
            <p:ph type="title"/>
          </p:nvPr>
        </p:nvSpPr>
        <p:spPr/>
        <p:txBody>
          <a:bodyPr/>
          <a:lstStyle/>
          <a:p>
            <a:r>
              <a:rPr lang="en-US" dirty="0" smtClean="0"/>
              <a:t>History</a:t>
            </a:r>
            <a:endParaRPr lang="en-US" dirty="0"/>
          </a:p>
        </p:txBody>
      </p:sp>
      <p:pic>
        <p:nvPicPr>
          <p:cNvPr id="18434" name="Picture 2" descr="http://upload.wikimedia.org/wikipedia/commons/b/b7/Portrait_of_Miche%C3%A1l_%C3%93_Coile%C3%A1in.jpg"/>
          <p:cNvPicPr>
            <a:picLocks noChangeAspect="1" noChangeArrowheads="1"/>
          </p:cNvPicPr>
          <p:nvPr/>
        </p:nvPicPr>
        <p:blipFill>
          <a:blip r:embed="rId3" cstate="print"/>
          <a:srcRect/>
          <a:stretch>
            <a:fillRect/>
          </a:stretch>
        </p:blipFill>
        <p:spPr bwMode="auto">
          <a:xfrm>
            <a:off x="6400800" y="1524000"/>
            <a:ext cx="2286000" cy="3238501"/>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Folk Music</a:t>
            </a:r>
          </a:p>
          <a:p>
            <a:r>
              <a:rPr lang="en-US" dirty="0" smtClean="0"/>
              <a:t>Literature</a:t>
            </a:r>
          </a:p>
          <a:p>
            <a:pPr lvl="1"/>
            <a:r>
              <a:rPr lang="en-US" dirty="0" smtClean="0"/>
              <a:t>James Joyce</a:t>
            </a:r>
          </a:p>
          <a:p>
            <a:r>
              <a:rPr lang="en-US" dirty="0" smtClean="0"/>
              <a:t>St. Patrick’s Day</a:t>
            </a:r>
          </a:p>
          <a:p>
            <a:r>
              <a:rPr lang="en-US" dirty="0" err="1" smtClean="0"/>
              <a:t>Stepdance</a:t>
            </a:r>
            <a:endParaRPr lang="en-US" dirty="0" smtClean="0"/>
          </a:p>
          <a:p>
            <a:pPr lvl="1"/>
            <a:r>
              <a:rPr lang="en-US" dirty="0" smtClean="0">
                <a:hlinkClick r:id="rId3"/>
              </a:rPr>
              <a:t>http://www.youtube.com/watch?v=W22gpBv00gg</a:t>
            </a:r>
            <a:endParaRPr lang="en-US" dirty="0" smtClean="0"/>
          </a:p>
          <a:p>
            <a:r>
              <a:rPr lang="en-US" dirty="0" smtClean="0"/>
              <a:t>Mythology</a:t>
            </a:r>
          </a:p>
          <a:p>
            <a:pPr lvl="1"/>
            <a:r>
              <a:rPr lang="en-US" dirty="0" smtClean="0"/>
              <a:t>Leprechauns</a:t>
            </a:r>
          </a:p>
          <a:p>
            <a:endParaRPr lang="en-US" dirty="0"/>
          </a:p>
        </p:txBody>
      </p:sp>
      <p:sp>
        <p:nvSpPr>
          <p:cNvPr id="2" name="Title 1"/>
          <p:cNvSpPr>
            <a:spLocks noGrp="1"/>
          </p:cNvSpPr>
          <p:nvPr>
            <p:ph type="title"/>
          </p:nvPr>
        </p:nvSpPr>
        <p:spPr/>
        <p:txBody>
          <a:bodyPr/>
          <a:lstStyle/>
          <a:p>
            <a:r>
              <a:rPr lang="en-US" dirty="0" smtClean="0"/>
              <a:t>Culture</a:t>
            </a:r>
            <a:endParaRPr lang="en-US" dirty="0"/>
          </a:p>
        </p:txBody>
      </p:sp>
      <p:pic>
        <p:nvPicPr>
          <p:cNvPr id="41986" name="Picture 2" descr="http://epautos.com/wp-content/uploads/2011/10/Clover-2.gif"/>
          <p:cNvPicPr>
            <a:picLocks noChangeAspect="1" noChangeArrowheads="1"/>
          </p:cNvPicPr>
          <p:nvPr/>
        </p:nvPicPr>
        <p:blipFill>
          <a:blip r:embed="rId4" cstate="print"/>
          <a:srcRect/>
          <a:stretch>
            <a:fillRect/>
          </a:stretch>
        </p:blipFill>
        <p:spPr bwMode="auto">
          <a:xfrm>
            <a:off x="4724400" y="228600"/>
            <a:ext cx="3505200" cy="3476626"/>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role of the Catholic Church has been diminished, but still quite prevalent.</a:t>
            </a:r>
          </a:p>
          <a:p>
            <a:r>
              <a:rPr lang="en-US" dirty="0" smtClean="0"/>
              <a:t>The national school system is still under the control of the Church. (Catholic or Protestant)</a:t>
            </a:r>
          </a:p>
          <a:p>
            <a:r>
              <a:rPr lang="en-US" dirty="0" smtClean="0"/>
              <a:t>Costs are lower, but religion is thoroughly woven into education.</a:t>
            </a:r>
          </a:p>
        </p:txBody>
      </p:sp>
      <p:sp>
        <p:nvSpPr>
          <p:cNvPr id="2" name="Title 1"/>
          <p:cNvSpPr>
            <a:spLocks noGrp="1"/>
          </p:cNvSpPr>
          <p:nvPr>
            <p:ph type="title"/>
          </p:nvPr>
        </p:nvSpPr>
        <p:spPr/>
        <p:txBody>
          <a:bodyPr>
            <a:normAutofit/>
          </a:bodyPr>
          <a:lstStyle/>
          <a:p>
            <a:r>
              <a:rPr lang="en-US" dirty="0" smtClean="0"/>
              <a:t>Religion</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Church is able to instill their beliefs starting at a young age.</a:t>
            </a:r>
          </a:p>
          <a:p>
            <a:r>
              <a:rPr lang="en-US" dirty="0" smtClean="0"/>
              <a:t>44% of Irish say that they attend Sunday Mass regularly and 90% claim Catholicism.</a:t>
            </a:r>
          </a:p>
          <a:p>
            <a:r>
              <a:rPr lang="en-US" dirty="0" smtClean="0"/>
              <a:t>Divorce was only legalized in 1997 and abortion is illegal.</a:t>
            </a:r>
          </a:p>
          <a:p>
            <a:endParaRPr lang="en-US" dirty="0"/>
          </a:p>
        </p:txBody>
      </p:sp>
      <p:sp>
        <p:nvSpPr>
          <p:cNvPr id="2" name="Title 1"/>
          <p:cNvSpPr>
            <a:spLocks noGrp="1"/>
          </p:cNvSpPr>
          <p:nvPr>
            <p:ph type="title"/>
          </p:nvPr>
        </p:nvSpPr>
        <p:spPr/>
        <p:txBody>
          <a:bodyPr/>
          <a:lstStyle/>
          <a:p>
            <a:r>
              <a:rPr lang="en-US" dirty="0" smtClean="0"/>
              <a:t>Religion</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Oppression by English</a:t>
            </a:r>
          </a:p>
          <a:p>
            <a:r>
              <a:rPr lang="en-US" dirty="0" smtClean="0"/>
              <a:t>As a result conversation has a place of great importance in Irish culture.</a:t>
            </a:r>
          </a:p>
          <a:p>
            <a:r>
              <a:rPr lang="en-US" dirty="0" smtClean="0"/>
              <a:t>Vivid imagery is to be expected.</a:t>
            </a:r>
          </a:p>
          <a:p>
            <a:r>
              <a:rPr lang="en-US" dirty="0" smtClean="0"/>
              <a:t>Gaelic is the official language of Ireland, English is more widespread.</a:t>
            </a:r>
          </a:p>
          <a:p>
            <a:r>
              <a:rPr lang="en-US" dirty="0" smtClean="0"/>
              <a:t>When gathering to eat, conversation can be more important than food that is being eaten.</a:t>
            </a:r>
          </a:p>
          <a:p>
            <a:endParaRPr lang="en-US" dirty="0"/>
          </a:p>
        </p:txBody>
      </p:sp>
      <p:sp>
        <p:nvSpPr>
          <p:cNvPr id="2" name="Title 1"/>
          <p:cNvSpPr>
            <a:spLocks noGrp="1"/>
          </p:cNvSpPr>
          <p:nvPr>
            <p:ph type="title"/>
          </p:nvPr>
        </p:nvSpPr>
        <p:spPr/>
        <p:txBody>
          <a:bodyPr/>
          <a:lstStyle/>
          <a:p>
            <a:r>
              <a:rPr lang="en-US" dirty="0" smtClean="0"/>
              <a:t>Irish Conversation</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Family meals are considered to be a very important component of family life.</a:t>
            </a:r>
          </a:p>
          <a:p>
            <a:pPr lvl="1"/>
            <a:r>
              <a:rPr lang="en-US" dirty="0" smtClean="0"/>
              <a:t>Family members talk about their days</a:t>
            </a:r>
          </a:p>
          <a:p>
            <a:r>
              <a:rPr lang="en-US" dirty="0" smtClean="0"/>
              <a:t>Superficial conversations are not appreciated</a:t>
            </a:r>
          </a:p>
          <a:p>
            <a:r>
              <a:rPr lang="en-US" dirty="0" smtClean="0"/>
              <a:t>Weddings and Wakes</a:t>
            </a:r>
          </a:p>
          <a:p>
            <a:r>
              <a:rPr lang="en-US" dirty="0" smtClean="0"/>
              <a:t>The Pub</a:t>
            </a:r>
          </a:p>
          <a:p>
            <a:r>
              <a:rPr lang="en-US" dirty="0" smtClean="0"/>
              <a:t>Music is very important</a:t>
            </a:r>
          </a:p>
          <a:p>
            <a:pPr lvl="1"/>
            <a:r>
              <a:rPr lang="en-US" dirty="0" smtClean="0"/>
              <a:t>Irish Folk, Chieftains</a:t>
            </a:r>
          </a:p>
        </p:txBody>
      </p:sp>
      <p:sp>
        <p:nvSpPr>
          <p:cNvPr id="2" name="Title 1"/>
          <p:cNvSpPr>
            <a:spLocks noGrp="1"/>
          </p:cNvSpPr>
          <p:nvPr>
            <p:ph type="title"/>
          </p:nvPr>
        </p:nvSpPr>
        <p:spPr/>
        <p:txBody>
          <a:bodyPr/>
          <a:lstStyle/>
          <a:p>
            <a:r>
              <a:rPr lang="en-US" dirty="0" smtClean="0"/>
              <a:t>Irish Conversation</a:t>
            </a:r>
            <a:endParaRPr lang="en-US" dirty="0"/>
          </a:p>
        </p:txBody>
      </p:sp>
      <p:pic>
        <p:nvPicPr>
          <p:cNvPr id="8194" name="Picture 2" descr="https://d27fcql9yjk2c0.cloudfront.net/assets/3178387/lightbox/Guiness.jpg?1299876871"/>
          <p:cNvPicPr>
            <a:picLocks noChangeAspect="1" noChangeArrowheads="1"/>
          </p:cNvPicPr>
          <p:nvPr/>
        </p:nvPicPr>
        <p:blipFill>
          <a:blip r:embed="rId3" cstate="print"/>
          <a:srcRect/>
          <a:stretch>
            <a:fillRect/>
          </a:stretch>
        </p:blipFill>
        <p:spPr bwMode="auto">
          <a:xfrm>
            <a:off x="5105400" y="3276600"/>
            <a:ext cx="3276600" cy="3276601"/>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Strong GDP per capita.</a:t>
            </a:r>
          </a:p>
          <a:p>
            <a:pPr lvl="1"/>
            <a:r>
              <a:rPr lang="en-US" dirty="0" smtClean="0"/>
              <a:t>Has fallen over the past couple years due to the economic crisis</a:t>
            </a:r>
          </a:p>
          <a:p>
            <a:r>
              <a:rPr lang="en-US" dirty="0" smtClean="0"/>
              <a:t>One of the wealthiest nations per capita in the European Union.</a:t>
            </a:r>
          </a:p>
          <a:p>
            <a:pPr lvl="1"/>
            <a:r>
              <a:rPr lang="en-US" dirty="0" smtClean="0"/>
              <a:t>5</a:t>
            </a:r>
            <a:r>
              <a:rPr lang="en-US" baseline="30000" dirty="0" smtClean="0"/>
              <a:t>th</a:t>
            </a:r>
            <a:r>
              <a:rPr lang="en-US" dirty="0" smtClean="0"/>
              <a:t> out of 27</a:t>
            </a:r>
          </a:p>
          <a:p>
            <a:r>
              <a:rPr lang="en-US" dirty="0" smtClean="0"/>
              <a:t>Highly developed nation</a:t>
            </a:r>
          </a:p>
          <a:p>
            <a:r>
              <a:rPr lang="en-US" dirty="0" smtClean="0"/>
              <a:t>Part of the EU and the </a:t>
            </a:r>
            <a:r>
              <a:rPr lang="en-US" dirty="0" err="1" smtClean="0"/>
              <a:t>Eurozone</a:t>
            </a:r>
            <a:endParaRPr lang="en-US" dirty="0" smtClean="0"/>
          </a:p>
          <a:p>
            <a:r>
              <a:rPr lang="en-US" dirty="0" smtClean="0"/>
              <a:t>However, banking crisis of 2008 hit Ireland hard</a:t>
            </a:r>
            <a:endParaRPr lang="en-US" dirty="0"/>
          </a:p>
        </p:txBody>
      </p:sp>
      <p:sp>
        <p:nvSpPr>
          <p:cNvPr id="2" name="Title 1"/>
          <p:cNvSpPr>
            <a:spLocks noGrp="1"/>
          </p:cNvSpPr>
          <p:nvPr>
            <p:ph type="title"/>
          </p:nvPr>
        </p:nvSpPr>
        <p:spPr/>
        <p:txBody>
          <a:bodyPr/>
          <a:lstStyle/>
          <a:p>
            <a:r>
              <a:rPr lang="en-US" dirty="0" smtClean="0"/>
              <a:t>Economy</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Ireland had expanded rapidly from 1997-2007, known as the Celtic Tiger years.</a:t>
            </a:r>
          </a:p>
          <a:p>
            <a:r>
              <a:rPr lang="en-US" dirty="0" smtClean="0"/>
              <a:t>Hit hard by the financial crisis of 2008, still in uncertain economic times.</a:t>
            </a:r>
          </a:p>
          <a:p>
            <a:r>
              <a:rPr lang="en-US" dirty="0" smtClean="0"/>
              <a:t>Included in the infamous P.I.I.G.S. after 2008. The term is banned by some organizations.</a:t>
            </a:r>
          </a:p>
          <a:p>
            <a:r>
              <a:rPr lang="en-US" dirty="0" smtClean="0"/>
              <a:t>Bank bailouts were more than the economy of Ireland could sustain.</a:t>
            </a:r>
          </a:p>
          <a:p>
            <a:endParaRPr lang="en-US" dirty="0" smtClean="0"/>
          </a:p>
          <a:p>
            <a:endParaRPr lang="en-US" dirty="0"/>
          </a:p>
        </p:txBody>
      </p:sp>
      <p:sp>
        <p:nvSpPr>
          <p:cNvPr id="2" name="Title 1"/>
          <p:cNvSpPr>
            <a:spLocks noGrp="1"/>
          </p:cNvSpPr>
          <p:nvPr>
            <p:ph type="title"/>
          </p:nvPr>
        </p:nvSpPr>
        <p:spPr/>
        <p:txBody>
          <a:bodyPr/>
          <a:lstStyle/>
          <a:p>
            <a:r>
              <a:rPr lang="en-US" dirty="0" smtClean="0"/>
              <a:t>Banking Crisis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Economy</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dirty="0" smtClean="0">
                <a:solidFill>
                  <a:schemeClr val="bg1"/>
                </a:solidFill>
              </a:rPr>
              <a:t>Member of the EU</a:t>
            </a:r>
          </a:p>
          <a:p>
            <a:r>
              <a:rPr lang="en-US" dirty="0" smtClean="0">
                <a:solidFill>
                  <a:schemeClr val="bg1"/>
                </a:solidFill>
              </a:rPr>
              <a:t>Kroner</a:t>
            </a:r>
          </a:p>
          <a:p>
            <a:r>
              <a:rPr lang="en-US" dirty="0" smtClean="0">
                <a:solidFill>
                  <a:schemeClr val="bg1"/>
                </a:solidFill>
              </a:rPr>
              <a:t>Free health care, and subsidized child and elder care</a:t>
            </a:r>
          </a:p>
          <a:p>
            <a:r>
              <a:rPr lang="en-US" dirty="0" smtClean="0">
                <a:solidFill>
                  <a:schemeClr val="bg1"/>
                </a:solidFill>
              </a:rPr>
              <a:t>Modern market economy</a:t>
            </a:r>
          </a:p>
          <a:p>
            <a:pPr lvl="1"/>
            <a:r>
              <a:rPr lang="en-US" dirty="0">
                <a:solidFill>
                  <a:schemeClr val="bg1"/>
                </a:solidFill>
              </a:rPr>
              <a:t>H</a:t>
            </a:r>
            <a:r>
              <a:rPr lang="en-US" dirty="0" smtClean="0">
                <a:solidFill>
                  <a:schemeClr val="bg1"/>
                </a:solidFill>
              </a:rPr>
              <a:t>igh-tech agricultural sector</a:t>
            </a:r>
          </a:p>
          <a:p>
            <a:pPr lvl="1"/>
            <a:r>
              <a:rPr lang="en-US" dirty="0">
                <a:solidFill>
                  <a:schemeClr val="bg1"/>
                </a:solidFill>
              </a:rPr>
              <a:t>W</a:t>
            </a:r>
            <a:r>
              <a:rPr lang="en-US" dirty="0" smtClean="0">
                <a:solidFill>
                  <a:schemeClr val="bg1"/>
                </a:solidFill>
              </a:rPr>
              <a:t>orld-leading firms in pharmaceuticals, maritime shipping and renewable energy</a:t>
            </a:r>
          </a:p>
          <a:p>
            <a:pPr lvl="1"/>
            <a:r>
              <a:rPr lang="en-US" dirty="0" smtClean="0">
                <a:solidFill>
                  <a:schemeClr val="bg1"/>
                </a:solidFill>
              </a:rPr>
              <a:t>High dependence on foreign trade</a:t>
            </a:r>
          </a:p>
          <a:p>
            <a:pPr lvl="1"/>
            <a:endParaRPr lang="en-US" dirty="0" smtClean="0">
              <a:solidFill>
                <a:schemeClr val="bg1"/>
              </a:solidFill>
            </a:endParaRPr>
          </a:p>
          <a:p>
            <a:pPr lvl="1">
              <a:buNone/>
            </a:pPr>
            <a:endParaRPr lang="en-US" dirty="0" smtClean="0">
              <a:solidFill>
                <a:schemeClr val="bg1"/>
              </a:solidFill>
            </a:endParaRPr>
          </a:p>
          <a:p>
            <a:pPr lvl="1">
              <a:buNone/>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As of April 2011, Ireland’s debt has been reduced to junk status.</a:t>
            </a:r>
          </a:p>
          <a:p>
            <a:r>
              <a:rPr lang="en-US" dirty="0" smtClean="0"/>
              <a:t>Uncertainty for the future, there is a chance that a second bailout will be necessary.</a:t>
            </a:r>
          </a:p>
          <a:p>
            <a:r>
              <a:rPr lang="en-US" dirty="0" smtClean="0"/>
              <a:t>Having such a large amount of debt has cause emigration.</a:t>
            </a:r>
          </a:p>
          <a:p>
            <a:endParaRPr lang="en-US" dirty="0"/>
          </a:p>
        </p:txBody>
      </p:sp>
      <p:sp>
        <p:nvSpPr>
          <p:cNvPr id="2" name="Title 1"/>
          <p:cNvSpPr>
            <a:spLocks noGrp="1"/>
          </p:cNvSpPr>
          <p:nvPr>
            <p:ph type="title"/>
          </p:nvPr>
        </p:nvSpPr>
        <p:spPr/>
        <p:txBody>
          <a:bodyPr/>
          <a:lstStyle/>
          <a:p>
            <a:r>
              <a:rPr lang="en-US" dirty="0" smtClean="0"/>
              <a:t>Banking Crisis</a:t>
            </a:r>
            <a:endParaRPr lang="en-US" dirty="0"/>
          </a:p>
        </p:txBody>
      </p:sp>
      <p:pic>
        <p:nvPicPr>
          <p:cNvPr id="46082" name="Picture 2" descr="http://upload.wikimedia.org/wikipedia/commons/b/be/Euro_banknotes.png"/>
          <p:cNvPicPr>
            <a:picLocks noChangeAspect="1" noChangeArrowheads="1"/>
          </p:cNvPicPr>
          <p:nvPr/>
        </p:nvPicPr>
        <p:blipFill>
          <a:blip r:embed="rId3" cstate="print"/>
          <a:srcRect/>
          <a:stretch>
            <a:fillRect/>
          </a:stretch>
        </p:blipFill>
        <p:spPr bwMode="auto">
          <a:xfrm>
            <a:off x="4419600" y="4128759"/>
            <a:ext cx="3571875" cy="2729241"/>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Personal Relationships</a:t>
            </a:r>
          </a:p>
          <a:p>
            <a:pPr lvl="1"/>
            <a:r>
              <a:rPr lang="en-US" dirty="0" smtClean="0"/>
              <a:t>A company that already has an existing relationship with suppliers would help things go smoother.</a:t>
            </a:r>
          </a:p>
          <a:p>
            <a:r>
              <a:rPr lang="en-US" dirty="0" smtClean="0"/>
              <a:t>Humor is used in business</a:t>
            </a:r>
          </a:p>
          <a:p>
            <a:r>
              <a:rPr lang="en-US" dirty="0" smtClean="0"/>
              <a:t>Punctuality is essential</a:t>
            </a:r>
          </a:p>
        </p:txBody>
      </p:sp>
      <p:sp>
        <p:nvSpPr>
          <p:cNvPr id="2" name="Title 1"/>
          <p:cNvSpPr>
            <a:spLocks noGrp="1"/>
          </p:cNvSpPr>
          <p:nvPr>
            <p:ph type="title"/>
          </p:nvPr>
        </p:nvSpPr>
        <p:spPr/>
        <p:txBody>
          <a:bodyPr/>
          <a:lstStyle/>
          <a:p>
            <a:r>
              <a:rPr lang="en-US" dirty="0" smtClean="0"/>
              <a:t>Conducting Business</a:t>
            </a:r>
            <a:endParaRPr lang="en-US" dirty="0"/>
          </a:p>
        </p:txBody>
      </p:sp>
      <p:pic>
        <p:nvPicPr>
          <p:cNvPr id="6146" name="Picture 2" descr="http://4.bp.blogspot.com/-R2xQZmKU9uY/TpqWJx3tD1I/AAAAAAAABbI/7y0PPOgMkug/s1600/punctual.jpg"/>
          <p:cNvPicPr>
            <a:picLocks noChangeAspect="1" noChangeArrowheads="1"/>
          </p:cNvPicPr>
          <p:nvPr/>
        </p:nvPicPr>
        <p:blipFill>
          <a:blip r:embed="rId3" cstate="print"/>
          <a:srcRect/>
          <a:stretch>
            <a:fillRect/>
          </a:stretch>
        </p:blipFill>
        <p:spPr bwMode="auto">
          <a:xfrm>
            <a:off x="5238750" y="3886200"/>
            <a:ext cx="3905250" cy="2190750"/>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Decisions can take a long time</a:t>
            </a:r>
          </a:p>
          <a:p>
            <a:r>
              <a:rPr lang="en-US" dirty="0" smtClean="0"/>
              <a:t>Horizontal </a:t>
            </a:r>
            <a:r>
              <a:rPr lang="en-US" dirty="0" smtClean="0"/>
              <a:t>hierarchy</a:t>
            </a:r>
            <a:endParaRPr lang="en-US" dirty="0" smtClean="0"/>
          </a:p>
          <a:p>
            <a:pPr lvl="1"/>
            <a:r>
              <a:rPr lang="en-US" dirty="0" smtClean="0"/>
              <a:t>Some division</a:t>
            </a:r>
          </a:p>
          <a:p>
            <a:r>
              <a:rPr lang="en-US" dirty="0" smtClean="0"/>
              <a:t>Board of Directors make decisions</a:t>
            </a:r>
          </a:p>
          <a:p>
            <a:r>
              <a:rPr lang="en-US" dirty="0" smtClean="0"/>
              <a:t>Don’t call them British or English</a:t>
            </a:r>
          </a:p>
          <a:p>
            <a:endParaRPr lang="en-US" dirty="0"/>
          </a:p>
        </p:txBody>
      </p:sp>
      <p:sp>
        <p:nvSpPr>
          <p:cNvPr id="2" name="Title 1"/>
          <p:cNvSpPr>
            <a:spLocks noGrp="1"/>
          </p:cNvSpPr>
          <p:nvPr>
            <p:ph type="title"/>
          </p:nvPr>
        </p:nvSpPr>
        <p:spPr/>
        <p:txBody>
          <a:bodyPr/>
          <a:lstStyle/>
          <a:p>
            <a:r>
              <a:rPr lang="en-US" dirty="0" smtClean="0"/>
              <a:t>Conducting Business</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pPr algn="ctr">
              <a:buNone/>
            </a:pPr>
            <a:r>
              <a:rPr lang="en-US" dirty="0" smtClean="0"/>
              <a:t>Ireland</a:t>
            </a:r>
          </a:p>
          <a:p>
            <a:r>
              <a:rPr lang="en-US" dirty="0" smtClean="0"/>
              <a:t>Area: 70,273 sq km</a:t>
            </a:r>
          </a:p>
          <a:p>
            <a:r>
              <a:rPr lang="en-US" dirty="0" smtClean="0"/>
              <a:t>Population: 4,581,269</a:t>
            </a:r>
          </a:p>
          <a:p>
            <a:r>
              <a:rPr lang="en-US" dirty="0" smtClean="0"/>
              <a:t>Government: Constitutional Parliamentary Republic</a:t>
            </a:r>
          </a:p>
          <a:p>
            <a:r>
              <a:rPr lang="en-US" dirty="0" smtClean="0"/>
              <a:t>GDP: $212.8 billion</a:t>
            </a:r>
            <a:endParaRPr lang="en-US" dirty="0"/>
          </a:p>
        </p:txBody>
      </p:sp>
      <p:sp>
        <p:nvSpPr>
          <p:cNvPr id="5" name="Content Placeholder 4"/>
          <p:cNvSpPr>
            <a:spLocks noGrp="1"/>
          </p:cNvSpPr>
          <p:nvPr>
            <p:ph sz="half" idx="2"/>
          </p:nvPr>
        </p:nvSpPr>
        <p:spPr/>
        <p:txBody>
          <a:bodyPr/>
          <a:lstStyle/>
          <a:p>
            <a:pPr algn="ctr">
              <a:buNone/>
            </a:pPr>
            <a:r>
              <a:rPr lang="en-US" dirty="0" smtClean="0"/>
              <a:t>Czech Republic</a:t>
            </a:r>
          </a:p>
          <a:p>
            <a:r>
              <a:rPr lang="en-US" dirty="0" smtClean="0"/>
              <a:t>Area: 78,867 sq km</a:t>
            </a:r>
          </a:p>
          <a:p>
            <a:r>
              <a:rPr lang="en-US" dirty="0" smtClean="0"/>
              <a:t>Population: 10,177,300</a:t>
            </a:r>
          </a:p>
          <a:p>
            <a:r>
              <a:rPr lang="en-US" dirty="0" smtClean="0"/>
              <a:t>Government: Parliamentary Democracy</a:t>
            </a:r>
          </a:p>
          <a:p>
            <a:r>
              <a:rPr lang="en-US" dirty="0" smtClean="0"/>
              <a:t>GDP: $272.2 billion</a:t>
            </a:r>
            <a:endParaRPr lang="en-US" dirty="0"/>
          </a:p>
        </p:txBody>
      </p:sp>
      <p:sp>
        <p:nvSpPr>
          <p:cNvPr id="2" name="Title 1"/>
          <p:cNvSpPr>
            <a:spLocks noGrp="1"/>
          </p:cNvSpPr>
          <p:nvPr>
            <p:ph type="title"/>
          </p:nvPr>
        </p:nvSpPr>
        <p:spPr/>
        <p:txBody>
          <a:bodyPr>
            <a:normAutofit/>
          </a:bodyPr>
          <a:lstStyle/>
          <a:p>
            <a:r>
              <a:rPr lang="en-US" dirty="0" smtClean="0"/>
              <a:t>Comparison</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hlinkClick r:id="rId3"/>
              </a:rPr>
              <a:t>http://www.communicaid.com/access/pdf/library/culture/doing-business-in/Doing_Business_in_Ireland.pdf</a:t>
            </a:r>
            <a:endParaRPr lang="en-US" dirty="0" smtClean="0"/>
          </a:p>
          <a:p>
            <a:r>
              <a:rPr lang="en-US" dirty="0" smtClean="0">
                <a:hlinkClick r:id="rId4"/>
              </a:rPr>
              <a:t>http://www.irishtimes.com/newspaper/finance/2011/0711/1224300497041.html</a:t>
            </a:r>
            <a:endParaRPr lang="en-US" dirty="0" smtClean="0"/>
          </a:p>
          <a:p>
            <a:r>
              <a:rPr lang="en-US" dirty="0" smtClean="0">
                <a:hlinkClick r:id="rId5"/>
              </a:rPr>
              <a:t>http://www.rte.ie/news/2011/0418/rating-business.html</a:t>
            </a:r>
            <a:endParaRPr lang="en-US" dirty="0" smtClean="0"/>
          </a:p>
          <a:p>
            <a:r>
              <a:rPr lang="en-US" dirty="0" smtClean="0">
                <a:hlinkClick r:id="rId6"/>
              </a:rPr>
              <a:t>http://en.wikipedia.org/wiki/Republic_of_Ireland</a:t>
            </a:r>
            <a:endParaRPr lang="en-US" dirty="0" smtClean="0"/>
          </a:p>
          <a:p>
            <a:r>
              <a:rPr lang="en-US" dirty="0" smtClean="0">
                <a:hlinkClick r:id="rId7"/>
              </a:rPr>
              <a:t>http://en.wikipedia.org/wiki/Irish_culture</a:t>
            </a:r>
            <a:endParaRPr lang="en-US" dirty="0"/>
          </a:p>
        </p:txBody>
      </p:sp>
      <p:sp>
        <p:nvSpPr>
          <p:cNvPr id="5" name="Title 4"/>
          <p:cNvSpPr>
            <a:spLocks noGrp="1"/>
          </p:cNvSpPr>
          <p:nvPr>
            <p:ph type="title"/>
          </p:nvPr>
        </p:nvSpPr>
        <p:spPr/>
        <p:txBody>
          <a:bodyPr/>
          <a:lstStyle/>
          <a:p>
            <a:r>
              <a:rPr lang="en-US" dirty="0" smtClean="0"/>
              <a:t>Sources</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ZEC0001.GIF"/>
          <p:cNvPicPr>
            <a:picLocks noChangeAspect="1"/>
          </p:cNvPicPr>
          <p:nvPr/>
        </p:nvPicPr>
        <p:blipFill>
          <a:blip r:embed="rId3" cstate="print"/>
          <a:stretch>
            <a:fillRect/>
          </a:stretch>
        </p:blipFill>
        <p:spPr>
          <a:xfrm>
            <a:off x="5448300" y="1969033"/>
            <a:ext cx="3695700" cy="2476500"/>
          </a:xfrm>
          <a:prstGeom prst="rect">
            <a:avLst/>
          </a:prstGeom>
        </p:spPr>
      </p:pic>
      <p:sp>
        <p:nvSpPr>
          <p:cNvPr id="5" name="TextBox 4"/>
          <p:cNvSpPr txBox="1"/>
          <p:nvPr/>
        </p:nvSpPr>
        <p:spPr>
          <a:xfrm>
            <a:off x="2052979" y="404664"/>
            <a:ext cx="5616624" cy="954107"/>
          </a:xfrm>
          <a:prstGeom prst="rect">
            <a:avLst/>
          </a:prstGeom>
          <a:noFill/>
        </p:spPr>
        <p:txBody>
          <a:bodyPr wrap="square" rtlCol="0">
            <a:spAutoFit/>
          </a:bodyPr>
          <a:lstStyle/>
          <a:p>
            <a:r>
              <a:rPr lang="en-US" sz="3600" b="1" dirty="0" smtClean="0">
                <a:effectLst>
                  <a:outerShdw blurRad="38100" dist="38100" dir="2700000" algn="tl">
                    <a:srgbClr val="000000">
                      <a:alpha val="43137"/>
                    </a:srgbClr>
                  </a:outerShdw>
                </a:effectLst>
              </a:rPr>
              <a:t>Czech Republic</a:t>
            </a:r>
          </a:p>
          <a:p>
            <a:pPr algn="r"/>
            <a:r>
              <a:rPr lang="en-US" sz="2000" dirty="0" smtClean="0">
                <a:effectLst>
                  <a:outerShdw blurRad="38100" dist="38100" dir="2700000" algn="tl">
                    <a:srgbClr val="000000">
                      <a:alpha val="43137"/>
                    </a:srgbClr>
                  </a:outerShdw>
                </a:effectLst>
              </a:rPr>
              <a:t>---heart of Europe</a:t>
            </a:r>
            <a:endParaRPr lang="en-GB" sz="2000" dirty="0">
              <a:effectLst>
                <a:outerShdw blurRad="38100" dist="38100" dir="2700000" algn="tl">
                  <a:srgbClr val="000000">
                    <a:alpha val="43137"/>
                  </a:srgbClr>
                </a:outerShdw>
              </a:effectLst>
            </a:endParaRPr>
          </a:p>
        </p:txBody>
      </p:sp>
      <p:pic>
        <p:nvPicPr>
          <p:cNvPr id="6" name="图片 5" descr="map-czech-republic.jpeg"/>
          <p:cNvPicPr>
            <a:picLocks noChangeAspect="1"/>
          </p:cNvPicPr>
          <p:nvPr/>
        </p:nvPicPr>
        <p:blipFill>
          <a:blip r:embed="rId4" cstate="print"/>
          <a:stretch>
            <a:fillRect/>
          </a:stretch>
        </p:blipFill>
        <p:spPr>
          <a:xfrm>
            <a:off x="220252" y="1455960"/>
            <a:ext cx="5081119" cy="3444999"/>
          </a:xfrm>
          <a:prstGeom prst="rect">
            <a:avLst/>
          </a:prstGeom>
        </p:spPr>
      </p:pic>
      <p:sp>
        <p:nvSpPr>
          <p:cNvPr id="7" name="内容占位符 3"/>
          <p:cNvSpPr txBox="1">
            <a:spLocks/>
          </p:cNvSpPr>
          <p:nvPr/>
        </p:nvSpPr>
        <p:spPr>
          <a:xfrm>
            <a:off x="611560" y="5085184"/>
            <a:ext cx="8229600" cy="646331"/>
          </a:xfrm>
          <a:prstGeom prst="rect">
            <a:avLst/>
          </a:prstGeom>
          <a:noFill/>
        </p:spPr>
        <p:txBody>
          <a:bodyPr wrap="square" rtlCol="0">
            <a:sp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GB" sz="1800" dirty="0" smtClean="0">
                <a:hlinkClick r:id="rId5"/>
              </a:rPr>
              <a:t>http://www.youtube.com/watch?v=1mLBqgmmVQI&amp;feature=endscreen&amp;NR=1</a:t>
            </a:r>
            <a:endParaRPr lang="en-GB" sz="1800" dirty="0" smtClean="0">
              <a:hlinkClick r:id="rId6"/>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Basic information</a:t>
            </a:r>
            <a:endParaRPr lang="en-GB" dirty="0"/>
          </a:p>
        </p:txBody>
      </p:sp>
      <p:sp>
        <p:nvSpPr>
          <p:cNvPr id="3" name="内容占位符 2"/>
          <p:cNvSpPr>
            <a:spLocks noGrp="1"/>
          </p:cNvSpPr>
          <p:nvPr>
            <p:ph idx="1"/>
          </p:nvPr>
        </p:nvSpPr>
        <p:spPr>
          <a:xfrm>
            <a:off x="304800" y="1903445"/>
            <a:ext cx="8291264" cy="4954555"/>
          </a:xfrm>
        </p:spPr>
        <p:txBody>
          <a:bodyPr>
            <a:normAutofit/>
          </a:bodyPr>
          <a:lstStyle/>
          <a:p>
            <a:r>
              <a:rPr lang="en-US" sz="2400" dirty="0" smtClean="0"/>
              <a:t>Population: 10,562,214 (2011)</a:t>
            </a:r>
          </a:p>
          <a:p>
            <a:r>
              <a:rPr lang="en-US" sz="2400" dirty="0" smtClean="0"/>
              <a:t>Area: 78,866</a:t>
            </a:r>
            <a:r>
              <a:rPr lang="en-GB" sz="2400" dirty="0" smtClean="0"/>
              <a:t>km</a:t>
            </a:r>
            <a:r>
              <a:rPr lang="en-GB" sz="2400" baseline="30000" dirty="0" smtClean="0"/>
              <a:t>2</a:t>
            </a:r>
          </a:p>
          <a:p>
            <a:r>
              <a:rPr lang="en-US" sz="2400" dirty="0" smtClean="0"/>
              <a:t>Neighbors: Germany, Poland, </a:t>
            </a:r>
          </a:p>
          <a:p>
            <a:pPr>
              <a:buNone/>
            </a:pPr>
            <a:r>
              <a:rPr lang="en-US" sz="2400" dirty="0" smtClean="0"/>
              <a:t>   Austria, Slovakia</a:t>
            </a:r>
          </a:p>
          <a:p>
            <a:r>
              <a:rPr lang="en-US" sz="2400" dirty="0" smtClean="0"/>
              <a:t>Time zone: UTC+1</a:t>
            </a:r>
          </a:p>
          <a:p>
            <a:r>
              <a:rPr lang="en-US" sz="2400" dirty="0" smtClean="0"/>
              <a:t>Capital: Prague</a:t>
            </a:r>
          </a:p>
          <a:p>
            <a:r>
              <a:rPr lang="en-US" sz="2400" dirty="0" smtClean="0"/>
              <a:t>Official language: Czech</a:t>
            </a:r>
          </a:p>
          <a:p>
            <a:r>
              <a:rPr lang="en-US" sz="2400" dirty="0" smtClean="0"/>
              <a:t>Government: Parliamentary republic</a:t>
            </a:r>
          </a:p>
          <a:p>
            <a:r>
              <a:rPr lang="en-US" sz="2400" dirty="0" smtClean="0"/>
              <a:t>Currency: Czech koruna (CZK)</a:t>
            </a:r>
          </a:p>
          <a:p>
            <a:pPr>
              <a:buNone/>
            </a:pPr>
            <a:endParaRPr lang="en-GB" sz="2400" dirty="0" smtClean="0"/>
          </a:p>
          <a:p>
            <a:endParaRPr lang="en-GB" sz="2400" baseline="30000" dirty="0" smtClean="0"/>
          </a:p>
          <a:p>
            <a:endParaRPr lang="en-GB" sz="2400" dirty="0"/>
          </a:p>
        </p:txBody>
      </p:sp>
      <p:pic>
        <p:nvPicPr>
          <p:cNvPr id="4" name="图片 3" descr="Czech_Republic.gif"/>
          <p:cNvPicPr>
            <a:picLocks noChangeAspect="1"/>
          </p:cNvPicPr>
          <p:nvPr/>
        </p:nvPicPr>
        <p:blipFill>
          <a:blip r:embed="rId3" cstate="print"/>
          <a:stretch>
            <a:fillRect/>
          </a:stretch>
        </p:blipFill>
        <p:spPr>
          <a:xfrm>
            <a:off x="5436095" y="260648"/>
            <a:ext cx="3566109" cy="2808311"/>
          </a:xfrm>
          <a:prstGeom prst="rect">
            <a:avLst/>
          </a:prstGeom>
        </p:spPr>
      </p:pic>
      <p:pic>
        <p:nvPicPr>
          <p:cNvPr id="5" name="图片 4" descr="499px-Coat_of_arms_of_the_Czech_Republic.svg.png"/>
          <p:cNvPicPr>
            <a:picLocks noChangeAspect="1"/>
          </p:cNvPicPr>
          <p:nvPr/>
        </p:nvPicPr>
        <p:blipFill>
          <a:blip r:embed="rId4" cstate="print"/>
          <a:stretch>
            <a:fillRect/>
          </a:stretch>
        </p:blipFill>
        <p:spPr>
          <a:xfrm>
            <a:off x="6516216" y="3284984"/>
            <a:ext cx="2316601" cy="2785492"/>
          </a:xfrm>
          <a:prstGeom prst="rect">
            <a:avLst/>
          </a:prstGeom>
        </p:spPr>
      </p:pic>
      <p:sp>
        <p:nvSpPr>
          <p:cNvPr id="6" name="TextBox 5"/>
          <p:cNvSpPr txBox="1"/>
          <p:nvPr/>
        </p:nvSpPr>
        <p:spPr>
          <a:xfrm>
            <a:off x="6876256" y="6165304"/>
            <a:ext cx="1800200" cy="369332"/>
          </a:xfrm>
          <a:prstGeom prst="rect">
            <a:avLst/>
          </a:prstGeom>
          <a:noFill/>
        </p:spPr>
        <p:txBody>
          <a:bodyPr wrap="square" rtlCol="0">
            <a:spAutoFit/>
          </a:bodyPr>
          <a:lstStyle/>
          <a:p>
            <a:r>
              <a:rPr lang="en-US" b="1" dirty="0" smtClean="0"/>
              <a:t>Coat of arms</a:t>
            </a:r>
            <a:endParaRPr lang="en-GB"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332656"/>
            <a:ext cx="8229600" cy="1143000"/>
          </a:xfrm>
        </p:spPr>
        <p:txBody>
          <a:bodyPr/>
          <a:lstStyle/>
          <a:p>
            <a:r>
              <a:rPr lang="en-US" dirty="0" smtClean="0"/>
              <a:t>Economy </a:t>
            </a:r>
            <a:endParaRPr lang="en-GB" dirty="0"/>
          </a:p>
        </p:txBody>
      </p:sp>
      <p:sp>
        <p:nvSpPr>
          <p:cNvPr id="3" name="内容占位符 2"/>
          <p:cNvSpPr>
            <a:spLocks noGrp="1"/>
          </p:cNvSpPr>
          <p:nvPr>
            <p:ph idx="1"/>
          </p:nvPr>
        </p:nvSpPr>
        <p:spPr>
          <a:xfrm>
            <a:off x="457200" y="1556792"/>
            <a:ext cx="8686800" cy="4738531"/>
          </a:xfrm>
        </p:spPr>
        <p:txBody>
          <a:bodyPr>
            <a:normAutofit/>
          </a:bodyPr>
          <a:lstStyle/>
          <a:p>
            <a:r>
              <a:rPr lang="en-US" sz="2400" dirty="0" smtClean="0"/>
              <a:t>GDP: $218.363 billion (</a:t>
            </a:r>
            <a:r>
              <a:rPr lang="en-US" sz="2400" dirty="0" smtClean="0"/>
              <a:t>2011)</a:t>
            </a:r>
            <a:endParaRPr lang="en-US" sz="2400" dirty="0" smtClean="0"/>
          </a:p>
          <a:p>
            <a:r>
              <a:rPr lang="en-US" sz="2400" dirty="0" smtClean="0"/>
              <a:t>Main </a:t>
            </a:r>
            <a:r>
              <a:rPr lang="en-US" sz="2400" dirty="0" smtClean="0"/>
              <a:t>industries: machinery manufactory, chemical industry, metallurgy, glass-making, beer brewing</a:t>
            </a:r>
          </a:p>
          <a:p>
            <a:r>
              <a:rPr lang="en-US" sz="2400" dirty="0" smtClean="0"/>
              <a:t>Developed, high-income economy : GDP per capita of 80% of the European average</a:t>
            </a:r>
          </a:p>
          <a:p>
            <a:r>
              <a:rPr lang="en-US" sz="2400" dirty="0" smtClean="0"/>
              <a:t>Free trade: EU member,  WTO member, joined </a:t>
            </a:r>
            <a:r>
              <a:rPr lang="en-US" sz="2400" dirty="0" err="1" smtClean="0"/>
              <a:t>Schengen</a:t>
            </a:r>
            <a:r>
              <a:rPr lang="en-US" sz="2400" dirty="0" smtClean="0"/>
              <a:t> Area </a:t>
            </a:r>
          </a:p>
          <a:p>
            <a:r>
              <a:rPr lang="en-US" sz="2400" dirty="0" smtClean="0"/>
              <a:t>Plan to adopt euro by 2013</a:t>
            </a:r>
          </a:p>
          <a:p>
            <a:r>
              <a:rPr lang="en-US" sz="2400" dirty="0" smtClean="0"/>
              <a:t>Main export partners: EU, esp. Germany</a:t>
            </a:r>
          </a:p>
          <a:p>
            <a:r>
              <a:rPr lang="en-US" sz="2400" dirty="0" smtClean="0"/>
              <a:t>Tourism contribution </a:t>
            </a:r>
            <a:endParaRPr lang="en-GB" sz="2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800px-SkodaSuperbII.jpg"/>
          <p:cNvPicPr>
            <a:picLocks noChangeAspect="1"/>
          </p:cNvPicPr>
          <p:nvPr/>
        </p:nvPicPr>
        <p:blipFill>
          <a:blip r:embed="rId3" cstate="print"/>
          <a:stretch>
            <a:fillRect/>
          </a:stretch>
        </p:blipFill>
        <p:spPr>
          <a:xfrm>
            <a:off x="3131840" y="2780928"/>
            <a:ext cx="3667472" cy="2594736"/>
          </a:xfrm>
          <a:prstGeom prst="rect">
            <a:avLst/>
          </a:prstGeom>
        </p:spPr>
      </p:pic>
      <p:sp>
        <p:nvSpPr>
          <p:cNvPr id="2" name="标题 1"/>
          <p:cNvSpPr>
            <a:spLocks noGrp="1"/>
          </p:cNvSpPr>
          <p:nvPr>
            <p:ph type="title"/>
          </p:nvPr>
        </p:nvSpPr>
        <p:spPr/>
        <p:txBody>
          <a:bodyPr/>
          <a:lstStyle/>
          <a:p>
            <a:r>
              <a:rPr lang="en-US" dirty="0" smtClean="0"/>
              <a:t>Czech Products</a:t>
            </a:r>
            <a:endParaRPr lang="en-GB" dirty="0"/>
          </a:p>
        </p:txBody>
      </p:sp>
      <p:pic>
        <p:nvPicPr>
          <p:cNvPr id="4" name="图片 3" descr="9e824feb842f130457bf8402d5f4fd23.jpg"/>
          <p:cNvPicPr>
            <a:picLocks noChangeAspect="1"/>
          </p:cNvPicPr>
          <p:nvPr/>
        </p:nvPicPr>
        <p:blipFill>
          <a:blip r:embed="rId4" cstate="print"/>
          <a:stretch>
            <a:fillRect/>
          </a:stretch>
        </p:blipFill>
        <p:spPr>
          <a:xfrm rot="21344027">
            <a:off x="313805" y="2259542"/>
            <a:ext cx="3476104" cy="2420237"/>
          </a:xfrm>
          <a:prstGeom prst="rect">
            <a:avLst/>
          </a:prstGeom>
        </p:spPr>
      </p:pic>
      <p:pic>
        <p:nvPicPr>
          <p:cNvPr id="5" name="图片 4" descr="SP188.jpg"/>
          <p:cNvPicPr>
            <a:picLocks noChangeAspect="1"/>
          </p:cNvPicPr>
          <p:nvPr/>
        </p:nvPicPr>
        <p:blipFill>
          <a:blip r:embed="rId5" cstate="print"/>
          <a:stretch>
            <a:fillRect/>
          </a:stretch>
        </p:blipFill>
        <p:spPr>
          <a:xfrm rot="556135">
            <a:off x="6025371" y="229236"/>
            <a:ext cx="3097525" cy="309752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图片 5" descr="ho_piva.jpg"/>
          <p:cNvPicPr>
            <a:picLocks noChangeAspect="1"/>
          </p:cNvPicPr>
          <p:nvPr/>
        </p:nvPicPr>
        <p:blipFill>
          <a:blip r:embed="rId6" cstate="print"/>
          <a:stretch>
            <a:fillRect/>
          </a:stretch>
        </p:blipFill>
        <p:spPr>
          <a:xfrm>
            <a:off x="4932040" y="5013176"/>
            <a:ext cx="4069828" cy="1635758"/>
          </a:xfrm>
          <a:prstGeom prst="rect">
            <a:avLst/>
          </a:prstGeom>
        </p:spPr>
      </p:pic>
      <p:pic>
        <p:nvPicPr>
          <p:cNvPr id="8" name="图片 7" descr="bata shoes.gif"/>
          <p:cNvPicPr>
            <a:picLocks noChangeAspect="1"/>
          </p:cNvPicPr>
          <p:nvPr/>
        </p:nvPicPr>
        <p:blipFill>
          <a:blip r:embed="rId7" cstate="print"/>
          <a:stretch>
            <a:fillRect/>
          </a:stretch>
        </p:blipFill>
        <p:spPr>
          <a:xfrm>
            <a:off x="827584" y="4869160"/>
            <a:ext cx="1752600" cy="1352550"/>
          </a:xfrm>
          <a:prstGeom prst="rect">
            <a:avLst/>
          </a:prstGeom>
        </p:spPr>
      </p:pic>
      <p:sp>
        <p:nvSpPr>
          <p:cNvPr id="9" name="TextBox 8"/>
          <p:cNvSpPr txBox="1"/>
          <p:nvPr/>
        </p:nvSpPr>
        <p:spPr>
          <a:xfrm rot="21325253">
            <a:off x="611560" y="3197587"/>
            <a:ext cx="2376264" cy="400110"/>
          </a:xfrm>
          <a:prstGeom prst="rect">
            <a:avLst/>
          </a:prstGeom>
          <a:noFill/>
        </p:spPr>
        <p:txBody>
          <a:bodyPr wrap="square" rtlCol="0">
            <a:spAutoFit/>
          </a:bodyPr>
          <a:lstStyle/>
          <a:p>
            <a:pPr algn="ctr"/>
            <a:r>
              <a:rPr lang="en-US" sz="2000" b="1" dirty="0" smtClean="0">
                <a:solidFill>
                  <a:schemeClr val="bg1"/>
                </a:solidFill>
              </a:rPr>
              <a:t>Bohemian glass</a:t>
            </a:r>
            <a:endParaRPr lang="en-GB" sz="2000" b="1" dirty="0">
              <a:solidFill>
                <a:schemeClr val="bg1"/>
              </a:solidFill>
            </a:endParaRPr>
          </a:p>
        </p:txBody>
      </p:sp>
      <p:sp>
        <p:nvSpPr>
          <p:cNvPr id="10" name="TextBox 9"/>
          <p:cNvSpPr txBox="1"/>
          <p:nvPr/>
        </p:nvSpPr>
        <p:spPr>
          <a:xfrm>
            <a:off x="4211960" y="2348880"/>
            <a:ext cx="2160240" cy="461665"/>
          </a:xfrm>
          <a:prstGeom prst="rect">
            <a:avLst/>
          </a:prstGeom>
          <a:noFill/>
        </p:spPr>
        <p:txBody>
          <a:bodyPr wrap="square" rtlCol="0">
            <a:spAutoFit/>
          </a:bodyPr>
          <a:lstStyle/>
          <a:p>
            <a:r>
              <a:rPr lang="en-US" sz="2400" dirty="0" smtClean="0"/>
              <a:t>Skoda auto</a:t>
            </a:r>
            <a:endParaRPr lang="en-GB" sz="2400" dirty="0"/>
          </a:p>
        </p:txBody>
      </p:sp>
      <p:sp>
        <p:nvSpPr>
          <p:cNvPr id="11" name="TextBox 10"/>
          <p:cNvSpPr txBox="1"/>
          <p:nvPr/>
        </p:nvSpPr>
        <p:spPr>
          <a:xfrm rot="1842358">
            <a:off x="7561397" y="811951"/>
            <a:ext cx="1507548" cy="707886"/>
          </a:xfrm>
          <a:prstGeom prst="rect">
            <a:avLst/>
          </a:prstGeom>
          <a:noFill/>
        </p:spPr>
        <p:txBody>
          <a:bodyPr wrap="square" rtlCol="0">
            <a:spAutoFit/>
          </a:bodyPr>
          <a:lstStyle/>
          <a:p>
            <a:pPr algn="ctr"/>
            <a:r>
              <a:rPr lang="en-US" sz="2000" dirty="0" smtClean="0"/>
              <a:t>Bohemian garnet</a:t>
            </a:r>
            <a:endParaRPr lang="en-GB" sz="2000" dirty="0"/>
          </a:p>
        </p:txBody>
      </p:sp>
      <p:sp>
        <p:nvSpPr>
          <p:cNvPr id="12" name="TextBox 11"/>
          <p:cNvSpPr txBox="1"/>
          <p:nvPr/>
        </p:nvSpPr>
        <p:spPr>
          <a:xfrm>
            <a:off x="7020272" y="4221088"/>
            <a:ext cx="1800200" cy="707886"/>
          </a:xfrm>
          <a:prstGeom prst="rect">
            <a:avLst/>
          </a:prstGeom>
          <a:noFill/>
        </p:spPr>
        <p:txBody>
          <a:bodyPr wrap="square" rtlCol="0">
            <a:spAutoFit/>
          </a:bodyPr>
          <a:lstStyle/>
          <a:p>
            <a:pPr algn="ctr"/>
            <a:r>
              <a:rPr lang="en-US" sz="2000" dirty="0" smtClean="0"/>
              <a:t>Pilsner, Budweiser</a:t>
            </a:r>
            <a:endParaRPr lang="en-GB" sz="20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International Expansion for</a:t>
            </a:r>
            <a:endParaRPr lang="en-GB" dirty="0"/>
          </a:p>
        </p:txBody>
      </p:sp>
      <p:pic>
        <p:nvPicPr>
          <p:cNvPr id="4" name="内容占位符 3" descr="006_krispykreme.jpg"/>
          <p:cNvPicPr>
            <a:picLocks noGrp="1" noChangeAspect="1"/>
          </p:cNvPicPr>
          <p:nvPr>
            <p:ph idx="1"/>
          </p:nvPr>
        </p:nvPicPr>
        <p:blipFill>
          <a:blip r:embed="rId3" cstate="print"/>
          <a:stretch>
            <a:fillRect/>
          </a:stretch>
        </p:blipFill>
        <p:spPr>
          <a:xfrm>
            <a:off x="1691680" y="1916832"/>
            <a:ext cx="5655129" cy="329882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Involvement in the EU</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“Footnote” member</a:t>
            </a:r>
          </a:p>
          <a:p>
            <a:r>
              <a:rPr lang="en-US" dirty="0" smtClean="0">
                <a:solidFill>
                  <a:schemeClr val="bg1"/>
                </a:solidFill>
              </a:rPr>
              <a:t>Within the EU, Denmark is among the strongest supporters of trade liberalization</a:t>
            </a:r>
          </a:p>
          <a:p>
            <a:r>
              <a:rPr lang="en-US" dirty="0" smtClean="0">
                <a:solidFill>
                  <a:schemeClr val="bg1"/>
                </a:solidFill>
              </a:rPr>
              <a:t>Denmark will occupy the EU presidency during the first half of 2012 </a:t>
            </a:r>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Krispy Kreme</a:t>
            </a:r>
            <a:endParaRPr lang="en-GB" dirty="0"/>
          </a:p>
        </p:txBody>
      </p:sp>
      <p:sp>
        <p:nvSpPr>
          <p:cNvPr id="2" name="内容占位符 1"/>
          <p:cNvSpPr>
            <a:spLocks noGrp="1"/>
          </p:cNvSpPr>
          <p:nvPr>
            <p:ph idx="1"/>
          </p:nvPr>
        </p:nvSpPr>
        <p:spPr>
          <a:xfrm>
            <a:off x="0" y="1676400"/>
            <a:ext cx="8229600" cy="4525963"/>
          </a:xfrm>
        </p:spPr>
        <p:txBody>
          <a:bodyPr>
            <a:normAutofit/>
          </a:bodyPr>
          <a:lstStyle/>
          <a:p>
            <a:r>
              <a:rPr lang="en-US" dirty="0" smtClean="0"/>
              <a:t>Doughnuts &amp; Coffee since July 1937</a:t>
            </a:r>
          </a:p>
          <a:p>
            <a:r>
              <a:rPr lang="en-US" dirty="0" smtClean="0"/>
              <a:t>From a secret yeast-raised doughnut recipe of a New Orleans French chef</a:t>
            </a:r>
          </a:p>
          <a:p>
            <a:r>
              <a:rPr lang="en-US" dirty="0" smtClean="0"/>
              <a:t>Products: doughnuts, coffee &amp; beverages, iced drinks &amp; </a:t>
            </a:r>
            <a:r>
              <a:rPr lang="en-US" dirty="0" err="1" smtClean="0"/>
              <a:t>Kool</a:t>
            </a:r>
            <a:r>
              <a:rPr lang="en-US" dirty="0" smtClean="0"/>
              <a:t> </a:t>
            </a:r>
            <a:r>
              <a:rPr lang="en-US" dirty="0" err="1" smtClean="0"/>
              <a:t>Kreme</a:t>
            </a:r>
            <a:r>
              <a:rPr lang="en-US" dirty="0" smtClean="0"/>
              <a:t>®</a:t>
            </a:r>
          </a:p>
          <a:p>
            <a:r>
              <a:rPr lang="en-US" dirty="0" smtClean="0"/>
              <a:t>Around the world: USA, Canada, Mexico, Australia, China, Japan, Korea, Indonesia, Malaysia, Middle East, Philippines, Thailand, Turkey, UK, Puerto Rico</a:t>
            </a:r>
            <a:endParaRPr lang="en-GB" dirty="0"/>
          </a:p>
        </p:txBody>
      </p:sp>
      <p:pic>
        <p:nvPicPr>
          <p:cNvPr id="6" name="图片 5" descr="krispy-kreme-doughnuts-free-coffee.png"/>
          <p:cNvPicPr>
            <a:picLocks noChangeAspect="1"/>
          </p:cNvPicPr>
          <p:nvPr/>
        </p:nvPicPr>
        <p:blipFill>
          <a:blip r:embed="rId3" cstate="print"/>
          <a:stretch>
            <a:fillRect/>
          </a:stretch>
        </p:blipFill>
        <p:spPr>
          <a:xfrm>
            <a:off x="7182354" y="0"/>
            <a:ext cx="1961646" cy="2216405"/>
          </a:xfrm>
          <a:prstGeom prst="ellipse">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dirty="0" smtClean="0"/>
              <a:t>Krispy Kreme for Czech</a:t>
            </a:r>
            <a:endParaRPr lang="en-GB" dirty="0"/>
          </a:p>
        </p:txBody>
      </p:sp>
      <p:sp>
        <p:nvSpPr>
          <p:cNvPr id="2" name="内容占位符 1"/>
          <p:cNvSpPr>
            <a:spLocks noGrp="1"/>
          </p:cNvSpPr>
          <p:nvPr>
            <p:ph idx="1"/>
          </p:nvPr>
        </p:nvSpPr>
        <p:spPr>
          <a:xfrm>
            <a:off x="457200" y="1676400"/>
            <a:ext cx="8208912" cy="3459839"/>
          </a:xfrm>
        </p:spPr>
        <p:txBody>
          <a:bodyPr/>
          <a:lstStyle/>
          <a:p>
            <a:r>
              <a:rPr lang="en-US" dirty="0" smtClean="0"/>
              <a:t>Dessert-lovers</a:t>
            </a:r>
          </a:p>
          <a:p>
            <a:r>
              <a:rPr lang="en-US" dirty="0" smtClean="0"/>
              <a:t>Open to diversity</a:t>
            </a:r>
          </a:p>
          <a:p>
            <a:r>
              <a:rPr lang="en-US" dirty="0" smtClean="0"/>
              <a:t>Tourism attraction brings international customers: 6.3 million foreign tourists 2010</a:t>
            </a:r>
          </a:p>
          <a:p>
            <a:r>
              <a:rPr lang="en-US" dirty="0" smtClean="0"/>
              <a:t>Expansion of European market</a:t>
            </a:r>
          </a:p>
          <a:p>
            <a:pPr>
              <a:buNone/>
            </a:pPr>
            <a:endParaRPr lang="en-GB"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Resources:</a:t>
            </a:r>
            <a:endParaRPr lang="en-GB" dirty="0"/>
          </a:p>
        </p:txBody>
      </p:sp>
      <p:sp>
        <p:nvSpPr>
          <p:cNvPr id="3" name="内容占位符 2"/>
          <p:cNvSpPr>
            <a:spLocks noGrp="1"/>
          </p:cNvSpPr>
          <p:nvPr>
            <p:ph idx="1"/>
          </p:nvPr>
        </p:nvSpPr>
        <p:spPr/>
        <p:txBody>
          <a:bodyPr>
            <a:normAutofit/>
          </a:bodyPr>
          <a:lstStyle/>
          <a:p>
            <a:r>
              <a:rPr lang="en-GB" sz="1800" dirty="0" smtClean="0">
                <a:hlinkClick r:id="rId3"/>
              </a:rPr>
              <a:t>http://www.czech.cz/en/Discover-CZ/Lifestyle-in-the-Czech-Republic/Tradition</a:t>
            </a:r>
            <a:endParaRPr lang="en-GB" sz="1800" dirty="0" smtClean="0"/>
          </a:p>
          <a:p>
            <a:r>
              <a:rPr lang="en-GB" sz="1800" dirty="0" smtClean="0">
                <a:hlinkClick r:id="rId4"/>
              </a:rPr>
              <a:t>http://krispykreme.com/home</a:t>
            </a:r>
            <a:endParaRPr lang="en-GB" sz="1800" dirty="0" smtClean="0"/>
          </a:p>
          <a:p>
            <a:r>
              <a:rPr lang="en-GB" sz="1800" dirty="0" smtClean="0">
                <a:hlinkClick r:id="rId5"/>
              </a:rPr>
              <a:t>http://www.youtube.com/watch?v=1mLBqgmmVQI&amp;feature=endscreen&amp;NR=1</a:t>
            </a:r>
            <a:endParaRPr lang="en-GB" sz="1800" dirty="0" smtClean="0">
              <a:hlinkClick r:id="rId6"/>
            </a:endParaRPr>
          </a:p>
          <a:p>
            <a:endParaRPr lang="en-GB" sz="18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484785"/>
            <a:ext cx="7772400" cy="2097578"/>
          </a:xfrm>
        </p:spPr>
        <p:txBody>
          <a:bodyPr>
            <a:normAutofit fontScale="90000"/>
          </a:bodyPr>
          <a:lstStyle/>
          <a:p>
            <a:pPr algn="ctr"/>
            <a:r>
              <a:rPr lang="en-US" dirty="0" smtClean="0"/>
              <a:t/>
            </a:r>
            <a:br>
              <a:rPr lang="en-US" dirty="0" smtClean="0"/>
            </a:br>
            <a:r>
              <a:rPr lang="en-US" dirty="0" smtClean="0"/>
              <a:t>Total Global Strategy</a:t>
            </a:r>
            <a:br>
              <a:rPr lang="en-US" dirty="0" smtClean="0"/>
            </a:br>
            <a:r>
              <a:rPr lang="en-US" dirty="0" smtClean="0"/>
              <a:t>Chapter 4</a:t>
            </a:r>
            <a:br>
              <a:rPr lang="en-US" dirty="0" smtClean="0"/>
            </a:br>
            <a:endParaRPr lang="en-GB" dirty="0"/>
          </a:p>
        </p:txBody>
      </p:sp>
      <p:sp>
        <p:nvSpPr>
          <p:cNvPr id="3" name="副标题 2"/>
          <p:cNvSpPr>
            <a:spLocks noGrp="1"/>
          </p:cNvSpPr>
          <p:nvPr>
            <p:ph type="subTitle" idx="1"/>
          </p:nvPr>
        </p:nvSpPr>
        <p:spPr>
          <a:xfrm>
            <a:off x="755576" y="3284984"/>
            <a:ext cx="7772400" cy="1199704"/>
          </a:xfrm>
        </p:spPr>
        <p:txBody>
          <a:bodyPr/>
          <a:lstStyle/>
          <a:p>
            <a:r>
              <a:rPr lang="en-US" dirty="0" smtClean="0"/>
              <a:t>---Designing Global Products and Service</a:t>
            </a:r>
            <a:endParaRPr lang="en-GB"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280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reflection blurRad="6350" stA="55000" endA="300" endPos="45500" dir="5400000" sy="-100000" algn="bl" rotWithShape="0"/>
                </a:effectLst>
              </a:rPr>
              <a:t>Designing Globalized products and services</a:t>
            </a:r>
            <a:endParaRPr lang="en-GB" sz="280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reflection blurRad="6350" stA="55000" endA="300" endPos="45500" dir="5400000" sy="-100000" algn="bl" rotWithShape="0"/>
              </a:effectLst>
            </a:endParaRPr>
          </a:p>
        </p:txBody>
      </p:sp>
      <p:sp>
        <p:nvSpPr>
          <p:cNvPr id="3" name="内容占位符 2"/>
          <p:cNvSpPr>
            <a:spLocks noGrp="1"/>
          </p:cNvSpPr>
          <p:nvPr>
            <p:ph idx="1"/>
          </p:nvPr>
        </p:nvSpPr>
        <p:spPr>
          <a:xfrm>
            <a:off x="3429000" y="2895600"/>
            <a:ext cx="2026568" cy="1659639"/>
          </a:xfrm>
        </p:spPr>
        <p:txBody>
          <a:bodyPr>
            <a:normAutofit/>
          </a:bodyPr>
          <a:lstStyle/>
          <a:p>
            <a:pPr marL="109728" indent="0">
              <a:buNone/>
            </a:pPr>
            <a:r>
              <a:rPr lang="en-US" dirty="0" smtClean="0"/>
              <a:t>Which?</a:t>
            </a:r>
          </a:p>
          <a:p>
            <a:pPr marL="109728" indent="0">
              <a:buNone/>
            </a:pPr>
            <a:r>
              <a:rPr lang="en-US" dirty="0" smtClean="0"/>
              <a:t>How? </a:t>
            </a:r>
          </a:p>
          <a:p>
            <a:pPr marL="109728" indent="0">
              <a:buNone/>
            </a:pPr>
            <a:r>
              <a:rPr lang="en-US" dirty="0" smtClean="0"/>
              <a:t>Where?</a:t>
            </a:r>
          </a:p>
          <a:p>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86600" y="1447800"/>
            <a:ext cx="1661170" cy="121597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85800" y="1981200"/>
            <a:ext cx="1645920" cy="113995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05277" y="2655761"/>
            <a:ext cx="2251968" cy="152007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83568" y="3415801"/>
            <a:ext cx="1588299" cy="17269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200400" y="1828800"/>
            <a:ext cx="1599322" cy="1084561"/>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699792" y="4797152"/>
            <a:ext cx="1905000" cy="14287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rot="21171922">
            <a:off x="5292080" y="4806679"/>
            <a:ext cx="1676400" cy="1121664"/>
          </a:xfrm>
          <a:prstGeom prst="roundRect">
            <a:avLst>
              <a:gd name="adj" fmla="val 20943"/>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23528" y="548680"/>
            <a:ext cx="8229600" cy="1143000"/>
          </a:xfrm>
        </p:spPr>
        <p:txBody>
          <a:bodyPr>
            <a:normAutofit fontScale="90000"/>
          </a:bodyPr>
          <a:lstStyle/>
          <a:p>
            <a:r>
              <a:rPr lang="en-US" dirty="0" smtClean="0"/>
              <a:t>Designing </a:t>
            </a:r>
            <a:r>
              <a:rPr lang="en-US" dirty="0"/>
              <a:t>Global Products and </a:t>
            </a:r>
            <a:r>
              <a:rPr lang="en-US" dirty="0" smtClean="0"/>
              <a:t>Service</a:t>
            </a:r>
            <a:endParaRPr lang="en-GB" dirty="0"/>
          </a:p>
        </p:txBody>
      </p:sp>
      <p:sp>
        <p:nvSpPr>
          <p:cNvPr id="3" name="内容占位符 2"/>
          <p:cNvSpPr>
            <a:spLocks noGrp="1"/>
          </p:cNvSpPr>
          <p:nvPr>
            <p:ph idx="1"/>
          </p:nvPr>
        </p:nvSpPr>
        <p:spPr>
          <a:xfrm>
            <a:off x="179512" y="2348880"/>
            <a:ext cx="8712968" cy="2592288"/>
          </a:xfrm>
        </p:spPr>
        <p:txBody>
          <a:bodyPr>
            <a:normAutofit/>
          </a:bodyPr>
          <a:lstStyle/>
          <a:p>
            <a:r>
              <a:rPr lang="en-US" dirty="0" smtClean="0"/>
              <a:t>4.1 Benefits of Global Products and Services</a:t>
            </a:r>
          </a:p>
          <a:p>
            <a:r>
              <a:rPr lang="en-US" dirty="0" smtClean="0"/>
              <a:t>4.2 Drawbacks of Global Products and Services</a:t>
            </a:r>
          </a:p>
          <a:p>
            <a:r>
              <a:rPr lang="en-US" dirty="0" smtClean="0"/>
              <a:t>4.3 Global Standardization in Service Business</a:t>
            </a:r>
          </a:p>
          <a:p>
            <a:r>
              <a:rPr lang="en-US" dirty="0" smtClean="0"/>
              <a:t>4.4 When to Use Global Products and Services</a:t>
            </a:r>
          </a:p>
          <a:p>
            <a:r>
              <a:rPr lang="en-US" dirty="0" smtClean="0"/>
              <a:t>4.5 Developing Global Products and Services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88640"/>
            <a:ext cx="8229600" cy="1143000"/>
          </a:xfrm>
        </p:spPr>
        <p:txBody>
          <a:bodyPr/>
          <a:lstStyle/>
          <a:p>
            <a:r>
              <a:rPr lang="en-US" dirty="0" smtClean="0"/>
              <a:t>Global products</a:t>
            </a:r>
            <a:endParaRPr lang="en-GB" dirty="0"/>
          </a:p>
        </p:txBody>
      </p:sp>
      <p:sp>
        <p:nvSpPr>
          <p:cNvPr id="3" name="内容占位符 2"/>
          <p:cNvSpPr>
            <a:spLocks noGrp="1"/>
          </p:cNvSpPr>
          <p:nvPr>
            <p:ph idx="1"/>
          </p:nvPr>
        </p:nvSpPr>
        <p:spPr>
          <a:xfrm>
            <a:off x="381000" y="1524000"/>
            <a:ext cx="8291264" cy="4738531"/>
          </a:xfrm>
        </p:spPr>
        <p:txBody>
          <a:bodyPr>
            <a:normAutofit/>
          </a:bodyPr>
          <a:lstStyle/>
          <a:p>
            <a:r>
              <a:rPr lang="en-US" sz="2000" dirty="0" smtClean="0"/>
              <a:t>“The idea of fully standardized global product that is identical all over the world is a near myth that has caused great confusion.” </a:t>
            </a:r>
          </a:p>
          <a:p>
            <a:r>
              <a:rPr lang="en-US" sz="2000" dirty="0" smtClean="0"/>
              <a:t>Better approach: standardizing the core product or larger part of it while customizing peripheral or other parts.</a:t>
            </a:r>
          </a:p>
          <a:p>
            <a:endParaRPr lang="en-US" sz="2000" dirty="0" smtClean="0"/>
          </a:p>
          <a:p>
            <a:endParaRPr lang="en-US" sz="2000" dirty="0" smtClean="0"/>
          </a:p>
          <a:p>
            <a:endParaRPr lang="en-US" sz="2000" dirty="0" smtClean="0"/>
          </a:p>
          <a:p>
            <a:endParaRPr lang="en-US" sz="2000" dirty="0" smtClean="0"/>
          </a:p>
          <a:p>
            <a:endParaRPr lang="en-US" sz="2000" dirty="0" smtClean="0"/>
          </a:p>
          <a:p>
            <a:pPr>
              <a:buFont typeface="Wingdings" pitchFamily="2" charset="2"/>
              <a:buChar char="v"/>
            </a:pPr>
            <a:endParaRPr lang="en-GB" sz="2000" dirty="0"/>
          </a:p>
        </p:txBody>
      </p:sp>
      <p:grpSp>
        <p:nvGrpSpPr>
          <p:cNvPr id="8" name="Group 7"/>
          <p:cNvGrpSpPr/>
          <p:nvPr/>
        </p:nvGrpSpPr>
        <p:grpSpPr>
          <a:xfrm>
            <a:off x="5364088" y="2917010"/>
            <a:ext cx="3537865" cy="3578344"/>
            <a:chOff x="3923927" y="2917010"/>
            <a:chExt cx="3537865" cy="3578344"/>
          </a:xfrm>
        </p:grpSpPr>
        <p:pic>
          <p:nvPicPr>
            <p:cNvPr id="4" name="图片 3" descr="1.jpg"/>
            <p:cNvPicPr>
              <a:picLocks noChangeAspect="1"/>
            </p:cNvPicPr>
            <p:nvPr/>
          </p:nvPicPr>
          <p:blipFill>
            <a:blip r:embed="rId3" cstate="print"/>
            <a:stretch>
              <a:fillRect/>
            </a:stretch>
          </p:blipFill>
          <p:spPr>
            <a:xfrm>
              <a:off x="3923927" y="2917010"/>
              <a:ext cx="3537865" cy="3578344"/>
            </a:xfrm>
            <a:prstGeom prst="rect">
              <a:avLst/>
            </a:prstGeom>
            <a:ln w="3175" cap="sq">
              <a:solidFill>
                <a:srgbClr val="000000"/>
              </a:solidFill>
              <a:miter lim="800000"/>
            </a:ln>
            <a:effectLst>
              <a:outerShdw blurRad="57150" dist="50800" dir="2700000" algn="tl" rotWithShape="0">
                <a:srgbClr val="000000">
                  <a:alpha val="40000"/>
                </a:srgbClr>
              </a:outerShdw>
            </a:effectLst>
          </p:spPr>
        </p:pic>
        <p:sp>
          <p:nvSpPr>
            <p:cNvPr id="5" name="Oval 4"/>
            <p:cNvSpPr/>
            <p:nvPr/>
          </p:nvSpPr>
          <p:spPr>
            <a:xfrm rot="19703192">
              <a:off x="4502485" y="3211135"/>
              <a:ext cx="1075134" cy="313881"/>
            </a:xfrm>
            <a:prstGeom prst="ellipse">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5148064" y="4758479"/>
              <a:ext cx="1152128" cy="234986"/>
            </a:xfrm>
            <a:prstGeom prst="ellipse">
              <a:avLst/>
            </a:prstGeom>
            <a:noFill/>
            <a:ln w="28575">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7" name="Rectangle 6"/>
          <p:cNvSpPr/>
          <p:nvPr/>
        </p:nvSpPr>
        <p:spPr>
          <a:xfrm>
            <a:off x="228600" y="3124200"/>
            <a:ext cx="5040560" cy="338554"/>
          </a:xfrm>
          <a:prstGeom prst="rect">
            <a:avLst/>
          </a:prstGeom>
        </p:spPr>
        <p:txBody>
          <a:bodyPr wrap="square">
            <a:spAutoFit/>
          </a:bodyPr>
          <a:lstStyle/>
          <a:p>
            <a:r>
              <a:rPr lang="en-US" sz="1600" dirty="0" smtClean="0">
                <a:hlinkClick r:id="rId4"/>
              </a:rPr>
              <a:t>McDonald's Burger</a:t>
            </a:r>
            <a:endParaRPr lang="en-US" sz="1600"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908720"/>
            <a:ext cx="8229600" cy="1143000"/>
          </a:xfrm>
        </p:spPr>
        <p:txBody>
          <a:bodyPr>
            <a:normAutofit fontScale="90000"/>
          </a:bodyPr>
          <a:lstStyle/>
          <a:p>
            <a:r>
              <a:rPr lang="en-US" dirty="0" smtClean="0"/>
              <a:t>4.1 Benefits of Global Products and Services</a:t>
            </a:r>
            <a:br>
              <a:rPr lang="en-US" dirty="0" smtClean="0"/>
            </a:br>
            <a:endParaRPr lang="en-GB" dirty="0"/>
          </a:p>
        </p:txBody>
      </p:sp>
      <p:sp>
        <p:nvSpPr>
          <p:cNvPr id="3" name="内容占位符 2"/>
          <p:cNvSpPr>
            <a:spLocks noGrp="1"/>
          </p:cNvSpPr>
          <p:nvPr>
            <p:ph idx="1"/>
          </p:nvPr>
        </p:nvSpPr>
        <p:spPr>
          <a:xfrm>
            <a:off x="467544" y="1772816"/>
            <a:ext cx="8676456" cy="4525963"/>
          </a:xfrm>
        </p:spPr>
        <p:txBody>
          <a:bodyPr/>
          <a:lstStyle/>
          <a:p>
            <a:r>
              <a:rPr lang="en-US" dirty="0" smtClean="0"/>
              <a:t>Cost reduction</a:t>
            </a:r>
            <a:r>
              <a:rPr lang="en-US" sz="2400" dirty="0" smtClean="0"/>
              <a:t> </a:t>
            </a:r>
          </a:p>
          <a:p>
            <a:pPr>
              <a:buFont typeface="Courier New" pitchFamily="49" charset="0"/>
              <a:buChar char="o"/>
            </a:pPr>
            <a:r>
              <a:rPr lang="en-US" sz="2000" dirty="0" smtClean="0"/>
              <a:t>    development, sourcing, production, inventory</a:t>
            </a:r>
          </a:p>
          <a:p>
            <a:pPr>
              <a:buFont typeface="Courier New" pitchFamily="49" charset="0"/>
              <a:buChar char="o"/>
            </a:pPr>
            <a:r>
              <a:rPr lang="en-US" sz="2000" dirty="0" smtClean="0"/>
              <a:t>    division and concentration</a:t>
            </a:r>
            <a:r>
              <a:rPr lang="en-US" sz="2000" dirty="0" smtClean="0">
                <a:sym typeface="Wingdings" pitchFamily="2" charset="2"/>
              </a:rPr>
              <a:t> economies of scale</a:t>
            </a:r>
            <a:endParaRPr lang="en-US" sz="2000" dirty="0" smtClean="0"/>
          </a:p>
          <a:p>
            <a:r>
              <a:rPr lang="en-US" dirty="0" smtClean="0"/>
              <a:t>Improved quality</a:t>
            </a:r>
          </a:p>
          <a:p>
            <a:pPr>
              <a:buFont typeface="Courier New" pitchFamily="49" charset="0"/>
              <a:buChar char="o"/>
            </a:pPr>
            <a:r>
              <a:rPr lang="en-US" sz="2000" i="1" dirty="0" smtClean="0"/>
              <a:t>    </a:t>
            </a:r>
            <a:r>
              <a:rPr lang="en-US" sz="2000" dirty="0" smtClean="0"/>
              <a:t>financial </a:t>
            </a:r>
            <a:r>
              <a:rPr lang="en-US" sz="2000" dirty="0"/>
              <a:t>and management resources being focused</a:t>
            </a:r>
          </a:p>
          <a:p>
            <a:r>
              <a:rPr lang="en-US" dirty="0" smtClean="0"/>
              <a:t>Enhanced customer preference</a:t>
            </a:r>
            <a:r>
              <a:rPr lang="en-US" i="1" dirty="0" smtClean="0"/>
              <a:t>    </a:t>
            </a:r>
          </a:p>
          <a:p>
            <a:pPr>
              <a:buFont typeface="Courier New" pitchFamily="49" charset="0"/>
              <a:buChar char="o"/>
            </a:pPr>
            <a:r>
              <a:rPr lang="en-US" sz="2000" dirty="0" smtClean="0"/>
              <a:t>    frequently </a:t>
            </a:r>
            <a:r>
              <a:rPr lang="en-US" sz="2000" dirty="0"/>
              <a:t>consumed products at home and </a:t>
            </a:r>
            <a:r>
              <a:rPr lang="en-US" sz="2000" dirty="0" smtClean="0"/>
              <a:t>abroad</a:t>
            </a:r>
            <a:endParaRPr lang="en-US" sz="2000" dirty="0"/>
          </a:p>
          <a:p>
            <a:pPr>
              <a:buFont typeface="Courier New" pitchFamily="49" charset="0"/>
              <a:buChar char="o"/>
            </a:pPr>
            <a:r>
              <a:rPr lang="en-US" sz="2000" dirty="0"/>
              <a:t>    </a:t>
            </a:r>
            <a:r>
              <a:rPr lang="en-US" sz="2000" dirty="0" smtClean="0"/>
              <a:t>travel-related </a:t>
            </a:r>
            <a:r>
              <a:rPr lang="en-US" sz="2000" dirty="0"/>
              <a:t>consumer services</a:t>
            </a:r>
          </a:p>
          <a:p>
            <a:r>
              <a:rPr lang="en-US" dirty="0" smtClean="0"/>
              <a:t>Competitive leverage</a:t>
            </a:r>
            <a:endParaRPr lang="en-GB"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764704"/>
            <a:ext cx="8229600" cy="1143000"/>
          </a:xfrm>
        </p:spPr>
        <p:txBody>
          <a:bodyPr>
            <a:normAutofit/>
          </a:bodyPr>
          <a:lstStyle/>
          <a:p>
            <a:r>
              <a:rPr lang="en-US" dirty="0"/>
              <a:t> </a:t>
            </a:r>
            <a:r>
              <a:rPr lang="en-US" dirty="0" smtClean="0"/>
              <a:t>                  ’s benefits</a:t>
            </a:r>
            <a:endParaRPr lang="en-GB" dirty="0"/>
          </a:p>
        </p:txBody>
      </p:sp>
      <p:sp>
        <p:nvSpPr>
          <p:cNvPr id="3" name="内容占位符 2"/>
          <p:cNvSpPr>
            <a:spLocks noGrp="1"/>
          </p:cNvSpPr>
          <p:nvPr>
            <p:ph idx="1"/>
          </p:nvPr>
        </p:nvSpPr>
        <p:spPr>
          <a:xfrm>
            <a:off x="467544" y="2276872"/>
            <a:ext cx="8280920" cy="3096344"/>
          </a:xfrm>
        </p:spPr>
        <p:txBody>
          <a:bodyPr/>
          <a:lstStyle/>
          <a:p>
            <a:r>
              <a:rPr lang="en-US" dirty="0" smtClean="0"/>
              <a:t>Enhanced customer preference—frequently repurchased </a:t>
            </a:r>
          </a:p>
          <a:p>
            <a:r>
              <a:rPr lang="en-US" dirty="0" smtClean="0"/>
              <a:t>Recognition by customers over the world</a:t>
            </a:r>
          </a:p>
          <a:p>
            <a:r>
              <a:rPr lang="en-US" dirty="0" smtClean="0"/>
              <a:t>Standardized products with locally tailored doughnut series</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90600"/>
            <a:ext cx="3203848" cy="1143065"/>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3356992"/>
            <a:ext cx="8229600" cy="1143000"/>
          </a:xfrm>
        </p:spPr>
        <p:txBody>
          <a:bodyPr>
            <a:noAutofit/>
          </a:bodyPr>
          <a:lstStyle/>
          <a:p>
            <a:r>
              <a:rPr lang="en-US" sz="3200" dirty="0" smtClean="0"/>
              <a:t>4.3 Global Standardization in Service Business </a:t>
            </a:r>
            <a:br>
              <a:rPr lang="en-US" sz="3200" dirty="0" smtClean="0"/>
            </a:br>
            <a:endParaRPr lang="en-GB" sz="3200" dirty="0"/>
          </a:p>
        </p:txBody>
      </p:sp>
      <p:sp>
        <p:nvSpPr>
          <p:cNvPr id="3" name="内容占位符 2"/>
          <p:cNvSpPr>
            <a:spLocks noGrp="1"/>
          </p:cNvSpPr>
          <p:nvPr>
            <p:ph idx="1"/>
          </p:nvPr>
        </p:nvSpPr>
        <p:spPr>
          <a:xfrm>
            <a:off x="323528" y="1484784"/>
            <a:ext cx="8363272" cy="4522507"/>
          </a:xfrm>
        </p:spPr>
        <p:txBody>
          <a:bodyPr>
            <a:normAutofit/>
          </a:bodyPr>
          <a:lstStyle/>
          <a:p>
            <a:r>
              <a:rPr lang="en-US" dirty="0" smtClean="0"/>
              <a:t>Partially sacrificed national needs</a:t>
            </a:r>
          </a:p>
          <a:p>
            <a:r>
              <a:rPr lang="en-US" dirty="0" smtClean="0"/>
              <a:t>Key: satisfy the </a:t>
            </a:r>
            <a:r>
              <a:rPr lang="en-US" dirty="0" smtClean="0">
                <a:solidFill>
                  <a:srgbClr val="FF0000"/>
                </a:solidFill>
              </a:rPr>
              <a:t>most important common needs of the most important markets</a:t>
            </a:r>
          </a:p>
          <a:p>
            <a:endParaRPr lang="en-US" dirty="0" smtClean="0"/>
          </a:p>
          <a:p>
            <a:endParaRPr lang="en-US" dirty="0" smtClean="0"/>
          </a:p>
          <a:p>
            <a:endParaRPr lang="en-US" dirty="0" smtClean="0"/>
          </a:p>
          <a:p>
            <a:r>
              <a:rPr lang="en-US" dirty="0" smtClean="0"/>
              <a:t>Easy to globalize and localize</a:t>
            </a:r>
          </a:p>
          <a:p>
            <a:pPr>
              <a:buNone/>
            </a:pPr>
            <a:r>
              <a:rPr lang="en-US" dirty="0" smtClean="0"/>
              <a:t>  </a:t>
            </a:r>
            <a:r>
              <a:rPr lang="en-US" sz="2400" dirty="0" err="1" smtClean="0"/>
              <a:t>eg</a:t>
            </a:r>
            <a:r>
              <a:rPr lang="en-US" sz="2400" dirty="0" smtClean="0"/>
              <a:t>. McDonald in </a:t>
            </a:r>
            <a:r>
              <a:rPr lang="en-US" sz="2400" dirty="0" smtClean="0"/>
              <a:t>India-Veggie </a:t>
            </a:r>
            <a:r>
              <a:rPr lang="en-US" sz="2400" dirty="0" smtClean="0"/>
              <a:t>Burgers; in Britain-tea and coffee; in France and Germany-beer</a:t>
            </a:r>
            <a:endParaRPr lang="en-GB" sz="2400" dirty="0"/>
          </a:p>
        </p:txBody>
      </p:sp>
      <p:sp>
        <p:nvSpPr>
          <p:cNvPr id="4" name="标题 1"/>
          <p:cNvSpPr txBox="1">
            <a:spLocks/>
          </p:cNvSpPr>
          <p:nvPr/>
        </p:nvSpPr>
        <p:spPr>
          <a:xfrm>
            <a:off x="395536" y="764704"/>
            <a:ext cx="8229600" cy="11430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4.2 Drawbacks of Global Products and Services</a:t>
            </a:r>
            <a:br>
              <a:rPr kumimoji="0" lang="en-US"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endParaRPr kumimoji="0" lang="en-GB"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a:t>
            </a:r>
            <a:endParaRPr lang="en-US" dirty="0"/>
          </a:p>
        </p:txBody>
      </p:sp>
      <p:sp>
        <p:nvSpPr>
          <p:cNvPr id="3" name="Content Placeholder 2"/>
          <p:cNvSpPr>
            <a:spLocks noGrp="1"/>
          </p:cNvSpPr>
          <p:nvPr>
            <p:ph idx="1"/>
          </p:nvPr>
        </p:nvSpPr>
        <p:spPr/>
        <p:txBody>
          <a:bodyPr>
            <a:normAutofit/>
          </a:bodyPr>
          <a:lstStyle/>
          <a:p>
            <a:r>
              <a:rPr lang="en-US" dirty="0" smtClean="0"/>
              <a:t>Population: 5.4 Million</a:t>
            </a:r>
          </a:p>
          <a:p>
            <a:r>
              <a:rPr lang="en-US" dirty="0" smtClean="0"/>
              <a:t>Language: </a:t>
            </a:r>
          </a:p>
          <a:p>
            <a:pPr lvl="1"/>
            <a:r>
              <a:rPr lang="en-US" dirty="0" smtClean="0"/>
              <a:t>Danish, Faroese, Greenlandic (an Inuit dialect), German (small minority)</a:t>
            </a:r>
          </a:p>
          <a:p>
            <a:r>
              <a:rPr lang="en-US" dirty="0" smtClean="0"/>
              <a:t>Religion:</a:t>
            </a:r>
          </a:p>
          <a:p>
            <a:pPr lvl="1"/>
            <a:r>
              <a:rPr lang="en-US" dirty="0" smtClean="0"/>
              <a:t> Evangelical Lutheran (official) 95%, other Christian (includes Protestant and Roman Catholic) 3%, Muslim 2%</a:t>
            </a:r>
          </a:p>
          <a:p>
            <a:pPr lvl="1"/>
            <a:r>
              <a:rPr lang="en-US" dirty="0" smtClean="0"/>
              <a:t>Attend church on a regular basis</a:t>
            </a:r>
          </a:p>
          <a:p>
            <a:pPr lvl="1"/>
            <a:endParaRPr lang="en-US" dirty="0"/>
          </a:p>
          <a:p>
            <a:pPr lvl="1"/>
            <a:endParaRPr lang="en-US" dirty="0" smtClean="0"/>
          </a:p>
          <a:p>
            <a:pPr lvl="1"/>
            <a:endParaRPr lang="en-US" dirty="0" smtClean="0"/>
          </a:p>
          <a:p>
            <a:pPr lvl="1"/>
            <a:endParaRPr lang="en-US" dirty="0" smtClean="0"/>
          </a:p>
          <a:p>
            <a:endParaRPr lang="en-US" dirty="0"/>
          </a:p>
        </p:txBody>
      </p:sp>
      <p:pic>
        <p:nvPicPr>
          <p:cNvPr id="4" name="Picture 3" descr="Danes-300x236.jpg"/>
          <p:cNvPicPr>
            <a:picLocks noChangeAspect="1"/>
          </p:cNvPicPr>
          <p:nvPr/>
        </p:nvPicPr>
        <p:blipFill>
          <a:blip r:embed="rId3" cstate="print"/>
          <a:stretch>
            <a:fillRect/>
          </a:stretch>
        </p:blipFill>
        <p:spPr>
          <a:xfrm>
            <a:off x="5791200" y="304800"/>
            <a:ext cx="2857500" cy="2247900"/>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990600"/>
            <a:ext cx="8229600" cy="1143000"/>
          </a:xfrm>
        </p:spPr>
        <p:txBody>
          <a:bodyPr>
            <a:normAutofit fontScale="90000"/>
          </a:bodyPr>
          <a:lstStyle/>
          <a:p>
            <a:r>
              <a:rPr lang="en-US" dirty="0" smtClean="0"/>
              <a:t>4.4 When to Use Global Products and Services</a:t>
            </a:r>
            <a:br>
              <a:rPr lang="en-US" dirty="0" smtClean="0"/>
            </a:br>
            <a:endParaRPr lang="en-GB" dirty="0"/>
          </a:p>
        </p:txBody>
      </p:sp>
      <p:sp>
        <p:nvSpPr>
          <p:cNvPr id="2" name="内容占位符 1"/>
          <p:cNvSpPr>
            <a:spLocks noGrp="1"/>
          </p:cNvSpPr>
          <p:nvPr>
            <p:ph idx="1"/>
          </p:nvPr>
        </p:nvSpPr>
        <p:spPr>
          <a:xfrm>
            <a:off x="395536" y="1772816"/>
            <a:ext cx="8229600" cy="4525963"/>
          </a:xfrm>
        </p:spPr>
        <p:txBody>
          <a:bodyPr/>
          <a:lstStyle/>
          <a:p>
            <a:r>
              <a:rPr lang="en-US" dirty="0" smtClean="0"/>
              <a:t>4.4.1 Market Globalization Drivers</a:t>
            </a:r>
          </a:p>
          <a:p>
            <a:pPr>
              <a:buFont typeface="Arial" pitchFamily="34" charset="0"/>
              <a:buChar char="•"/>
            </a:pPr>
            <a:r>
              <a:rPr lang="en-US" sz="2400" dirty="0" smtClean="0"/>
              <a:t>  Common customer needs</a:t>
            </a:r>
          </a:p>
          <a:p>
            <a:pPr>
              <a:buFont typeface="Arial" pitchFamily="34" charset="0"/>
              <a:buChar char="•"/>
            </a:pPr>
            <a:r>
              <a:rPr lang="en-US" sz="2400" dirty="0" smtClean="0"/>
              <a:t>  Global customer</a:t>
            </a:r>
          </a:p>
          <a:p>
            <a:r>
              <a:rPr lang="en-US" dirty="0" smtClean="0"/>
              <a:t>4.4.2 Cost Globalization Drivers</a:t>
            </a:r>
          </a:p>
          <a:p>
            <a:pPr>
              <a:buFont typeface="Arial" pitchFamily="34" charset="0"/>
              <a:buChar char="•"/>
            </a:pPr>
            <a:r>
              <a:rPr lang="en-US" sz="2400" dirty="0" smtClean="0"/>
              <a:t>  Global scale economies</a:t>
            </a:r>
          </a:p>
          <a:p>
            <a:pPr>
              <a:buFont typeface="Arial" pitchFamily="34" charset="0"/>
              <a:buChar char="•"/>
            </a:pPr>
            <a:r>
              <a:rPr lang="en-US" sz="2400" dirty="0" smtClean="0"/>
              <a:t>  High product development cost/fast changing   technology</a:t>
            </a:r>
            <a:endParaRPr lang="en-GB" sz="2400"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a:spLocks noGrp="1"/>
          </p:cNvSpPr>
          <p:nvPr>
            <p:ph type="title"/>
          </p:nvPr>
        </p:nvSpPr>
        <p:spPr>
          <a:xfrm>
            <a:off x="457200" y="914400"/>
            <a:ext cx="8229600" cy="1143000"/>
          </a:xfrm>
        </p:spPr>
        <p:txBody>
          <a:bodyPr>
            <a:normAutofit fontScale="90000"/>
          </a:bodyPr>
          <a:lstStyle/>
          <a:p>
            <a:r>
              <a:rPr lang="en-US" dirty="0" smtClean="0"/>
              <a:t>4.4 When to Use Global Products and Services </a:t>
            </a:r>
            <a:r>
              <a:rPr lang="en-US" b="0" dirty="0" smtClean="0"/>
              <a:t>(continued)</a:t>
            </a:r>
            <a:r>
              <a:rPr lang="en-US" dirty="0" smtClean="0"/>
              <a:t/>
            </a:r>
            <a:br>
              <a:rPr lang="en-US" dirty="0" smtClean="0"/>
            </a:br>
            <a:endParaRPr lang="en-GB" dirty="0"/>
          </a:p>
        </p:txBody>
      </p:sp>
      <p:sp>
        <p:nvSpPr>
          <p:cNvPr id="2" name="内容占位符 1"/>
          <p:cNvSpPr>
            <a:spLocks noGrp="1"/>
          </p:cNvSpPr>
          <p:nvPr>
            <p:ph idx="1"/>
          </p:nvPr>
        </p:nvSpPr>
        <p:spPr>
          <a:xfrm>
            <a:off x="467544" y="1844824"/>
            <a:ext cx="8229600" cy="4525963"/>
          </a:xfrm>
        </p:spPr>
        <p:txBody>
          <a:bodyPr/>
          <a:lstStyle/>
          <a:p>
            <a:r>
              <a:rPr lang="en-US" dirty="0" smtClean="0"/>
              <a:t>4.4.3 Government Globalization Drivers</a:t>
            </a:r>
          </a:p>
          <a:p>
            <a:pPr>
              <a:buFont typeface="Arial" pitchFamily="34" charset="0"/>
              <a:buChar char="•"/>
            </a:pPr>
            <a:r>
              <a:rPr lang="en-US" sz="2400" dirty="0" smtClean="0"/>
              <a:t>  Favorable trade policies</a:t>
            </a:r>
          </a:p>
          <a:p>
            <a:pPr>
              <a:buFont typeface="Arial" pitchFamily="34" charset="0"/>
              <a:buChar char="•"/>
            </a:pPr>
            <a:r>
              <a:rPr lang="en-US" sz="2400" dirty="0" smtClean="0"/>
              <a:t>  Compatible technical standards</a:t>
            </a:r>
          </a:p>
          <a:p>
            <a:pPr>
              <a:buFont typeface="Lucida Sans Unicode" pitchFamily="34" charset="0"/>
              <a:buChar char="‣"/>
            </a:pPr>
            <a:r>
              <a:rPr lang="en-US" dirty="0"/>
              <a:t>4.4.4 Competitive Globalization Drivers for Global products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95536" y="908720"/>
            <a:ext cx="8229600" cy="1143000"/>
          </a:xfrm>
        </p:spPr>
        <p:txBody>
          <a:bodyPr>
            <a:normAutofit fontScale="90000"/>
          </a:bodyPr>
          <a:lstStyle/>
          <a:p>
            <a:r>
              <a:rPr lang="en-US" dirty="0" smtClean="0"/>
              <a:t>4.5 Developing Global Products and Services</a:t>
            </a:r>
            <a:br>
              <a:rPr lang="en-US" dirty="0" smtClean="0"/>
            </a:br>
            <a:endParaRPr lang="en-GB" dirty="0"/>
          </a:p>
        </p:txBody>
      </p:sp>
      <p:sp>
        <p:nvSpPr>
          <p:cNvPr id="2" name="内容占位符 1"/>
          <p:cNvSpPr>
            <a:spLocks noGrp="1"/>
          </p:cNvSpPr>
          <p:nvPr>
            <p:ph idx="1"/>
          </p:nvPr>
        </p:nvSpPr>
        <p:spPr>
          <a:xfrm>
            <a:off x="467544" y="1916832"/>
            <a:ext cx="8219256" cy="4090459"/>
          </a:xfrm>
        </p:spPr>
        <p:txBody>
          <a:bodyPr/>
          <a:lstStyle/>
          <a:p>
            <a:r>
              <a:rPr lang="en-US" dirty="0" smtClean="0"/>
              <a:t>Two ways: </a:t>
            </a:r>
          </a:p>
          <a:p>
            <a:pPr>
              <a:buFont typeface="Arial" pitchFamily="34" charset="0"/>
              <a:buChar char="•"/>
            </a:pPr>
            <a:r>
              <a:rPr lang="en-US" dirty="0" smtClean="0"/>
              <a:t>  1</a:t>
            </a:r>
            <a:r>
              <a:rPr lang="en-US" baseline="30000" dirty="0" smtClean="0"/>
              <a:t>st</a:t>
            </a:r>
            <a:r>
              <a:rPr lang="en-US" dirty="0" smtClean="0"/>
              <a:t>: developing products and services with the global market in mind (preferred)</a:t>
            </a:r>
          </a:p>
          <a:p>
            <a:pPr>
              <a:buFont typeface="Arial" pitchFamily="34" charset="0"/>
              <a:buChar char="•"/>
            </a:pPr>
            <a:r>
              <a:rPr lang="en-US" dirty="0" smtClean="0"/>
              <a:t>  2</a:t>
            </a:r>
            <a:r>
              <a:rPr lang="en-US" baseline="30000" dirty="0" smtClean="0"/>
              <a:t>nd</a:t>
            </a:r>
            <a:r>
              <a:rPr lang="en-US" dirty="0" smtClean="0"/>
              <a:t>: adapting existing products or services (more common) </a:t>
            </a:r>
            <a:endParaRPr lang="en-GB"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539552" y="692696"/>
            <a:ext cx="8229600" cy="1143000"/>
          </a:xfrm>
        </p:spPr>
        <p:txBody>
          <a:bodyPr/>
          <a:lstStyle/>
          <a:p>
            <a:r>
              <a:rPr lang="en-US" dirty="0" smtClean="0"/>
              <a:t>              Czech food</a:t>
            </a:r>
            <a:endParaRPr lang="en-GB" dirty="0"/>
          </a:p>
        </p:txBody>
      </p:sp>
      <p:sp>
        <p:nvSpPr>
          <p:cNvPr id="2" name="内容占位符 1"/>
          <p:cNvSpPr>
            <a:spLocks noGrp="1"/>
          </p:cNvSpPr>
          <p:nvPr>
            <p:ph idx="1"/>
          </p:nvPr>
        </p:nvSpPr>
        <p:spPr>
          <a:xfrm>
            <a:off x="395536" y="1916832"/>
            <a:ext cx="8301608" cy="4741987"/>
          </a:xfrm>
        </p:spPr>
        <p:txBody>
          <a:bodyPr>
            <a:normAutofit/>
          </a:bodyPr>
          <a:lstStyle/>
          <a:p>
            <a:r>
              <a:rPr lang="en-US" sz="2400" dirty="0" smtClean="0"/>
              <a:t>Lunch is very important—soup, main course, and dessert.</a:t>
            </a:r>
          </a:p>
          <a:p>
            <a:r>
              <a:rPr lang="en-US" sz="2400" dirty="0" smtClean="0"/>
              <a:t>Big meat &amp; potato people—pork, beef, chicken are popular; goose, duck, rabbit and wild game are served; fish and seafood are rare</a:t>
            </a:r>
          </a:p>
          <a:p>
            <a:r>
              <a:rPr lang="en-US" sz="2400" dirty="0" smtClean="0"/>
              <a:t>Strong and salty taste</a:t>
            </a:r>
          </a:p>
          <a:p>
            <a:r>
              <a:rPr lang="en-US" sz="2400" dirty="0" smtClean="0"/>
              <a:t>Beer for every meal </a:t>
            </a:r>
          </a:p>
          <a:p>
            <a:r>
              <a:rPr lang="en-US" sz="2400" dirty="0" smtClean="0">
                <a:solidFill>
                  <a:srgbClr val="FF0000"/>
                </a:solidFill>
              </a:rPr>
              <a:t>Desserts are not particularly sweet, </a:t>
            </a:r>
          </a:p>
          <a:p>
            <a:r>
              <a:rPr lang="en-US" sz="2400" dirty="0" smtClean="0">
                <a:solidFill>
                  <a:srgbClr val="FF0000"/>
                </a:solidFill>
              </a:rPr>
              <a:t>frequently contain poppy seeds</a:t>
            </a:r>
          </a:p>
          <a:p>
            <a:endParaRPr lang="en-GB" sz="2400" dirty="0"/>
          </a:p>
        </p:txBody>
      </p:sp>
      <p:pic>
        <p:nvPicPr>
          <p:cNvPr id="5" name="图片 4" descr="e10.jpg"/>
          <p:cNvPicPr>
            <a:picLocks noChangeAspect="1"/>
          </p:cNvPicPr>
          <p:nvPr/>
        </p:nvPicPr>
        <p:blipFill>
          <a:blip r:embed="rId3" cstate="print"/>
          <a:stretch>
            <a:fillRect/>
          </a:stretch>
        </p:blipFill>
        <p:spPr>
          <a:xfrm>
            <a:off x="6350000" y="4293096"/>
            <a:ext cx="2794000" cy="2209800"/>
          </a:xfrm>
          <a:prstGeom prst="rect">
            <a:avLst/>
          </a:prstGeom>
        </p:spPr>
      </p:pic>
      <p:pic>
        <p:nvPicPr>
          <p:cNvPr id="6" name="图片 5" descr="P1040870.JPG"/>
          <p:cNvPicPr>
            <a:picLocks noChangeAspect="1"/>
          </p:cNvPicPr>
          <p:nvPr/>
        </p:nvPicPr>
        <p:blipFill>
          <a:blip r:embed="rId4" cstate="print"/>
          <a:stretch>
            <a:fillRect/>
          </a:stretch>
        </p:blipFill>
        <p:spPr>
          <a:xfrm>
            <a:off x="0" y="0"/>
            <a:ext cx="2555776" cy="1916832"/>
          </a:xfrm>
          <a:prstGeom prst="flowChartMagneticTape">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Hints for  </a:t>
            </a:r>
            <a:endParaRPr lang="en-US" dirty="0"/>
          </a:p>
        </p:txBody>
      </p:sp>
      <p:sp>
        <p:nvSpPr>
          <p:cNvPr id="2" name="Content Placeholder 1"/>
          <p:cNvSpPr>
            <a:spLocks noGrp="1"/>
          </p:cNvSpPr>
          <p:nvPr>
            <p:ph idx="1"/>
          </p:nvPr>
        </p:nvSpPr>
        <p:spPr>
          <a:xfrm>
            <a:off x="395536" y="1916832"/>
            <a:ext cx="8075240" cy="2811768"/>
          </a:xfrm>
        </p:spPr>
        <p:txBody>
          <a:bodyPr/>
          <a:lstStyle/>
          <a:p>
            <a:r>
              <a:rPr lang="en-US" dirty="0" smtClean="0"/>
              <a:t>Adjust the sweetness</a:t>
            </a:r>
          </a:p>
          <a:p>
            <a:r>
              <a:rPr lang="en-US" dirty="0" smtClean="0"/>
              <a:t>Add local elements—poppy seeds </a:t>
            </a:r>
            <a:r>
              <a:rPr lang="en-US" dirty="0" smtClean="0"/>
              <a:t>doughnuts</a:t>
            </a: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99792" y="260648"/>
            <a:ext cx="3203848" cy="1143065"/>
          </a:xfrm>
          <a:prstGeom prst="rect">
            <a:avLst/>
          </a:prstGeom>
        </p:spPr>
      </p:pic>
    </p:spTree>
    <p:extLst>
      <p:ext uri="{BB962C8B-B14F-4D97-AF65-F5344CB8AC3E}">
        <p14:creationId xmlns:p14="http://schemas.microsoft.com/office/powerpoint/2010/main" xmlns="" val="262424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323528" y="548680"/>
            <a:ext cx="8229600" cy="1143000"/>
          </a:xfrm>
        </p:spPr>
        <p:txBody>
          <a:bodyPr>
            <a:normAutofit/>
          </a:bodyPr>
          <a:lstStyle/>
          <a:p>
            <a:r>
              <a:rPr lang="en-US" dirty="0" smtClean="0"/>
              <a:t>Review</a:t>
            </a:r>
            <a:endParaRPr lang="en-GB" dirty="0"/>
          </a:p>
        </p:txBody>
      </p:sp>
      <p:sp>
        <p:nvSpPr>
          <p:cNvPr id="3" name="内容占位符 2"/>
          <p:cNvSpPr>
            <a:spLocks noGrp="1"/>
          </p:cNvSpPr>
          <p:nvPr>
            <p:ph idx="1"/>
          </p:nvPr>
        </p:nvSpPr>
        <p:spPr>
          <a:xfrm>
            <a:off x="179512" y="2060848"/>
            <a:ext cx="8640960" cy="4320479"/>
          </a:xfrm>
        </p:spPr>
        <p:txBody>
          <a:bodyPr/>
          <a:lstStyle/>
          <a:p>
            <a:r>
              <a:rPr lang="en-US" dirty="0" smtClean="0"/>
              <a:t>4.1 Benefits of Global Products and Services</a:t>
            </a:r>
          </a:p>
          <a:p>
            <a:r>
              <a:rPr lang="en-US" dirty="0" smtClean="0"/>
              <a:t>4.2 Drawbacks of Global Products and Services</a:t>
            </a:r>
          </a:p>
          <a:p>
            <a:r>
              <a:rPr lang="en-US" dirty="0" smtClean="0"/>
              <a:t>4.3 Global Standardization in Service Business</a:t>
            </a:r>
          </a:p>
          <a:p>
            <a:r>
              <a:rPr lang="en-US" dirty="0" smtClean="0"/>
              <a:t>4.4 When to Use Global Products and Services</a:t>
            </a:r>
          </a:p>
          <a:p>
            <a:r>
              <a:rPr lang="en-US" dirty="0" smtClean="0"/>
              <a:t>4.5 Developing Global Products and Services</a:t>
            </a:r>
          </a:p>
        </p:txBody>
      </p:sp>
    </p:spTree>
    <p:extLst>
      <p:ext uri="{BB962C8B-B14F-4D97-AF65-F5344CB8AC3E}">
        <p14:creationId xmlns:p14="http://schemas.microsoft.com/office/powerpoint/2010/main" xmlns="" val="825084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en-US" dirty="0"/>
          </a:p>
        </p:txBody>
      </p:sp>
      <p:sp>
        <p:nvSpPr>
          <p:cNvPr id="3" name="Content Placeholder 2"/>
          <p:cNvSpPr>
            <a:spLocks noGrp="1"/>
          </p:cNvSpPr>
          <p:nvPr>
            <p:ph idx="1"/>
          </p:nvPr>
        </p:nvSpPr>
        <p:spPr/>
        <p:txBody>
          <a:bodyPr/>
          <a:lstStyle/>
          <a:p>
            <a:r>
              <a:rPr lang="en-US" dirty="0" smtClean="0"/>
              <a:t>Interdependent Individualistic Nation</a:t>
            </a:r>
          </a:p>
          <a:p>
            <a:r>
              <a:rPr lang="en-US" dirty="0" smtClean="0"/>
              <a:t>Equality</a:t>
            </a:r>
          </a:p>
          <a:p>
            <a:pPr lvl="1"/>
            <a:r>
              <a:rPr lang="en-US" dirty="0" smtClean="0"/>
              <a:t>Happiest place on earth</a:t>
            </a:r>
          </a:p>
          <a:p>
            <a:pPr lvl="1"/>
            <a:r>
              <a:rPr lang="en-US" dirty="0" smtClean="0"/>
              <a:t>Relaxed approach to life</a:t>
            </a:r>
          </a:p>
          <a:p>
            <a:r>
              <a:rPr lang="en-US" dirty="0" smtClean="0"/>
              <a:t>Emotional expressiveness and outlandish behavior </a:t>
            </a:r>
          </a:p>
          <a:p>
            <a:pPr lvl="1"/>
            <a:r>
              <a:rPr lang="en-US" dirty="0" smtClean="0"/>
              <a:t>“Italians” of Scandinavia</a:t>
            </a:r>
          </a:p>
          <a:p>
            <a:pPr lvl="1">
              <a:buNone/>
            </a:pPr>
            <a:endParaRPr lang="en-US" dirty="0" smtClean="0"/>
          </a:p>
        </p:txBody>
      </p:sp>
      <p:pic>
        <p:nvPicPr>
          <p:cNvPr id="4" name="Picture 3" descr="dancers_Grundlovfest.jpg"/>
          <p:cNvPicPr>
            <a:picLocks noChangeAspect="1"/>
          </p:cNvPicPr>
          <p:nvPr/>
        </p:nvPicPr>
        <p:blipFill>
          <a:blip r:embed="rId3" cstate="print"/>
          <a:stretch>
            <a:fillRect/>
          </a:stretch>
        </p:blipFill>
        <p:spPr>
          <a:xfrm>
            <a:off x="5029200" y="4343400"/>
            <a:ext cx="2621280" cy="214884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2664</TotalTime>
  <Words>3887</Words>
  <Application>Microsoft Office PowerPoint</Application>
  <PresentationFormat>On-screen Show (4:3)</PresentationFormat>
  <Paragraphs>631</Paragraphs>
  <Slides>85</Slides>
  <Notes>85</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Flow</vt:lpstr>
      <vt:lpstr>Denmark</vt:lpstr>
      <vt:lpstr>Slide 2</vt:lpstr>
      <vt:lpstr>Comparisons</vt:lpstr>
      <vt:lpstr>Geography and Climate</vt:lpstr>
      <vt:lpstr>A Little Bit of History</vt:lpstr>
      <vt:lpstr>Economy</vt:lpstr>
      <vt:lpstr>Involvement in the EU</vt:lpstr>
      <vt:lpstr>People</vt:lpstr>
      <vt:lpstr>Culture</vt:lpstr>
      <vt:lpstr>Danish Food</vt:lpstr>
      <vt:lpstr>Conducting Business</vt:lpstr>
      <vt:lpstr>Need to Know Business Facts</vt:lpstr>
      <vt:lpstr>Danish Quiz</vt:lpstr>
      <vt:lpstr>Answers</vt:lpstr>
      <vt:lpstr>Christmas Luncheon</vt:lpstr>
      <vt:lpstr>References</vt:lpstr>
      <vt:lpstr>Germany</vt:lpstr>
      <vt:lpstr>Slide 18</vt:lpstr>
      <vt:lpstr>Slide 19</vt:lpstr>
      <vt:lpstr>People and Society</vt:lpstr>
      <vt:lpstr>Government</vt:lpstr>
      <vt:lpstr>Economy</vt:lpstr>
      <vt:lpstr>History</vt:lpstr>
      <vt:lpstr>History</vt:lpstr>
      <vt:lpstr>History</vt:lpstr>
      <vt:lpstr>German Symphony</vt:lpstr>
      <vt:lpstr>German Symphony</vt:lpstr>
      <vt:lpstr>How is Germany like a symphony?</vt:lpstr>
      <vt:lpstr>Diversity of Musical Instruments</vt:lpstr>
      <vt:lpstr>Diversity of Musical Instruments</vt:lpstr>
      <vt:lpstr>Diversity of Musical Instruments</vt:lpstr>
      <vt:lpstr>Diversity of Musical Instruments</vt:lpstr>
      <vt:lpstr>Positional Arrangement of Musicians</vt:lpstr>
      <vt:lpstr>Positional Arrangement of Musicians</vt:lpstr>
      <vt:lpstr>Conductors and Leaders</vt:lpstr>
      <vt:lpstr>Conductors and Leaders</vt:lpstr>
      <vt:lpstr>Conductors and Leaders</vt:lpstr>
      <vt:lpstr>Precision and Synchronicity</vt:lpstr>
      <vt:lpstr>Precision and Synchronicity</vt:lpstr>
      <vt:lpstr>Precision and Synchronicity</vt:lpstr>
      <vt:lpstr>Precision and Synchronicity</vt:lpstr>
      <vt:lpstr>Unfinished Symphony</vt:lpstr>
      <vt:lpstr>Unfinished Symphony</vt:lpstr>
      <vt:lpstr>Doing Business in Germany Take-aways</vt:lpstr>
      <vt:lpstr>Comparison </vt:lpstr>
      <vt:lpstr>Ireland</vt:lpstr>
      <vt:lpstr>General</vt:lpstr>
      <vt:lpstr>General</vt:lpstr>
      <vt:lpstr>Geography and Climate</vt:lpstr>
      <vt:lpstr>Scenery</vt:lpstr>
      <vt:lpstr>Early History</vt:lpstr>
      <vt:lpstr>History</vt:lpstr>
      <vt:lpstr>Culture</vt:lpstr>
      <vt:lpstr>Religion</vt:lpstr>
      <vt:lpstr>Religion</vt:lpstr>
      <vt:lpstr>Irish Conversation</vt:lpstr>
      <vt:lpstr>Irish Conversation</vt:lpstr>
      <vt:lpstr>Economy</vt:lpstr>
      <vt:lpstr>Banking Crisis</vt:lpstr>
      <vt:lpstr>Banking Crisis</vt:lpstr>
      <vt:lpstr>Conducting Business</vt:lpstr>
      <vt:lpstr>Conducting Business</vt:lpstr>
      <vt:lpstr>Comparison</vt:lpstr>
      <vt:lpstr>Sources</vt:lpstr>
      <vt:lpstr>Slide 65</vt:lpstr>
      <vt:lpstr>Basic information</vt:lpstr>
      <vt:lpstr>Economy </vt:lpstr>
      <vt:lpstr>Czech Products</vt:lpstr>
      <vt:lpstr>International Expansion for</vt:lpstr>
      <vt:lpstr>Krispy Kreme</vt:lpstr>
      <vt:lpstr>Krispy Kreme for Czech</vt:lpstr>
      <vt:lpstr>Resources:</vt:lpstr>
      <vt:lpstr> Total Global Strategy Chapter 4 </vt:lpstr>
      <vt:lpstr>Designing Globalized products and services</vt:lpstr>
      <vt:lpstr>Designing Global Products and Service</vt:lpstr>
      <vt:lpstr>Global products</vt:lpstr>
      <vt:lpstr>4.1 Benefits of Global Products and Services </vt:lpstr>
      <vt:lpstr>                   ’s benefits</vt:lpstr>
      <vt:lpstr>4.3 Global Standardization in Service Business  </vt:lpstr>
      <vt:lpstr>4.4 When to Use Global Products and Services </vt:lpstr>
      <vt:lpstr>4.4 When to Use Global Products and Services (continued) </vt:lpstr>
      <vt:lpstr>4.5 Developing Global Products and Services </vt:lpstr>
      <vt:lpstr>              Czech food</vt:lpstr>
      <vt:lpstr>Hints for  </vt:lpstr>
      <vt:lpstr>Review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Denmark</dc:title>
  <dc:creator>Kayla Sayegh</dc:creator>
  <cp:lastModifiedBy>Kayla Sayegh</cp:lastModifiedBy>
  <cp:revision>99</cp:revision>
  <dcterms:created xsi:type="dcterms:W3CDTF">2012-02-14T16:10:45Z</dcterms:created>
  <dcterms:modified xsi:type="dcterms:W3CDTF">2012-02-21T22:56:12Z</dcterms:modified>
</cp:coreProperties>
</file>