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262" r:id="rId3"/>
    <p:sldId id="261" r:id="rId4"/>
    <p:sldId id="263" r:id="rId5"/>
    <p:sldId id="257" r:id="rId6"/>
    <p:sldId id="259" r:id="rId7"/>
    <p:sldId id="258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9172-3D09-40F5-8E19-045ABD252871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3C2F3-9ACA-435A-AAF7-DC34A869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brand personality from</a:t>
            </a:r>
            <a:r>
              <a:rPr lang="en-US" baseline="0" dirty="0" smtClean="0"/>
              <a:t> brand mgt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3C2F3-9ACA-435A-AAF7-DC34A869BF5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D626965-61FE-4EFA-8EA8-014E2B7B15D7}" type="datetimeFigureOut">
              <a:rPr lang="en-US" smtClean="0"/>
              <a:pPr/>
              <a:t>11/16/2009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515B103-0428-4CE1-83E6-A4141870E2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Jade Black</a:t>
            </a:r>
          </a:p>
          <a:p>
            <a:r>
              <a:rPr lang="en-US" dirty="0" smtClean="0"/>
              <a:t>Lauren </a:t>
            </a:r>
            <a:r>
              <a:rPr lang="en-US" dirty="0" err="1" smtClean="0"/>
              <a:t>Heldreth</a:t>
            </a:r>
            <a:endParaRPr lang="en-US" dirty="0" smtClean="0"/>
          </a:p>
          <a:p>
            <a:r>
              <a:rPr lang="en-US" dirty="0" smtClean="0"/>
              <a:t>Taylor </a:t>
            </a:r>
            <a:r>
              <a:rPr lang="en-US" dirty="0" err="1" smtClean="0"/>
              <a:t>Hutcherson</a:t>
            </a:r>
            <a:endParaRPr lang="en-US" dirty="0" smtClean="0"/>
          </a:p>
          <a:p>
            <a:r>
              <a:rPr lang="en-US" dirty="0" smtClean="0"/>
              <a:t>Roger May</a:t>
            </a:r>
          </a:p>
          <a:p>
            <a:r>
              <a:rPr lang="en-US" dirty="0" err="1" smtClean="0"/>
              <a:t>Kody</a:t>
            </a:r>
            <a:r>
              <a:rPr lang="en-US" dirty="0" smtClean="0"/>
              <a:t> Roach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Blue Ocean Strategy</a:t>
            </a:r>
            <a:br>
              <a:rPr lang="en-US" dirty="0" smtClean="0"/>
            </a:br>
            <a:r>
              <a:rPr lang="en-US" dirty="0" smtClean="0"/>
              <a:t>Conclusion: The Sustainability and Renewal of Blue Ocean Strategy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and Red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Long-run profitability growth is a result of value-innovation </a:t>
            </a:r>
          </a:p>
          <a:p>
            <a:pPr lvl="0"/>
            <a:r>
              <a:rPr lang="en-US" dirty="0" smtClean="0"/>
              <a:t>Create a blue ocean when competitors aggressively imitate and credibly converge value curves</a:t>
            </a:r>
          </a:p>
          <a:p>
            <a:pPr lvl="0"/>
            <a:r>
              <a:rPr lang="en-US" dirty="0" smtClean="0"/>
              <a:t>Go beyond competing for market share and create blue </a:t>
            </a:r>
            <a:r>
              <a:rPr lang="en-US" dirty="0" smtClean="0"/>
              <a:t>oceans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and Red Oceans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Blue and Red oceans have always coexisted</a:t>
            </a:r>
          </a:p>
          <a:p>
            <a:pPr lvl="0"/>
            <a:r>
              <a:rPr lang="en-US" dirty="0" smtClean="0"/>
              <a:t>“Great” businesses can succeed in both oceans</a:t>
            </a:r>
          </a:p>
          <a:p>
            <a:pPr lvl="0"/>
            <a:r>
              <a:rPr lang="en-US" dirty="0" smtClean="0"/>
              <a:t>Good companies must master their strategies for both oceans to become Great companies</a:t>
            </a:r>
          </a:p>
          <a:p>
            <a:pPr lvl="0"/>
            <a:r>
              <a:rPr lang="en-US" dirty="0" smtClean="0"/>
              <a:t>To create a blue ocean a company must make competitors in the red ocean irrelevant</a:t>
            </a:r>
          </a:p>
          <a:p>
            <a:pPr lvl="1"/>
            <a:r>
              <a:rPr lang="en-US" dirty="0" smtClean="0"/>
              <a:t>Via value-innovation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Creating a blue ocean strategy is not a static achievement but a dynamic process</a:t>
            </a:r>
          </a:p>
          <a:p>
            <a:r>
              <a:rPr lang="en-US" dirty="0" smtClean="0"/>
              <a:t>As the company and early imitators succeed and expand the blue ocean more companies eventually jump in</a:t>
            </a:r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When should a company reach out to create another blue ocean?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 blue ocean brings barriers to imitation; some being operation and others cognitive</a:t>
            </a:r>
          </a:p>
          <a:p>
            <a:r>
              <a:rPr lang="en-US" dirty="0" smtClean="0"/>
              <a:t>A value innovative move does not make sense based on conventional strategic logic</a:t>
            </a:r>
          </a:p>
          <a:p>
            <a:pPr lvl="1"/>
            <a:r>
              <a:rPr lang="en-US" dirty="0" smtClean="0"/>
              <a:t>EX: CNN</a:t>
            </a:r>
          </a:p>
          <a:p>
            <a:r>
              <a:rPr lang="en-US" dirty="0" smtClean="0"/>
              <a:t>Brand image conflict prevents companies from imitating a blue ocean strategy. </a:t>
            </a:r>
          </a:p>
          <a:p>
            <a:pPr lvl="1"/>
            <a:r>
              <a:rPr lang="en-US" dirty="0" smtClean="0"/>
              <a:t>EX: The Body Shop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Natural monopoly blocks imitation when the size of a market cannot support another player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Megaplex</a:t>
            </a:r>
            <a:r>
              <a:rPr lang="en-US" dirty="0" smtClean="0"/>
              <a:t> in Brussels</a:t>
            </a:r>
          </a:p>
          <a:p>
            <a:r>
              <a:rPr lang="en-US" dirty="0" smtClean="0"/>
              <a:t>Patents or legal permits block imitation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Advantages: High volume by value innovation</a:t>
            </a:r>
          </a:p>
          <a:p>
            <a:pPr lvl="1"/>
            <a:r>
              <a:rPr lang="en-US" dirty="0" smtClean="0"/>
              <a:t>Ex: Apple ‘</a:t>
            </a:r>
            <a:r>
              <a:rPr lang="en-US" dirty="0" err="1" smtClean="0"/>
              <a:t>i</a:t>
            </a:r>
            <a:r>
              <a:rPr lang="en-US" dirty="0" smtClean="0"/>
              <a:t>’ products helped discourage imitation for awhile</a:t>
            </a:r>
          </a:p>
          <a:p>
            <a:endParaRPr lang="en-US" dirty="0" smtClean="0"/>
          </a:p>
          <a:p>
            <a:r>
              <a:rPr lang="en-US" dirty="0" smtClean="0"/>
              <a:t>Network externalities: the more customers, the more attractive a company looks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ebay</a:t>
            </a:r>
            <a:r>
              <a:rPr lang="en-US" dirty="0" smtClean="0"/>
              <a:t> – many buyers/sellers; hard to get them to move to a potential imitator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Imitation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Politics and Culture: Imitation often requires companies to make changes to existing business practices and culture</a:t>
            </a:r>
          </a:p>
          <a:p>
            <a:pPr lvl="1"/>
            <a:r>
              <a:rPr lang="en-US" dirty="0" smtClean="0"/>
              <a:t>Ex: Southwest (offers speed of travel with cost/flex. of driving)</a:t>
            </a:r>
          </a:p>
          <a:p>
            <a:pPr lvl="1"/>
            <a:r>
              <a:rPr lang="en-US" dirty="0" smtClean="0"/>
              <a:t>Would mean major revisions in routing, training, marketing, and pricing</a:t>
            </a:r>
          </a:p>
          <a:p>
            <a:r>
              <a:rPr lang="en-US" dirty="0" smtClean="0"/>
              <a:t>Brand Buzz: High leap in value leads to loyal followers</a:t>
            </a:r>
          </a:p>
          <a:p>
            <a:pPr lvl="1"/>
            <a:r>
              <a:rPr lang="en-US" dirty="0" smtClean="0"/>
              <a:t>Ex: Apple products (“I’m a Mac” campaign)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Apple’s Oceans: The Technology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Drowning in a red ocean</a:t>
            </a:r>
          </a:p>
          <a:p>
            <a:r>
              <a:rPr lang="en-US" dirty="0" smtClean="0"/>
              <a:t>Moving to a blue ocean</a:t>
            </a:r>
          </a:p>
          <a:p>
            <a:r>
              <a:rPr lang="en-US" dirty="0" smtClean="0"/>
              <a:t>Blue oceans turn to red oceans</a:t>
            </a:r>
          </a:p>
          <a:p>
            <a:endParaRPr lang="en-US" dirty="0"/>
          </a:p>
          <a:p>
            <a:r>
              <a:rPr lang="en-US" dirty="0" smtClean="0"/>
              <a:t>What is the next step?</a:t>
            </a:r>
          </a:p>
          <a:p>
            <a:pPr lvl="1"/>
            <a:r>
              <a:rPr lang="en-US" dirty="0" smtClean="0"/>
              <a:t>Make another blue ocean (try to incorporate the barriers to imitation)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82000" cy="4724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Eventually every blue ocean strategy will be imitated.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In an effort to hold on to customer base a firm can become focused on the competition instead of the buyer.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Apple in late 80’s.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To avoid this trap a company needs to monitor their value curves.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When a company’s value curve still has focus, divergence and a compelling tagline you should focus on expanding it and not re-innovating.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When to Value-Innovate Again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76400"/>
            <a:ext cx="8382000" cy="4724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 As long as value curve still good a company should focus on operation improvements, geographic expansion, economies of scale and market coverage.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As more competitors enter the market and rivalry intensifies a blue ocean will turn red.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This can be seen by plotting you and your competitions value curves on a strategy canvas.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As they converge a company should start looking for a new blue ocean.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82000" cy="14700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When to Value-Innovate Again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554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Blue Ocean Strategy Conclusion: The Sustainability and Renewal of Blue Ocean Strategy</vt:lpstr>
      <vt:lpstr>Introduction</vt:lpstr>
      <vt:lpstr>Barriers to Imitation</vt:lpstr>
      <vt:lpstr>Barriers To Imitation</vt:lpstr>
      <vt:lpstr>Barriers to Imitation</vt:lpstr>
      <vt:lpstr>Barriers to Imitation</vt:lpstr>
      <vt:lpstr>Apple’s Oceans: The Technology Industry</vt:lpstr>
      <vt:lpstr>When to Value-Innovate Again</vt:lpstr>
      <vt:lpstr>When to Value-Innovate Again</vt:lpstr>
      <vt:lpstr>Blue and Red Oceans</vt:lpstr>
      <vt:lpstr>Blue and Red Oceans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to Imitation</dc:title>
  <dc:creator>Justin</dc:creator>
  <cp:lastModifiedBy>BA Student</cp:lastModifiedBy>
  <cp:revision>10</cp:revision>
  <dcterms:created xsi:type="dcterms:W3CDTF">2009-11-15T20:20:35Z</dcterms:created>
  <dcterms:modified xsi:type="dcterms:W3CDTF">2009-11-16T19:51:08Z</dcterms:modified>
</cp:coreProperties>
</file>