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74" r:id="rId22"/>
    <p:sldId id="269" r:id="rId23"/>
    <p:sldId id="270" r:id="rId24"/>
    <p:sldId id="271" r:id="rId25"/>
    <p:sldId id="272" r:id="rId26"/>
    <p:sldId id="273" r:id="rId27"/>
    <p:sldId id="275" r:id="rId28"/>
    <p:sldId id="276" r:id="rId29"/>
    <p:sldId id="277" r:id="rId30"/>
    <p:sldId id="27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66" autoAdjust="0"/>
  </p:normalViewPr>
  <p:slideViewPr>
    <p:cSldViewPr>
      <p:cViewPr varScale="1">
        <p:scale>
          <a:sx n="124" d="100"/>
          <a:sy n="124" d="100"/>
        </p:scale>
        <p:origin x="-1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BD2E7-E75A-4DDC-AC94-B5C2B4CB7488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B134E-F372-48DE-A800-F485539B8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imports/exports=higher</a:t>
            </a:r>
            <a:r>
              <a:rPr lang="en-US" baseline="0" dirty="0" smtClean="0"/>
              <a:t> chance of global sustainability</a:t>
            </a:r>
          </a:p>
          <a:p>
            <a:r>
              <a:rPr lang="en-US" baseline="0" dirty="0" smtClean="0"/>
              <a:t>Must be diverse companies within the industry</a:t>
            </a:r>
          </a:p>
          <a:p>
            <a:r>
              <a:rPr lang="en-US" baseline="0" dirty="0" smtClean="0"/>
              <a:t>If enough companies source internationally, the better the chance for industry globalization</a:t>
            </a:r>
          </a:p>
          <a:p>
            <a:r>
              <a:rPr lang="en-US" b="1" u="sng" baseline="0" dirty="0" smtClean="0"/>
              <a:t>Apple is Global.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B134E-F372-48DE-A800-F485539B8BC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governmental drivers</a:t>
            </a:r>
            <a:r>
              <a:rPr lang="en-US" baseline="0" dirty="0" smtClean="0"/>
              <a:t> have direct influence on the globalization of the steel industry; this inhibits steel industry to globalize and therefore companies take a less global approach </a:t>
            </a:r>
          </a:p>
          <a:p>
            <a:r>
              <a:rPr lang="en-US" baseline="0" dirty="0" smtClean="0"/>
              <a:t>Technology standards really don’t effect globalization; effect more the products in general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B134E-F372-48DE-A800-F485539B8BC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F5FE2D-873F-4EE1-B682-050E754A1AA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561D6A-4955-4646-8108-471035069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5FE2D-873F-4EE1-B682-050E754A1AA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61D6A-4955-4646-8108-471035069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5FE2D-873F-4EE1-B682-050E754A1AA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61D6A-4955-4646-8108-471035069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A3B07BB-63D3-430E-800C-9BE839B377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5FE2D-873F-4EE1-B682-050E754A1AA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61D6A-4955-4646-8108-4710350697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5FE2D-873F-4EE1-B682-050E754A1AA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61D6A-4955-4646-8108-4710350697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5FE2D-873F-4EE1-B682-050E754A1AA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61D6A-4955-4646-8108-4710350697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5FE2D-873F-4EE1-B682-050E754A1AA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61D6A-4955-4646-8108-471035069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5FE2D-873F-4EE1-B682-050E754A1AA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61D6A-4955-4646-8108-4710350697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5FE2D-873F-4EE1-B682-050E754A1AA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61D6A-4955-4646-8108-471035069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8F5FE2D-873F-4EE1-B682-050E754A1AA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61D6A-4955-4646-8108-471035069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F5FE2D-873F-4EE1-B682-050E754A1AA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561D6A-4955-4646-8108-4710350697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8F5FE2D-873F-4EE1-B682-050E754A1AA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561D6A-4955-4646-8108-471035069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8153400" cy="2743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Strategy: A View from the Top</a:t>
            </a:r>
            <a:br>
              <a:rPr lang="en-US" dirty="0" smtClean="0"/>
            </a:br>
            <a:r>
              <a:rPr lang="en-US" dirty="0" smtClean="0"/>
              <a:t>“Global Strategy Formulation”</a:t>
            </a:r>
            <a:br>
              <a:rPr lang="en-US" dirty="0" smtClean="0"/>
            </a:br>
            <a:r>
              <a:rPr lang="en-US" sz="3600" dirty="0" smtClean="0"/>
              <a:t>Chapter 8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429000"/>
            <a:ext cx="7772400" cy="1199704"/>
          </a:xfrm>
        </p:spPr>
        <p:txBody>
          <a:bodyPr>
            <a:noAutofit/>
          </a:bodyPr>
          <a:lstStyle/>
          <a:p>
            <a:r>
              <a:rPr lang="en-US" sz="1200" b="1" dirty="0" smtClean="0"/>
              <a:t>Team 1</a:t>
            </a:r>
          </a:p>
          <a:p>
            <a:r>
              <a:rPr lang="en-US" sz="1200" dirty="0" smtClean="0"/>
              <a:t>Jade Black</a:t>
            </a:r>
          </a:p>
          <a:p>
            <a:r>
              <a:rPr lang="en-US" sz="1200" dirty="0" smtClean="0"/>
              <a:t>Lauren </a:t>
            </a:r>
            <a:r>
              <a:rPr lang="en-US" sz="1200" dirty="0" err="1" smtClean="0"/>
              <a:t>Heldreth</a:t>
            </a:r>
            <a:endParaRPr lang="en-US" sz="1200" dirty="0" smtClean="0"/>
          </a:p>
          <a:p>
            <a:r>
              <a:rPr lang="en-US" sz="1200" dirty="0" smtClean="0"/>
              <a:t>Taylor </a:t>
            </a:r>
            <a:r>
              <a:rPr lang="en-US" sz="1200" dirty="0" err="1" smtClean="0"/>
              <a:t>Hutcherson</a:t>
            </a:r>
            <a:endParaRPr lang="en-US" sz="1200" dirty="0" smtClean="0"/>
          </a:p>
          <a:p>
            <a:r>
              <a:rPr lang="en-US" sz="1200" dirty="0" smtClean="0"/>
              <a:t>Roger May</a:t>
            </a:r>
          </a:p>
          <a:p>
            <a:r>
              <a:rPr lang="en-US" sz="1200" dirty="0" err="1" smtClean="0"/>
              <a:t>Kody</a:t>
            </a:r>
            <a:r>
              <a:rPr lang="en-US" sz="1200" dirty="0" smtClean="0"/>
              <a:t> Roach</a:t>
            </a:r>
            <a:endParaRPr 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Define how customer behavior patterns evolve</a:t>
            </a:r>
          </a:p>
          <a:p>
            <a:r>
              <a:rPr lang="en-US" dirty="0" smtClean="0"/>
              <a:t>Important because they indicate: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hether worldwide channels of distribution can develop</a:t>
            </a:r>
          </a:p>
          <a:p>
            <a:pPr lvl="1"/>
            <a:r>
              <a:rPr lang="en-US" dirty="0" smtClean="0"/>
              <a:t>Whether marketing platforms are transferable</a:t>
            </a:r>
          </a:p>
          <a:p>
            <a:pPr lvl="1"/>
            <a:r>
              <a:rPr lang="en-US" dirty="0" smtClean="0"/>
              <a:t>Whether “lead” countries can be identified in which most innovation takes place</a:t>
            </a:r>
          </a:p>
          <a:p>
            <a:r>
              <a:rPr lang="en-US" dirty="0" smtClean="0"/>
              <a:t>Must always meet changing customer expectations</a:t>
            </a:r>
          </a:p>
          <a:p>
            <a:pPr lvl="1"/>
            <a:r>
              <a:rPr lang="en-US" i="1" dirty="0" smtClean="0"/>
              <a:t>Global product or service strategy </a:t>
            </a:r>
            <a:r>
              <a:rPr lang="en-US" dirty="0" smtClean="0"/>
              <a:t>(substantial product standardization) – ex: Apple</a:t>
            </a:r>
          </a:p>
          <a:p>
            <a:pPr lvl="1"/>
            <a:r>
              <a:rPr lang="en-US" i="1" dirty="0" smtClean="0"/>
              <a:t>Global benefit strategy </a:t>
            </a:r>
            <a:r>
              <a:rPr lang="en-US" dirty="0" smtClean="0"/>
              <a:t>(benefit similarity) – ex: insurance</a:t>
            </a:r>
          </a:p>
          <a:p>
            <a:pPr lvl="1"/>
            <a:r>
              <a:rPr lang="en-US" dirty="0" smtClean="0"/>
              <a:t>Global product or service category (product or service only similar because it is needed) – ex: medical equipment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Drivers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Factors that define the opportunity for:</a:t>
            </a:r>
          </a:p>
          <a:p>
            <a:pPr lvl="1"/>
            <a:r>
              <a:rPr lang="en-US" dirty="0" smtClean="0"/>
              <a:t>Global scale or scope economics</a:t>
            </a:r>
          </a:p>
          <a:p>
            <a:pPr lvl="1"/>
            <a:r>
              <a:rPr lang="en-US" dirty="0" smtClean="0"/>
              <a:t>Sourcing efficiencies showing cost difference between countries or regions</a:t>
            </a:r>
          </a:p>
          <a:p>
            <a:pPr lvl="1"/>
            <a:r>
              <a:rPr lang="en-US" dirty="0" smtClean="0"/>
              <a:t>Technology advances</a:t>
            </a:r>
          </a:p>
          <a:p>
            <a:r>
              <a:rPr lang="en-US" dirty="0" smtClean="0"/>
              <a:t>Pharmaceutical industry:</a:t>
            </a:r>
          </a:p>
          <a:p>
            <a:pPr lvl="1"/>
            <a:r>
              <a:rPr lang="en-US" dirty="0" smtClean="0"/>
              <a:t>Min. sales volume for cost efficiency different in most countries</a:t>
            </a:r>
          </a:p>
          <a:p>
            <a:pPr lvl="1"/>
            <a:r>
              <a:rPr lang="en-US" dirty="0" smtClean="0"/>
              <a:t>Development of new drugs no longer justified on basis of economic returns from single country</a:t>
            </a:r>
          </a:p>
          <a:p>
            <a:pPr lvl="1"/>
            <a:r>
              <a:rPr lang="en-US" dirty="0" smtClean="0"/>
              <a:t>Therefore, factor costs for product development, manufacturing, and sourcing in different areas of the world are critical for global success in this industry</a:t>
            </a:r>
          </a:p>
          <a:p>
            <a:r>
              <a:rPr lang="en-US" dirty="0" smtClean="0"/>
              <a:t>Create critical mass in different parts of the value chain</a:t>
            </a:r>
          </a:p>
          <a:p>
            <a:pPr lvl="1"/>
            <a:r>
              <a:rPr lang="en-US" dirty="0" smtClean="0"/>
              <a:t>Apple’s critical mass is R&amp;D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Cost Drivers</a:t>
            </a:r>
            <a:br>
              <a:rPr lang="en-US" dirty="0" smtClean="0"/>
            </a:br>
            <a:r>
              <a:rPr lang="en-US" dirty="0" smtClean="0"/>
              <a:t>(shape the economics of an industry)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Globalization potential of an industry influenced by:</a:t>
            </a:r>
          </a:p>
          <a:p>
            <a:pPr lvl="1"/>
            <a:r>
              <a:rPr lang="en-US" dirty="0" smtClean="0"/>
              <a:t>How much total industry sales are made up of imports/exports</a:t>
            </a:r>
          </a:p>
          <a:p>
            <a:pPr lvl="1"/>
            <a:r>
              <a:rPr lang="en-US" dirty="0" smtClean="0"/>
              <a:t>Diversity of competitors in terms of national origin</a:t>
            </a:r>
          </a:p>
          <a:p>
            <a:pPr lvl="1"/>
            <a:r>
              <a:rPr lang="en-US" dirty="0" smtClean="0"/>
              <a:t>How much major players have globalized their operations and created an interdependence between their competitive strategies in different parts of the world</a:t>
            </a:r>
          </a:p>
          <a:p>
            <a:r>
              <a:rPr lang="en-US" dirty="0" smtClean="0"/>
              <a:t>Companies can analyze competitive drivers by: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ocusing on whether competition is primarily at the local/regional level or has evolved into a global pattern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Competitive Drivers</a:t>
            </a:r>
            <a:br>
              <a:rPr lang="en-US" dirty="0" smtClean="0"/>
            </a:br>
            <a:r>
              <a:rPr lang="en-US" dirty="0" smtClean="0"/>
              <a:t>(the actions of competing firms)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factors include:</a:t>
            </a:r>
          </a:p>
          <a:p>
            <a:pPr lvl="1"/>
            <a:r>
              <a:rPr lang="en-US" dirty="0" smtClean="0"/>
              <a:t>Favorable trade policies</a:t>
            </a:r>
          </a:p>
          <a:p>
            <a:pPr lvl="1"/>
            <a:r>
              <a:rPr lang="en-US" dirty="0" smtClean="0"/>
              <a:t>Benign regulatory climate</a:t>
            </a:r>
          </a:p>
          <a:p>
            <a:pPr lvl="1"/>
            <a:r>
              <a:rPr lang="en-US" dirty="0" smtClean="0"/>
              <a:t>Common product and technology standards</a:t>
            </a:r>
          </a:p>
          <a:p>
            <a:r>
              <a:rPr lang="en-US" dirty="0" smtClean="0"/>
              <a:t>Some industries more regulated than others</a:t>
            </a:r>
          </a:p>
          <a:p>
            <a:pPr lvl="1"/>
            <a:r>
              <a:rPr lang="en-US" dirty="0" smtClean="0"/>
              <a:t>Ex: Steel industry</a:t>
            </a:r>
          </a:p>
          <a:p>
            <a:r>
              <a:rPr lang="en-US" dirty="0" smtClean="0"/>
              <a:t>Politics and economics are becoming more intertwined</a:t>
            </a:r>
          </a:p>
          <a:p>
            <a:pPr lvl="1"/>
            <a:r>
              <a:rPr lang="en-US" dirty="0" smtClean="0"/>
              <a:t>Result: More companies focus on nonmarket issues; helps them shape competition to their advantage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Drivers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Market Participation</a:t>
            </a:r>
          </a:p>
          <a:p>
            <a:r>
              <a:rPr lang="en-US"/>
              <a:t>Standardization/Positioning</a:t>
            </a:r>
          </a:p>
          <a:p>
            <a:r>
              <a:rPr lang="en-US"/>
              <a:t>Activity Concentration</a:t>
            </a:r>
          </a:p>
          <a:p>
            <a:r>
              <a:rPr lang="en-US"/>
              <a:t>Coordination of Decision-making</a:t>
            </a:r>
          </a:p>
          <a:p>
            <a:r>
              <a:rPr lang="en-US"/>
              <a:t>Nonmarket Factors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Formulating a Global Strategy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Nice-to-be-in markets V. Must markets</a:t>
            </a:r>
          </a:p>
          <a:p>
            <a:endParaRPr lang="en-US"/>
          </a:p>
          <a:p>
            <a:r>
              <a:rPr lang="en-US"/>
              <a:t>Customer Demand</a:t>
            </a:r>
          </a:p>
          <a:p>
            <a:endParaRPr lang="en-US"/>
          </a:p>
          <a:p>
            <a:r>
              <a:rPr lang="en-US"/>
              <a:t>Strategic Alliances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Market Participation</a:t>
            </a:r>
            <a:br>
              <a:rPr lang="en-US" sz="4000"/>
            </a:br>
            <a:endParaRPr lang="en-US" sz="4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Standardization/Positioning</a:t>
            </a:r>
          </a:p>
        </p:txBody>
      </p:sp>
      <p:graphicFrame>
        <p:nvGraphicFramePr>
          <p:cNvPr id="5135" name="Group 15"/>
          <p:cNvGraphicFramePr>
            <a:graphicFrameLocks noGrp="1"/>
          </p:cNvGraphicFramePr>
          <p:nvPr>
            <p:ph type="tbl" idx="1"/>
          </p:nvPr>
        </p:nvGraphicFramePr>
        <p:xfrm>
          <a:off x="1752600" y="2057400"/>
          <a:ext cx="5943600" cy="3810000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</a:tblGrid>
              <a:tr h="190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Global Mix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Global Offer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Global Message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Global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0" y="25146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Standardized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2286000" y="1600200"/>
            <a:ext cx="153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Standardized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5867400" y="160020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Tailored</a:t>
            </a: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152400" y="472440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Tailored</a:t>
            </a: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4191000" y="1219200"/>
            <a:ext cx="1149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Message</a:t>
            </a: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838200" y="37338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Offer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V. Buy</a:t>
            </a:r>
          </a:p>
          <a:p>
            <a:endParaRPr lang="en-US"/>
          </a:p>
          <a:p>
            <a:r>
              <a:rPr lang="en-US"/>
              <a:t>Downsize</a:t>
            </a:r>
          </a:p>
          <a:p>
            <a:endParaRPr lang="en-US"/>
          </a:p>
          <a:p>
            <a:r>
              <a:rPr lang="en-US"/>
              <a:t>Relocation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Activity Concentration</a:t>
            </a:r>
            <a:br>
              <a:rPr lang="en-US" sz="4000"/>
            </a:br>
            <a:endParaRPr lang="en-US" sz="4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Global Coordination and Controls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Supply Chain Management</a:t>
            </a:r>
          </a:p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Coordination of Decision-making</a:t>
            </a:r>
            <a:br>
              <a:rPr lang="en-US" sz="4000"/>
            </a:br>
            <a:endParaRPr lang="en-US" sz="4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Social</a:t>
            </a:r>
          </a:p>
          <a:p>
            <a:endParaRPr lang="en-US"/>
          </a:p>
          <a:p>
            <a:r>
              <a:rPr lang="en-US"/>
              <a:t>Political</a:t>
            </a:r>
          </a:p>
          <a:p>
            <a:endParaRPr lang="en-US"/>
          </a:p>
          <a:p>
            <a:r>
              <a:rPr lang="en-US"/>
              <a:t>Economical</a:t>
            </a:r>
          </a:p>
          <a:p>
            <a:endParaRPr lang="en-US"/>
          </a:p>
          <a:p>
            <a:r>
              <a:rPr lang="en-US"/>
              <a:t>Legal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Nonmarket Factors</a:t>
            </a:r>
            <a:br>
              <a:rPr lang="en-US" sz="4000"/>
            </a:br>
            <a:endParaRPr lang="en-US"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1470025"/>
          </a:xfrm>
        </p:spPr>
        <p:txBody>
          <a:bodyPr/>
          <a:lstStyle/>
          <a:p>
            <a:pPr algn="l"/>
            <a:r>
              <a:rPr lang="en-US" dirty="0" smtClean="0"/>
              <a:t>What is Global Strategy?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458200" cy="4953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 Domestic strategy and global strategy are very different.  </a:t>
            </a:r>
          </a:p>
          <a:p>
            <a:pPr algn="l"/>
            <a:endParaRPr lang="en-US" sz="1100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Globalization means different things to different industries and firms.</a:t>
            </a:r>
          </a:p>
          <a:p>
            <a:pPr algn="l"/>
            <a:endParaRPr lang="en-US" sz="1100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When a company “goes global” they must rethink their strategic intent, global architecture, core competencies, and entire current product and service mix.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Exporting</a:t>
            </a:r>
          </a:p>
          <a:p>
            <a:endParaRPr lang="en-US"/>
          </a:p>
          <a:p>
            <a:r>
              <a:rPr lang="en-US"/>
              <a:t>Licensing</a:t>
            </a:r>
          </a:p>
          <a:p>
            <a:endParaRPr lang="en-US"/>
          </a:p>
          <a:p>
            <a:r>
              <a:rPr lang="en-US"/>
              <a:t>Strategic Alliances and Joint Ventures</a:t>
            </a:r>
          </a:p>
          <a:p>
            <a:endParaRPr lang="en-US"/>
          </a:p>
          <a:p>
            <a:r>
              <a:rPr lang="en-US"/>
              <a:t>Acquisitions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Entry Strategies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67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Political and social systems- the political system affects a country’s product, labor, and capital </a:t>
            </a:r>
            <a:r>
              <a:rPr lang="en-US" dirty="0" smtClean="0"/>
              <a:t>markets</a:t>
            </a:r>
          </a:p>
          <a:p>
            <a:r>
              <a:rPr lang="en-US" dirty="0" smtClean="0"/>
              <a:t>Openness-the </a:t>
            </a:r>
            <a:r>
              <a:rPr lang="en-US" dirty="0"/>
              <a:t>more open an economy is, the more likely global intermediaries can freely operate, which helps multinationals function more </a:t>
            </a:r>
            <a:r>
              <a:rPr lang="en-US" dirty="0" smtClean="0"/>
              <a:t>effectively</a:t>
            </a:r>
          </a:p>
          <a:p>
            <a:r>
              <a:rPr lang="en-US" dirty="0" smtClean="0"/>
              <a:t>Product </a:t>
            </a:r>
            <a:r>
              <a:rPr lang="en-US" dirty="0"/>
              <a:t>markets- market research and advertising are less </a:t>
            </a:r>
            <a:r>
              <a:rPr lang="en-US" dirty="0" smtClean="0"/>
              <a:t>sophisticated</a:t>
            </a:r>
          </a:p>
          <a:p>
            <a:r>
              <a:rPr lang="en-US" dirty="0" smtClean="0"/>
              <a:t>Labor </a:t>
            </a:r>
            <a:r>
              <a:rPr lang="en-US" dirty="0"/>
              <a:t>markets- recruitment in developing countries for mid-level management can be very difficult and quality can be hard to </a:t>
            </a:r>
            <a:r>
              <a:rPr lang="en-US" dirty="0" smtClean="0"/>
              <a:t>verify</a:t>
            </a:r>
          </a:p>
          <a:p>
            <a:r>
              <a:rPr lang="en-US" dirty="0" smtClean="0"/>
              <a:t>Capital </a:t>
            </a:r>
            <a:r>
              <a:rPr lang="en-US" dirty="0"/>
              <a:t>markets- multinational can not rely on raising debt/equity capital locally because developing economies often lack sophistication, which also results in a lack of reliable financial intermediaries</a:t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610600" cy="655638"/>
          </a:xfrm>
        </p:spPr>
        <p:txBody>
          <a:bodyPr>
            <a:normAutofit fontScale="90000"/>
          </a:bodyPr>
          <a:lstStyle/>
          <a:p>
            <a:r>
              <a:rPr lang="en-US" dirty="0"/>
              <a:t>Five-dimensional Framework to mapping a country’s institutional contexts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505200"/>
          </a:xfrm>
        </p:spPr>
        <p:txBody>
          <a:bodyPr/>
          <a:lstStyle/>
          <a:p>
            <a:r>
              <a:rPr lang="en-US" dirty="0"/>
              <a:t>Leverage and exploit buying power to procure goods </a:t>
            </a:r>
            <a:r>
              <a:rPr lang="en-US" dirty="0" smtClean="0"/>
              <a:t>cost-effectively</a:t>
            </a:r>
          </a:p>
          <a:p>
            <a:r>
              <a:rPr lang="en-US" dirty="0" smtClean="0"/>
              <a:t>Took </a:t>
            </a:r>
            <a:r>
              <a:rPr lang="en-US" dirty="0"/>
              <a:t>advantage of domestically developed knowledge and competencies in store management and technology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Wal-Mart: Planning for Global Expansion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Began globalization in 1991 in Mexico, 1994 Brazil, and 1995 </a:t>
            </a:r>
            <a:r>
              <a:rPr lang="en-US" dirty="0" smtClean="0"/>
              <a:t>Argentina</a:t>
            </a:r>
          </a:p>
          <a:p>
            <a:r>
              <a:rPr lang="en-US" dirty="0" smtClean="0"/>
              <a:t>Avoided </a:t>
            </a:r>
            <a:r>
              <a:rPr lang="en-US" dirty="0"/>
              <a:t>expansion in Europe and Asia in the </a:t>
            </a:r>
            <a:r>
              <a:rPr lang="en-US" dirty="0" smtClean="0"/>
              <a:t>beginning</a:t>
            </a:r>
          </a:p>
          <a:p>
            <a:r>
              <a:rPr lang="en-US" dirty="0" smtClean="0"/>
              <a:t>However</a:t>
            </a:r>
            <a:r>
              <a:rPr lang="en-US" dirty="0"/>
              <a:t>, delayed expansion in Asia would be costly, so Wal-Mart opened stores there in 1996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Wal-Mart: Target market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Low PPP per Chinese consumer gave huge potential advantage to </a:t>
            </a:r>
            <a:r>
              <a:rPr lang="en-US" dirty="0" smtClean="0"/>
              <a:t>Wal-Mart</a:t>
            </a:r>
          </a:p>
          <a:p>
            <a:r>
              <a:rPr lang="en-US" dirty="0" smtClean="0"/>
              <a:t>Barriers </a:t>
            </a:r>
            <a:r>
              <a:rPr lang="en-US" dirty="0"/>
              <a:t>included: cultural and linguistic differences, and geographical distance from the </a:t>
            </a:r>
            <a:r>
              <a:rPr lang="en-US" dirty="0" smtClean="0"/>
              <a:t>US</a:t>
            </a:r>
          </a:p>
          <a:p>
            <a:r>
              <a:rPr lang="en-US" dirty="0" smtClean="0"/>
              <a:t>Wal-Mart </a:t>
            </a:r>
            <a:r>
              <a:rPr lang="en-US" dirty="0"/>
              <a:t>established two beachheads as learning vehicles for establishing an Asian presence-- working with Japan, Singapore, Hong Kong, Malaysia, Thailand, Indonesian, and the Philippines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Chinese Wal-Mart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Canada via </a:t>
            </a:r>
            <a:r>
              <a:rPr lang="en-US" dirty="0" smtClean="0"/>
              <a:t>acquisition</a:t>
            </a:r>
          </a:p>
          <a:p>
            <a:r>
              <a:rPr lang="en-US" dirty="0" smtClean="0"/>
              <a:t>Mexico </a:t>
            </a:r>
            <a:r>
              <a:rPr lang="en-US" dirty="0"/>
              <a:t>via 50-50 joint venture with </a:t>
            </a:r>
            <a:r>
              <a:rPr lang="en-US" dirty="0" err="1"/>
              <a:t>Cifra</a:t>
            </a:r>
            <a:r>
              <a:rPr lang="en-US" dirty="0"/>
              <a:t>, Mexico’s largest </a:t>
            </a:r>
            <a:r>
              <a:rPr lang="en-US" dirty="0" smtClean="0"/>
              <a:t>retailer</a:t>
            </a:r>
          </a:p>
          <a:p>
            <a:r>
              <a:rPr lang="en-US" dirty="0" smtClean="0"/>
              <a:t>Brazil </a:t>
            </a:r>
            <a:r>
              <a:rPr lang="en-US" dirty="0"/>
              <a:t>via 60-40 joint venture with </a:t>
            </a:r>
            <a:r>
              <a:rPr lang="en-US" dirty="0" err="1"/>
              <a:t>Lojas</a:t>
            </a:r>
            <a:r>
              <a:rPr lang="en-US" dirty="0"/>
              <a:t> Americana, a local </a:t>
            </a:r>
            <a:r>
              <a:rPr lang="en-US" dirty="0" smtClean="0"/>
              <a:t>retailer</a:t>
            </a:r>
          </a:p>
          <a:p>
            <a:r>
              <a:rPr lang="en-US" dirty="0" smtClean="0"/>
              <a:t>Argentina </a:t>
            </a:r>
            <a:r>
              <a:rPr lang="en-US" dirty="0"/>
              <a:t>via a wholly owned </a:t>
            </a:r>
            <a:r>
              <a:rPr lang="en-US" dirty="0" smtClean="0"/>
              <a:t>subsidiary</a:t>
            </a:r>
          </a:p>
          <a:p>
            <a:r>
              <a:rPr lang="en-US" dirty="0" smtClean="0"/>
              <a:t>Must </a:t>
            </a:r>
            <a:r>
              <a:rPr lang="en-US" dirty="0"/>
              <a:t>adapt to local preferences, and new regulatory and competitive requirements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Wal-Mart: Market Entry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Acquire a dominant player- In Germany, WMT acquired the </a:t>
            </a:r>
            <a:r>
              <a:rPr lang="en-US" dirty="0" err="1"/>
              <a:t>Wertkauf</a:t>
            </a:r>
            <a:r>
              <a:rPr lang="en-US" dirty="0"/>
              <a:t> hypermarket chain of 21 </a:t>
            </a:r>
            <a:r>
              <a:rPr lang="en-US" dirty="0" smtClean="0"/>
              <a:t>stores</a:t>
            </a:r>
          </a:p>
          <a:p>
            <a:r>
              <a:rPr lang="en-US" dirty="0" smtClean="0"/>
              <a:t>Acquire </a:t>
            </a:r>
            <a:r>
              <a:rPr lang="en-US" dirty="0"/>
              <a:t>a weak player- acquiring a weak player in a local market is an effective approach if the company has the ability to transform the weak </a:t>
            </a:r>
            <a:r>
              <a:rPr lang="en-US" dirty="0" smtClean="0"/>
              <a:t>player</a:t>
            </a:r>
          </a:p>
          <a:p>
            <a:r>
              <a:rPr lang="en-US" dirty="0" smtClean="0"/>
              <a:t>Launch </a:t>
            </a:r>
            <a:r>
              <a:rPr lang="en-US" dirty="0"/>
              <a:t>a frontal attack on the incumbent- feasible only when the global company can bring significant competitive advantage to the host country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Wal-Mart: Local Competition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Global strategies represent a considerable stretch of companies experience base, resources, and capabilities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Firm Targets new: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Markets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Technologies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Partnerships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Market share objectives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more Global Strategy implies: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Exposure to different cyclical patterns, currency, and political risks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Substantial costs associated with coordinating operations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Successful management styles in domestic might not be effective in a global setting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0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Strategy and Risk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Political Risk: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Politically induced actions and policies initiated by a foreign government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Global risk: affects all of a company’s multinational operations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Country-specific risk : relates to investments in a specific foreign country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Macro: how foreign investment in general in a particular country is affected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Micro: focused on a particular company or group of </a:t>
            </a:r>
            <a:r>
              <a:rPr lang="en-US" dirty="0" err="1" smtClean="0"/>
              <a:t>copanies</a:t>
            </a:r>
            <a:endParaRPr lang="en-US" dirty="0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Risk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Legal Risk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Risk that multinational companies encounter in the legal arena in a particular country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Requires analyzing the foundations of a country’s legal system and determining whether the laws are properly enforced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Financial/Economic Risk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volatility of a country’s macroeconomic performance and the country’s ability to meet its financial obligations directly affect performance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Societal and  Cultural Risk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Concerned with operating in a different </a:t>
            </a:r>
            <a:r>
              <a:rPr lang="en-US" dirty="0" err="1" smtClean="0"/>
              <a:t>sociocultural</a:t>
            </a:r>
            <a:r>
              <a:rPr lang="en-US" dirty="0" smtClean="0"/>
              <a:t> environment</a:t>
            </a: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Risk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pPr algn="l"/>
            <a:r>
              <a:rPr lang="en-US" sz="4600" dirty="0" smtClean="0"/>
              <a:t>Globalization &amp; Industrial Clustering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Theory of comparative economic advantage</a:t>
            </a:r>
          </a:p>
          <a:p>
            <a:pPr lvl="1"/>
            <a:r>
              <a:rPr lang="en-US" dirty="0" smtClean="0"/>
              <a:t>Due to natural endowments, some countries or regions are more efficient than others in producing certain goods.</a:t>
            </a:r>
          </a:p>
          <a:p>
            <a:pPr lvl="1"/>
            <a:r>
              <a:rPr lang="en-US" dirty="0" smtClean="0"/>
              <a:t>Theory holds for industries that are natural resource based but what about other industries?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dirty="0" smtClean="0"/>
              <a:t>The clustering of these other industries is explained by the relative advantage created by the industry itself.</a:t>
            </a:r>
          </a:p>
          <a:p>
            <a:pPr lvl="1"/>
            <a:r>
              <a:rPr lang="en-US" dirty="0" smtClean="0"/>
              <a:t>Like industries located near each other due to need of same skills.</a:t>
            </a:r>
          </a:p>
          <a:p>
            <a:pPr lvl="1"/>
            <a:r>
              <a:rPr lang="en-US" dirty="0" smtClean="0"/>
              <a:t>Thus, clustering is due to economics.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Global strategy involves more then taking a superior business model and rolling it out globally to capture economies of scale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Differences from country to country are viewed as obstacles that need to be overcome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Best Global Strategies do both: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Exploit opportunities to standardize some aspects of the value creation process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While differentiating the company or brand from rivals on others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Differences can make arbitrage just as valuable as the similarities that create opportunities for scale economies.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Global Strategy-Exploiting Similarities and Differences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smtClean="0"/>
              <a:t>Porter’s National Diamond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525963"/>
          </a:xfrm>
        </p:spPr>
        <p:txBody>
          <a:bodyPr/>
          <a:lstStyle/>
          <a:p>
            <a:r>
              <a:rPr lang="en-US" sz="2800" dirty="0" smtClean="0"/>
              <a:t>Porter’s National Diamond explains why particular regions attract certain global industries.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ompetitive_adv_of_nation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24100" y="2406512"/>
            <a:ext cx="4495800" cy="425146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Factor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Factor conditions refer to the degree to which a country or region’s endowments match the characteristics and requirements of the industry.</a:t>
            </a:r>
          </a:p>
          <a:p>
            <a:pPr lvl="1"/>
            <a:r>
              <a:rPr lang="en-US" sz="2400" dirty="0" smtClean="0"/>
              <a:t>Natural conditions (climate, minerals) as well as created (skill levels, capital, infrastructure).</a:t>
            </a:r>
          </a:p>
          <a:p>
            <a:pPr lvl="1">
              <a:buNone/>
            </a:pPr>
            <a:endParaRPr lang="en-US" sz="1100" dirty="0" smtClean="0"/>
          </a:p>
          <a:p>
            <a:r>
              <a:rPr lang="en-US" dirty="0" smtClean="0"/>
              <a:t>If factors are mobile and the industry is highly profitable there is a strong risk to the regions dominance.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Home Country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Home Country Demand is the nature and size </a:t>
            </a:r>
            <a:r>
              <a:rPr lang="en-US" sz="2800" dirty="0" err="1" smtClean="0"/>
              <a:t>fo</a:t>
            </a:r>
            <a:r>
              <a:rPr lang="en-US" sz="2800" dirty="0" smtClean="0"/>
              <a:t> the demand in the home country.</a:t>
            </a:r>
          </a:p>
          <a:p>
            <a:pPr lvl="1"/>
            <a:r>
              <a:rPr lang="en-US" sz="2400" dirty="0" smtClean="0"/>
              <a:t>Large home markets act as a stimulus for industry development.</a:t>
            </a:r>
          </a:p>
          <a:p>
            <a:pPr lvl="1">
              <a:buNone/>
            </a:pPr>
            <a:endParaRPr lang="en-US" sz="1100" dirty="0"/>
          </a:p>
          <a:p>
            <a:r>
              <a:rPr lang="en-US" sz="2800" dirty="0" smtClean="0"/>
              <a:t>The nature of the home market needs and the sophistication of the home market buyer are important in the long-run global position.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Related and Supporting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2191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Similar to observation about clustering.</a:t>
            </a:r>
          </a:p>
          <a:p>
            <a:pPr lvl="1"/>
            <a:r>
              <a:rPr lang="en-US" sz="2400" dirty="0" smtClean="0"/>
              <a:t>Hollywood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74320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Competitiveness of the Home Industry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733800"/>
            <a:ext cx="8229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element summarizes the “five forces” model.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The more vigorous the domestic competition, the more successful firms are likely to be on the global level.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Public Policy and Chance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policy can nurture a global industry through infrastructure, incentives, subsidies, or temporary protection.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dirty="0" smtClean="0"/>
              <a:t>Regional dominance through government policy is usually due to chance than the foresight of the government.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onditions that create the potential for an industry to become more global </a:t>
            </a:r>
          </a:p>
          <a:p>
            <a:r>
              <a:rPr lang="en-US" dirty="0" smtClean="0"/>
              <a:t>Also creates potential capability of a global approach to strategy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Globalization Drivers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76600" y="4267200"/>
            <a:ext cx="2209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Industry Globalization Potential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715000" y="3505200"/>
            <a:ext cx="2209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Economic Drivers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867400" y="5410200"/>
            <a:ext cx="2209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Governmental Drivers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38200" y="3581400"/>
            <a:ext cx="2209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Market Drivers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62000" y="5410200"/>
            <a:ext cx="2209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Competitive Drivers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048000" y="43434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5334000" y="42672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971800" y="52578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5410200" y="52578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1497</Words>
  <Application>Microsoft Office PowerPoint</Application>
  <PresentationFormat>On-screen Show (4:3)</PresentationFormat>
  <Paragraphs>211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Strategy: A View from the Top “Global Strategy Formulation” Chapter 8</vt:lpstr>
      <vt:lpstr>What is Global Strategy?</vt:lpstr>
      <vt:lpstr>Globalization &amp; Industrial Clustering</vt:lpstr>
      <vt:lpstr>Porter’s National Diamond</vt:lpstr>
      <vt:lpstr>Factor Conditions</vt:lpstr>
      <vt:lpstr>Home Country Demand</vt:lpstr>
      <vt:lpstr>Related and Supporting Industries</vt:lpstr>
      <vt:lpstr>Public Policy and Chance</vt:lpstr>
      <vt:lpstr>Industry Globalization Drivers</vt:lpstr>
      <vt:lpstr>Market Drivers</vt:lpstr>
      <vt:lpstr>Cost Drivers (shape the economics of an industry)</vt:lpstr>
      <vt:lpstr>Competitive Drivers (the actions of competing firms)</vt:lpstr>
      <vt:lpstr>Government Drivers</vt:lpstr>
      <vt:lpstr>Formulating a Global Strategy</vt:lpstr>
      <vt:lpstr>Market Participation </vt:lpstr>
      <vt:lpstr>Standardization/Positioning</vt:lpstr>
      <vt:lpstr>Activity Concentration </vt:lpstr>
      <vt:lpstr>Coordination of Decision-making </vt:lpstr>
      <vt:lpstr>Nonmarket Factors </vt:lpstr>
      <vt:lpstr>Entry Strategies</vt:lpstr>
      <vt:lpstr>Five-dimensional Framework to mapping a country’s institutional contexts </vt:lpstr>
      <vt:lpstr>Wal-Mart: Planning for Global Expansion</vt:lpstr>
      <vt:lpstr>Wal-Mart: Target market</vt:lpstr>
      <vt:lpstr>Chinese Wal-Mart</vt:lpstr>
      <vt:lpstr>Wal-Mart: Market Entry</vt:lpstr>
      <vt:lpstr>Wal-Mart: Local Competition</vt:lpstr>
      <vt:lpstr>Global Strategy and Risk</vt:lpstr>
      <vt:lpstr>Types of Risk</vt:lpstr>
      <vt:lpstr>Types of Risk</vt:lpstr>
      <vt:lpstr>Global Strategy-Exploiting Similarities and Differences</vt:lpstr>
    </vt:vector>
  </TitlesOfParts>
  <Company>TTU Libraries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Strategy: A View from the Top Chapter 8</dc:title>
  <dc:creator>TTU Library</dc:creator>
  <cp:lastModifiedBy>TTU Library</cp:lastModifiedBy>
  <cp:revision>25</cp:revision>
  <dcterms:created xsi:type="dcterms:W3CDTF">2009-11-04T16:12:57Z</dcterms:created>
  <dcterms:modified xsi:type="dcterms:W3CDTF">2009-11-04T19:55:24Z</dcterms:modified>
</cp:coreProperties>
</file>