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9.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0"/>
  </p:notesMasterIdLst>
  <p:sldIdLst>
    <p:sldId id="272" r:id="rId2"/>
    <p:sldId id="273" r:id="rId3"/>
    <p:sldId id="274" r:id="rId4"/>
    <p:sldId id="275" r:id="rId5"/>
    <p:sldId id="276" r:id="rId6"/>
    <p:sldId id="277" r:id="rId7"/>
    <p:sldId id="278" r:id="rId8"/>
    <p:sldId id="279" r:id="rId9"/>
    <p:sldId id="280" r:id="rId10"/>
    <p:sldId id="281" r:id="rId11"/>
    <p:sldId id="282" r:id="rId12"/>
    <p:sldId id="283" r:id="rId13"/>
    <p:sldId id="284" r:id="rId14"/>
    <p:sldId id="285" r:id="rId15"/>
    <p:sldId id="286" r:id="rId16"/>
    <p:sldId id="287" r:id="rId17"/>
    <p:sldId id="288" r:id="rId18"/>
    <p:sldId id="257" r:id="rId19"/>
    <p:sldId id="258" r:id="rId20"/>
    <p:sldId id="259" r:id="rId21"/>
    <p:sldId id="260" r:id="rId22"/>
    <p:sldId id="261" r:id="rId23"/>
    <p:sldId id="262" r:id="rId24"/>
    <p:sldId id="263" r:id="rId25"/>
    <p:sldId id="264" r:id="rId26"/>
    <p:sldId id="265" r:id="rId27"/>
    <p:sldId id="256" r:id="rId28"/>
    <p:sldId id="266" r:id="rId29"/>
    <p:sldId id="267" r:id="rId30"/>
    <p:sldId id="268" r:id="rId31"/>
    <p:sldId id="269" r:id="rId32"/>
    <p:sldId id="271" r:id="rId33"/>
    <p:sldId id="270"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34" autoAdjust="0"/>
    <p:restoredTop sz="94718" autoAdjust="0"/>
  </p:normalViewPr>
  <p:slideViewPr>
    <p:cSldViewPr snapToObjects="1">
      <p:cViewPr varScale="1">
        <p:scale>
          <a:sx n="70" d="100"/>
          <a:sy n="70" d="100"/>
        </p:scale>
        <p:origin x="-1374" y="-108"/>
      </p:cViewPr>
      <p:guideLst>
        <p:guide orient="horz" pos="2160"/>
        <p:guide pos="2880"/>
      </p:guideLst>
    </p:cSldViewPr>
  </p:slideViewPr>
  <p:outlineViewPr>
    <p:cViewPr>
      <p:scale>
        <a:sx n="33" d="100"/>
        <a:sy n="33" d="100"/>
      </p:scale>
      <p:origin x="0" y="12156"/>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4E0898D-100F-4E30-9013-1CD6297B19AB}" type="datetimeFigureOut">
              <a:rPr lang="en-US" smtClean="0"/>
              <a:t>9/23/2009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C2C2910-39AA-4B4C-9A4B-29EB26A63940}"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34</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43</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44</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35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36</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37</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38</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39</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40</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41</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7287590-6D17-4F39-8D23-42944F5237CA}" type="slidenum">
              <a:rPr lang="en-US" smtClean="0"/>
              <a:pPr/>
              <a:t>42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1328166" y="1295400"/>
            <a:ext cx="6487668" cy="3152887"/>
          </a:xfrm>
          <a:prstGeom prst="rect">
            <a:avLst/>
          </a:prstGeo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p>
            <a:pPr marL="0" indent="0" algn="l" defTabSz="914400" rtl="0" eaLnBrk="1" latinLnBrk="0" hangingPunct="1">
              <a:spcBef>
                <a:spcPts val="2000"/>
              </a:spcBef>
              <a:buClr>
                <a:schemeClr val="accent1">
                  <a:lumMod val="60000"/>
                  <a:lumOff val="40000"/>
                </a:schemeClr>
              </a:buClr>
              <a:buSzPct val="110000"/>
              <a:buFont typeface="Wingdings 2" pitchFamily="18" charset="2"/>
              <a:buNone/>
            </a:pPr>
            <a:endParaRPr sz="3200" kern="1200">
              <a:solidFill>
                <a:schemeClr val="tx1">
                  <a:lumMod val="65000"/>
                  <a:lumOff val="35000"/>
                </a:schemeClr>
              </a:solidFill>
              <a:latin typeface="+mn-lt"/>
              <a:ea typeface="+mn-ea"/>
              <a:cs typeface="+mn-cs"/>
            </a:endParaRPr>
          </a:p>
        </p:txBody>
      </p:sp>
      <p:sp>
        <p:nvSpPr>
          <p:cNvPr id="2" name="Title 1"/>
          <p:cNvSpPr>
            <a:spLocks noGrp="1"/>
          </p:cNvSpPr>
          <p:nvPr>
            <p:ph type="ctrTitle"/>
          </p:nvPr>
        </p:nvSpPr>
        <p:spPr>
          <a:xfrm>
            <a:off x="1322921" y="1523999"/>
            <a:ext cx="6498158" cy="1724867"/>
          </a:xfrm>
        </p:spPr>
        <p:txBody>
          <a:bodyPr vert="horz" lIns="91440" tIns="45720" rIns="91440" bIns="45720" rtlCol="0" anchor="b" anchorCtr="0">
            <a:noAutofit/>
          </a:bodyPr>
          <a:lstStyle>
            <a:lvl1pPr marL="0" indent="0" algn="ctr" defTabSz="914400" rtl="0" eaLnBrk="1" latinLnBrk="0" hangingPunct="1">
              <a:spcBef>
                <a:spcPct val="0"/>
              </a:spcBef>
              <a:buClr>
                <a:schemeClr val="accent1">
                  <a:lumMod val="60000"/>
                  <a:lumOff val="40000"/>
                </a:schemeClr>
              </a:buClr>
              <a:buSzPct val="110000"/>
              <a:buFont typeface="Wingdings 2" pitchFamily="18" charset="2"/>
              <a:buNone/>
              <a:defRPr sz="4600" kern="1200">
                <a:solidFill>
                  <a:schemeClr val="accent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1322921" y="3299012"/>
            <a:ext cx="6498159" cy="916641"/>
          </a:xfrm>
        </p:spPr>
        <p:txBody>
          <a:bodyPr vert="horz" lIns="91440" tIns="45720" rIns="91440" bIns="45720" rtlCol="0">
            <a:normAutofit/>
          </a:bodyPr>
          <a:lstStyle>
            <a:lvl1pPr marL="0" indent="0" algn="ctr" defTabSz="914400" rtl="0" eaLnBrk="1" latinLnBrk="0" hangingPunct="1">
              <a:spcBef>
                <a:spcPts val="2000"/>
              </a:spcBef>
              <a:buClr>
                <a:schemeClr val="accent1">
                  <a:lumMod val="60000"/>
                  <a:lumOff val="40000"/>
                </a:schemeClr>
              </a:buClr>
              <a:buSzPct val="110000"/>
              <a:buFont typeface="Wingdings 2" pitchFamily="18" charset="2"/>
              <a:buNone/>
              <a:defRPr sz="1800" kern="1200">
                <a:solidFill>
                  <a:schemeClr val="tx1">
                    <a:tint val="75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699CB88-5E1A-4FAC-892A-60949ACB1F6F}"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8" y="611872"/>
            <a:ext cx="4079545" cy="1162050"/>
          </a:xfrm>
        </p:spPr>
        <p:txBody>
          <a:bodyPr anchor="b"/>
          <a:lstStyle>
            <a:lvl1pPr algn="ctr">
              <a:defRPr sz="3600" b="0"/>
            </a:lvl1pPr>
          </a:lstStyle>
          <a:p>
            <a:r>
              <a:rPr lang="en-US" smtClean="0"/>
              <a:t>Click to edit Master title style</a:t>
            </a:r>
            <a:endParaRPr/>
          </a:p>
        </p:txBody>
      </p:sp>
      <p:sp>
        <p:nvSpPr>
          <p:cNvPr id="4" name="Text Placeholder 3"/>
          <p:cNvSpPr>
            <a:spLocks noGrp="1"/>
          </p:cNvSpPr>
          <p:nvPr>
            <p:ph type="body" sz="half" idx="2"/>
          </p:nvPr>
        </p:nvSpPr>
        <p:spPr>
          <a:xfrm>
            <a:off x="533398" y="1787856"/>
            <a:ext cx="4079545"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pPr/>
              <a:t>9/23/2009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8" name="Picture Placeholder 2"/>
          <p:cNvSpPr>
            <a:spLocks noGrp="1"/>
          </p:cNvSpPr>
          <p:nvPr>
            <p:ph type="pic" idx="1"/>
          </p:nvPr>
        </p:nvSpPr>
        <p:spPr>
          <a:xfrm>
            <a:off x="5090617" y="359392"/>
            <a:ext cx="3657600" cy="5318077"/>
          </a:xfrm>
          <a:ln w="3175">
            <a:solidFill>
              <a:schemeClr val="bg1"/>
            </a:solidFill>
          </a:ln>
          <a:effectLst>
            <a:outerShdw blurRad="63500" sx="100500" sy="100500" algn="ctr" rotWithShape="0">
              <a:prstClr val="black">
                <a:alpha val="50000"/>
              </a:prstClr>
            </a:outerShdw>
          </a:effectLst>
        </p:spPr>
        <p:txBody>
          <a:bodyPr vert="horz" lIns="91440" tIns="45720" rIns="91440" bIns="45720" rtlCol="0">
            <a:normAutofit/>
          </a:bodyPr>
          <a:lstStyle>
            <a:lvl1pPr marL="0" indent="0" algn="l" defTabSz="914400" rtl="0" eaLnBrk="1" latinLnBrk="0" hangingPunct="1">
              <a:spcBef>
                <a:spcPts val="2000"/>
              </a:spcBef>
              <a:buClr>
                <a:schemeClr val="accent1">
                  <a:lumMod val="60000"/>
                  <a:lumOff val="40000"/>
                </a:schemeClr>
              </a:buClr>
              <a:buSzPct val="110000"/>
              <a:buFont typeface="Wingdings 2" pitchFamily="18" charset="2"/>
              <a:buNone/>
              <a:defRPr sz="3200" kern="1200">
                <a:solidFill>
                  <a:schemeClr val="tx1">
                    <a:lumMod val="65000"/>
                    <a:lumOff val="3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99CB88-5E1A-4FAC-892A-60949ACB1F6F}"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69792" y="368301"/>
            <a:ext cx="1524000" cy="557530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49274" y="368301"/>
            <a:ext cx="6689726" cy="5575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99CB88-5E1A-4FAC-892A-60949ACB1F6F}"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C699CB88-5E1A-4FAC-892A-60949ACB1F6F}"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363538" y="3352801"/>
            <a:ext cx="8416925" cy="1470025"/>
          </a:xfrm>
        </p:spPr>
        <p:txBody>
          <a:bodyPr/>
          <a:lstStyle/>
          <a:p>
            <a:r>
              <a:rPr lang="en-US" smtClean="0"/>
              <a:t>Click to edit Master title style</a:t>
            </a:r>
            <a:endParaRPr/>
          </a:p>
        </p:txBody>
      </p:sp>
      <p:sp>
        <p:nvSpPr>
          <p:cNvPr id="3" name="Subtitle 2"/>
          <p:cNvSpPr>
            <a:spLocks noGrp="1"/>
          </p:cNvSpPr>
          <p:nvPr>
            <p:ph type="subTitle" idx="1"/>
          </p:nvPr>
        </p:nvSpPr>
        <p:spPr>
          <a:xfrm>
            <a:off x="363538" y="4771029"/>
            <a:ext cx="8416925" cy="972671"/>
          </a:xfrm>
        </p:spPr>
        <p:txBody>
          <a:bodyPr>
            <a:normAutofit/>
          </a:bodyPr>
          <a:lstStyle>
            <a:lvl1pPr marL="0" indent="0" algn="ctr">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fld id="{C699CB88-5E1A-4FAC-892A-60949ACB1F6F}"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
        <p:nvSpPr>
          <p:cNvPr id="9" name="Picture Placeholder 2"/>
          <p:cNvSpPr>
            <a:spLocks noGrp="1"/>
          </p:cNvSpPr>
          <p:nvPr>
            <p:ph type="pic" idx="13"/>
          </p:nvPr>
        </p:nvSpPr>
        <p:spPr>
          <a:xfrm>
            <a:off x="370980" y="363538"/>
            <a:ext cx="8402040" cy="2836862"/>
          </a:xfrm>
          <a:ln w="3175">
            <a:solidFill>
              <a:schemeClr val="bg1"/>
            </a:solidFill>
          </a:ln>
          <a:effectLst>
            <a:outerShdw blurRad="63500" sx="100500" sy="100500" algn="ctr" rotWithShape="0">
              <a:prstClr val="black">
                <a:alpha val="50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9275" y="2403144"/>
            <a:ext cx="8056563" cy="1362075"/>
          </a:xfrm>
        </p:spPr>
        <p:txBody>
          <a:bodyPr anchor="b" anchorCtr="0"/>
          <a:lstStyle>
            <a:lvl1pPr algn="ctr">
              <a:defRPr sz="4600" b="0" cap="none" baseline="0"/>
            </a:lvl1pPr>
          </a:lstStyle>
          <a:p>
            <a:r>
              <a:rPr lang="en-US" smtClean="0"/>
              <a:t>Click to edit Master title style</a:t>
            </a:r>
            <a:endParaRPr/>
          </a:p>
        </p:txBody>
      </p:sp>
      <p:sp>
        <p:nvSpPr>
          <p:cNvPr id="3" name="Text Placeholder 2"/>
          <p:cNvSpPr>
            <a:spLocks noGrp="1"/>
          </p:cNvSpPr>
          <p:nvPr>
            <p:ph type="body" idx="1"/>
          </p:nvPr>
        </p:nvSpPr>
        <p:spPr>
          <a:xfrm>
            <a:off x="549275" y="3736005"/>
            <a:ext cx="8056563" cy="1500187"/>
          </a:xfrm>
        </p:spPr>
        <p:txBody>
          <a:bodyPr anchor="t" anchorCtr="0">
            <a:normAutofit/>
          </a:bodyPr>
          <a:lstStyle>
            <a:lvl1pPr marL="0" indent="0" algn="ctr">
              <a:buNone/>
              <a:defRPr sz="18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699CB88-5E1A-4FAC-892A-60949ACB1F6F}" type="datetimeFigureOut">
              <a:rPr lang="en-US" smtClean="0"/>
              <a:pPr/>
              <a:t>9/23/2009</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49275" y="107576"/>
            <a:ext cx="8042276" cy="1336956"/>
          </a:xfrm>
        </p:spPr>
        <p:txBody>
          <a:bodyPr/>
          <a:lstStyle/>
          <a:p>
            <a:r>
              <a:rPr lang="en-US" smtClean="0"/>
              <a:t>Click to edit Master title style</a:t>
            </a:r>
            <a:endParaRPr/>
          </a:p>
        </p:txBody>
      </p:sp>
      <p:sp>
        <p:nvSpPr>
          <p:cNvPr id="3" name="Content Placeholder 2"/>
          <p:cNvSpPr>
            <a:spLocks noGrp="1"/>
          </p:cNvSpPr>
          <p:nvPr>
            <p:ph sz="half" idx="1"/>
          </p:nvPr>
        </p:nvSpPr>
        <p:spPr>
          <a:xfrm>
            <a:off x="549275"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751071" y="1600201"/>
            <a:ext cx="3840480" cy="4343400"/>
          </a:xfrm>
        </p:spPr>
        <p:txBody>
          <a:bodyPr>
            <a:normAutofit/>
          </a:bodyPr>
          <a:lstStyle>
            <a:lvl1pPr>
              <a:spcBef>
                <a:spcPts val="1600"/>
              </a:spcBef>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C699CB88-5E1A-4FAC-892A-60949ACB1F6F}" type="datetimeFigureOut">
              <a:rPr lang="en-US" smtClean="0"/>
              <a:pPr/>
              <a:t>9/23/2009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49274" y="107576"/>
            <a:ext cx="8042276" cy="1336956"/>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549274"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49274"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751070" y="1453224"/>
            <a:ext cx="3840480" cy="750887"/>
          </a:xfrm>
        </p:spPr>
        <p:txBody>
          <a:bodyPr anchor="b">
            <a:noAutofit/>
          </a:bodyPr>
          <a:lstStyle>
            <a:lvl1pPr marL="0" indent="0" algn="ctr">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1070" y="2347415"/>
            <a:ext cx="3840480" cy="3596185"/>
          </a:xfrm>
        </p:spPr>
        <p:txBody>
          <a:bodyPr>
            <a:normAutofit/>
          </a:bodyPr>
          <a:lstStyle>
            <a:lvl1pPr>
              <a:spcBef>
                <a:spcPts val="1600"/>
              </a:spcBef>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C699CB88-5E1A-4FAC-892A-60949ACB1F6F}" type="datetimeFigureOut">
              <a:rPr lang="en-US" smtClean="0"/>
              <a:pPr/>
              <a:t>9/23/2009</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C699CB88-5E1A-4FAC-892A-60949ACB1F6F}" type="datetimeFigureOut">
              <a:rPr lang="en-US" smtClean="0"/>
              <a:pPr/>
              <a:t>9/23/2009</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699CB88-5E1A-4FAC-892A-60949ACB1F6F}" type="datetimeFigureOut">
              <a:rPr lang="en-US" smtClean="0"/>
              <a:pPr/>
              <a:t>9/23/2009</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399" y="611872"/>
            <a:ext cx="3840480" cy="1162050"/>
          </a:xfrm>
        </p:spPr>
        <p:txBody>
          <a:bodyPr anchor="b"/>
          <a:lstStyle>
            <a:lvl1pPr algn="ctr">
              <a:defRPr sz="3600" b="0"/>
            </a:lvl1pPr>
          </a:lstStyle>
          <a:p>
            <a:r>
              <a:rPr lang="en-US" smtClean="0"/>
              <a:t>Click to edit Master title style</a:t>
            </a:r>
            <a:endParaRPr/>
          </a:p>
        </p:txBody>
      </p:sp>
      <p:sp>
        <p:nvSpPr>
          <p:cNvPr id="3" name="Content Placeholder 2"/>
          <p:cNvSpPr>
            <a:spLocks noGrp="1"/>
          </p:cNvSpPr>
          <p:nvPr>
            <p:ph idx="1"/>
          </p:nvPr>
        </p:nvSpPr>
        <p:spPr>
          <a:xfrm>
            <a:off x="4742824" y="368300"/>
            <a:ext cx="3840480" cy="5575300"/>
          </a:xfrm>
        </p:spPr>
        <p:txBody>
          <a:bodyPr>
            <a:normAutofit/>
          </a:bodyPr>
          <a:lstStyle>
            <a:lvl1pPr>
              <a:spcBef>
                <a:spcPts val="2000"/>
              </a:spcBef>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533399" y="1787856"/>
            <a:ext cx="3840480" cy="3720152"/>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699CB88-5E1A-4FAC-892A-60949ACB1F6F}" type="datetimeFigureOut">
              <a:rPr lang="en-US" smtClean="0"/>
              <a:pPr/>
              <a:t>9/23/2009</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a:t>‹#›</a:t>
            </a:fld>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49275" y="107576"/>
            <a:ext cx="8042276" cy="1336956"/>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549275" y="1600201"/>
            <a:ext cx="8042276" cy="43434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5629835" y="6275668"/>
            <a:ext cx="2133600" cy="365125"/>
          </a:xfrm>
          <a:prstGeom prst="rect">
            <a:avLst/>
          </a:prstGeom>
        </p:spPr>
        <p:txBody>
          <a:bodyPr vert="horz" lIns="91440" tIns="45720" rIns="91440" bIns="45720" rtlCol="0" anchor="ctr"/>
          <a:lstStyle>
            <a:lvl1pPr algn="r">
              <a:defRPr sz="1200">
                <a:solidFill>
                  <a:schemeClr val="bg1"/>
                </a:solidFill>
              </a:defRPr>
            </a:lvl1pPr>
          </a:lstStyle>
          <a:p>
            <a:fld id="{C699CB88-5E1A-4FAC-892A-60949ACB1F6F}" type="datetimeFigureOut">
              <a:rPr lang="en-US" smtClean="0"/>
              <a:pPr/>
              <a:t>9/23/2009</a:t>
            </a:fld>
            <a:endParaRPr lang="en-US"/>
          </a:p>
        </p:txBody>
      </p:sp>
      <p:sp>
        <p:nvSpPr>
          <p:cNvPr id="5" name="Footer Placeholder 4"/>
          <p:cNvSpPr>
            <a:spLocks noGrp="1"/>
          </p:cNvSpPr>
          <p:nvPr>
            <p:ph type="ftr" sz="quarter" idx="3"/>
          </p:nvPr>
        </p:nvSpPr>
        <p:spPr>
          <a:xfrm>
            <a:off x="264458" y="6275668"/>
            <a:ext cx="4840941" cy="365125"/>
          </a:xfrm>
          <a:prstGeom prst="rect">
            <a:avLst/>
          </a:prstGeom>
        </p:spPr>
        <p:txBody>
          <a:bodyPr vert="horz" lIns="91440" tIns="45720" rIns="91440" bIns="45720" rtlCol="0" anchor="ctr"/>
          <a:lstStyle>
            <a:lvl1pPr algn="l">
              <a:defRPr sz="1200">
                <a:solidFill>
                  <a:schemeClr val="bg1"/>
                </a:solidFill>
              </a:defRPr>
            </a:lvl1pPr>
          </a:lstStyle>
          <a:p>
            <a:endParaRPr kumimoji="0" lang="en-US"/>
          </a:p>
        </p:txBody>
      </p:sp>
      <p:sp>
        <p:nvSpPr>
          <p:cNvPr id="6" name="Slide Number Placeholder 5"/>
          <p:cNvSpPr>
            <a:spLocks noGrp="1"/>
          </p:cNvSpPr>
          <p:nvPr>
            <p:ph type="sldNum" sz="quarter" idx="4"/>
          </p:nvPr>
        </p:nvSpPr>
        <p:spPr>
          <a:xfrm>
            <a:off x="7897906" y="6275668"/>
            <a:ext cx="990600" cy="365125"/>
          </a:xfrm>
          <a:prstGeom prst="rect">
            <a:avLst/>
          </a:prstGeom>
        </p:spPr>
        <p:txBody>
          <a:bodyPr vert="horz" lIns="91440" tIns="45720" rIns="91440" bIns="45720" rtlCol="0" anchor="ctr"/>
          <a:lstStyle>
            <a:lvl1pPr algn="r">
              <a:defRPr sz="3600">
                <a:solidFill>
                  <a:schemeClr val="bg1"/>
                </a:solidFill>
              </a:defRPr>
            </a:lvl1pPr>
          </a:lstStyle>
          <a:p>
            <a:fld id="{91974DF9-AD47-4691-BA21-BBFCE3637A9A}" type="slidenum">
              <a:rPr kumimoji="0" lang="en-US" smtClean="0"/>
              <a:pPr/>
              <a:t>‹#›</a:t>
            </a:fld>
            <a:endParaRPr kumimoji="0"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600" kern="1200">
          <a:solidFill>
            <a:schemeClr val="accent1"/>
          </a:solidFill>
          <a:latin typeface="+mj-lt"/>
          <a:ea typeface="+mj-ea"/>
          <a:cs typeface="+mj-cs"/>
        </a:defRPr>
      </a:lvl1pPr>
    </p:titleStyle>
    <p:bodyStyle>
      <a:lvl1pPr marL="349250" indent="-349250" algn="l" defTabSz="914400" rtl="0" eaLnBrk="1" latinLnBrk="0" hangingPunct="1">
        <a:spcBef>
          <a:spcPts val="2000"/>
        </a:spcBef>
        <a:buClr>
          <a:schemeClr val="accent1">
            <a:lumMod val="60000"/>
            <a:lumOff val="40000"/>
          </a:schemeClr>
        </a:buClr>
        <a:buSzPct val="110000"/>
        <a:buFont typeface="Wingdings 2" pitchFamily="18" charset="2"/>
        <a:buChar char=""/>
        <a:defRPr sz="2400" kern="1200">
          <a:solidFill>
            <a:schemeClr val="tx1">
              <a:lumMod val="65000"/>
              <a:lumOff val="35000"/>
            </a:schemeClr>
          </a:solidFill>
          <a:latin typeface="+mn-lt"/>
          <a:ea typeface="+mn-ea"/>
          <a:cs typeface="+mn-cs"/>
        </a:defRPr>
      </a:lvl1pPr>
      <a:lvl2pPr marL="685800" indent="-336550" algn="l" defTabSz="914400" rtl="0" eaLnBrk="1" latinLnBrk="0" hangingPunct="1">
        <a:spcBef>
          <a:spcPts val="600"/>
        </a:spcBef>
        <a:buClr>
          <a:schemeClr val="accent1">
            <a:lumMod val="75000"/>
          </a:schemeClr>
        </a:buClr>
        <a:buSzPct val="110000"/>
        <a:buFont typeface="Wingdings 2" pitchFamily="18" charset="2"/>
        <a:buChar char=""/>
        <a:defRPr sz="2200" kern="1200">
          <a:solidFill>
            <a:schemeClr val="tx1">
              <a:lumMod val="65000"/>
              <a:lumOff val="35000"/>
            </a:schemeClr>
          </a:solidFill>
          <a:latin typeface="+mn-lt"/>
          <a:ea typeface="+mn-ea"/>
          <a:cs typeface="+mn-cs"/>
        </a:defRPr>
      </a:lvl2pPr>
      <a:lvl3pPr marL="96837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2000" kern="1200">
          <a:solidFill>
            <a:schemeClr val="tx1">
              <a:lumMod val="65000"/>
              <a:lumOff val="35000"/>
            </a:schemeClr>
          </a:solidFill>
          <a:latin typeface="+mn-lt"/>
          <a:ea typeface="+mn-ea"/>
          <a:cs typeface="+mn-cs"/>
        </a:defRPr>
      </a:lvl3pPr>
      <a:lvl4pPr marL="1263650" indent="-295275" algn="l" defTabSz="914400" rtl="0" eaLnBrk="1" latinLnBrk="0" hangingPunct="1">
        <a:spcBef>
          <a:spcPts val="600"/>
        </a:spcBef>
        <a:buClr>
          <a:schemeClr val="accent1">
            <a:lumMod val="75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4pPr>
      <a:lvl5pPr marL="1546225" indent="-282575" algn="l" defTabSz="914400" rtl="0" eaLnBrk="1" latinLnBrk="0" hangingPunct="1">
        <a:spcBef>
          <a:spcPts val="600"/>
        </a:spcBef>
        <a:buClr>
          <a:schemeClr val="accent1">
            <a:lumMod val="60000"/>
            <a:lumOff val="40000"/>
          </a:schemeClr>
        </a:buClr>
        <a:buSzPct val="110000"/>
        <a:buFont typeface="Wingdings 2" pitchFamily="18" charset="2"/>
        <a:buChar char=""/>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22921" y="2085133"/>
            <a:ext cx="6498158" cy="1724867"/>
          </a:xfrm>
        </p:spPr>
        <p:txBody>
          <a:bodyPr/>
          <a:lstStyle/>
          <a:p>
            <a:r>
              <a:rPr lang="en-US" dirty="0" smtClean="0"/>
              <a:t>Chapter 3</a:t>
            </a:r>
            <a:br>
              <a:rPr lang="en-US" dirty="0" smtClean="0"/>
            </a:br>
            <a:r>
              <a:rPr lang="en-US" dirty="0" smtClean="0"/>
              <a:t>Reconstruct Market Boundaries</a:t>
            </a:r>
            <a:endParaRPr lang="en-US" dirty="0"/>
          </a:p>
        </p:txBody>
      </p:sp>
      <p:sp>
        <p:nvSpPr>
          <p:cNvPr id="3" name="Subtitle 2"/>
          <p:cNvSpPr>
            <a:spLocks noGrp="1"/>
          </p:cNvSpPr>
          <p:nvPr>
            <p:ph type="subTitle" idx="1"/>
          </p:nvPr>
        </p:nvSpPr>
        <p:spPr>
          <a:xfrm>
            <a:off x="1322920" y="4800600"/>
            <a:ext cx="6498159" cy="916641"/>
          </a:xfrm>
        </p:spPr>
        <p:txBody>
          <a:bodyPr>
            <a:normAutofit fontScale="92500"/>
          </a:bodyPr>
          <a:lstStyle/>
          <a:p>
            <a:r>
              <a:rPr lang="en-US" dirty="0" smtClean="0"/>
              <a:t>Group 4:</a:t>
            </a:r>
          </a:p>
          <a:p>
            <a:r>
              <a:rPr lang="en-US" dirty="0" smtClean="0"/>
              <a:t>Brandon Anderson, Erinn Adams, Matt Castleberry, Kunal Patel</a:t>
            </a:r>
            <a:endParaRPr lang="en-US" dirty="0"/>
          </a:p>
        </p:txBody>
      </p:sp>
      <p:sp>
        <p:nvSpPr>
          <p:cNvPr id="4" name="TextBox 3"/>
          <p:cNvSpPr txBox="1"/>
          <p:nvPr/>
        </p:nvSpPr>
        <p:spPr>
          <a:xfrm>
            <a:off x="1752600" y="381000"/>
            <a:ext cx="5791200" cy="646331"/>
          </a:xfrm>
          <a:prstGeom prst="rect">
            <a:avLst/>
          </a:prstGeom>
          <a:noFill/>
        </p:spPr>
        <p:txBody>
          <a:bodyPr wrap="square" rtlCol="0">
            <a:spAutoFit/>
          </a:bodyPr>
          <a:lstStyle/>
          <a:p>
            <a:pPr algn="ctr"/>
            <a:r>
              <a:rPr lang="en-US" sz="3600" dirty="0" smtClean="0"/>
              <a:t>Blue Ocean Strategy</a:t>
            </a:r>
            <a:endParaRPr lang="en-US" sz="36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NetJets’ Success</a:t>
            </a:r>
            <a:endParaRPr lang="en-US" dirty="0"/>
          </a:p>
        </p:txBody>
      </p:sp>
      <p:sp>
        <p:nvSpPr>
          <p:cNvPr id="3" name="Content Placeholder 2"/>
          <p:cNvSpPr>
            <a:spLocks noGrp="1"/>
          </p:cNvSpPr>
          <p:nvPr>
            <p:ph idx="1"/>
          </p:nvPr>
        </p:nvSpPr>
        <p:spPr/>
        <p:txBody>
          <a:bodyPr/>
          <a:lstStyle/>
          <a:p>
            <a:r>
              <a:rPr lang="en-US" dirty="0" smtClean="0"/>
              <a:t>Offer the best of commercial travel and private jets.</a:t>
            </a:r>
          </a:p>
          <a:p>
            <a:r>
              <a:rPr lang="en-US" dirty="0" smtClean="0"/>
              <a:t>Customers get the convenience and speed of a private jet with low fixed cost and low variable cost. </a:t>
            </a:r>
          </a:p>
          <a:p>
            <a:r>
              <a:rPr lang="en-US" dirty="0" smtClean="0"/>
              <a:t>In past 7 years, 57 companies have set up fractional jet companies, all have gone out of business.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NTT DoCoMo</a:t>
            </a:r>
            <a:endParaRPr lang="en-US" dirty="0"/>
          </a:p>
        </p:txBody>
      </p:sp>
      <p:sp>
        <p:nvSpPr>
          <p:cNvPr id="3" name="Content Placeholder 2"/>
          <p:cNvSpPr>
            <a:spLocks noGrp="1"/>
          </p:cNvSpPr>
          <p:nvPr>
            <p:ph idx="1"/>
          </p:nvPr>
        </p:nvSpPr>
        <p:spPr/>
        <p:txBody>
          <a:bodyPr/>
          <a:lstStyle/>
          <a:p>
            <a:r>
              <a:rPr lang="en-US" dirty="0" smtClean="0"/>
              <a:t>I-mode launched in Japan in 1999.</a:t>
            </a:r>
          </a:p>
          <a:p>
            <a:r>
              <a:rPr lang="en-US" dirty="0" smtClean="0"/>
              <a:t>Changed the way people communicate and access information.</a:t>
            </a:r>
          </a:p>
          <a:p>
            <a:r>
              <a:rPr lang="en-US" dirty="0" smtClean="0"/>
              <a:t>NTT DoCoMo about why people trade-across the alternatives of mobile phones and the Internet. </a:t>
            </a:r>
          </a:p>
          <a:p>
            <a:r>
              <a:rPr lang="en-US" dirty="0" smtClean="0"/>
              <a:t>NTT DoCoMo created a blue ocean of wireless transmission of voice, text, data, and pictures. </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Across Alternative Industries</a:t>
            </a:r>
            <a:endParaRPr lang="en-US" dirty="0"/>
          </a:p>
        </p:txBody>
      </p:sp>
      <p:sp>
        <p:nvSpPr>
          <p:cNvPr id="3" name="Content Placeholder 2"/>
          <p:cNvSpPr>
            <a:spLocks noGrp="1"/>
          </p:cNvSpPr>
          <p:nvPr>
            <p:ph idx="1"/>
          </p:nvPr>
        </p:nvSpPr>
        <p:spPr/>
        <p:txBody>
          <a:bodyPr>
            <a:normAutofit/>
          </a:bodyPr>
          <a:lstStyle/>
          <a:p>
            <a:r>
              <a:rPr lang="en-US" dirty="0" smtClean="0"/>
              <a:t>Considered the strengths of the Internet and cell phones.</a:t>
            </a:r>
          </a:p>
          <a:p>
            <a:r>
              <a:rPr lang="en-US" dirty="0" smtClean="0"/>
              <a:t>Internet strengths:</a:t>
            </a:r>
          </a:p>
          <a:p>
            <a:pPr lvl="1"/>
            <a:r>
              <a:rPr lang="en-US" dirty="0" smtClean="0"/>
              <a:t>E-mail, news, weather, telephone numbers.</a:t>
            </a:r>
          </a:p>
          <a:p>
            <a:r>
              <a:rPr lang="en-US" dirty="0" smtClean="0"/>
              <a:t>Internet disadvantages: </a:t>
            </a:r>
          </a:p>
          <a:p>
            <a:pPr lvl="1"/>
            <a:r>
              <a:rPr lang="en-US" dirty="0" smtClean="0"/>
              <a:t>High price of hardware, overload of information, hassle of dial up, fear of giving credit card information. </a:t>
            </a:r>
          </a:p>
          <a:p>
            <a:r>
              <a:rPr lang="en-US" dirty="0" smtClean="0"/>
              <a:t>Cell phone strengths:</a:t>
            </a:r>
          </a:p>
          <a:p>
            <a:pPr lvl="1"/>
            <a:r>
              <a:rPr lang="en-US" dirty="0" smtClean="0"/>
              <a:t>Mobility, voice transmission, ease of use. </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NTT DoCoMo’s Blue Ocean</a:t>
            </a:r>
            <a:endParaRPr lang="en-US" dirty="0"/>
          </a:p>
        </p:txBody>
      </p:sp>
      <p:sp>
        <p:nvSpPr>
          <p:cNvPr id="3" name="Content Placeholder 2"/>
          <p:cNvSpPr>
            <a:spLocks noGrp="1"/>
          </p:cNvSpPr>
          <p:nvPr>
            <p:ph idx="1"/>
          </p:nvPr>
        </p:nvSpPr>
        <p:spPr/>
        <p:txBody>
          <a:bodyPr/>
          <a:lstStyle/>
          <a:p>
            <a:r>
              <a:rPr lang="en-US" dirty="0" smtClean="0"/>
              <a:t>Combined the advantages of the Internet with the advantages of the cell phone.</a:t>
            </a:r>
          </a:p>
          <a:p>
            <a:r>
              <a:rPr lang="en-US" dirty="0" smtClean="0"/>
              <a:t>Created a friendly interface, simple I-mode button to access apps of the Internet. </a:t>
            </a:r>
          </a:p>
          <a:p>
            <a:r>
              <a:rPr lang="en-US" dirty="0" smtClean="0"/>
              <a:t>Connects to preselected sites for most popular Internet applications. </a:t>
            </a:r>
          </a:p>
          <a:p>
            <a:r>
              <a:rPr lang="en-US" dirty="0" smtClean="0"/>
              <a:t>Priced 25% higher than regular cell phone but much less than a PC. </a:t>
            </a:r>
          </a:p>
          <a:p>
            <a:pPr>
              <a:buNone/>
            </a:pP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NTT DoCoMo’s Success</a:t>
            </a:r>
            <a:endParaRPr lang="en-US" dirty="0"/>
          </a:p>
        </p:txBody>
      </p:sp>
      <p:sp>
        <p:nvSpPr>
          <p:cNvPr id="3" name="Content Placeholder 2"/>
          <p:cNvSpPr>
            <a:spLocks noGrp="1"/>
          </p:cNvSpPr>
          <p:nvPr>
            <p:ph idx="1"/>
          </p:nvPr>
        </p:nvSpPr>
        <p:spPr/>
        <p:txBody>
          <a:bodyPr>
            <a:normAutofit lnSpcReduction="10000"/>
          </a:bodyPr>
          <a:lstStyle/>
          <a:p>
            <a:r>
              <a:rPr lang="en-US" dirty="0" smtClean="0"/>
              <a:t>I-mode uses simple billing service.</a:t>
            </a:r>
          </a:p>
          <a:p>
            <a:pPr lvl="1"/>
            <a:r>
              <a:rPr lang="en-US" dirty="0" smtClean="0"/>
              <a:t>All services used on the Internet are billed on the same monthly bill. </a:t>
            </a:r>
          </a:p>
          <a:p>
            <a:pPr lvl="1"/>
            <a:r>
              <a:rPr lang="en-US" dirty="0" smtClean="0"/>
              <a:t>Reduces number of bills and eliminates credit card use over the Internet. </a:t>
            </a:r>
          </a:p>
          <a:p>
            <a:pPr lvl="1"/>
            <a:r>
              <a:rPr lang="en-US" dirty="0" smtClean="0"/>
              <a:t>I-mode service always connected when the phone is on, therefore there is no need to log on. </a:t>
            </a:r>
          </a:p>
          <a:p>
            <a:r>
              <a:rPr lang="en-US" dirty="0" smtClean="0"/>
              <a:t>Cell phone and PC couldn’t compete.</a:t>
            </a:r>
          </a:p>
          <a:p>
            <a:r>
              <a:rPr lang="en-US" dirty="0" smtClean="0"/>
              <a:t>By end of 2003 subscribers reached 40.1 million, revenues increased from $2.6 million in 1999 to $8 billion in 2003.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NTT DoCoMo’s Success </a:t>
            </a:r>
            <a:endParaRPr lang="en-US" dirty="0"/>
          </a:p>
        </p:txBody>
      </p:sp>
      <p:sp>
        <p:nvSpPr>
          <p:cNvPr id="3" name="Content Placeholder 2"/>
          <p:cNvSpPr>
            <a:spLocks noGrp="1"/>
          </p:cNvSpPr>
          <p:nvPr>
            <p:ph idx="1"/>
          </p:nvPr>
        </p:nvSpPr>
        <p:spPr/>
        <p:txBody>
          <a:bodyPr/>
          <a:lstStyle/>
          <a:p>
            <a:r>
              <a:rPr lang="en-US" dirty="0" smtClean="0"/>
              <a:t>European and U.S. companies tried to do the same but failed. </a:t>
            </a:r>
          </a:p>
          <a:p>
            <a:r>
              <a:rPr lang="en-US" dirty="0" smtClean="0"/>
              <a:t>Too focused on having the best and most sophisticated technology instead of value.</a:t>
            </a:r>
          </a:p>
          <a:p>
            <a:r>
              <a:rPr lang="en-US" dirty="0" smtClean="0"/>
              <a:t>Created overcomplicated offerings.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Examples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Home Depot</a:t>
            </a:r>
          </a:p>
          <a:p>
            <a:pPr lvl="1"/>
            <a:r>
              <a:rPr lang="en-US" dirty="0" smtClean="0"/>
              <a:t>Offers expertise of professional home contractors at lower prices than hardware stores. </a:t>
            </a:r>
          </a:p>
          <a:p>
            <a:pPr lvl="1"/>
            <a:r>
              <a:rPr lang="en-US" dirty="0" smtClean="0"/>
              <a:t>Made homeowners into do-it-yourselfers. </a:t>
            </a:r>
          </a:p>
          <a:p>
            <a:r>
              <a:rPr lang="en-US" dirty="0" smtClean="0"/>
              <a:t>Southwest Airlines</a:t>
            </a:r>
          </a:p>
          <a:p>
            <a:pPr lvl="1"/>
            <a:r>
              <a:rPr lang="en-US" dirty="0" smtClean="0"/>
              <a:t>Concentrated on driving as alternative to flying. </a:t>
            </a:r>
          </a:p>
          <a:p>
            <a:pPr lvl="1"/>
            <a:r>
              <a:rPr lang="en-US" dirty="0" smtClean="0"/>
              <a:t>Provide speed of air travel at price of car travel. </a:t>
            </a:r>
          </a:p>
          <a:p>
            <a:r>
              <a:rPr lang="en-US" dirty="0" smtClean="0"/>
              <a:t>Intuit</a:t>
            </a:r>
          </a:p>
          <a:p>
            <a:pPr lvl="1"/>
            <a:r>
              <a:rPr lang="en-US" dirty="0" smtClean="0"/>
              <a:t>Considered the pencil as the alternative to personal financial software.</a:t>
            </a:r>
          </a:p>
          <a:p>
            <a:pPr lvl="1"/>
            <a:r>
              <a:rPr lang="en-US" dirty="0" smtClean="0"/>
              <a:t>Created fun and intuitive Quicken software. </a:t>
            </a:r>
            <a:endParaRPr lang="en-US" dirty="0"/>
          </a:p>
        </p:txBody>
      </p:sp>
      <p:pic>
        <p:nvPicPr>
          <p:cNvPr id="25602" name="Picture 2" descr="image"/>
          <p:cNvPicPr>
            <a:picLocks noChangeAspect="1" noChangeArrowheads="1"/>
          </p:cNvPicPr>
          <p:nvPr/>
        </p:nvPicPr>
        <p:blipFill>
          <a:blip r:embed="rId2"/>
          <a:srcRect/>
          <a:stretch>
            <a:fillRect/>
          </a:stretch>
        </p:blipFill>
        <p:spPr bwMode="auto">
          <a:xfrm>
            <a:off x="1219200" y="107576"/>
            <a:ext cx="914399" cy="914399"/>
          </a:xfrm>
          <a:prstGeom prst="rect">
            <a:avLst/>
          </a:prstGeom>
          <a:noFill/>
        </p:spPr>
      </p:pic>
      <p:pic>
        <p:nvPicPr>
          <p:cNvPr id="25604" name="Picture 4" descr="https://member.developer.intuit.com/MyIDN/technical_resources/quickbase/framework/qbdplangref/images/logo.jpg"/>
          <p:cNvPicPr>
            <a:picLocks noChangeAspect="1" noChangeArrowheads="1"/>
          </p:cNvPicPr>
          <p:nvPr/>
        </p:nvPicPr>
        <p:blipFill>
          <a:blip r:embed="rId3"/>
          <a:srcRect/>
          <a:stretch>
            <a:fillRect/>
          </a:stretch>
        </p:blipFill>
        <p:spPr bwMode="auto">
          <a:xfrm>
            <a:off x="3568700" y="0"/>
            <a:ext cx="1765300" cy="771124"/>
          </a:xfrm>
          <a:prstGeom prst="rect">
            <a:avLst/>
          </a:prstGeom>
          <a:noFill/>
        </p:spPr>
      </p:pic>
      <p:pic>
        <p:nvPicPr>
          <p:cNvPr id="25606" name="Picture 6" descr="http://www.brogan.com/blog/wp-content/uploads/2008/02/Southwest_Airlines_logo.jpg"/>
          <p:cNvPicPr>
            <a:picLocks noChangeAspect="1" noChangeArrowheads="1"/>
          </p:cNvPicPr>
          <p:nvPr/>
        </p:nvPicPr>
        <p:blipFill>
          <a:blip r:embed="rId4"/>
          <a:srcRect/>
          <a:stretch>
            <a:fillRect/>
          </a:stretch>
        </p:blipFill>
        <p:spPr bwMode="auto">
          <a:xfrm>
            <a:off x="6934200" y="107576"/>
            <a:ext cx="1035425" cy="1035425"/>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1 in Review</a:t>
            </a:r>
            <a:endParaRPr lang="en-US" dirty="0"/>
          </a:p>
        </p:txBody>
      </p:sp>
      <p:sp>
        <p:nvSpPr>
          <p:cNvPr id="3" name="Content Placeholder 2"/>
          <p:cNvSpPr>
            <a:spLocks noGrp="1"/>
          </p:cNvSpPr>
          <p:nvPr>
            <p:ph idx="1"/>
          </p:nvPr>
        </p:nvSpPr>
        <p:spPr/>
        <p:txBody>
          <a:bodyPr/>
          <a:lstStyle/>
          <a:p>
            <a:r>
              <a:rPr lang="en-US" dirty="0" smtClean="0"/>
              <a:t>Takeaways:</a:t>
            </a:r>
          </a:p>
          <a:p>
            <a:pPr lvl="1"/>
            <a:r>
              <a:rPr lang="en-US" dirty="0" smtClean="0"/>
              <a:t>What are the alternative industries to your industry?</a:t>
            </a:r>
          </a:p>
          <a:p>
            <a:pPr lvl="1"/>
            <a:r>
              <a:rPr lang="en-US" dirty="0" smtClean="0"/>
              <a:t>Why do customers trade across them?</a:t>
            </a:r>
          </a:p>
          <a:p>
            <a:pPr lvl="1"/>
            <a:r>
              <a:rPr lang="en-US" dirty="0" smtClean="0"/>
              <a:t>Focus on key factors that make buyers trade across alternatives. </a:t>
            </a:r>
          </a:p>
          <a:p>
            <a:pPr lvl="1"/>
            <a:r>
              <a:rPr lang="en-US" dirty="0" smtClean="0"/>
              <a:t>Eliminate and reduce everything else. </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Look Across Strategic Groups Within Industries</a:t>
            </a:r>
            <a:endParaRPr lang="en-US" dirty="0"/>
          </a:p>
        </p:txBody>
      </p:sp>
      <p:sp>
        <p:nvSpPr>
          <p:cNvPr id="5" name="Content Placeholder 4"/>
          <p:cNvSpPr>
            <a:spLocks noGrp="1"/>
          </p:cNvSpPr>
          <p:nvPr>
            <p:ph idx="1"/>
          </p:nvPr>
        </p:nvSpPr>
        <p:spPr>
          <a:xfrm>
            <a:off x="457200" y="2057400"/>
            <a:ext cx="8229600" cy="4525963"/>
          </a:xfrm>
        </p:spPr>
        <p:txBody>
          <a:bodyPr/>
          <a:lstStyle/>
          <a:p>
            <a:r>
              <a:rPr lang="en-US" dirty="0" smtClean="0"/>
              <a:t> Blue Oceans can often be created by looking across alternative industries, they can also be unlocked by looking across </a:t>
            </a:r>
            <a:r>
              <a:rPr lang="en-US" i="1" dirty="0" smtClean="0"/>
              <a:t>Strategic Groups. </a:t>
            </a:r>
          </a:p>
          <a:p>
            <a:r>
              <a:rPr lang="en-US" dirty="0" smtClean="0"/>
              <a:t>Strategic groups refers to a group of companies within an industry that pursue a similar strategy.</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 Across Strategic Groups Within Industries Continued</a:t>
            </a:r>
            <a:endParaRPr lang="en-US" dirty="0"/>
          </a:p>
        </p:txBody>
      </p:sp>
      <p:sp>
        <p:nvSpPr>
          <p:cNvPr id="3" name="Content Placeholder 2"/>
          <p:cNvSpPr>
            <a:spLocks noGrp="1"/>
          </p:cNvSpPr>
          <p:nvPr>
            <p:ph idx="1"/>
          </p:nvPr>
        </p:nvSpPr>
        <p:spPr/>
        <p:txBody>
          <a:bodyPr/>
          <a:lstStyle/>
          <a:p>
            <a:r>
              <a:rPr lang="en-US" dirty="0" smtClean="0"/>
              <a:t>Strategic groups can generally be ranked in a rough hierarchical order built on two dimensions.</a:t>
            </a:r>
          </a:p>
          <a:p>
            <a:pPr marL="971550" lvl="1" indent="-514350">
              <a:buFont typeface="+mj-lt"/>
              <a:buAutoNum type="arabicPeriod"/>
            </a:pPr>
            <a:r>
              <a:rPr lang="en-US" dirty="0" smtClean="0"/>
              <a:t>Price </a:t>
            </a:r>
          </a:p>
          <a:p>
            <a:pPr marL="971550" lvl="1" indent="-514350">
              <a:buFont typeface="+mj-lt"/>
              <a:buAutoNum type="arabicPeriod"/>
            </a:pPr>
            <a:r>
              <a:rPr lang="en-US" dirty="0" smtClean="0"/>
              <a:t>Performance</a:t>
            </a:r>
          </a:p>
          <a:p>
            <a:pPr marL="571500" indent="-514350"/>
            <a:r>
              <a:rPr lang="en-US" dirty="0" smtClean="0"/>
              <a:t>Most companies focus on improving their competitive position </a:t>
            </a:r>
            <a:r>
              <a:rPr lang="en-US" i="1" dirty="0" smtClean="0"/>
              <a:t>within</a:t>
            </a:r>
            <a:r>
              <a:rPr lang="en-US" dirty="0" smtClean="0"/>
              <a:t> a strategic group.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Reconstructing Market Boundaries</a:t>
            </a:r>
            <a:endParaRPr lang="en-US" dirty="0"/>
          </a:p>
        </p:txBody>
      </p:sp>
      <p:sp>
        <p:nvSpPr>
          <p:cNvPr id="3" name="Content Placeholder 2"/>
          <p:cNvSpPr>
            <a:spLocks noGrp="1"/>
          </p:cNvSpPr>
          <p:nvPr>
            <p:ph idx="1"/>
          </p:nvPr>
        </p:nvSpPr>
        <p:spPr/>
        <p:txBody>
          <a:bodyPr/>
          <a:lstStyle/>
          <a:p>
            <a:r>
              <a:rPr lang="en-US" dirty="0" smtClean="0"/>
              <a:t>First principle of blue ocean strategy.</a:t>
            </a:r>
          </a:p>
          <a:p>
            <a:r>
              <a:rPr lang="en-US" dirty="0" smtClean="0"/>
              <a:t>Are there systematic patterns for reconstructing market boundaries?</a:t>
            </a:r>
          </a:p>
          <a:p>
            <a:r>
              <a:rPr lang="en-US" dirty="0" smtClean="0"/>
              <a:t>If so, do these patterns apply across all types of industries?</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CURVES</a:t>
            </a:r>
            <a:endParaRPr lang="en-US" i="1" dirty="0"/>
          </a:p>
        </p:txBody>
      </p:sp>
      <p:sp>
        <p:nvSpPr>
          <p:cNvPr id="3" name="Content Placeholder 2"/>
          <p:cNvSpPr>
            <a:spLocks noGrp="1"/>
          </p:cNvSpPr>
          <p:nvPr>
            <p:ph idx="1"/>
          </p:nvPr>
        </p:nvSpPr>
        <p:spPr/>
        <p:txBody>
          <a:bodyPr>
            <a:normAutofit lnSpcReduction="10000"/>
          </a:bodyPr>
          <a:lstStyle/>
          <a:p>
            <a:r>
              <a:rPr lang="en-US" dirty="0" smtClean="0"/>
              <a:t>The key to creating a blue ocean across existing strategic groups is to break out of this narrow tunnel vision by understanding which factors determine a customers’ decisions to trade up or down from one group to another. </a:t>
            </a:r>
          </a:p>
          <a:p>
            <a:r>
              <a:rPr lang="en-US" dirty="0" smtClean="0"/>
              <a:t>Curves is Texas based women’s fitness company. </a:t>
            </a:r>
          </a:p>
          <a:p>
            <a:r>
              <a:rPr lang="en-US" dirty="0" smtClean="0"/>
              <a:t>Since opening in 1995, Curves has acquired more than 2 million members in more than 6,000 locations.</a:t>
            </a:r>
          </a:p>
          <a:p>
            <a:pPr lvl="1"/>
            <a:r>
              <a:rPr lang="en-US" dirty="0" smtClean="0"/>
              <a:t>With total revenue exceeding the $1 billion mark.</a:t>
            </a:r>
          </a:p>
          <a:p>
            <a:pPr lvl="1"/>
            <a:r>
              <a:rPr lang="en-US" dirty="0" smtClean="0"/>
              <a:t>A new curve opens, on average, every 4 hours somewhere in the world.  </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CURVES</a:t>
            </a:r>
            <a:endParaRPr lang="en-US" i="1" dirty="0"/>
          </a:p>
        </p:txBody>
      </p:sp>
      <p:sp>
        <p:nvSpPr>
          <p:cNvPr id="3" name="Content Placeholder 2"/>
          <p:cNvSpPr>
            <a:spLocks noGrp="1"/>
          </p:cNvSpPr>
          <p:nvPr>
            <p:ph idx="1"/>
          </p:nvPr>
        </p:nvSpPr>
        <p:spPr/>
        <p:txBody>
          <a:bodyPr/>
          <a:lstStyle/>
          <a:p>
            <a:r>
              <a:rPr lang="en-US" dirty="0" smtClean="0"/>
              <a:t>Unlocking a huge untapped market, a blue ocean of women struggling and failing to keep in shape through sound fitness. </a:t>
            </a:r>
          </a:p>
          <a:p>
            <a:r>
              <a:rPr lang="en-US" dirty="0" smtClean="0"/>
              <a:t>Curves built on the decisive advantages of 2 strategic groups in the U.S. fitness industry, traditional health clubs, and home exercise programs and eliminated or reduced everything else.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Traditional Health Clubs</a:t>
            </a:r>
            <a:endParaRPr lang="en-US" dirty="0"/>
          </a:p>
        </p:txBody>
      </p:sp>
      <p:pic>
        <p:nvPicPr>
          <p:cNvPr id="5" name="Picture 4" descr="images-1.jpg"/>
          <p:cNvPicPr>
            <a:picLocks noChangeAspect="1"/>
          </p:cNvPicPr>
          <p:nvPr/>
        </p:nvPicPr>
        <p:blipFill>
          <a:blip r:embed="rId2"/>
          <a:stretch>
            <a:fillRect/>
          </a:stretch>
        </p:blipFill>
        <p:spPr>
          <a:xfrm>
            <a:off x="800100" y="1444532"/>
            <a:ext cx="4000500" cy="5334000"/>
          </a:xfrm>
          <a:prstGeom prst="rect">
            <a:avLst/>
          </a:prstGeom>
        </p:spPr>
      </p:pic>
      <p:pic>
        <p:nvPicPr>
          <p:cNvPr id="7" name="Picture 6" descr="images-2.jpg"/>
          <p:cNvPicPr>
            <a:picLocks noChangeAspect="1"/>
          </p:cNvPicPr>
          <p:nvPr/>
        </p:nvPicPr>
        <p:blipFill>
          <a:blip r:embed="rId3"/>
          <a:stretch>
            <a:fillRect/>
          </a:stretch>
        </p:blipFill>
        <p:spPr>
          <a:xfrm>
            <a:off x="5088542" y="2438400"/>
            <a:ext cx="3826858" cy="3340100"/>
          </a:xfrm>
          <a:prstGeom prst="rect">
            <a:avLst/>
          </a:prstGeom>
        </p:spPr>
      </p:pic>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 Exercise Programs</a:t>
            </a:r>
            <a:endParaRPr lang="en-US" dirty="0"/>
          </a:p>
        </p:txBody>
      </p:sp>
      <p:pic>
        <p:nvPicPr>
          <p:cNvPr id="4" name="Content Placeholder 3" descr="images-3.jpg"/>
          <p:cNvPicPr>
            <a:picLocks noGrp="1" noChangeAspect="1"/>
          </p:cNvPicPr>
          <p:nvPr>
            <p:ph idx="1"/>
          </p:nvPr>
        </p:nvPicPr>
        <p:blipFill>
          <a:blip r:embed="rId2"/>
          <a:stretch>
            <a:fillRect/>
          </a:stretch>
        </p:blipFill>
        <p:spPr>
          <a:xfrm>
            <a:off x="762000" y="1417638"/>
            <a:ext cx="3505200" cy="4686728"/>
          </a:xfrm>
        </p:spPr>
      </p:pic>
      <p:pic>
        <p:nvPicPr>
          <p:cNvPr id="5" name="Picture 4" descr="images-4.jpg"/>
          <p:cNvPicPr>
            <a:picLocks noChangeAspect="1"/>
          </p:cNvPicPr>
          <p:nvPr/>
        </p:nvPicPr>
        <p:blipFill>
          <a:blip r:embed="rId3"/>
          <a:stretch>
            <a:fillRect/>
          </a:stretch>
        </p:blipFill>
        <p:spPr>
          <a:xfrm>
            <a:off x="4572000" y="1417638"/>
            <a:ext cx="3505200" cy="4962418"/>
          </a:xfrm>
          <a:prstGeom prst="rect">
            <a:avLst/>
          </a:prstGeom>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49275" y="381000"/>
            <a:ext cx="8042276" cy="1336956"/>
          </a:xfrm>
        </p:spPr>
        <p:txBody>
          <a:bodyPr>
            <a:noAutofit/>
          </a:bodyPr>
          <a:lstStyle/>
          <a:p>
            <a:r>
              <a:rPr lang="en-US" sz="3200" dirty="0" smtClean="0"/>
              <a:t>What makes women trade either up or down between traditional health clubs and home exercise programs?</a:t>
            </a:r>
            <a:endParaRPr lang="en-US" sz="3200" dirty="0"/>
          </a:p>
        </p:txBody>
      </p:sp>
      <p:sp>
        <p:nvSpPr>
          <p:cNvPr id="5" name="Content Placeholder 4"/>
          <p:cNvSpPr>
            <a:spLocks noGrp="1"/>
          </p:cNvSpPr>
          <p:nvPr>
            <p:ph idx="1"/>
          </p:nvPr>
        </p:nvSpPr>
        <p:spPr>
          <a:xfrm>
            <a:off x="457200" y="1981200"/>
            <a:ext cx="8229600" cy="4525963"/>
          </a:xfrm>
        </p:spPr>
        <p:txBody>
          <a:bodyPr>
            <a:normAutofit/>
          </a:bodyPr>
          <a:lstStyle/>
          <a:p>
            <a:r>
              <a:rPr lang="en-US" dirty="0" smtClean="0"/>
              <a:t>Traditional Health Clubs</a:t>
            </a:r>
          </a:p>
          <a:p>
            <a:pPr lvl="1"/>
            <a:r>
              <a:rPr lang="en-US" dirty="0" smtClean="0"/>
              <a:t>Women believe when they’re at home, it’s to easy to find an excuse for not working out. </a:t>
            </a:r>
          </a:p>
          <a:p>
            <a:pPr lvl="1"/>
            <a:r>
              <a:rPr lang="en-US" dirty="0" smtClean="0"/>
              <a:t>Working out collectively, instead of alone, is more motivating and inspiring. </a:t>
            </a:r>
          </a:p>
          <a:p>
            <a:r>
              <a:rPr lang="en-US" dirty="0" smtClean="0"/>
              <a:t>Home Exercise programs</a:t>
            </a:r>
          </a:p>
          <a:p>
            <a:pPr lvl="1"/>
            <a:r>
              <a:rPr lang="en-US" dirty="0" smtClean="0"/>
              <a:t>Time Saving</a:t>
            </a:r>
          </a:p>
          <a:p>
            <a:pPr lvl="1"/>
            <a:r>
              <a:rPr lang="en-US" dirty="0" smtClean="0"/>
              <a:t>Lower costs </a:t>
            </a:r>
          </a:p>
          <a:p>
            <a:pPr lvl="1"/>
            <a:r>
              <a:rPr lang="en-US" dirty="0" smtClean="0"/>
              <a:t>Privacy</a:t>
            </a:r>
          </a:p>
          <a:p>
            <a:pPr lvl="2"/>
            <a:r>
              <a:rPr lang="en-US" dirty="0" smtClean="0"/>
              <a:t>Benefits the women that are uncomfortable working out in front of many people.</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i="1" dirty="0" smtClean="0"/>
              <a:t>CURVES</a:t>
            </a:r>
            <a:endParaRPr lang="en-US" i="1" dirty="0"/>
          </a:p>
        </p:txBody>
      </p:sp>
      <p:sp>
        <p:nvSpPr>
          <p:cNvPr id="3" name="Content Placeholder 2"/>
          <p:cNvSpPr>
            <a:spLocks noGrp="1"/>
          </p:cNvSpPr>
          <p:nvPr>
            <p:ph idx="1"/>
          </p:nvPr>
        </p:nvSpPr>
        <p:spPr/>
        <p:txBody>
          <a:bodyPr>
            <a:normAutofit/>
          </a:bodyPr>
          <a:lstStyle/>
          <a:p>
            <a:r>
              <a:rPr lang="en-US" dirty="0" smtClean="0"/>
              <a:t>Curves built its blue ocean by drawing on the distinctive strengths of these 2 strategic groups and eliminating everything else. </a:t>
            </a:r>
          </a:p>
          <a:p>
            <a:pPr lvl="1"/>
            <a:r>
              <a:rPr lang="en-US" dirty="0" smtClean="0"/>
              <a:t> Repositioned Exercise equipment.</a:t>
            </a:r>
          </a:p>
          <a:p>
            <a:pPr lvl="1"/>
            <a:r>
              <a:rPr lang="en-US" dirty="0" smtClean="0"/>
              <a:t>Easy to use and safe exercise equipment. </a:t>
            </a:r>
          </a:p>
          <a:p>
            <a:pPr lvl="1"/>
            <a:r>
              <a:rPr lang="en-US" dirty="0" smtClean="0"/>
              <a:t>While exercising. Members can talk and support one another in a social, nonjudgmental atmosphere. </a:t>
            </a:r>
          </a:p>
          <a:p>
            <a:pPr lvl="1"/>
            <a:r>
              <a:rPr lang="en-US" dirty="0" smtClean="0"/>
              <a:t>$30 per month </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Curves’ Success</a:t>
            </a:r>
            <a:endParaRPr lang="en-US" dirty="0"/>
          </a:p>
        </p:txBody>
      </p:sp>
      <p:sp>
        <p:nvSpPr>
          <p:cNvPr id="3" name="Content Placeholder 2"/>
          <p:cNvSpPr>
            <a:spLocks noGrp="1"/>
          </p:cNvSpPr>
          <p:nvPr>
            <p:ph idx="1"/>
          </p:nvPr>
        </p:nvSpPr>
        <p:spPr/>
        <p:txBody>
          <a:bodyPr/>
          <a:lstStyle/>
          <a:p>
            <a:r>
              <a:rPr lang="en-US" dirty="0" smtClean="0"/>
              <a:t>Curves tagline “for the price of a cup of coffee a day you can obtain the gift of health through proper exercise” </a:t>
            </a:r>
          </a:p>
          <a:p>
            <a:r>
              <a:rPr lang="en-US" dirty="0" smtClean="0"/>
              <a:t>Start up investment $25,000-$30,000 with an additional $20,000 franchising fee. </a:t>
            </a:r>
          </a:p>
          <a:p>
            <a:r>
              <a:rPr lang="en-US" dirty="0" smtClean="0"/>
              <a:t>Established Curves franchises are selling in the range of $100,000 to $150,000 on the secondary market. </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0" y="0"/>
            <a:ext cx="9144000" cy="6858000"/>
          </a:xfrm>
          <a:prstGeom prst="rect">
            <a:avLst/>
          </a:prstGeom>
        </p:spPr>
      </p:pic>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Ralph Lauren</a:t>
            </a:r>
            <a:endParaRPr lang="en-US" dirty="0"/>
          </a:p>
        </p:txBody>
      </p:sp>
      <p:sp>
        <p:nvSpPr>
          <p:cNvPr id="3" name="Content Placeholder 2"/>
          <p:cNvSpPr>
            <a:spLocks noGrp="1"/>
          </p:cNvSpPr>
          <p:nvPr>
            <p:ph idx="1"/>
          </p:nvPr>
        </p:nvSpPr>
        <p:spPr>
          <a:xfrm>
            <a:off x="457200" y="1143000"/>
            <a:ext cx="8229600" cy="5715000"/>
          </a:xfrm>
        </p:spPr>
        <p:txBody>
          <a:bodyPr>
            <a:normAutofit/>
          </a:bodyPr>
          <a:lstStyle/>
          <a:p>
            <a:r>
              <a:rPr lang="en-US" dirty="0" smtClean="0"/>
              <a:t>Created blue oceans by looking across strategic groups. </a:t>
            </a:r>
          </a:p>
          <a:p>
            <a:r>
              <a:rPr lang="en-US" dirty="0" smtClean="0"/>
              <a:t>Created the blue ocean of “high fashion with no fashion” </a:t>
            </a:r>
          </a:p>
          <a:p>
            <a:r>
              <a:rPr lang="en-US" dirty="0" smtClean="0"/>
              <a:t>How?</a:t>
            </a:r>
          </a:p>
          <a:p>
            <a:pPr lvl="1"/>
            <a:r>
              <a:rPr lang="en-US" dirty="0" smtClean="0"/>
              <a:t>Designer Name</a:t>
            </a:r>
          </a:p>
          <a:p>
            <a:pPr lvl="1"/>
            <a:r>
              <a:rPr lang="en-US" dirty="0" smtClean="0"/>
              <a:t>Elegance of the stores</a:t>
            </a:r>
          </a:p>
          <a:p>
            <a:pPr lvl="1"/>
            <a:r>
              <a:rPr lang="en-US" dirty="0" smtClean="0"/>
              <a:t>Luxury of its materials</a:t>
            </a:r>
          </a:p>
          <a:p>
            <a:pPr lvl="1"/>
            <a:r>
              <a:rPr lang="en-US" dirty="0" smtClean="0"/>
              <a:t>Updated classical look</a:t>
            </a:r>
          </a:p>
          <a:p>
            <a:pPr lvl="1"/>
            <a:r>
              <a:rPr lang="en-US" dirty="0" smtClean="0"/>
              <a:t>Price</a:t>
            </a:r>
          </a:p>
          <a:p>
            <a:r>
              <a:rPr lang="en-US" dirty="0" smtClean="0"/>
              <a:t>By Combining the most attractive factors of both groups and eliminating or reducing every thing else, Polo RL not only captured share from both segments but also drew many new customers into the market. </a:t>
            </a:r>
          </a:p>
          <a:p>
            <a:pPr lvl="1"/>
            <a:endParaRPr lang="en-US" dirty="0" smtClean="0"/>
          </a:p>
          <a:p>
            <a:pPr lvl="1"/>
            <a:endParaRPr lang="en-US" dirty="0" smtClean="0"/>
          </a:p>
          <a:p>
            <a:pPr lvl="1"/>
            <a:endParaRPr lang="en-US" dirty="0"/>
          </a:p>
        </p:txBody>
      </p:sp>
      <p:sp>
        <p:nvSpPr>
          <p:cNvPr id="5" name="Double Brace 4"/>
          <p:cNvSpPr/>
          <p:nvPr/>
        </p:nvSpPr>
        <p:spPr>
          <a:xfrm>
            <a:off x="1066800" y="2971800"/>
            <a:ext cx="3505200" cy="2057400"/>
          </a:xfrm>
          <a:prstGeom prst="bracePair">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6" name="Process 5"/>
          <p:cNvSpPr/>
          <p:nvPr/>
        </p:nvSpPr>
        <p:spPr>
          <a:xfrm>
            <a:off x="4572000" y="3276600"/>
            <a:ext cx="3429000" cy="1371600"/>
          </a:xfrm>
          <a:prstGeom prst="flowChartProcess">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800" dirty="0" smtClean="0"/>
              <a:t>Compared to Burberry or Brooks Brothers</a:t>
            </a:r>
            <a:endParaRPr lang="en-US" sz="28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 Across the Chain of Buyers </a:t>
            </a:r>
            <a:endParaRPr lang="en-US" dirty="0"/>
          </a:p>
        </p:txBody>
      </p:sp>
      <p:sp>
        <p:nvSpPr>
          <p:cNvPr id="3" name="Content Placeholder 2"/>
          <p:cNvSpPr>
            <a:spLocks noGrp="1"/>
          </p:cNvSpPr>
          <p:nvPr>
            <p:ph idx="1"/>
          </p:nvPr>
        </p:nvSpPr>
        <p:spPr>
          <a:xfrm>
            <a:off x="457200" y="1752600"/>
            <a:ext cx="8229600" cy="4525963"/>
          </a:xfrm>
        </p:spPr>
        <p:txBody>
          <a:bodyPr/>
          <a:lstStyle/>
          <a:p>
            <a:r>
              <a:rPr lang="en-US" dirty="0" smtClean="0"/>
              <a:t>Challenging an industry’s conventional wisdom about which buyer group to target can lead to the discovery of new blue ocean.</a:t>
            </a:r>
          </a:p>
          <a:p>
            <a:pPr>
              <a:buNone/>
            </a:pPr>
            <a:endParaRPr lang="en-US" dirty="0" smtClean="0"/>
          </a:p>
          <a:p>
            <a:r>
              <a:rPr lang="en-US" dirty="0" smtClean="0"/>
              <a:t>By looking into how to redesign their value curves to focus on a previously overlooked set of buyers.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Paths Framework</a:t>
            </a:r>
            <a:endParaRPr lang="en-US" dirty="0"/>
          </a:p>
        </p:txBody>
      </p:sp>
      <p:sp>
        <p:nvSpPr>
          <p:cNvPr id="3" name="Content Placeholder 2"/>
          <p:cNvSpPr>
            <a:spLocks noGrp="1"/>
          </p:cNvSpPr>
          <p:nvPr>
            <p:ph idx="1"/>
          </p:nvPr>
        </p:nvSpPr>
        <p:spPr/>
        <p:txBody>
          <a:bodyPr>
            <a:normAutofit/>
          </a:bodyPr>
          <a:lstStyle/>
          <a:p>
            <a:r>
              <a:rPr lang="en-US" dirty="0" smtClean="0"/>
              <a:t>Six approaches to remaking market boundaries.</a:t>
            </a:r>
          </a:p>
          <a:p>
            <a:r>
              <a:rPr lang="en-US" dirty="0" smtClean="0"/>
              <a:t>These paths can be applied across industry sectors. </a:t>
            </a:r>
          </a:p>
          <a:p>
            <a:r>
              <a:rPr lang="en-US" dirty="0" smtClean="0"/>
              <a:t>None require special vision about the future.</a:t>
            </a:r>
          </a:p>
          <a:p>
            <a:r>
              <a:rPr lang="en-US" dirty="0" smtClean="0"/>
              <a:t>Based on looking at familiar data from a new perspective.</a:t>
            </a:r>
          </a:p>
          <a:p>
            <a:r>
              <a:rPr lang="en-US" dirty="0" smtClean="0"/>
              <a:t>Challenge the six fundamental assumptions companies typically use.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 Across the Chain of Buyers Continued</a:t>
            </a:r>
            <a:endParaRPr lang="en-US" dirty="0"/>
          </a:p>
        </p:txBody>
      </p:sp>
      <p:sp>
        <p:nvSpPr>
          <p:cNvPr id="3" name="Content Placeholder 2"/>
          <p:cNvSpPr>
            <a:spLocks noGrp="1"/>
          </p:cNvSpPr>
          <p:nvPr>
            <p:ph idx="1"/>
          </p:nvPr>
        </p:nvSpPr>
        <p:spPr/>
        <p:txBody>
          <a:bodyPr>
            <a:normAutofit/>
          </a:bodyPr>
          <a:lstStyle/>
          <a:p>
            <a:r>
              <a:rPr lang="en-US" dirty="0" smtClean="0"/>
              <a:t>Novo Nordisk, Danish insulin producer that created a blue ocean in the insulin industry. </a:t>
            </a:r>
          </a:p>
          <a:p>
            <a:r>
              <a:rPr lang="en-US" dirty="0" smtClean="0"/>
              <a:t>Historically the insulin industry like most of the pharmaceutical industry, focused on its key influencers: doctors. </a:t>
            </a:r>
          </a:p>
          <a:p>
            <a:r>
              <a:rPr lang="en-US" dirty="0" smtClean="0"/>
              <a:t>Novo thought it could break away from the competition and become a blue ocean by switching it focus to its users instead of doctors.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Novo Experience</a:t>
            </a:r>
            <a:endParaRPr lang="en-US" dirty="0"/>
          </a:p>
        </p:txBody>
      </p:sp>
      <p:sp>
        <p:nvSpPr>
          <p:cNvPr id="3" name="Content Placeholder 2"/>
          <p:cNvSpPr>
            <a:spLocks noGrp="1"/>
          </p:cNvSpPr>
          <p:nvPr>
            <p:ph idx="1"/>
          </p:nvPr>
        </p:nvSpPr>
        <p:spPr>
          <a:xfrm>
            <a:off x="381000" y="1600200"/>
            <a:ext cx="8458200" cy="4876800"/>
          </a:xfrm>
        </p:spPr>
        <p:txBody>
          <a:bodyPr>
            <a:normAutofit lnSpcReduction="10000"/>
          </a:bodyPr>
          <a:lstStyle/>
          <a:p>
            <a:r>
              <a:rPr lang="en-US" dirty="0" smtClean="0"/>
              <a:t>Novo found that insulin (presented in vials) presented a significant challenge for users in administering it.</a:t>
            </a:r>
          </a:p>
          <a:p>
            <a:r>
              <a:rPr lang="en-US" dirty="0" smtClean="0"/>
              <a:t>This led Novo to the blue ocean opportunity of </a:t>
            </a:r>
            <a:r>
              <a:rPr lang="en-US" dirty="0" err="1" smtClean="0"/>
              <a:t>NovoPen</a:t>
            </a:r>
            <a:r>
              <a:rPr lang="en-US" dirty="0" smtClean="0"/>
              <a:t>.</a:t>
            </a:r>
          </a:p>
          <a:p>
            <a:r>
              <a:rPr lang="en-US" dirty="0" smtClean="0"/>
              <a:t>The 1</a:t>
            </a:r>
            <a:r>
              <a:rPr lang="en-US" baseline="30000" dirty="0" smtClean="0"/>
              <a:t>st</a:t>
            </a:r>
            <a:r>
              <a:rPr lang="en-US" dirty="0" smtClean="0"/>
              <a:t> user-friendly insulin delivery solution, was designed to remove the hassle and embarrassment of administering the insulin. </a:t>
            </a:r>
          </a:p>
          <a:p>
            <a:pPr lvl="1"/>
            <a:r>
              <a:rPr lang="en-US" dirty="0" smtClean="0"/>
              <a:t>The pen has a integrated click mechanism, making it possible for even a blind patient to administer.</a:t>
            </a:r>
          </a:p>
          <a:p>
            <a:r>
              <a:rPr lang="en-US" dirty="0" err="1" smtClean="0"/>
              <a:t>Novo’s</a:t>
            </a:r>
            <a:r>
              <a:rPr lang="en-US" dirty="0" smtClean="0"/>
              <a:t> blue ocean strategy shifted the industry landscape and transformed the company from an insulin producer to a diabetes care company.      </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0003284999005_500X500.jpg"/>
          <p:cNvPicPr>
            <a:picLocks noGrp="1" noChangeAspect="1"/>
          </p:cNvPicPr>
          <p:nvPr>
            <p:ph idx="1"/>
          </p:nvPr>
        </p:nvPicPr>
        <p:blipFill>
          <a:blip r:embed="rId2"/>
          <a:stretch>
            <a:fillRect/>
          </a:stretch>
        </p:blipFill>
        <p:spPr>
          <a:xfrm>
            <a:off x="1623219" y="404019"/>
            <a:ext cx="5920581" cy="5920581"/>
          </a:xfrm>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 Across the Chain of Buyers Continued</a:t>
            </a:r>
            <a:endParaRPr lang="en-US" dirty="0"/>
          </a:p>
        </p:txBody>
      </p:sp>
      <p:sp>
        <p:nvSpPr>
          <p:cNvPr id="3" name="Content Placeholder 2"/>
          <p:cNvSpPr>
            <a:spLocks noGrp="1"/>
          </p:cNvSpPr>
          <p:nvPr>
            <p:ph idx="1"/>
          </p:nvPr>
        </p:nvSpPr>
        <p:spPr/>
        <p:txBody>
          <a:bodyPr>
            <a:normAutofit lnSpcReduction="10000"/>
          </a:bodyPr>
          <a:lstStyle/>
          <a:p>
            <a:r>
              <a:rPr lang="en-US" dirty="0" smtClean="0"/>
              <a:t>By questioning conventional definitions of who can and should be the target buyer, companies can often see fundamentally new ways to unlock value. </a:t>
            </a:r>
          </a:p>
          <a:p>
            <a:r>
              <a:rPr lang="en-US" dirty="0" smtClean="0"/>
              <a:t>Canon</a:t>
            </a:r>
          </a:p>
          <a:p>
            <a:pPr lvl="1"/>
            <a:r>
              <a:rPr lang="en-US" dirty="0" smtClean="0"/>
              <a:t>Copier industry from Corporate purchasers </a:t>
            </a:r>
            <a:r>
              <a:rPr lang="en-US" dirty="0" smtClean="0">
                <a:sym typeface="Wingdings"/>
              </a:rPr>
              <a:t> home users.</a:t>
            </a:r>
          </a:p>
          <a:p>
            <a:r>
              <a:rPr lang="en-US" dirty="0" smtClean="0"/>
              <a:t>SAP</a:t>
            </a:r>
          </a:p>
          <a:p>
            <a:pPr lvl="1"/>
            <a:r>
              <a:rPr lang="en-US" dirty="0" smtClean="0"/>
              <a:t>Shifted customer focus from the business application software industry for the functional user </a:t>
            </a:r>
            <a:r>
              <a:rPr lang="en-US" dirty="0" smtClean="0">
                <a:sym typeface="Wingdings"/>
              </a:rPr>
              <a:t> to the corporate purchaser to create its enormously successful real time integrated business software.  </a:t>
            </a:r>
            <a:endParaRPr lang="en-US" dirty="0" smtClean="0"/>
          </a:p>
          <a:p>
            <a:endParaRPr lang="en-US"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Path 4</a:t>
            </a:r>
            <a:endParaRPr lang="en-US" dirty="0"/>
          </a:p>
        </p:txBody>
      </p:sp>
      <p:sp>
        <p:nvSpPr>
          <p:cNvPr id="5" name="Content Placeholder 4"/>
          <p:cNvSpPr>
            <a:spLocks noGrp="1"/>
          </p:cNvSpPr>
          <p:nvPr>
            <p:ph idx="1"/>
          </p:nvPr>
        </p:nvSpPr>
        <p:spPr>
          <a:xfrm>
            <a:off x="457200" y="1447800"/>
            <a:ext cx="8229600" cy="4830763"/>
          </a:xfrm>
        </p:spPr>
        <p:txBody>
          <a:bodyPr>
            <a:normAutofit/>
          </a:bodyPr>
          <a:lstStyle/>
          <a:p>
            <a:r>
              <a:rPr lang="en-US" dirty="0" smtClean="0"/>
              <a:t>This path looks across complementary product and service offerings. </a:t>
            </a:r>
          </a:p>
          <a:p>
            <a:r>
              <a:rPr lang="en-US" dirty="0" smtClean="0"/>
              <a:t>Few products and services are used in a vacuum. In most cases, other products and services affect their value. </a:t>
            </a:r>
          </a:p>
          <a:p>
            <a:r>
              <a:rPr lang="en-US" dirty="0" smtClean="0"/>
              <a:t>In most industries , rivals converge within the bounds of their industry’s product and service offerings. </a:t>
            </a:r>
          </a:p>
          <a:p>
            <a:r>
              <a:rPr lang="en-US" dirty="0" smtClean="0"/>
              <a:t>Ex. Theaters</a:t>
            </a:r>
            <a:endParaRPr lang="en-US"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4 Cont. </a:t>
            </a:r>
            <a:endParaRPr lang="en-US" dirty="0"/>
          </a:p>
        </p:txBody>
      </p:sp>
      <p:sp>
        <p:nvSpPr>
          <p:cNvPr id="3" name="Content Placeholder 2"/>
          <p:cNvSpPr>
            <a:spLocks noGrp="1"/>
          </p:cNvSpPr>
          <p:nvPr>
            <p:ph idx="1"/>
          </p:nvPr>
        </p:nvSpPr>
        <p:spPr/>
        <p:txBody>
          <a:bodyPr/>
          <a:lstStyle/>
          <a:p>
            <a:r>
              <a:rPr lang="en-US" dirty="0" smtClean="0"/>
              <a:t>Untapped value is often hidden in complementary products and services.</a:t>
            </a:r>
          </a:p>
          <a:p>
            <a:r>
              <a:rPr lang="en-US" dirty="0" smtClean="0"/>
              <a:t>The key is to define the total solution buyers seek when they choose a product or service.</a:t>
            </a:r>
          </a:p>
          <a:p>
            <a:r>
              <a:rPr lang="en-US" dirty="0" smtClean="0"/>
              <a:t>An easy way to do this is to think about what happens before, during, and after your product is used</a:t>
            </a:r>
          </a:p>
          <a:p>
            <a:r>
              <a:rPr lang="en-US" dirty="0" smtClean="0"/>
              <a:t>Ex. Airline Industry		</a:t>
            </a:r>
            <a:endParaRPr lang="en-US"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4 Cont.</a:t>
            </a:r>
            <a:endParaRPr lang="en-US" dirty="0"/>
          </a:p>
        </p:txBody>
      </p:sp>
      <p:sp>
        <p:nvSpPr>
          <p:cNvPr id="3" name="Content Placeholder 2"/>
          <p:cNvSpPr>
            <a:spLocks noGrp="1"/>
          </p:cNvSpPr>
          <p:nvPr>
            <p:ph idx="1"/>
          </p:nvPr>
        </p:nvSpPr>
        <p:spPr/>
        <p:txBody>
          <a:bodyPr>
            <a:normAutofit fontScale="92500"/>
          </a:bodyPr>
          <a:lstStyle/>
          <a:p>
            <a:r>
              <a:rPr lang="en-US" dirty="0" smtClean="0"/>
              <a:t>NABI is a Hungarian bus company</a:t>
            </a:r>
          </a:p>
          <a:p>
            <a:r>
              <a:rPr lang="en-US" dirty="0" smtClean="0"/>
              <a:t>This company applied path 4 to their $1 billion U.S. transit bus industry. </a:t>
            </a:r>
          </a:p>
          <a:p>
            <a:r>
              <a:rPr lang="en-US" dirty="0" smtClean="0"/>
              <a:t>Under the accepted rules of competition in the industry, companies competed to offer the lowest purchase price.</a:t>
            </a:r>
          </a:p>
          <a:p>
            <a:r>
              <a:rPr lang="en-US" dirty="0" smtClean="0"/>
              <a:t>These designs were outdated though</a:t>
            </a:r>
          </a:p>
          <a:p>
            <a:pPr lvl="1"/>
            <a:r>
              <a:rPr lang="en-US" dirty="0" smtClean="0"/>
              <a:t>Delivery times were late</a:t>
            </a:r>
          </a:p>
          <a:p>
            <a:pPr lvl="1"/>
            <a:r>
              <a:rPr lang="en-US" dirty="0" smtClean="0"/>
              <a:t>Quality was low</a:t>
            </a:r>
          </a:p>
          <a:p>
            <a:pPr lvl="1"/>
            <a:r>
              <a:rPr lang="en-US" dirty="0" smtClean="0"/>
              <a:t>And the price of options was prohibited given the industry’s penny-pinching approach</a:t>
            </a:r>
            <a:endParaRPr lang="en-US" dirty="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NABI Cont.</a:t>
            </a:r>
            <a:endParaRPr lang="en-US" dirty="0"/>
          </a:p>
        </p:txBody>
      </p:sp>
      <p:sp>
        <p:nvSpPr>
          <p:cNvPr id="3" name="Content Placeholder 2"/>
          <p:cNvSpPr>
            <a:spLocks noGrp="1"/>
          </p:cNvSpPr>
          <p:nvPr>
            <p:ph idx="1"/>
          </p:nvPr>
        </p:nvSpPr>
        <p:spPr/>
        <p:txBody>
          <a:bodyPr>
            <a:normAutofit fontScale="25000" lnSpcReduction="20000"/>
          </a:bodyPr>
          <a:lstStyle/>
          <a:p>
            <a:r>
              <a:rPr lang="en-US" sz="9600" dirty="0" smtClean="0"/>
              <a:t>NABI discovered that the highest-cost element was not the price of the bus, but rather the costs that came after the bus was purchased.</a:t>
            </a:r>
          </a:p>
          <a:p>
            <a:r>
              <a:rPr lang="en-US" sz="9600" dirty="0" smtClean="0"/>
              <a:t>These include:</a:t>
            </a:r>
          </a:p>
          <a:p>
            <a:pPr lvl="1"/>
            <a:r>
              <a:rPr lang="en-US" sz="9600" dirty="0" smtClean="0"/>
              <a:t>Maintenance </a:t>
            </a:r>
          </a:p>
          <a:p>
            <a:pPr lvl="1"/>
            <a:r>
              <a:rPr lang="en-US" sz="9600" dirty="0" smtClean="0"/>
              <a:t>Repairs after traffic accidents</a:t>
            </a:r>
          </a:p>
          <a:p>
            <a:pPr lvl="1"/>
            <a:r>
              <a:rPr lang="en-US" sz="9600" dirty="0" smtClean="0"/>
              <a:t>Fuel usage</a:t>
            </a:r>
          </a:p>
          <a:p>
            <a:pPr lvl="1"/>
            <a:r>
              <a:rPr lang="en-US" sz="9600" dirty="0" smtClean="0"/>
              <a:t>Wear and tear on parts that frequently needed to be replaced</a:t>
            </a:r>
          </a:p>
          <a:p>
            <a:pPr lvl="1"/>
            <a:r>
              <a:rPr lang="en-US" sz="9600" dirty="0" smtClean="0"/>
              <a:t>The cost for public transport not being environmentally friendly</a:t>
            </a:r>
          </a:p>
          <a:p>
            <a:pPr lvl="1">
              <a:buNone/>
            </a:pPr>
            <a:r>
              <a:rPr lang="en-US" sz="9600" dirty="0" smtClean="0"/>
              <a:t>Despite all these costs, which outweighed the initial bus price, the industry had overlooked the complementary activity of maintenance and life-cycle cost</a:t>
            </a:r>
            <a:r>
              <a:rPr lang="en-US" sz="5100" dirty="0" smtClean="0"/>
              <a:t>. </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NABI Cont.</a:t>
            </a:r>
            <a:endParaRPr lang="en-US" dirty="0"/>
          </a:p>
        </p:txBody>
      </p:sp>
      <p:sp>
        <p:nvSpPr>
          <p:cNvPr id="3" name="Content Placeholder 2"/>
          <p:cNvSpPr>
            <a:spLocks noGrp="1"/>
          </p:cNvSpPr>
          <p:nvPr>
            <p:ph idx="1"/>
          </p:nvPr>
        </p:nvSpPr>
        <p:spPr/>
        <p:txBody>
          <a:bodyPr/>
          <a:lstStyle/>
          <a:p>
            <a:r>
              <a:rPr lang="en-US" dirty="0" smtClean="0"/>
              <a:t>NABI charged higher prices, but this allowed it to create factors that were unprecedented in the industry.</a:t>
            </a:r>
          </a:p>
          <a:p>
            <a:pPr lvl="1"/>
            <a:r>
              <a:rPr lang="en-US" dirty="0" smtClean="0"/>
              <a:t>Modern design</a:t>
            </a:r>
          </a:p>
          <a:p>
            <a:pPr lvl="1"/>
            <a:r>
              <a:rPr lang="en-US" dirty="0" smtClean="0"/>
              <a:t>Customer friendliness</a:t>
            </a:r>
          </a:p>
          <a:p>
            <a:pPr lvl="2"/>
            <a:r>
              <a:rPr lang="en-US" dirty="0" smtClean="0"/>
              <a:t>Lower floors for easier mounting </a:t>
            </a:r>
          </a:p>
          <a:p>
            <a:pPr lvl="2"/>
            <a:r>
              <a:rPr lang="en-US" dirty="0" smtClean="0"/>
              <a:t>More seats for less standing</a:t>
            </a:r>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5</a:t>
            </a:r>
            <a:endParaRPr lang="en-US" dirty="0"/>
          </a:p>
        </p:txBody>
      </p:sp>
      <p:sp>
        <p:nvSpPr>
          <p:cNvPr id="3" name="Content Placeholder 2"/>
          <p:cNvSpPr>
            <a:spLocks noGrp="1"/>
          </p:cNvSpPr>
          <p:nvPr>
            <p:ph idx="1"/>
          </p:nvPr>
        </p:nvSpPr>
        <p:spPr/>
        <p:txBody>
          <a:bodyPr/>
          <a:lstStyle/>
          <a:p>
            <a:r>
              <a:rPr lang="en-US" dirty="0" smtClean="0"/>
              <a:t>This path looks across functional or emotional appeal to buyers.</a:t>
            </a:r>
          </a:p>
          <a:p>
            <a:r>
              <a:rPr lang="en-US" dirty="0" smtClean="0"/>
              <a:t>Competition in an industry tends to converge not only on an accepted notion of the scope of its products and services but also on one of two possible bases of appeal.</a:t>
            </a:r>
          </a:p>
          <a:p>
            <a:pPr lvl="1"/>
            <a:r>
              <a:rPr lang="en-US" dirty="0" smtClean="0"/>
              <a:t>Rational or Emotional</a:t>
            </a:r>
          </a:p>
          <a:p>
            <a:pPr lvl="1">
              <a:buNone/>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Six Fundamental Assumptions</a:t>
            </a:r>
            <a:endParaRPr lang="en-US" dirty="0"/>
          </a:p>
        </p:txBody>
      </p:sp>
      <p:sp>
        <p:nvSpPr>
          <p:cNvPr id="3" name="Content Placeholder 2"/>
          <p:cNvSpPr>
            <a:spLocks noGrp="1"/>
          </p:cNvSpPr>
          <p:nvPr>
            <p:ph idx="1"/>
          </p:nvPr>
        </p:nvSpPr>
        <p:spPr>
          <a:xfrm>
            <a:off x="457200" y="1600200"/>
            <a:ext cx="8229600" cy="4953000"/>
          </a:xfrm>
        </p:spPr>
        <p:txBody>
          <a:bodyPr>
            <a:normAutofit/>
          </a:bodyPr>
          <a:lstStyle/>
          <a:p>
            <a:r>
              <a:rPr lang="en-US" dirty="0" smtClean="0"/>
              <a:t>Companies usually:</a:t>
            </a:r>
          </a:p>
          <a:p>
            <a:pPr lvl="1"/>
            <a:r>
              <a:rPr lang="en-US" dirty="0" smtClean="0"/>
              <a:t>Define their industry similarly and focus on being the best within it.</a:t>
            </a:r>
          </a:p>
          <a:p>
            <a:pPr lvl="1"/>
            <a:r>
              <a:rPr lang="en-US" dirty="0" smtClean="0"/>
              <a:t>Look at their industries through the lens of generally accepted strategic groups, and strive to stand out in the strategic group they play in.</a:t>
            </a:r>
          </a:p>
          <a:p>
            <a:pPr lvl="1"/>
            <a:r>
              <a:rPr lang="en-US" dirty="0" smtClean="0"/>
              <a:t>Focus on the same buyer group, be it the purchaser, the user, or the influencer.</a:t>
            </a:r>
          </a:p>
          <a:p>
            <a:pPr lvl="1"/>
            <a:r>
              <a:rPr lang="en-US" dirty="0" smtClean="0"/>
              <a:t>Define the scope of the products and services offered by their industry similarly. </a:t>
            </a:r>
          </a:p>
          <a:p>
            <a:pPr lvl="1"/>
            <a:r>
              <a:rPr lang="en-US" dirty="0" smtClean="0"/>
              <a:t>Accept their industry’s functional or emotional orientation.</a:t>
            </a:r>
          </a:p>
          <a:p>
            <a:pPr lvl="1"/>
            <a:r>
              <a:rPr lang="en-US" dirty="0" smtClean="0"/>
              <a:t>Focus on the same point in time in formulating strategy. </a:t>
            </a:r>
            <a:endParaRPr lang="en-US" dirty="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5 Cont.</a:t>
            </a:r>
            <a:endParaRPr lang="en-US" dirty="0"/>
          </a:p>
        </p:txBody>
      </p:sp>
      <p:sp>
        <p:nvSpPr>
          <p:cNvPr id="3" name="Content Placeholder 2"/>
          <p:cNvSpPr>
            <a:spLocks noGrp="1"/>
          </p:cNvSpPr>
          <p:nvPr>
            <p:ph idx="1"/>
          </p:nvPr>
        </p:nvSpPr>
        <p:spPr/>
        <p:txBody>
          <a:bodyPr/>
          <a:lstStyle/>
          <a:p>
            <a:r>
              <a:rPr lang="en-US" dirty="0" smtClean="0"/>
              <a:t>When companies challenge the functional –emotional orientation of the industry, they often find new market space. </a:t>
            </a:r>
          </a:p>
          <a:p>
            <a:r>
              <a:rPr lang="en-US" dirty="0" smtClean="0"/>
              <a:t>Emotionally oriented industries offer many extras that add price without enhancing functionality. </a:t>
            </a:r>
            <a:endParaRPr lang="en-US" dirty="0"/>
          </a:p>
          <a:p>
            <a:pPr lvl="1"/>
            <a:r>
              <a:rPr lang="en-US" dirty="0" smtClean="0"/>
              <a:t>Taking away those extras may create a simpler, lower-priced, lower-cost business model that customers would welcome. </a:t>
            </a:r>
            <a:endParaRPr lang="en-US" dirty="0"/>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5 Cont.</a:t>
            </a:r>
            <a:endParaRPr lang="en-US" dirty="0"/>
          </a:p>
        </p:txBody>
      </p:sp>
      <p:sp>
        <p:nvSpPr>
          <p:cNvPr id="3" name="Content Placeholder 2"/>
          <p:cNvSpPr>
            <a:spLocks noGrp="1"/>
          </p:cNvSpPr>
          <p:nvPr>
            <p:ph idx="1"/>
          </p:nvPr>
        </p:nvSpPr>
        <p:spPr/>
        <p:txBody>
          <a:bodyPr/>
          <a:lstStyle/>
          <a:p>
            <a:r>
              <a:rPr lang="en-US" dirty="0" smtClean="0"/>
              <a:t>Contrasting the previous slide, functionally oriented industries can often infuse commodity products with new life by adding a dose of emotion.</a:t>
            </a:r>
          </a:p>
          <a:p>
            <a:endParaRPr lang="en-US" dirty="0" smtClean="0"/>
          </a:p>
          <a:p>
            <a:r>
              <a:rPr lang="en-US" dirty="0" smtClean="0"/>
              <a:t>In doing this they can also stimulate demand. </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5 Cont.</a:t>
            </a:r>
            <a:endParaRPr lang="en-US" dirty="0"/>
          </a:p>
        </p:txBody>
      </p:sp>
      <p:sp>
        <p:nvSpPr>
          <p:cNvPr id="3" name="Content Placeholder 2"/>
          <p:cNvSpPr>
            <a:spLocks noGrp="1"/>
          </p:cNvSpPr>
          <p:nvPr>
            <p:ph idx="1"/>
          </p:nvPr>
        </p:nvSpPr>
        <p:spPr/>
        <p:txBody>
          <a:bodyPr/>
          <a:lstStyle/>
          <a:p>
            <a:r>
              <a:rPr lang="en-US" dirty="0" smtClean="0"/>
              <a:t>A burst of blue ocean creation is under way in a number of service industries.</a:t>
            </a:r>
          </a:p>
          <a:p>
            <a:r>
              <a:rPr lang="en-US" dirty="0" smtClean="0"/>
              <a:t>They are moving from and emotional to a functional orientation.</a:t>
            </a:r>
          </a:p>
          <a:p>
            <a:r>
              <a:rPr lang="en-US" dirty="0" smtClean="0"/>
              <a:t>Relationship businesses, such as insurance, banking, and investing, have relied heavily on the emotional bond between broker and client. (They feel they are ripe for change)</a:t>
            </a:r>
            <a:endParaRPr lang="en-US"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5 Cont.</a:t>
            </a:r>
            <a:endParaRPr lang="en-US" dirty="0"/>
          </a:p>
        </p:txBody>
      </p:sp>
      <p:sp>
        <p:nvSpPr>
          <p:cNvPr id="3" name="Content Placeholder 2"/>
          <p:cNvSpPr>
            <a:spLocks noGrp="1"/>
          </p:cNvSpPr>
          <p:nvPr>
            <p:ph idx="1"/>
          </p:nvPr>
        </p:nvSpPr>
        <p:spPr/>
        <p:txBody>
          <a:bodyPr/>
          <a:lstStyle/>
          <a:p>
            <a:r>
              <a:rPr lang="en-US" dirty="0" smtClean="0"/>
              <a:t>In the U.S. The Vanguard group (index funds) and Charles Schwab (brokerage services) are creating a blue ocean by transforming emotionally oriented businesses based on personal relationships into high-performance, low-cost functional businesses.</a:t>
            </a:r>
            <a:endParaRPr lang="en-US"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Path 5 Cont.</a:t>
            </a:r>
            <a:endParaRPr lang="en-US" dirty="0"/>
          </a:p>
        </p:txBody>
      </p:sp>
      <p:sp>
        <p:nvSpPr>
          <p:cNvPr id="3" name="Content Placeholder 2"/>
          <p:cNvSpPr>
            <a:spLocks noGrp="1"/>
          </p:cNvSpPr>
          <p:nvPr>
            <p:ph idx="1"/>
          </p:nvPr>
        </p:nvSpPr>
        <p:spPr/>
        <p:txBody>
          <a:bodyPr/>
          <a:lstStyle/>
          <a:p>
            <a:r>
              <a:rPr lang="en-US" dirty="0" smtClean="0"/>
              <a:t>A few questions to ask</a:t>
            </a:r>
          </a:p>
          <a:p>
            <a:pPr lvl="1"/>
            <a:r>
              <a:rPr lang="en-US" dirty="0" smtClean="0"/>
              <a:t>Does your industry compete on functionality or emotional appeal?</a:t>
            </a:r>
          </a:p>
          <a:p>
            <a:pPr lvl="1"/>
            <a:r>
              <a:rPr lang="en-US" dirty="0" smtClean="0"/>
              <a:t>If you compete on emotional appeal, what elements can you take out to make it functional?</a:t>
            </a:r>
          </a:p>
          <a:p>
            <a:pPr lvl="1"/>
            <a:r>
              <a:rPr lang="en-US" dirty="0" smtClean="0"/>
              <a:t>If you compete on functionality, what elements can be added to make it more emotional?</a:t>
            </a:r>
            <a:endParaRPr lang="en-US"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Path 6: Look Across Time</a:t>
            </a:r>
            <a:endParaRPr lang="en-US" dirty="0"/>
          </a:p>
        </p:txBody>
      </p:sp>
      <p:sp>
        <p:nvSpPr>
          <p:cNvPr id="5" name="Text Placeholder 4"/>
          <p:cNvSpPr>
            <a:spLocks noGrp="1"/>
          </p:cNvSpPr>
          <p:nvPr>
            <p:ph type="body" idx="1"/>
          </p:nvPr>
        </p:nvSpPr>
        <p:spPr/>
        <p:txBody>
          <a:bodyPr/>
          <a:lstStyle/>
          <a:p>
            <a:r>
              <a:rPr lang="en-US" dirty="0" smtClean="0"/>
              <a:t>Red Ocean-</a:t>
            </a:r>
            <a:endParaRPr lang="en-US" dirty="0"/>
          </a:p>
        </p:txBody>
      </p:sp>
      <p:sp>
        <p:nvSpPr>
          <p:cNvPr id="6" name="Content Placeholder 5"/>
          <p:cNvSpPr>
            <a:spLocks noGrp="1"/>
          </p:cNvSpPr>
          <p:nvPr>
            <p:ph sz="half" idx="2"/>
          </p:nvPr>
        </p:nvSpPr>
        <p:spPr/>
        <p:txBody>
          <a:bodyPr/>
          <a:lstStyle/>
          <a:p>
            <a:r>
              <a:rPr lang="en-US" dirty="0" smtClean="0"/>
              <a:t>Managers focus on projecting actual trend</a:t>
            </a:r>
          </a:p>
          <a:p>
            <a:r>
              <a:rPr lang="en-US" dirty="0" smtClean="0"/>
              <a:t>Pace actions to keep up with development of trends</a:t>
            </a:r>
          </a:p>
          <a:p>
            <a:pPr>
              <a:buNone/>
            </a:pPr>
            <a:endParaRPr lang="en-US" dirty="0"/>
          </a:p>
          <a:p>
            <a:pPr>
              <a:buNone/>
            </a:pPr>
            <a:endParaRPr lang="en-US" dirty="0" smtClean="0"/>
          </a:p>
          <a:p>
            <a:pPr>
              <a:buNone/>
            </a:pPr>
            <a:endParaRPr lang="en-US" dirty="0"/>
          </a:p>
          <a:p>
            <a:pPr>
              <a:buNone/>
            </a:pPr>
            <a:endParaRPr lang="en-US" dirty="0"/>
          </a:p>
        </p:txBody>
      </p:sp>
      <p:sp>
        <p:nvSpPr>
          <p:cNvPr id="7" name="Text Placeholder 6"/>
          <p:cNvSpPr>
            <a:spLocks noGrp="1"/>
          </p:cNvSpPr>
          <p:nvPr>
            <p:ph type="body" sz="quarter" idx="3"/>
          </p:nvPr>
        </p:nvSpPr>
        <p:spPr/>
        <p:txBody>
          <a:bodyPr/>
          <a:lstStyle/>
          <a:p>
            <a:r>
              <a:rPr lang="en-US" dirty="0" smtClean="0"/>
              <a:t>Blue Ocean-</a:t>
            </a:r>
            <a:endParaRPr lang="en-US" dirty="0"/>
          </a:p>
        </p:txBody>
      </p:sp>
      <p:sp>
        <p:nvSpPr>
          <p:cNvPr id="8" name="Content Placeholder 7"/>
          <p:cNvSpPr>
            <a:spLocks noGrp="1"/>
          </p:cNvSpPr>
          <p:nvPr>
            <p:ph sz="quarter" idx="4"/>
          </p:nvPr>
        </p:nvSpPr>
        <p:spPr/>
        <p:txBody>
          <a:bodyPr/>
          <a:lstStyle/>
          <a:p>
            <a:r>
              <a:rPr lang="en-US" dirty="0" smtClean="0"/>
              <a:t>Insights on how trends change value to customers</a:t>
            </a:r>
          </a:p>
          <a:p>
            <a:r>
              <a:rPr lang="en-US" dirty="0" smtClean="0"/>
              <a:t>How trends impact company’s business model</a:t>
            </a:r>
          </a:p>
          <a:p>
            <a:pPr>
              <a:buNone/>
            </a:pPr>
            <a:endParaRPr lang="en-US" dirty="0"/>
          </a:p>
          <a:p>
            <a:pPr>
              <a:buNone/>
            </a:pPr>
            <a:endParaRPr lang="en-US" dirty="0" smtClean="0"/>
          </a:p>
          <a:p>
            <a:pPr>
              <a:buNone/>
            </a:pPr>
            <a:endParaRPr lang="en-US" dirty="0"/>
          </a:p>
          <a:p>
            <a:pPr>
              <a:buNone/>
            </a:pPr>
            <a:r>
              <a:rPr lang="en-US" dirty="0" smtClean="0"/>
              <a:t>Example:</a:t>
            </a:r>
            <a:endParaRPr lang="en-US" dirty="0"/>
          </a:p>
        </p:txBody>
      </p:sp>
      <p:pic>
        <p:nvPicPr>
          <p:cNvPr id="1027" name="Picture 3"/>
          <p:cNvPicPr>
            <a:picLocks noChangeAspect="1" noChangeArrowheads="1"/>
          </p:cNvPicPr>
          <p:nvPr/>
        </p:nvPicPr>
        <p:blipFill>
          <a:blip r:embed="rId2"/>
          <a:srcRect/>
          <a:stretch>
            <a:fillRect/>
          </a:stretch>
        </p:blipFill>
        <p:spPr bwMode="auto">
          <a:xfrm>
            <a:off x="6019800" y="4419600"/>
            <a:ext cx="2438400" cy="18288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Continued</a:t>
            </a:r>
            <a:endParaRPr lang="en-US" dirty="0"/>
          </a:p>
        </p:txBody>
      </p:sp>
      <p:sp>
        <p:nvSpPr>
          <p:cNvPr id="8" name="Content Placeholder 7"/>
          <p:cNvSpPr>
            <a:spLocks noGrp="1"/>
          </p:cNvSpPr>
          <p:nvPr>
            <p:ph idx="1"/>
          </p:nvPr>
        </p:nvSpPr>
        <p:spPr/>
        <p:txBody>
          <a:bodyPr/>
          <a:lstStyle/>
          <a:p>
            <a:r>
              <a:rPr lang="en-US" dirty="0" smtClean="0"/>
              <a:t>3 principles critical to assessing trends:</a:t>
            </a:r>
          </a:p>
          <a:p>
            <a:pPr lvl="1"/>
            <a:r>
              <a:rPr lang="en-US" dirty="0" smtClean="0"/>
              <a:t>Must be decisive to business</a:t>
            </a:r>
          </a:p>
          <a:p>
            <a:pPr lvl="1"/>
            <a:r>
              <a:rPr lang="en-US" dirty="0" smtClean="0"/>
              <a:t>Must be irreversible</a:t>
            </a:r>
          </a:p>
          <a:p>
            <a:pPr lvl="1"/>
            <a:r>
              <a:rPr lang="en-US" dirty="0" smtClean="0"/>
              <a:t>Must have a clear trajectory</a:t>
            </a:r>
          </a:p>
          <a:p>
            <a:pPr>
              <a:buNone/>
            </a:pPr>
            <a:endParaRPr lang="en-US" dirty="0"/>
          </a:p>
          <a:p>
            <a:pPr>
              <a:buNone/>
            </a:pPr>
            <a:endParaRPr lang="en-US" dirty="0" smtClean="0"/>
          </a:p>
          <a:p>
            <a:pPr>
              <a:buNone/>
            </a:pPr>
            <a:r>
              <a:rPr lang="en-US" dirty="0" smtClean="0"/>
              <a:t>Example: Apple’s iTunes &amp; iPod</a:t>
            </a:r>
            <a:endParaRPr lang="en-US"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274638"/>
            <a:ext cx="8763000" cy="1143000"/>
          </a:xfrm>
        </p:spPr>
        <p:txBody>
          <a:bodyPr>
            <a:normAutofit fontScale="90000"/>
          </a:bodyPr>
          <a:lstStyle/>
          <a:p>
            <a:pPr algn="l"/>
            <a:r>
              <a:rPr lang="en-US" sz="2000" dirty="0" smtClean="0"/>
              <a:t>Figure 3-5</a:t>
            </a:r>
            <a:r>
              <a:rPr lang="en-US" sz="2900" dirty="0" smtClean="0"/>
              <a:t/>
            </a:r>
            <a:br>
              <a:rPr lang="en-US" sz="2900" dirty="0" smtClean="0"/>
            </a:br>
            <a:r>
              <a:rPr lang="en-US" sz="2900" dirty="0" smtClean="0"/>
              <a:t>From Head-to-Head Competition to Blue Ocean Creation</a:t>
            </a:r>
            <a:endParaRPr lang="en-US" sz="2900" dirty="0"/>
          </a:p>
        </p:txBody>
      </p:sp>
      <p:sp>
        <p:nvSpPr>
          <p:cNvPr id="5" name="Text Placeholder 4"/>
          <p:cNvSpPr>
            <a:spLocks noGrp="1"/>
          </p:cNvSpPr>
          <p:nvPr>
            <p:ph type="body" idx="1"/>
          </p:nvPr>
        </p:nvSpPr>
        <p:spPr>
          <a:xfrm>
            <a:off x="1981200" y="1143000"/>
            <a:ext cx="3278188" cy="639762"/>
          </a:xfrm>
        </p:spPr>
        <p:txBody>
          <a:bodyPr>
            <a:normAutofit/>
          </a:bodyPr>
          <a:lstStyle/>
          <a:p>
            <a:r>
              <a:rPr lang="en-US" sz="2000" dirty="0" smtClean="0"/>
              <a:t>Head-to-Head Competition</a:t>
            </a:r>
            <a:endParaRPr lang="en-US" sz="2000" dirty="0"/>
          </a:p>
        </p:txBody>
      </p:sp>
      <p:sp>
        <p:nvSpPr>
          <p:cNvPr id="6" name="Content Placeholder 5"/>
          <p:cNvSpPr>
            <a:spLocks noGrp="1"/>
          </p:cNvSpPr>
          <p:nvPr>
            <p:ph sz="half" idx="2"/>
          </p:nvPr>
        </p:nvSpPr>
        <p:spPr>
          <a:xfrm>
            <a:off x="1981200" y="1752600"/>
            <a:ext cx="3278188" cy="4648200"/>
          </a:xfrm>
        </p:spPr>
        <p:txBody>
          <a:bodyPr>
            <a:normAutofit fontScale="92500" lnSpcReduction="20000"/>
          </a:bodyPr>
          <a:lstStyle/>
          <a:p>
            <a:r>
              <a:rPr lang="en-US" sz="1700" dirty="0" smtClean="0"/>
              <a:t>Focuses on rivals within its industry</a:t>
            </a:r>
          </a:p>
          <a:p>
            <a:r>
              <a:rPr lang="en-US" sz="1700" dirty="0" smtClean="0"/>
              <a:t>Focuses on competitive position within strategic group</a:t>
            </a:r>
          </a:p>
          <a:p>
            <a:r>
              <a:rPr lang="en-US" sz="1700" dirty="0" smtClean="0"/>
              <a:t>Focuses on better serving the buyer group</a:t>
            </a:r>
          </a:p>
          <a:p>
            <a:r>
              <a:rPr lang="en-US" sz="1700" dirty="0" smtClean="0"/>
              <a:t>Focuses on maximizing the value of product and service offerings within the bounds of its industry</a:t>
            </a:r>
          </a:p>
          <a:p>
            <a:endParaRPr lang="en-US" sz="1700" dirty="0"/>
          </a:p>
          <a:p>
            <a:r>
              <a:rPr lang="en-US" sz="1700" dirty="0" smtClean="0"/>
              <a:t>Focuses on improving price performance within the functional-emotional orientation of its industry</a:t>
            </a:r>
          </a:p>
          <a:p>
            <a:r>
              <a:rPr lang="en-US" sz="1700" dirty="0" smtClean="0"/>
              <a:t>Focuses on adapting to external trends as they occur</a:t>
            </a:r>
          </a:p>
          <a:p>
            <a:endParaRPr lang="en-US" sz="1600" dirty="0" smtClean="0"/>
          </a:p>
          <a:p>
            <a:endParaRPr lang="en-US" sz="1600" dirty="0"/>
          </a:p>
        </p:txBody>
      </p:sp>
      <p:sp>
        <p:nvSpPr>
          <p:cNvPr id="7" name="Text Placeholder 6"/>
          <p:cNvSpPr>
            <a:spLocks noGrp="1"/>
          </p:cNvSpPr>
          <p:nvPr>
            <p:ph type="body" sz="quarter" idx="3"/>
          </p:nvPr>
        </p:nvSpPr>
        <p:spPr>
          <a:xfrm>
            <a:off x="5410200" y="1143000"/>
            <a:ext cx="3276600" cy="639762"/>
          </a:xfrm>
        </p:spPr>
        <p:txBody>
          <a:bodyPr>
            <a:normAutofit/>
          </a:bodyPr>
          <a:lstStyle/>
          <a:p>
            <a:r>
              <a:rPr lang="en-US" sz="2000" dirty="0" smtClean="0"/>
              <a:t>Blue Ocean Creation</a:t>
            </a:r>
            <a:endParaRPr lang="en-US" sz="2000" dirty="0"/>
          </a:p>
        </p:txBody>
      </p:sp>
      <p:sp>
        <p:nvSpPr>
          <p:cNvPr id="8" name="Content Placeholder 7"/>
          <p:cNvSpPr>
            <a:spLocks noGrp="1"/>
          </p:cNvSpPr>
          <p:nvPr>
            <p:ph sz="quarter" idx="4"/>
          </p:nvPr>
        </p:nvSpPr>
        <p:spPr>
          <a:xfrm>
            <a:off x="0" y="1752600"/>
            <a:ext cx="2057400" cy="4114800"/>
          </a:xfrm>
        </p:spPr>
        <p:txBody>
          <a:bodyPr>
            <a:noAutofit/>
          </a:bodyPr>
          <a:lstStyle/>
          <a:p>
            <a:pPr>
              <a:buNone/>
            </a:pPr>
            <a:r>
              <a:rPr lang="en-US" sz="1400" b="1" dirty="0" smtClean="0"/>
              <a:t>Industry</a:t>
            </a:r>
          </a:p>
          <a:p>
            <a:pPr>
              <a:buNone/>
            </a:pPr>
            <a:r>
              <a:rPr lang="en-US" sz="1400" b="1" dirty="0" smtClean="0"/>
              <a:t>Strategic group</a:t>
            </a:r>
          </a:p>
          <a:p>
            <a:pPr>
              <a:buNone/>
            </a:pPr>
            <a:endParaRPr lang="en-US" sz="1400" b="1" dirty="0" smtClean="0"/>
          </a:p>
          <a:p>
            <a:pPr>
              <a:buNone/>
            </a:pPr>
            <a:r>
              <a:rPr lang="en-US" sz="1400" b="1" dirty="0" smtClean="0"/>
              <a:t>Buyer </a:t>
            </a:r>
            <a:r>
              <a:rPr lang="en-US" sz="1400" b="1" dirty="0" smtClean="0"/>
              <a:t>group</a:t>
            </a:r>
          </a:p>
          <a:p>
            <a:pPr>
              <a:buNone/>
            </a:pPr>
            <a:r>
              <a:rPr lang="en-US" sz="1400" b="1" dirty="0" smtClean="0"/>
              <a:t>Scope </a:t>
            </a:r>
            <a:r>
              <a:rPr lang="en-US" sz="1400" b="1" dirty="0" smtClean="0"/>
              <a:t>of product</a:t>
            </a:r>
          </a:p>
          <a:p>
            <a:pPr>
              <a:buNone/>
            </a:pPr>
            <a:r>
              <a:rPr lang="en-US" sz="1400" b="1" dirty="0" smtClean="0"/>
              <a:t>or service offering</a:t>
            </a:r>
          </a:p>
          <a:p>
            <a:pPr>
              <a:buNone/>
            </a:pPr>
            <a:endParaRPr lang="en-US" sz="1400" b="1" dirty="0"/>
          </a:p>
          <a:p>
            <a:pPr>
              <a:buNone/>
            </a:pPr>
            <a:r>
              <a:rPr lang="en-US" sz="1400" b="1" dirty="0" smtClean="0"/>
              <a:t>Functional-</a:t>
            </a:r>
          </a:p>
          <a:p>
            <a:pPr>
              <a:buNone/>
            </a:pPr>
            <a:r>
              <a:rPr lang="en-US" sz="1400" b="1" dirty="0" smtClean="0"/>
              <a:t>Emotional</a:t>
            </a:r>
          </a:p>
          <a:p>
            <a:pPr>
              <a:buNone/>
            </a:pPr>
            <a:r>
              <a:rPr lang="en-US" sz="1400" b="1" dirty="0" smtClean="0"/>
              <a:t>Orientation</a:t>
            </a:r>
          </a:p>
          <a:p>
            <a:pPr>
              <a:buNone/>
            </a:pPr>
            <a:r>
              <a:rPr lang="en-US" sz="1400" b="1" dirty="0" smtClean="0"/>
              <a:t>Time</a:t>
            </a:r>
            <a:endParaRPr lang="en-US" sz="1400" b="1" dirty="0"/>
          </a:p>
        </p:txBody>
      </p:sp>
      <p:sp>
        <p:nvSpPr>
          <p:cNvPr id="10" name="Content Placeholder 5"/>
          <p:cNvSpPr txBox="1">
            <a:spLocks/>
          </p:cNvSpPr>
          <p:nvPr/>
        </p:nvSpPr>
        <p:spPr>
          <a:xfrm>
            <a:off x="5410200" y="1752600"/>
            <a:ext cx="3278188" cy="46482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Looks</a:t>
            </a:r>
            <a:r>
              <a:rPr kumimoji="0" lang="en-US" sz="1600" b="0" i="0" u="none" strike="noStrike" kern="1200" cap="none" spc="0" normalizeH="0" noProof="0" dirty="0" smtClean="0">
                <a:ln>
                  <a:noFill/>
                </a:ln>
                <a:solidFill>
                  <a:schemeClr val="tx1"/>
                </a:solidFill>
                <a:effectLst/>
                <a:uLnTx/>
                <a:uFillTx/>
                <a:latin typeface="+mn-lt"/>
                <a:ea typeface="+mn-ea"/>
                <a:cs typeface="+mn-cs"/>
              </a:rPr>
              <a:t> across alternative industries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600" baseline="0" dirty="0" smtClean="0"/>
              <a:t>Looks across strategic groups within industry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noProof="0" dirty="0" smtClean="0">
                <a:ln>
                  <a:noFill/>
                </a:ln>
                <a:solidFill>
                  <a:schemeClr val="tx1"/>
                </a:solidFill>
                <a:effectLst/>
                <a:uLnTx/>
                <a:uFillTx/>
                <a:latin typeface="+mn-lt"/>
                <a:ea typeface="+mn-ea"/>
                <a:cs typeface="+mn-cs"/>
              </a:rPr>
              <a:t>Redefines the industry buyer group</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600" baseline="0" dirty="0" smtClean="0"/>
              <a:t>Looks</a:t>
            </a:r>
            <a:r>
              <a:rPr lang="en-US" sz="1600" dirty="0" smtClean="0"/>
              <a:t> across to complementary product and service offerings</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6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en-US" sz="1600" dirty="0" smtClean="0"/>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1600" dirty="0" smtClean="0"/>
              <a:t>Rethinks </a:t>
            </a:r>
            <a:r>
              <a:rPr lang="en-US" sz="1600" dirty="0" smtClean="0"/>
              <a:t>the functional-emotional orientation of its industry</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1600" b="0" i="0" u="none" strike="noStrike" kern="1200" cap="none" spc="0" normalizeH="0" baseline="0" noProof="0" dirty="0" smtClean="0">
                <a:ln>
                  <a:noFill/>
                </a:ln>
                <a:solidFill>
                  <a:schemeClr val="tx1"/>
                </a:solidFill>
                <a:effectLst/>
                <a:uLnTx/>
                <a:uFillTx/>
                <a:latin typeface="+mn-lt"/>
                <a:ea typeface="+mn-ea"/>
                <a:cs typeface="+mn-cs"/>
              </a:rPr>
              <a:t>Participates</a:t>
            </a:r>
            <a:r>
              <a:rPr kumimoji="0" lang="en-US" sz="1600" b="0" i="0" u="none" strike="noStrike" kern="1200" cap="none" spc="0" normalizeH="0" noProof="0" dirty="0" smtClean="0">
                <a:ln>
                  <a:noFill/>
                </a:ln>
                <a:solidFill>
                  <a:schemeClr val="tx1"/>
                </a:solidFill>
                <a:effectLst/>
                <a:uLnTx/>
                <a:uFillTx/>
                <a:latin typeface="+mn-lt"/>
                <a:ea typeface="+mn-ea"/>
                <a:cs typeface="+mn-cs"/>
              </a:rPr>
              <a:t> </a:t>
            </a:r>
            <a:r>
              <a:rPr kumimoji="0" lang="en-US" sz="1600" b="0" i="0" u="none" strike="noStrike" kern="1200" cap="none" spc="0" normalizeH="0" noProof="0" dirty="0" smtClean="0">
                <a:ln>
                  <a:noFill/>
                </a:ln>
                <a:solidFill>
                  <a:schemeClr val="tx1"/>
                </a:solidFill>
                <a:effectLst/>
                <a:uLnTx/>
                <a:uFillTx/>
                <a:latin typeface="+mn-lt"/>
                <a:ea typeface="+mn-ea"/>
                <a:cs typeface="+mn-cs"/>
              </a:rPr>
              <a:t>in shaping external trends over time</a:t>
            </a: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1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Conceiving New Market</a:t>
            </a:r>
            <a:endParaRPr lang="en-US" dirty="0"/>
          </a:p>
        </p:txBody>
      </p:sp>
      <p:sp>
        <p:nvSpPr>
          <p:cNvPr id="3" name="Content Placeholder 2"/>
          <p:cNvSpPr>
            <a:spLocks noGrp="1"/>
          </p:cNvSpPr>
          <p:nvPr>
            <p:ph idx="1"/>
          </p:nvPr>
        </p:nvSpPr>
        <p:spPr/>
        <p:txBody>
          <a:bodyPr/>
          <a:lstStyle/>
          <a:p>
            <a:r>
              <a:rPr lang="en-US" dirty="0" smtClean="0"/>
              <a:t>By thinking across conventional boundaries of competition, decisions and strategic moves can be made that will reconstruct market boundaries and create blue oceans.</a:t>
            </a:r>
          </a:p>
          <a:p>
            <a:r>
              <a:rPr lang="en-US" dirty="0" smtClean="0"/>
              <a:t>Free business or corporation from head-to-head competition in red oceans.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Breaking Out of Red Oceans</a:t>
            </a:r>
            <a:endParaRPr lang="en-US" dirty="0"/>
          </a:p>
        </p:txBody>
      </p:sp>
      <p:sp>
        <p:nvSpPr>
          <p:cNvPr id="3" name="Content Placeholder 2"/>
          <p:cNvSpPr>
            <a:spLocks noGrp="1"/>
          </p:cNvSpPr>
          <p:nvPr>
            <p:ph idx="1"/>
          </p:nvPr>
        </p:nvSpPr>
        <p:spPr/>
        <p:txBody>
          <a:bodyPr>
            <a:normAutofit lnSpcReduction="10000"/>
          </a:bodyPr>
          <a:lstStyle/>
          <a:p>
            <a:r>
              <a:rPr lang="en-US" dirty="0" smtClean="0"/>
              <a:t>Companies must break out of the accepted boundaries that define their competition.</a:t>
            </a:r>
          </a:p>
          <a:p>
            <a:r>
              <a:rPr lang="en-US" dirty="0" smtClean="0"/>
              <a:t>Need to look systematically across boundaries instead of within. </a:t>
            </a:r>
          </a:p>
          <a:p>
            <a:r>
              <a:rPr lang="en-US" dirty="0" smtClean="0"/>
              <a:t>Look across:</a:t>
            </a:r>
          </a:p>
          <a:p>
            <a:pPr lvl="1"/>
            <a:r>
              <a:rPr lang="en-US" dirty="0"/>
              <a:t>A</a:t>
            </a:r>
            <a:r>
              <a:rPr lang="en-US" dirty="0" smtClean="0"/>
              <a:t>lternate industries</a:t>
            </a:r>
          </a:p>
          <a:p>
            <a:pPr lvl="1"/>
            <a:r>
              <a:rPr lang="en-US" dirty="0"/>
              <a:t>S</a:t>
            </a:r>
            <a:r>
              <a:rPr lang="en-US" dirty="0" smtClean="0"/>
              <a:t>trategic groups</a:t>
            </a:r>
          </a:p>
          <a:p>
            <a:pPr lvl="1"/>
            <a:r>
              <a:rPr lang="en-US" dirty="0"/>
              <a:t>C</a:t>
            </a:r>
            <a:r>
              <a:rPr lang="en-US" dirty="0" smtClean="0"/>
              <a:t>omplementary product and service offerings</a:t>
            </a:r>
          </a:p>
          <a:p>
            <a:pPr lvl="1"/>
            <a:r>
              <a:rPr lang="en-US" dirty="0"/>
              <a:t>T</a:t>
            </a:r>
            <a:r>
              <a:rPr lang="en-US" dirty="0" smtClean="0"/>
              <a:t>he functional-emotional orientation of an industry</a:t>
            </a:r>
          </a:p>
          <a:p>
            <a:pPr lvl="1"/>
            <a:r>
              <a:rPr lang="en-US" dirty="0" smtClean="0"/>
              <a:t>Time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Path 1:</a:t>
            </a:r>
            <a:br>
              <a:rPr lang="en-US" dirty="0" smtClean="0"/>
            </a:br>
            <a:r>
              <a:rPr lang="en-US" dirty="0" smtClean="0"/>
              <a:t>Look Across Alternative Industries</a:t>
            </a:r>
            <a:endParaRPr lang="en-US" dirty="0"/>
          </a:p>
        </p:txBody>
      </p:sp>
      <p:sp>
        <p:nvSpPr>
          <p:cNvPr id="3" name="Content Placeholder 2"/>
          <p:cNvSpPr>
            <a:spLocks noGrp="1"/>
          </p:cNvSpPr>
          <p:nvPr>
            <p:ph idx="1"/>
          </p:nvPr>
        </p:nvSpPr>
        <p:spPr>
          <a:xfrm>
            <a:off x="457200" y="1828800"/>
            <a:ext cx="8229600" cy="4906963"/>
          </a:xfrm>
        </p:spPr>
        <p:txBody>
          <a:bodyPr>
            <a:normAutofit fontScale="77500" lnSpcReduction="20000"/>
          </a:bodyPr>
          <a:lstStyle/>
          <a:p>
            <a:r>
              <a:rPr lang="en-US" sz="3600" dirty="0" smtClean="0"/>
              <a:t>Companies compete with industries that create alternative products. </a:t>
            </a:r>
          </a:p>
          <a:p>
            <a:r>
              <a:rPr lang="en-US" sz="3600" dirty="0" smtClean="0"/>
              <a:t>Substitutes: Products or services that have different forms but offer the same functionality. </a:t>
            </a:r>
          </a:p>
          <a:p>
            <a:r>
              <a:rPr lang="en-US" sz="3600" dirty="0" smtClean="0"/>
              <a:t>Alternatives: Products or services that have different functions and forms but the same purpose. </a:t>
            </a:r>
          </a:p>
          <a:p>
            <a:r>
              <a:rPr lang="en-US" sz="3600" dirty="0" smtClean="0"/>
              <a:t>Buyers implicitly weigh alternatives unconsciously. </a:t>
            </a:r>
          </a:p>
          <a:p>
            <a:r>
              <a:rPr lang="en-US" sz="3600" dirty="0" smtClean="0"/>
              <a:t>Sellers don’t think about how buyers make trade-offs across alternative industries. </a:t>
            </a:r>
          </a:p>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NetJets</a:t>
            </a:r>
            <a:endParaRPr lang="en-US" dirty="0"/>
          </a:p>
        </p:txBody>
      </p:sp>
      <p:sp>
        <p:nvSpPr>
          <p:cNvPr id="3" name="Content Placeholder 2"/>
          <p:cNvSpPr>
            <a:spLocks noGrp="1"/>
          </p:cNvSpPr>
          <p:nvPr>
            <p:ph idx="1"/>
          </p:nvPr>
        </p:nvSpPr>
        <p:spPr/>
        <p:txBody>
          <a:bodyPr>
            <a:normAutofit/>
          </a:bodyPr>
          <a:lstStyle/>
          <a:p>
            <a:r>
              <a:rPr lang="en-US" dirty="0" smtClean="0"/>
              <a:t>Fractional jet ownership. </a:t>
            </a:r>
          </a:p>
          <a:p>
            <a:r>
              <a:rPr lang="en-US" dirty="0" smtClean="0"/>
              <a:t>In 20 years has grown larger than most airlines.</a:t>
            </a:r>
          </a:p>
          <a:p>
            <a:r>
              <a:rPr lang="en-US" dirty="0" smtClean="0"/>
              <a:t>More than 500 aircraft. </a:t>
            </a:r>
          </a:p>
          <a:p>
            <a:r>
              <a:rPr lang="en-US" dirty="0" smtClean="0"/>
              <a:t>250,000 flights to 140 countries.</a:t>
            </a:r>
          </a:p>
          <a:p>
            <a:r>
              <a:rPr lang="en-US" dirty="0" smtClean="0"/>
              <a:t>Revenues growing at 30-35 percent per year from 1993 to 2000.</a:t>
            </a:r>
          </a:p>
          <a:p>
            <a:r>
              <a:rPr lang="en-US" dirty="0" smtClean="0"/>
              <a:t>Flexibility, short travel time, hassle free travel, reliability, and strategic pricing.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Looking Across Alternative Industries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NetJets reconstructed market boundaries.</a:t>
            </a:r>
          </a:p>
          <a:p>
            <a:r>
              <a:rPr lang="en-US" dirty="0" smtClean="0"/>
              <a:t>Focused on corporate travelers.</a:t>
            </a:r>
            <a:endParaRPr lang="en-US" dirty="0" smtClean="0"/>
          </a:p>
          <a:p>
            <a:r>
              <a:rPr lang="en-US" dirty="0" smtClean="0"/>
              <a:t>Corporations choose commercial airlines for cost. </a:t>
            </a:r>
          </a:p>
          <a:p>
            <a:r>
              <a:rPr lang="en-US" dirty="0" smtClean="0"/>
              <a:t>Corporations buy corporate jets to:</a:t>
            </a:r>
          </a:p>
          <a:p>
            <a:pPr lvl="1"/>
            <a:r>
              <a:rPr lang="en-US" dirty="0" smtClean="0"/>
              <a:t>Reduce travel time, reduce hassle of airports, allow point-to-point travel, and have more productive and energized executives. </a:t>
            </a:r>
          </a:p>
          <a:p>
            <a:r>
              <a:rPr lang="en-US" dirty="0" smtClean="0"/>
              <a:t>NetJets offers one-sixteenth ownership of aircraft shared between fifteen customers. </a:t>
            </a:r>
          </a:p>
          <a:p>
            <a:r>
              <a:rPr lang="en-US" dirty="0" smtClean="0"/>
              <a:t>Customers get convenience of a private jet at price of a commercial airline ticket. </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NetJets’ Blue Ocean</a:t>
            </a:r>
            <a:endParaRPr lang="en-US" dirty="0"/>
          </a:p>
        </p:txBody>
      </p:sp>
      <p:sp>
        <p:nvSpPr>
          <p:cNvPr id="3" name="Content Placeholder 2"/>
          <p:cNvSpPr>
            <a:spLocks noGrp="1"/>
          </p:cNvSpPr>
          <p:nvPr>
            <p:ph idx="1"/>
          </p:nvPr>
        </p:nvSpPr>
        <p:spPr>
          <a:xfrm>
            <a:off x="457200" y="1600200"/>
            <a:ext cx="8229600" cy="4876800"/>
          </a:xfrm>
        </p:spPr>
        <p:txBody>
          <a:bodyPr>
            <a:noAutofit/>
          </a:bodyPr>
          <a:lstStyle/>
          <a:p>
            <a:r>
              <a:rPr lang="en-US" sz="2400" dirty="0" smtClean="0"/>
              <a:t>Net Jet built on the fact that corporations want to:</a:t>
            </a:r>
          </a:p>
          <a:p>
            <a:pPr lvl="1"/>
            <a:r>
              <a:rPr lang="en-US" sz="2400" dirty="0" smtClean="0"/>
              <a:t>Cut travel time</a:t>
            </a:r>
          </a:p>
          <a:p>
            <a:pPr lvl="1"/>
            <a:r>
              <a:rPr lang="en-US" sz="2400" dirty="0" smtClean="0"/>
              <a:t>Reduce hassle of airports.</a:t>
            </a:r>
          </a:p>
          <a:p>
            <a:pPr lvl="1"/>
            <a:r>
              <a:rPr lang="en-US" sz="2400" dirty="0" smtClean="0"/>
              <a:t>Have more productive and energized executives. </a:t>
            </a:r>
          </a:p>
          <a:p>
            <a:r>
              <a:rPr lang="en-US" sz="2400" dirty="0" smtClean="0"/>
              <a:t>NetJets uses small planes, small regional airports and limited staff to keep costs low.</a:t>
            </a:r>
          </a:p>
          <a:p>
            <a:r>
              <a:rPr lang="en-US" sz="2400" dirty="0" smtClean="0"/>
              <a:t>NetJets offers: </a:t>
            </a:r>
          </a:p>
          <a:p>
            <a:pPr lvl="1"/>
            <a:r>
              <a:rPr lang="en-US" sz="2000" dirty="0"/>
              <a:t>A</a:t>
            </a:r>
            <a:r>
              <a:rPr lang="en-US" sz="2000" dirty="0" smtClean="0"/>
              <a:t>ccess to more than 5,500 airports. </a:t>
            </a:r>
          </a:p>
          <a:p>
            <a:pPr lvl="1"/>
            <a:r>
              <a:rPr lang="en-US" sz="2000" dirty="0" smtClean="0"/>
              <a:t>No flight transfers.</a:t>
            </a:r>
          </a:p>
          <a:p>
            <a:pPr lvl="1"/>
            <a:r>
              <a:rPr lang="en-US" sz="2000" dirty="0"/>
              <a:t>J</a:t>
            </a:r>
            <a:r>
              <a:rPr lang="en-US" sz="2000" dirty="0" smtClean="0"/>
              <a:t>et is always available with only 4 hours notice. </a:t>
            </a:r>
          </a:p>
          <a:p>
            <a:pPr lvl="1"/>
            <a:r>
              <a:rPr lang="en-US" sz="2000" dirty="0" smtClean="0"/>
              <a:t>Have food and beverages on board.</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reeze">
  <a:themeElements>
    <a:clrScheme name="Breeze">
      <a:dk1>
        <a:sysClr val="windowText" lastClr="000000"/>
      </a:dk1>
      <a:lt1>
        <a:sysClr val="window" lastClr="FFFFFF"/>
      </a:lt1>
      <a:dk2>
        <a:srgbClr val="09213B"/>
      </a:dk2>
      <a:lt2>
        <a:srgbClr val="D5EDF4"/>
      </a:lt2>
      <a:accent1>
        <a:srgbClr val="2C7C9F"/>
      </a:accent1>
      <a:accent2>
        <a:srgbClr val="244A58"/>
      </a:accent2>
      <a:accent3>
        <a:srgbClr val="E2751D"/>
      </a:accent3>
      <a:accent4>
        <a:srgbClr val="FFB400"/>
      </a:accent4>
      <a:accent5>
        <a:srgbClr val="7EB606"/>
      </a:accent5>
      <a:accent6>
        <a:srgbClr val="C00000"/>
      </a:accent6>
      <a:hlink>
        <a:srgbClr val="7030A0"/>
      </a:hlink>
      <a:folHlink>
        <a:srgbClr val="00B0F0"/>
      </a:folHlink>
    </a:clrScheme>
    <a:fontScheme name="Breeze">
      <a:majorFont>
        <a:latin typeface="News Gothic MT"/>
        <a:ea typeface=""/>
        <a:cs typeface=""/>
        <a:font script="Jpan" typeface="ＭＳ Ｐゴシック"/>
      </a:majorFont>
      <a:minorFont>
        <a:latin typeface="News Gothic MT"/>
        <a:ea typeface=""/>
        <a:cs typeface=""/>
        <a:font script="Jpan" typeface="ＭＳ Ｐゴシック"/>
      </a:minorFont>
    </a:fontScheme>
    <a:fmtScheme name="Breeze">
      <a:fillStyleLst>
        <a:solidFill>
          <a:schemeClr val="phClr"/>
        </a:solidFill>
        <a:gradFill rotWithShape="1">
          <a:gsLst>
            <a:gs pos="31000">
              <a:schemeClr val="phClr">
                <a:tint val="100000"/>
                <a:shade val="100000"/>
                <a:satMod val="120000"/>
              </a:schemeClr>
            </a:gs>
            <a:gs pos="100000">
              <a:schemeClr val="phClr">
                <a:tint val="50000"/>
                <a:satMod val="150000"/>
              </a:schemeClr>
            </a:gs>
          </a:gsLst>
          <a:lin ang="5400000" scaled="1"/>
        </a:gradFill>
        <a:gradFill rotWithShape="1">
          <a:gsLst>
            <a:gs pos="0">
              <a:schemeClr val="phClr">
                <a:shade val="100000"/>
                <a:satMod val="120000"/>
              </a:schemeClr>
            </a:gs>
            <a:gs pos="69000">
              <a:schemeClr val="phClr">
                <a:tint val="80000"/>
                <a:shade val="100000"/>
                <a:satMod val="150000"/>
              </a:schemeClr>
            </a:gs>
            <a:gs pos="100000">
              <a:schemeClr val="phClr">
                <a:tint val="50000"/>
                <a:shade val="100000"/>
                <a:satMod val="150000"/>
              </a:schemeClr>
            </a:gs>
          </a:gsLst>
          <a:path path="circle">
            <a:fillToRect l="100000" t="100000" r="100000" b="100000"/>
          </a:path>
        </a:gradFill>
      </a:fillStyleLst>
      <a:lnStyleLst>
        <a:ln w="12700" cap="flat" cmpd="sng" algn="ctr">
          <a:solidFill>
            <a:schemeClr val="phClr">
              <a:shade val="95000"/>
              <a:satMod val="105000"/>
            </a:schemeClr>
          </a:solidFill>
          <a:prstDash val="solid"/>
        </a:ln>
        <a:ln w="25400" cap="flat" cmpd="dbl" algn="ctr">
          <a:solidFill>
            <a:schemeClr val="phClr"/>
          </a:solidFill>
          <a:prstDash val="solid"/>
        </a:ln>
        <a:ln w="31750" cap="flat" cmpd="dbl" algn="ctr">
          <a:solidFill>
            <a:schemeClr val="phClr"/>
          </a:solidFill>
          <a:prstDash val="solid"/>
        </a:ln>
      </a:lnStyleLst>
      <a:effectStyleLst>
        <a:effectStyle>
          <a:effectLst/>
        </a:effectStyle>
        <a:effectStyle>
          <a:effectLst>
            <a:outerShdw blurRad="63500" dist="25400" dir="5400000" sx="101000" sy="101000" rotWithShape="0">
              <a:srgbClr val="000000">
                <a:alpha val="40000"/>
              </a:srgbClr>
            </a:outerShdw>
          </a:effectLst>
        </a:effectStyle>
        <a:effectStyle>
          <a:effectLst>
            <a:innerShdw blurRad="127000" dist="25400" dir="13500000">
              <a:srgbClr val="C0C0C0">
                <a:alpha val="75000"/>
              </a:srgbClr>
            </a:innerShdw>
            <a:outerShdw blurRad="88900" dist="25400" dir="5400000" sx="102000" sy="102000" algn="ctr" rotWithShape="0">
              <a:srgbClr val="C0C0C0">
                <a:alpha val="40000"/>
              </a:srgbClr>
            </a:outerShdw>
          </a:effectLst>
          <a:scene3d>
            <a:camera prst="perspectiveLeft" fov="300000"/>
            <a:lightRig rig="soft" dir="l">
              <a:rot lat="0" lon="0" rev="4200000"/>
            </a:lightRig>
          </a:scene3d>
          <a:sp3d extrusionH="38100" prstMaterial="powder">
            <a:bevelT w="50800" h="88900" prst="convex"/>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1">
            <a:duotone>
              <a:schemeClr val="phClr">
                <a:shade val="40000"/>
                <a:satMod val="400000"/>
              </a:schemeClr>
              <a:schemeClr val="phClr">
                <a:tint val="10000"/>
                <a:satMod val="20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Breeze.thmx</Template>
  <TotalTime>305</TotalTime>
  <Words>2584</Words>
  <Application>Microsoft Macintosh PowerPoint</Application>
  <PresentationFormat>On-screen Show (4:3)</PresentationFormat>
  <Paragraphs>304</Paragraphs>
  <Slides>48</Slides>
  <Notes>11</Notes>
  <HiddenSlides>0</HiddenSlides>
  <MMClips>0</MMClips>
  <ScaleCrop>false</ScaleCrop>
  <HeadingPairs>
    <vt:vector size="4" baseType="variant">
      <vt:variant>
        <vt:lpstr>Theme</vt:lpstr>
      </vt:variant>
      <vt:variant>
        <vt:i4>1</vt:i4>
      </vt:variant>
      <vt:variant>
        <vt:lpstr>Slide Titles</vt:lpstr>
      </vt:variant>
      <vt:variant>
        <vt:i4>48</vt:i4>
      </vt:variant>
    </vt:vector>
  </HeadingPairs>
  <TitlesOfParts>
    <vt:vector size="49" baseType="lpstr">
      <vt:lpstr>Breeze</vt:lpstr>
      <vt:lpstr>Chapter 3 Reconstruct Market Boundaries</vt:lpstr>
      <vt:lpstr>Reconstructing Market Boundaries</vt:lpstr>
      <vt:lpstr>Six Paths Framework</vt:lpstr>
      <vt:lpstr>Six Fundamental Assumptions</vt:lpstr>
      <vt:lpstr>Breaking Out of Red Oceans</vt:lpstr>
      <vt:lpstr>Path 1: Look Across Alternative Industries</vt:lpstr>
      <vt:lpstr>NetJets</vt:lpstr>
      <vt:lpstr>Looking Across Alternative Industries</vt:lpstr>
      <vt:lpstr>NetJets’ Blue Ocean</vt:lpstr>
      <vt:lpstr>NetJets’ Success</vt:lpstr>
      <vt:lpstr>NTT DoCoMo</vt:lpstr>
      <vt:lpstr>Looking Across Alternative Industries</vt:lpstr>
      <vt:lpstr>NTT DoCoMo’s Blue Ocean</vt:lpstr>
      <vt:lpstr>NTT DoCoMo’s Success</vt:lpstr>
      <vt:lpstr>NTT DoCoMo’s Success </vt:lpstr>
      <vt:lpstr>Other Examples</vt:lpstr>
      <vt:lpstr>Path 1 in Review</vt:lpstr>
      <vt:lpstr>Look Across Strategic Groups Within Industries</vt:lpstr>
      <vt:lpstr>Look Across Strategic Groups Within Industries Continued</vt:lpstr>
      <vt:lpstr>CURVES</vt:lpstr>
      <vt:lpstr>CURVES</vt:lpstr>
      <vt:lpstr>Traditional Health Clubs</vt:lpstr>
      <vt:lpstr>Home Exercise Programs</vt:lpstr>
      <vt:lpstr>What makes women trade either up or down between traditional health clubs and home exercise programs?</vt:lpstr>
      <vt:lpstr>CURVES</vt:lpstr>
      <vt:lpstr>Curves’ Success</vt:lpstr>
      <vt:lpstr>Slide 27</vt:lpstr>
      <vt:lpstr>Ralph Lauren</vt:lpstr>
      <vt:lpstr>Look Across the Chain of Buyers </vt:lpstr>
      <vt:lpstr>Look Across the Chain of Buyers Continued</vt:lpstr>
      <vt:lpstr>The Novo Experience</vt:lpstr>
      <vt:lpstr>Slide 32</vt:lpstr>
      <vt:lpstr>Look Across the Chain of Buyers Continued</vt:lpstr>
      <vt:lpstr>Path 4</vt:lpstr>
      <vt:lpstr>Path 4 Cont. </vt:lpstr>
      <vt:lpstr>Path 4 Cont.</vt:lpstr>
      <vt:lpstr>NABI Cont.</vt:lpstr>
      <vt:lpstr>NABI Cont.</vt:lpstr>
      <vt:lpstr>Path 5</vt:lpstr>
      <vt:lpstr>Path 5 Cont.</vt:lpstr>
      <vt:lpstr>Path 5 Cont.</vt:lpstr>
      <vt:lpstr>Path 5 Cont.</vt:lpstr>
      <vt:lpstr>Path 5 Cont.</vt:lpstr>
      <vt:lpstr>Path 5 Cont.</vt:lpstr>
      <vt:lpstr>Path 6: Look Across Time</vt:lpstr>
      <vt:lpstr>Continued</vt:lpstr>
      <vt:lpstr>Figure 3-5 From Head-to-Head Competition to Blue Ocean Creation</vt:lpstr>
      <vt:lpstr>Conceiving New Market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Kunal Patel</dc:creator>
  <cp:lastModifiedBy>Brandon</cp:lastModifiedBy>
  <cp:revision>26</cp:revision>
  <dcterms:created xsi:type="dcterms:W3CDTF">2009-09-23T23:04:45Z</dcterms:created>
  <dcterms:modified xsi:type="dcterms:W3CDTF">2009-09-24T04:05:15Z</dcterms:modified>
</cp:coreProperties>
</file>