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9" r:id="rId3"/>
    <p:sldId id="260" r:id="rId4"/>
    <p:sldId id="280" r:id="rId5"/>
    <p:sldId id="281" r:id="rId6"/>
    <p:sldId id="282" r:id="rId7"/>
    <p:sldId id="264" r:id="rId8"/>
    <p:sldId id="276" r:id="rId9"/>
    <p:sldId id="283" r:id="rId10"/>
    <p:sldId id="277" r:id="rId11"/>
    <p:sldId id="278" r:id="rId12"/>
    <p:sldId id="268" r:id="rId13"/>
    <p:sldId id="272" r:id="rId14"/>
    <p:sldId id="262" r:id="rId15"/>
    <p:sldId id="273" r:id="rId16"/>
    <p:sldId id="271" r:id="rId17"/>
    <p:sldId id="274" r:id="rId18"/>
    <p:sldId id="270" r:id="rId19"/>
    <p:sldId id="275" r:id="rId20"/>
    <p:sldId id="261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7B078-7BDA-497A-BDDD-D76666F40A2B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94A36-A8F5-4AE3-94E8-ACF2EB1D2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AD85-F74D-496B-BED0-A67FD7323FE3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782BB6-6D36-4152-A41D-B4A22E270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AD85-F74D-496B-BED0-A67FD7323FE3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2BB6-6D36-4152-A41D-B4A22E27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AD85-F74D-496B-BED0-A67FD7323FE3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2BB6-6D36-4152-A41D-B4A22E27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D2AD85-F74D-496B-BED0-A67FD7323FE3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4782BB6-6D36-4152-A41D-B4A22E270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AD85-F74D-496B-BED0-A67FD7323FE3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2BB6-6D36-4152-A41D-B4A22E270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AD85-F74D-496B-BED0-A67FD7323FE3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2BB6-6D36-4152-A41D-B4A22E270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2BB6-6D36-4152-A41D-B4A22E270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AD85-F74D-496B-BED0-A67FD7323FE3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AD85-F74D-496B-BED0-A67FD7323FE3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2BB6-6D36-4152-A41D-B4A22E270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AD85-F74D-496B-BED0-A67FD7323FE3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2BB6-6D36-4152-A41D-B4A22E27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D2AD85-F74D-496B-BED0-A67FD7323FE3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782BB6-6D36-4152-A41D-B4A22E270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AD85-F74D-496B-BED0-A67FD7323FE3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782BB6-6D36-4152-A41D-B4A22E270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D2AD85-F74D-496B-BED0-A67FD7323FE3}" type="datetimeFigureOut">
              <a:rPr lang="en-US" smtClean="0"/>
              <a:pPr/>
              <a:t>9/15/2009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4782BB6-6D36-4152-A41D-B4A22E270B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mcollins.com/media_topics/level-5.html#audio=8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Katelyn Reed</a:t>
            </a:r>
          </a:p>
          <a:p>
            <a:r>
              <a:rPr lang="en-US" dirty="0" err="1" smtClean="0"/>
              <a:t>Venessa</a:t>
            </a:r>
            <a:r>
              <a:rPr lang="en-US" dirty="0" smtClean="0"/>
              <a:t> Rodriguez</a:t>
            </a:r>
          </a:p>
          <a:p>
            <a:r>
              <a:rPr lang="en-US" dirty="0" smtClean="0"/>
              <a:t>Kristen Hodge</a:t>
            </a:r>
          </a:p>
          <a:p>
            <a:r>
              <a:rPr lang="en-US" dirty="0" smtClean="0"/>
              <a:t>Monica Longer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Good To Great</a:t>
            </a:r>
            <a:br>
              <a:rPr lang="en-US" dirty="0" smtClean="0"/>
            </a:br>
            <a:r>
              <a:rPr lang="en-US" dirty="0" smtClean="0"/>
              <a:t>Level 5 Leadership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 5 leaders want to see the company succeed in the next generations.</a:t>
            </a:r>
          </a:p>
          <a:p>
            <a:r>
              <a:rPr lang="en-US" dirty="0" smtClean="0"/>
              <a:t>Non Level 5 leaders often chose weak successors, setting the companies up for </a:t>
            </a:r>
            <a:r>
              <a:rPr lang="en-US" smtClean="0"/>
              <a:t>failure.</a:t>
            </a:r>
            <a:endParaRPr lang="en-US" dirty="0" smtClean="0"/>
          </a:p>
          <a:p>
            <a:r>
              <a:rPr lang="en-US" dirty="0" smtClean="0"/>
              <a:t>Rubbermaid and Stanley </a:t>
            </a:r>
            <a:r>
              <a:rPr lang="en-US" dirty="0" err="1" smtClean="0"/>
              <a:t>Gault</a:t>
            </a:r>
            <a:endParaRPr lang="en-US" dirty="0" smtClean="0"/>
          </a:p>
          <a:p>
            <a:r>
              <a:rPr lang="en-US" dirty="0" smtClean="0"/>
              <a:t>Steve Jobs temporarily left Apple twice.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 up Successors for Success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talk about themselves</a:t>
            </a:r>
          </a:p>
          <a:p>
            <a:r>
              <a:rPr lang="en-US" dirty="0" smtClean="0"/>
              <a:t>Don’t take credit for the success of the company</a:t>
            </a:r>
          </a:p>
          <a:p>
            <a:r>
              <a:rPr lang="en-US" dirty="0" smtClean="0"/>
              <a:t>In 2/3 of comparison companies, the presence of a “gargantuan personal ego” contributed to the demise of the company.</a:t>
            </a:r>
          </a:p>
          <a:p>
            <a:r>
              <a:rPr lang="en-US" dirty="0" smtClean="0"/>
              <a:t>Scott Paper’s Al Dunlap</a:t>
            </a:r>
          </a:p>
          <a:p>
            <a:r>
              <a:rPr lang="en-US" dirty="0" smtClean="0"/>
              <a:t>Chrysler and Lee Iacocca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Compelling Modesty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Fanatically Driven</a:t>
            </a:r>
          </a:p>
          <a:p>
            <a:pPr lvl="1"/>
            <a:r>
              <a:rPr lang="en-US" dirty="0" smtClean="0"/>
              <a:t>Ex. Abbot Laboratories vs. Upjohn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Come from inside the company</a:t>
            </a:r>
          </a:p>
          <a:p>
            <a:pPr lvl="1"/>
            <a:r>
              <a:rPr lang="en-US" dirty="0" smtClean="0"/>
              <a:t>10 out of 11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Unwavering Resolve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Charles R. “Cork” Walgreen 3</a:t>
            </a:r>
            <a:r>
              <a:rPr lang="en-US" baseline="30000" dirty="0" smtClean="0"/>
              <a:t>rd</a:t>
            </a:r>
            <a:endParaRPr lang="en-US" dirty="0" smtClean="0"/>
          </a:p>
          <a:p>
            <a:r>
              <a:rPr lang="en-US" dirty="0" smtClean="0"/>
              <a:t>From milkshakes to Medicine</a:t>
            </a:r>
          </a:p>
          <a:p>
            <a:r>
              <a:rPr lang="en-US" dirty="0" smtClean="0"/>
              <a:t>Becoming the BEST IN THE WORLD!</a:t>
            </a:r>
          </a:p>
          <a:p>
            <a:r>
              <a:rPr lang="en-US" dirty="0" smtClean="0"/>
              <a:t>Blue Ocean</a:t>
            </a:r>
          </a:p>
          <a:p>
            <a:pPr lvl="1"/>
            <a:r>
              <a:rPr lang="en-US" dirty="0" smtClean="0"/>
              <a:t>Value innovation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Walgreens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Level 5 Leaders</a:t>
            </a:r>
          </a:p>
          <a:p>
            <a:pPr lvl="1"/>
            <a:r>
              <a:rPr lang="en-US" dirty="0" smtClean="0"/>
              <a:t>Window = Credit, Mirror = blame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Level 4 and below</a:t>
            </a:r>
          </a:p>
          <a:p>
            <a:pPr lvl="1"/>
            <a:r>
              <a:rPr lang="en-US" dirty="0" smtClean="0"/>
              <a:t>Window = blame, Mirror = Credit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Window and the Mirror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Joseph F. Cullman 3</a:t>
            </a:r>
            <a:r>
              <a:rPr lang="en-US" baseline="30000" dirty="0" smtClean="0"/>
              <a:t>rd</a:t>
            </a:r>
            <a:endParaRPr lang="en-US" dirty="0" smtClean="0"/>
          </a:p>
          <a:p>
            <a:pPr lvl="1"/>
            <a:r>
              <a:rPr lang="en-US" dirty="0" smtClean="0"/>
              <a:t>Emphasized luck</a:t>
            </a:r>
          </a:p>
          <a:p>
            <a:r>
              <a:rPr lang="en-US" dirty="0" smtClean="0"/>
              <a:t>Ken Iverson</a:t>
            </a:r>
          </a:p>
          <a:p>
            <a:pPr lvl="1"/>
            <a:r>
              <a:rPr lang="en-US" dirty="0" smtClean="0"/>
              <a:t>View on imports </a:t>
            </a:r>
          </a:p>
          <a:p>
            <a:r>
              <a:rPr lang="en-US" dirty="0" smtClean="0"/>
              <a:t>The window and the mirror do not reflect objective reality.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Window and the Mirror Cont.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Appointed weak successors</a:t>
            </a:r>
          </a:p>
          <a:p>
            <a:pPr lvl="1"/>
            <a:r>
              <a:rPr lang="en-US" dirty="0" smtClean="0"/>
              <a:t>Ex. Rubbermaid &amp; Stanley Gault</a:t>
            </a:r>
          </a:p>
          <a:p>
            <a:pPr lvl="1"/>
            <a:r>
              <a:rPr lang="en-US" dirty="0" smtClean="0"/>
              <a:t>“Great to Irrelevant”</a:t>
            </a:r>
          </a:p>
          <a:p>
            <a:endParaRPr lang="en-US" dirty="0" smtClean="0"/>
          </a:p>
          <a:p>
            <a:r>
              <a:rPr lang="en-US" dirty="0" smtClean="0"/>
              <a:t>Al Dunlap &amp; Scott Paper</a:t>
            </a:r>
          </a:p>
          <a:p>
            <a:pPr lvl="1"/>
            <a:r>
              <a:rPr lang="en-US" dirty="0" smtClean="0"/>
              <a:t>“Rambo in Pinstripes”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Sub-par Leaders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Concerned with self significance</a:t>
            </a:r>
          </a:p>
          <a:p>
            <a:pPr lvl="1"/>
            <a:r>
              <a:rPr lang="en-US" dirty="0" smtClean="0"/>
              <a:t>Ex. Lee Iacocca &amp; Chrysler</a:t>
            </a:r>
          </a:p>
          <a:p>
            <a:pPr lvl="1"/>
            <a:r>
              <a:rPr lang="en-US" dirty="0" smtClean="0"/>
              <a:t>“I Am Chairman Of Chrysler Corporation America”</a:t>
            </a:r>
          </a:p>
          <a:p>
            <a:pPr lvl="1"/>
            <a:r>
              <a:rPr lang="en-US" dirty="0" smtClean="0"/>
              <a:t>Commercials, Special Appearances, &amp; Autobiography</a:t>
            </a:r>
          </a:p>
          <a:p>
            <a:r>
              <a:rPr lang="en-US" dirty="0" smtClean="0"/>
              <a:t>Company turnaround in 1980s could not endure.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Egotistical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I become a level 5 leader?</a:t>
            </a:r>
          </a:p>
          <a:p>
            <a:r>
              <a:rPr lang="en-US" dirty="0" smtClean="0"/>
              <a:t>Jim Collins Hypothesis</a:t>
            </a:r>
          </a:p>
          <a:p>
            <a:pPr lvl="1"/>
            <a:r>
              <a:rPr lang="en-US" dirty="0" smtClean="0"/>
              <a:t>Two categories of people	</a:t>
            </a:r>
          </a:p>
          <a:p>
            <a:pPr lvl="1"/>
            <a:r>
              <a:rPr lang="en-US" dirty="0" smtClean="0"/>
              <a:t>Without potential</a:t>
            </a:r>
          </a:p>
          <a:p>
            <a:pPr lvl="2"/>
            <a:r>
              <a:rPr lang="en-US" dirty="0" smtClean="0"/>
              <a:t>Fame, fortune, power, etc…</a:t>
            </a:r>
          </a:p>
          <a:p>
            <a:pPr lvl="1"/>
            <a:r>
              <a:rPr lang="en-US" dirty="0" smtClean="0"/>
              <a:t>With potential</a:t>
            </a:r>
          </a:p>
          <a:p>
            <a:pPr lvl="2"/>
            <a:r>
              <a:rPr lang="en-US" dirty="0" smtClean="0"/>
              <a:t>Are capable, abilities need aid in developing  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Possible?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“ The problem is not, in my estimation, a dearth of potential level 5 leaders.  They exist all around us, if we just know what to look for.”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it Possible? Cont.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“You can accomplish anything in life, provided that you do not mind who gets the credit.”</a:t>
            </a:r>
          </a:p>
          <a:p>
            <a:pPr>
              <a:buNone/>
            </a:pPr>
            <a:r>
              <a:rPr lang="en-US" sz="2400" dirty="0" smtClean="0"/>
              <a:t>Harry S. Truman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Personal Will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Superb results</a:t>
            </a:r>
          </a:p>
          <a:p>
            <a:r>
              <a:rPr lang="en-US" dirty="0" smtClean="0"/>
              <a:t>Unwavering resolve </a:t>
            </a:r>
          </a:p>
          <a:p>
            <a:r>
              <a:rPr lang="en-US" dirty="0" smtClean="0"/>
              <a:t>Won’t settle for less than greatness</a:t>
            </a:r>
          </a:p>
          <a:p>
            <a:r>
              <a:rPr lang="en-US" dirty="0" smtClean="0"/>
              <a:t>Looks in the mirror to apportion responsibility for poor results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Modest, never boastful</a:t>
            </a:r>
          </a:p>
          <a:p>
            <a:r>
              <a:rPr lang="en-US" dirty="0" smtClean="0"/>
              <a:t>Quietly determined, relies on standards not charisma</a:t>
            </a:r>
          </a:p>
          <a:p>
            <a:r>
              <a:rPr lang="en-US" dirty="0" smtClean="0"/>
              <a:t>Sets up successors for greatness</a:t>
            </a:r>
          </a:p>
          <a:p>
            <a:r>
              <a:rPr lang="en-US" dirty="0" smtClean="0"/>
              <a:t>Looks out the window to apportion credit for the success of the company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Summary: The Two Sides of Level 5 Leadership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Personal Humility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http://www.jimcollins.com/media_topics/level-5.html#audio=81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Jim Collins 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71600"/>
            <a:ext cx="5181600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5 Hierarchy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Darwin E. Smith was the CEO for 20 years</a:t>
            </a:r>
          </a:p>
          <a:p>
            <a:r>
              <a:rPr lang="en-US" sz="3600" dirty="0" smtClean="0"/>
              <a:t>Transformed the business into the leading paper-based consumer products company </a:t>
            </a:r>
          </a:p>
          <a:p>
            <a:r>
              <a:rPr lang="en-US" sz="3600" dirty="0" smtClean="0"/>
              <a:t>In retirement, Darwin stated “I never stopped trying to become qualified for the job.”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Kimberly Clark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316" y="279215"/>
            <a:ext cx="8290684" cy="612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Modest</a:t>
            </a:r>
          </a:p>
          <a:p>
            <a:r>
              <a:rPr lang="en-US" dirty="0" smtClean="0"/>
              <a:t>Willful</a:t>
            </a:r>
          </a:p>
          <a:p>
            <a:pPr lvl="1"/>
            <a:r>
              <a:rPr lang="en-US" dirty="0" smtClean="0"/>
              <a:t>Do what must be done</a:t>
            </a:r>
          </a:p>
          <a:p>
            <a:r>
              <a:rPr lang="en-US" dirty="0" smtClean="0"/>
              <a:t>Humble</a:t>
            </a:r>
          </a:p>
          <a:p>
            <a:pPr lvl="1"/>
            <a:r>
              <a:rPr lang="en-US" dirty="0" smtClean="0"/>
              <a:t>Window and Mirror</a:t>
            </a:r>
          </a:p>
          <a:p>
            <a:r>
              <a:rPr lang="en-US" dirty="0" smtClean="0"/>
              <a:t>Fearless</a:t>
            </a:r>
          </a:p>
          <a:p>
            <a:pPr lvl="1"/>
            <a:r>
              <a:rPr lang="en-US" dirty="0" smtClean="0"/>
              <a:t>Abbot Laboratories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Humility + Will = Level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Hostile takeover from Revlon</a:t>
            </a:r>
          </a:p>
          <a:p>
            <a:r>
              <a:rPr lang="en-US" dirty="0" smtClean="0"/>
              <a:t>Proxy battle from Coniston Partners</a:t>
            </a:r>
          </a:p>
          <a:p>
            <a:r>
              <a:rPr lang="en-US" dirty="0" smtClean="0"/>
              <a:t>Risks</a:t>
            </a:r>
          </a:p>
          <a:p>
            <a:r>
              <a:rPr lang="en-US" dirty="0" smtClean="0"/>
              <a:t>Made shareholders 3 times better off</a:t>
            </a:r>
          </a:p>
          <a:p>
            <a:r>
              <a:rPr lang="en-US" dirty="0" smtClean="0"/>
              <a:t>Modest– Forbes magazine</a:t>
            </a:r>
          </a:p>
          <a:p>
            <a:r>
              <a:rPr lang="en-US" dirty="0" smtClean="0"/>
              <a:t>He did what was best for the company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Coleman </a:t>
            </a:r>
            <a:r>
              <a:rPr lang="en-US" dirty="0" err="1" smtClean="0"/>
              <a:t>Mockler</a:t>
            </a:r>
            <a:r>
              <a:rPr lang="en-US" dirty="0" smtClean="0"/>
              <a:t>- Gillette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95300"/>
            <a:ext cx="8730827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130</TotalTime>
  <Words>507</Words>
  <Application>Microsoft Office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Paper</vt:lpstr>
      <vt:lpstr>Good To Great Level 5 Leadership</vt:lpstr>
      <vt:lpstr>Slide 2</vt:lpstr>
      <vt:lpstr>Level 5 Hierarchy</vt:lpstr>
      <vt:lpstr>Kimberly Clark</vt:lpstr>
      <vt:lpstr>Slide 5</vt:lpstr>
      <vt:lpstr>Slide 6</vt:lpstr>
      <vt:lpstr>Humility + Will = Level 5</vt:lpstr>
      <vt:lpstr>Coleman Mockler- Gillette</vt:lpstr>
      <vt:lpstr>Slide 9</vt:lpstr>
      <vt:lpstr>Set up Successors for Success</vt:lpstr>
      <vt:lpstr>Compelling Modesty</vt:lpstr>
      <vt:lpstr>Unwavering Resolve</vt:lpstr>
      <vt:lpstr>Walgreens</vt:lpstr>
      <vt:lpstr>The Window and the Mirror</vt:lpstr>
      <vt:lpstr>The Window and the Mirror Cont.</vt:lpstr>
      <vt:lpstr>Sub-par Leaders</vt:lpstr>
      <vt:lpstr>Egotistical </vt:lpstr>
      <vt:lpstr>Is it Possible?</vt:lpstr>
      <vt:lpstr>Is it Possible? Cont.</vt:lpstr>
      <vt:lpstr>Summary: The Two Sides of Level 5 Leadership </vt:lpstr>
      <vt:lpstr>Jim Collins Video</vt:lpstr>
    </vt:vector>
  </TitlesOfParts>
  <Company>Texas Tech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To Great Level 5 Leadership</dc:title>
  <dc:creator>userdata</dc:creator>
  <cp:lastModifiedBy>K.M. Davis</cp:lastModifiedBy>
  <cp:revision>15</cp:revision>
  <dcterms:created xsi:type="dcterms:W3CDTF">2009-09-10T22:45:26Z</dcterms:created>
  <dcterms:modified xsi:type="dcterms:W3CDTF">2009-09-15T18:15:17Z</dcterms:modified>
</cp:coreProperties>
</file>