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2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391943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0814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4265c17786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4265c17786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0053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596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473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7994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2476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426e073dad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426e073dad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199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4265c1778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4265c1778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739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 1: allows you to understand where the competition is currently investing, the factors the industry currently competes in: products, services and what customers receive from existing competitive offerings in the market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 2: </a:t>
            </a:r>
            <a:r>
              <a:rPr lang="en-US" b="1" u="sng"/>
              <a:t>help on this one</a:t>
            </a:r>
            <a:endParaRPr b="1" u="sng"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1840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426e073dad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426e073dad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0887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Eliminated</a:t>
            </a:r>
            <a:r>
              <a:rPr lang="en-US"/>
              <a:t>: this may occur if some factor is seen as no longer having value or even detracting from value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Reduce:</a:t>
            </a:r>
            <a:r>
              <a:rPr lang="en-US"/>
              <a:t>this occurs when when a company tends to overproduce or overdesign in an attempt to match or beat our their competition in the market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Raise:  </a:t>
            </a:r>
            <a:endParaRPr b="1"/>
          </a:p>
        </p:txBody>
      </p:sp>
      <p:sp>
        <p:nvSpPr>
          <p:cNvPr id="131" name="Google Shape;1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7743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265c17786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265c17786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4980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4982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265c1778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4265c1778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4988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4265c1778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4265c1778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5228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gradFill>
          <a:gsLst>
            <a:gs pos="0">
              <a:srgbClr val="E1DBC9"/>
            </a:gs>
            <a:gs pos="77000">
              <a:srgbClr val="C8C1B0"/>
            </a:gs>
            <a:gs pos="100000">
              <a:srgbClr val="C0BAAA"/>
            </a:gs>
          </a:gsLst>
          <a:lin ang="5400000" scaled="0"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2">
              <a:alphaModFix amt="45000"/>
            </a:blip>
            <a:tile tx="-44450" ty="38100" sx="85000" sy="85000" flip="none" algn="tl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algn="ctr" rotWithShape="0">
              <a:srgbClr val="000000">
                <a:alpha val="65882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" name="Google Shape;17;p2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8" name="Google Shape;18;p2"/>
            <p:cNvCxnSpPr/>
            <p:nvPr/>
          </p:nvCxnSpPr>
          <p:spPr>
            <a:xfrm>
              <a:off x="5318306" y="1386268"/>
              <a:ext cx="0" cy="640080"/>
            </a:xfrm>
            <a:prstGeom prst="straightConnector1">
              <a:avLst/>
            </a:prstGeom>
            <a:solidFill>
              <a:srgbClr val="262626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6885637" y="1386268"/>
              <a:ext cx="0" cy="640080"/>
            </a:xfrm>
            <a:prstGeom prst="straightConnector1">
              <a:avLst/>
            </a:prstGeom>
            <a:solidFill>
              <a:srgbClr val="262626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5318306" y="2031563"/>
              <a:ext cx="1567331" cy="0"/>
            </a:xfrm>
            <a:prstGeom prst="straightConnector1">
              <a:avLst/>
            </a:prstGeom>
            <a:solidFill>
              <a:srgbClr val="262626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7200"/>
              <a:buFont typeface="Century Gothic"/>
              <a:buNone/>
              <a:defRPr sz="72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dt" idx="10"/>
          </p:nvPr>
        </p:nvSpPr>
        <p:spPr>
          <a:xfrm>
            <a:off x="5318760" y="1341255"/>
            <a:ext cx="1554480" cy="527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ftr" idx="11"/>
          </p:nvPr>
        </p:nvSpPr>
        <p:spPr>
          <a:xfrm>
            <a:off x="1453896" y="5211060"/>
            <a:ext cx="59055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ldNum" idx="12"/>
          </p:nvPr>
        </p:nvSpPr>
        <p:spPr>
          <a:xfrm>
            <a:off x="8606919" y="5212080"/>
            <a:ext cx="2111881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 rot="5400000">
            <a:off x="4130040" y="-960120"/>
            <a:ext cx="393192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Char char="◦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Char char="◦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 rot="5400000">
            <a:off x="7543800" y="2209800"/>
            <a:ext cx="5257800" cy="23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 rot="5400000">
            <a:off x="2247900" y="-647700"/>
            <a:ext cx="5257800" cy="80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Char char="◦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Char char="◦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Char char="◦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Char char="◦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gradFill>
          <a:gsLst>
            <a:gs pos="0">
              <a:srgbClr val="E1DBC9"/>
            </a:gs>
            <a:gs pos="77000">
              <a:srgbClr val="C8C1B0"/>
            </a:gs>
            <a:gs pos="100000">
              <a:srgbClr val="C0BAAA"/>
            </a:gs>
          </a:gsLst>
          <a:lin ang="5400000" scaled="0"/>
        </a:gra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2">
              <a:alphaModFix amt="45000"/>
            </a:blip>
            <a:tile tx="-44450" ty="38100" sx="85000" sy="85000" flip="none" algn="tl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4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algn="ctr" rotWithShape="0">
              <a:srgbClr val="000000">
                <a:alpha val="65882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4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9525" cap="sq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" name="Google Shape;37;p4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8" name="Google Shape;38;p4"/>
            <p:cNvCxnSpPr/>
            <p:nvPr/>
          </p:nvCxnSpPr>
          <p:spPr>
            <a:xfrm>
              <a:off x="5318306" y="1386268"/>
              <a:ext cx="0" cy="640080"/>
            </a:xfrm>
            <a:prstGeom prst="straightConnector1">
              <a:avLst/>
            </a:prstGeom>
            <a:solidFill>
              <a:srgbClr val="262626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9" name="Google Shape;39;p4"/>
            <p:cNvCxnSpPr/>
            <p:nvPr/>
          </p:nvCxnSpPr>
          <p:spPr>
            <a:xfrm>
              <a:off x="6885637" y="1386268"/>
              <a:ext cx="0" cy="640080"/>
            </a:xfrm>
            <a:prstGeom prst="straightConnector1">
              <a:avLst/>
            </a:prstGeom>
            <a:solidFill>
              <a:srgbClr val="262626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" name="Google Shape;40;p4"/>
            <p:cNvCxnSpPr/>
            <p:nvPr/>
          </p:nvCxnSpPr>
          <p:spPr>
            <a:xfrm>
              <a:off x="5318306" y="2031563"/>
              <a:ext cx="1567331" cy="0"/>
            </a:xfrm>
            <a:prstGeom prst="straightConnector1">
              <a:avLst/>
            </a:prstGeom>
            <a:solidFill>
              <a:srgbClr val="262626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7200"/>
              <a:buFont typeface="Century Gothic"/>
              <a:buNone/>
              <a:defRPr sz="72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None/>
              <a:defRPr sz="14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dt" idx="10"/>
          </p:nvPr>
        </p:nvSpPr>
        <p:spPr>
          <a:xfrm>
            <a:off x="5321808" y="1344502"/>
            <a:ext cx="1554480" cy="530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ftr" idx="11"/>
          </p:nvPr>
        </p:nvSpPr>
        <p:spPr>
          <a:xfrm>
            <a:off x="1453553" y="5211060"/>
            <a:ext cx="5907024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8604504" y="5211060"/>
            <a:ext cx="2112264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4754880" cy="3749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Char char="◦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Char char="◦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2"/>
          </p:nvPr>
        </p:nvSpPr>
        <p:spPr>
          <a:xfrm>
            <a:off x="6370320" y="2103120"/>
            <a:ext cx="4754880" cy="3749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Char char="◦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Char char="◦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ldNum" idx="12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900"/>
              <a:buFont typeface="Garamond"/>
              <a:buNone/>
              <a:defRPr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900"/>
              <a:buFont typeface="Garamond"/>
              <a:buNone/>
              <a:defRPr sz="19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  <a:defRPr sz="18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body" idx="2"/>
          </p:nvPr>
        </p:nvSpPr>
        <p:spPr>
          <a:xfrm>
            <a:off x="1069848" y="2755898"/>
            <a:ext cx="475488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Char char="◦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Char char="◦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3"/>
          </p:nvPr>
        </p:nvSpPr>
        <p:spPr>
          <a:xfrm>
            <a:off x="6373368" y="2074334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900"/>
              <a:buFont typeface="Garamond"/>
              <a:buNone/>
              <a:defRPr sz="19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900"/>
              <a:buFont typeface="Garamond"/>
              <a:buNone/>
              <a:defRPr sz="19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  <a:defRPr sz="18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  <a:defRPr sz="1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4"/>
          </p:nvPr>
        </p:nvSpPr>
        <p:spPr>
          <a:xfrm>
            <a:off x="6373368" y="2756581"/>
            <a:ext cx="475488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Char char="◦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Char char="◦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sldNum" idx="12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entury Gothic"/>
              <a:buNone/>
              <a:defRPr sz="28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1"/>
          </p:nvPr>
        </p:nvSpPr>
        <p:spPr>
          <a:xfrm>
            <a:off x="685800" y="609600"/>
            <a:ext cx="7772400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Char char="◦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Char char="◦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2"/>
          </p:nvPr>
        </p:nvSpPr>
        <p:spPr>
          <a:xfrm>
            <a:off x="9296400" y="2286000"/>
            <a:ext cx="2430780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None/>
              <a:defRPr sz="14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Garamond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Garamond"/>
              <a:buNone/>
              <a:defRPr sz="1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0393677" y="6223002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9525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entury Gothic"/>
              <a:buNone/>
              <a:defRPr sz="28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" name="Google Shape;84;p10"/>
          <p:cNvSpPr>
            <a:spLocks noGrp="1"/>
          </p:cNvSpPr>
          <p:nvPr>
            <p:ph type="pic" idx="2"/>
          </p:nvPr>
        </p:nvSpPr>
        <p:spPr>
          <a:xfrm>
            <a:off x="228599" y="237744"/>
            <a:ext cx="8531352" cy="6382512"/>
          </a:xfrm>
          <a:prstGeom prst="rect">
            <a:avLst/>
          </a:prstGeom>
          <a:solidFill>
            <a:srgbClr val="76CEEF"/>
          </a:solidFill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3200"/>
              <a:buFont typeface="Garamond"/>
              <a:buNone/>
              <a:defRPr sz="3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aramond"/>
              <a:buNone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Garamond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Garamond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Garamond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Garamond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Garamond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Garamond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Garamond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body" idx="1"/>
          </p:nvPr>
        </p:nvSpPr>
        <p:spPr>
          <a:xfrm>
            <a:off x="9296400" y="2286000"/>
            <a:ext cx="2432304" cy="3502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None/>
              <a:defRPr sz="1400" b="0" i="0" u="none" strike="noStrike" cap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200"/>
              <a:buFont typeface="Garamond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Garamond"/>
              <a:buNone/>
              <a:defRPr sz="1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900"/>
              <a:buFont typeface="Garamond"/>
              <a:buNone/>
              <a:defRPr sz="9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sldNum" idx="12"/>
          </p:nvPr>
        </p:nvSpPr>
        <p:spPr>
          <a:xfrm>
            <a:off x="10396728" y="6227064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9525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Char char="◦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Char char="◦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Garamond"/>
              <a:buChar char="◦"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youtube.com/watch?reload=9&amp;v=8ExRnpy4rP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ctrTitle"/>
          </p:nvPr>
        </p:nvSpPr>
        <p:spPr>
          <a:xfrm>
            <a:off x="1561650" y="2280898"/>
            <a:ext cx="9068700" cy="20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7200"/>
              <a:buFont typeface="Arial"/>
              <a:buNone/>
            </a:pPr>
            <a:r>
              <a:rPr lang="en-US" sz="8500" i="0" u="none" strike="noStrike" cap="none">
                <a:solidFill>
                  <a:srgbClr val="262626"/>
                </a:solidFill>
                <a:latin typeface="Caveat"/>
                <a:ea typeface="Caveat"/>
                <a:cs typeface="Caveat"/>
                <a:sym typeface="Caveat"/>
              </a:rPr>
              <a:t>BLUE OCEAN STRATEGY</a:t>
            </a:r>
            <a:endParaRPr sz="8500" i="0" u="none" strike="noStrike" cap="none">
              <a:solidFill>
                <a:srgbClr val="262626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07" name="Google Shape;107;p13"/>
          <p:cNvSpPr txBox="1">
            <a:spLocks noGrp="1"/>
          </p:cNvSpPr>
          <p:nvPr>
            <p:ph type="subTitle" idx="1"/>
          </p:nvPr>
        </p:nvSpPr>
        <p:spPr>
          <a:xfrm>
            <a:off x="1560600" y="4535124"/>
            <a:ext cx="9070800" cy="8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Garamond"/>
              <a:buNone/>
            </a:pPr>
            <a:r>
              <a:rPr lang="en-US" sz="3000" i="0" u="none" strike="noStrike" cap="none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James Blanton</a:t>
            </a:r>
            <a:r>
              <a:rPr lang="en-US" sz="3000">
                <a:latin typeface="Caveat"/>
                <a:ea typeface="Caveat"/>
                <a:cs typeface="Caveat"/>
                <a:sym typeface="Caveat"/>
              </a:rPr>
              <a:t>, </a:t>
            </a:r>
            <a:r>
              <a:rPr lang="en-US" sz="3000" i="0" u="none" strike="noStrike" cap="none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Lauren DeFrancisco</a:t>
            </a:r>
            <a:r>
              <a:rPr lang="en-US" sz="3000">
                <a:latin typeface="Caveat"/>
                <a:ea typeface="Caveat"/>
                <a:cs typeface="Caveat"/>
                <a:sym typeface="Caveat"/>
              </a:rPr>
              <a:t>, </a:t>
            </a:r>
            <a:r>
              <a:rPr lang="en-US" sz="3000" i="0" u="none" strike="noStrike" cap="none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Aaron Phillips</a:t>
            </a:r>
            <a:endParaRPr sz="3000"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5361150" y="1279925"/>
            <a:ext cx="1469700" cy="4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latin typeface="Caveat"/>
                <a:ea typeface="Caveat"/>
                <a:cs typeface="Caveat"/>
                <a:sym typeface="Caveat"/>
                <a:hlinkClick r:id="rId3"/>
              </a:rPr>
              <a:t>Chapter 2</a:t>
            </a:r>
            <a:endParaRPr sz="2400"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2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Southwest Airlines</a:t>
            </a:r>
            <a:endParaRPr/>
          </a:p>
        </p:txBody>
      </p:sp>
      <p:sp>
        <p:nvSpPr>
          <p:cNvPr id="167" name="Google Shape;167;p22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200"/>
              <a:t>Eliminates</a:t>
            </a:r>
            <a:endParaRPr sz="2200"/>
          </a:p>
          <a:p>
            <a:pPr marL="457200" lvl="0" indent="-368300" algn="l" rtl="0">
              <a:spcBef>
                <a:spcPts val="90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First class, picking seats, long-duration flights, and meals.</a:t>
            </a:r>
            <a:endParaRPr sz="2200"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200"/>
              <a:t>Reduces</a:t>
            </a:r>
            <a:endParaRPr sz="2200"/>
          </a:p>
          <a:p>
            <a:pPr marL="457200" lvl="0" indent="-368300" algn="l" rtl="0">
              <a:spcBef>
                <a:spcPts val="90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Time between take-off and departure.</a:t>
            </a:r>
            <a:endParaRPr sz="2200"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200"/>
              <a:t>Raises</a:t>
            </a:r>
            <a:endParaRPr sz="2200"/>
          </a:p>
          <a:p>
            <a:pPr marL="457200" lvl="0" indent="-368300" algn="l" rtl="0">
              <a:spcBef>
                <a:spcPts val="90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Customer service, and overall experience.</a:t>
            </a:r>
            <a:endParaRPr sz="2200"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200"/>
              <a:t>Creates</a:t>
            </a:r>
            <a:endParaRPr sz="2200"/>
          </a:p>
          <a:p>
            <a:pPr marL="457200" lvl="0" indent="-368300" algn="l" rtl="0">
              <a:spcBef>
                <a:spcPts val="90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Customer loyalty.</a:t>
            </a:r>
            <a:endParaRPr sz="2200"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8" name="Google Shape;16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45225" y="4108975"/>
            <a:ext cx="2982600" cy="229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320"/>
              <a:buFont typeface="Century Gothic"/>
              <a:buNone/>
            </a:pPr>
            <a:r>
              <a:rPr lang="en-US" sz="432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Characteristics of a Good Strategy</a:t>
            </a:r>
            <a:endParaRPr sz="4320" b="0" i="0" u="none" strike="noStrike" cap="none">
              <a:solidFill>
                <a:srgbClr val="26262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4" name="Google Shape;174;p23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3000"/>
              <a:buChar char="-"/>
            </a:pPr>
            <a:r>
              <a:rPr lang="en-US" sz="3000"/>
              <a:t>Focus</a:t>
            </a:r>
            <a:endParaRPr sz="3000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lang="en-US" sz="3000"/>
              <a:t>Divergence</a:t>
            </a:r>
            <a:endParaRPr sz="3000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lang="en-US" sz="3000"/>
              <a:t>Compelling Tagline</a:t>
            </a:r>
            <a:endParaRPr sz="3000"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order to have a good strategy these three characteristics serve as an</a:t>
            </a:r>
            <a:r>
              <a:rPr lang="en-US" sz="2400"/>
              <a:t> decisely indicative </a:t>
            </a:r>
            <a:r>
              <a:rPr lang="en-US"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 of the commercial viability of blue ocean ideas</a:t>
            </a:r>
            <a:endParaRPr sz="24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</a:pPr>
            <a:r>
              <a:rPr lang="en-US"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</a:t>
            </a:r>
            <a:endParaRPr sz="4800" b="0" i="0" u="none" strike="noStrike" cap="none">
              <a:solidFill>
                <a:srgbClr val="26262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0" name="Google Shape;180;p24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800" b="1"/>
              <a:t>yellow tail:</a:t>
            </a:r>
            <a:r>
              <a:rPr lang="en-US" sz="2000" b="1"/>
              <a:t> </a:t>
            </a:r>
            <a:endParaRPr/>
          </a:p>
          <a:p>
            <a:pPr marL="9144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Customers, and products</a:t>
            </a:r>
            <a:endParaRPr sz="2200"/>
          </a:p>
          <a:p>
            <a:pPr marL="914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800" b="1"/>
              <a:t>Cirque du Soleil: </a:t>
            </a:r>
            <a:endParaRPr sz="2800" b="1"/>
          </a:p>
          <a:p>
            <a:pPr marL="9144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Higher value performances, quality acrobatics, and various themes</a:t>
            </a:r>
            <a:endParaRPr sz="2800" b="1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endParaRPr sz="2800" b="1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800" b="1"/>
              <a:t>Southwest Airlines: </a:t>
            </a:r>
            <a:endParaRPr sz="2800" b="1"/>
          </a:p>
          <a:p>
            <a:pPr marL="9144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Friendly Service, speed, and frequent point-to-point departures</a:t>
            </a:r>
            <a:endParaRPr sz="2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5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</a:pPr>
            <a:r>
              <a:rPr lang="en-US"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Divergence</a:t>
            </a:r>
            <a:endParaRPr sz="4800" b="0" i="0" u="none" strike="noStrike" cap="none">
              <a:solidFill>
                <a:srgbClr val="26262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6" name="Google Shape;186;p25"/>
          <p:cNvSpPr txBox="1">
            <a:spLocks noGrp="1"/>
          </p:cNvSpPr>
          <p:nvPr>
            <p:ph type="body" idx="1"/>
          </p:nvPr>
        </p:nvSpPr>
        <p:spPr>
          <a:xfrm>
            <a:off x="1066800" y="2103126"/>
            <a:ext cx="10058400" cy="45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6857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000"/>
              <a:t>“The best way to beat the competition, is to stop trying to beat it.”</a:t>
            </a:r>
            <a:endParaRPr sz="2000"/>
          </a:p>
          <a:p>
            <a:pPr marL="182880" marR="0" lvl="0" indent="-6857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endParaRPr sz="2000"/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800" b="1" i="1"/>
              <a:t>yellow tail:</a:t>
            </a:r>
            <a:endParaRPr sz="2800" b="1" i="1"/>
          </a:p>
          <a:p>
            <a:pPr marL="9144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 sz="2000"/>
              <a:t>Made the wine more convenient for everyday customers</a:t>
            </a:r>
            <a:endParaRPr sz="2000"/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endParaRPr sz="2800" b="1"/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800" b="1"/>
              <a:t>Cirque du Soleil:</a:t>
            </a:r>
            <a:endParaRPr sz="2800" b="1"/>
          </a:p>
          <a:p>
            <a:pPr marL="9144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 sz="2000"/>
              <a:t>Adapted their shows to have themes</a:t>
            </a:r>
            <a:endParaRPr sz="2000"/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endParaRPr sz="2800" b="1"/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800" b="1"/>
              <a:t>Southwest Airlines:</a:t>
            </a:r>
            <a:endParaRPr sz="2800" b="1"/>
          </a:p>
          <a:p>
            <a:pPr marL="9144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 sz="2000"/>
              <a:t>Pioneered point-to-point travel</a:t>
            </a:r>
            <a:endParaRPr sz="2000"/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</a:pPr>
            <a:r>
              <a:rPr lang="en-US" sz="4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Compelling Tagline</a:t>
            </a:r>
            <a:endParaRPr sz="4800" b="0" i="0" u="none" strike="noStrike" cap="none">
              <a:solidFill>
                <a:srgbClr val="26262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2" name="Google Shape;192;p26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6857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/>
              <a:t>A good tagline must not only deliver a clear message but also advertise an offering truthfully, or else customers will lose trust and interest</a:t>
            </a:r>
            <a:endParaRPr b="1"/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800" b="1"/>
              <a:t>yellow tail</a:t>
            </a:r>
            <a:endParaRPr sz="2800" b="1"/>
          </a:p>
          <a:p>
            <a:pPr marL="9144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-"/>
            </a:pPr>
            <a:r>
              <a:rPr lang="en-US">
                <a:solidFill>
                  <a:srgbClr val="222222"/>
                </a:solidFill>
              </a:rPr>
              <a:t>“We are passionate about creating great tasting, quality wines for everyone to enjoy.”</a:t>
            </a:r>
            <a:endParaRPr/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800" b="1"/>
              <a:t>Cirque du Soleil</a:t>
            </a:r>
            <a:endParaRPr sz="2800" b="1"/>
          </a:p>
          <a:p>
            <a:pPr marL="9144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entury Gothic"/>
              <a:buChar char="-"/>
            </a:pPr>
            <a:r>
              <a:rPr lang="en-US" sz="2000">
                <a:solidFill>
                  <a:srgbClr val="000000"/>
                </a:solidFill>
              </a:rPr>
              <a:t>“Do not miss this show if it comes to an arena near you”</a:t>
            </a:r>
            <a:endParaRPr sz="2000">
              <a:solidFill>
                <a:srgbClr val="000000"/>
              </a:solidFill>
            </a:endParaRPr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Garamond"/>
              <a:buNone/>
            </a:pPr>
            <a:r>
              <a:rPr lang="en-US" sz="2800" b="1"/>
              <a:t>Southwest Airlines</a:t>
            </a:r>
            <a:endParaRPr b="1"/>
          </a:p>
          <a:p>
            <a:pPr marL="9144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-"/>
            </a:pPr>
            <a:r>
              <a:rPr lang="en-US"/>
              <a:t>“The speed of a plane at the price of a car-whenever you need it.”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Conclusion</a:t>
            </a:r>
            <a:endParaRPr/>
          </a:p>
        </p:txBody>
      </p:sp>
      <p:sp>
        <p:nvSpPr>
          <p:cNvPr id="198" name="Google Shape;198;p27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45720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400"/>
              <a:t>Through the use of various techniques, Cirque du Soleil, yellow tail, and Southwest Airlines were able to produce an original and exciting market space to grow their companies. 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a Blue Ocean?	</a:t>
            </a:r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000"/>
              <a:t>Characteristics:</a:t>
            </a:r>
            <a:endParaRPr sz="2000"/>
          </a:p>
          <a:p>
            <a:pPr marL="457200" lvl="0" indent="-355600" algn="l" rtl="0">
              <a:spcBef>
                <a:spcPts val="900"/>
              </a:spcBef>
              <a:spcAft>
                <a:spcPts val="0"/>
              </a:spcAft>
              <a:buSzPts val="2000"/>
              <a:buChar char="-"/>
            </a:pPr>
            <a:r>
              <a:rPr lang="en-US" sz="2000"/>
              <a:t>New and uncontested market space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 sz="2000"/>
              <a:t>Competition is irrelevant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 sz="2000"/>
              <a:t>Creates consumer value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 sz="2000"/>
              <a:t>Decreasing cost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 sz="2000"/>
              <a:t>Increasing revenue</a:t>
            </a:r>
            <a:endParaRPr sz="2000"/>
          </a:p>
          <a:p>
            <a:pPr marL="45720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i="1"/>
              <a:t>An effective Blue Ocean Strategy focuses on risk minimization and not on risk taking</a:t>
            </a:r>
            <a:endParaRPr i="1"/>
          </a:p>
          <a:p>
            <a:pPr marL="45720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4"/>
          <p:cNvSpPr txBox="1"/>
          <p:nvPr/>
        </p:nvSpPr>
        <p:spPr>
          <a:xfrm>
            <a:off x="11482100" y="6210175"/>
            <a:ext cx="6433500" cy="7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Times New Roman"/>
              <a:buNone/>
            </a:pPr>
            <a:r>
              <a:rPr lang="en-US" sz="4800" i="0" u="none" strike="noStrike" cap="none">
                <a:solidFill>
                  <a:srgbClr val="262626"/>
                </a:solidFill>
              </a:rPr>
              <a:t>The Strategy Canvas</a:t>
            </a:r>
            <a:endParaRPr sz="4800" i="0" u="none" strike="noStrike" cap="none">
              <a:solidFill>
                <a:srgbClr val="262626"/>
              </a:solidFill>
            </a:endParaRPr>
          </a:p>
        </p:txBody>
      </p:sp>
      <p:sp>
        <p:nvSpPr>
          <p:cNvPr id="121" name="Google Shape;121;p15"/>
          <p:cNvSpPr txBox="1">
            <a:spLocks noGrp="1"/>
          </p:cNvSpPr>
          <p:nvPr>
            <p:ph type="body" idx="1"/>
          </p:nvPr>
        </p:nvSpPr>
        <p:spPr>
          <a:xfrm>
            <a:off x="466325" y="2103125"/>
            <a:ext cx="5013300" cy="39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0" u="none" strike="noStrike" cap="none">
                <a:solidFill>
                  <a:schemeClr val="dk1"/>
                </a:solidFill>
              </a:rPr>
              <a:t>A diagnostic and an action framework for building a compelling blue ocean strategy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9144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Gothic"/>
              <a:buChar char="-"/>
            </a:pPr>
            <a:r>
              <a:rPr lang="en-US"/>
              <a:t>A key component for value innovation and beneficial in the creation of blue oceans</a:t>
            </a:r>
            <a:endParaRPr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Purpose:</a:t>
            </a:r>
            <a:endParaRPr b="1"/>
          </a:p>
          <a:p>
            <a:pPr marL="9144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AutoNum type="arabicPeriod"/>
            </a:pPr>
            <a:r>
              <a:rPr lang="en-US" sz="1800" i="0" u="none" strike="noStrike" cap="none">
                <a:solidFill>
                  <a:schemeClr val="dk1"/>
                </a:solidFill>
              </a:rPr>
              <a:t>Captures current state of play in the known market space (Horizontal axis)</a:t>
            </a:r>
            <a:endParaRPr/>
          </a:p>
          <a:p>
            <a:pPr marL="9144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AutoNum type="arabicPeriod"/>
            </a:pPr>
            <a:r>
              <a:rPr lang="en-US"/>
              <a:t>C</a:t>
            </a:r>
            <a:r>
              <a:rPr lang="en-US" sz="1800" i="0" u="none" strike="noStrike" cap="none">
                <a:solidFill>
                  <a:schemeClr val="dk1"/>
                </a:solidFill>
              </a:rPr>
              <a:t>aptures the offering level that buyers receive across all these key competing factors (Vertical axis)</a:t>
            </a:r>
            <a:endParaRPr/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aramond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2880" marR="0" lvl="0" indent="-6857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aramond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2" name="Google Shape;12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1600" y="2169825"/>
            <a:ext cx="5920250" cy="3798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6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Value Curve</a:t>
            </a:r>
            <a:endParaRPr/>
          </a:p>
        </p:txBody>
      </p:sp>
      <p:sp>
        <p:nvSpPr>
          <p:cNvPr id="128" name="Google Shape;128;p16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b="1"/>
              <a:t>Blue Ocean Strategy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b="1"/>
              <a:t>Red Ocean</a:t>
            </a:r>
            <a:endParaRPr b="1"/>
          </a:p>
          <a:p>
            <a:pPr marL="0" lvl="0" indent="0" algn="l" rtl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b="1"/>
              <a:t>Overdelivery without payback</a:t>
            </a:r>
            <a:r>
              <a:rPr lang="en-US"/>
              <a:t>:</a:t>
            </a:r>
            <a:endParaRPr/>
          </a:p>
          <a:p>
            <a:pPr marL="914400" lvl="1" indent="-3302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○"/>
            </a:pPr>
            <a:r>
              <a:rPr lang="en-US"/>
              <a:t>Ex. Premium Wines and Rolex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b="1"/>
              <a:t>Strategic contradictions</a:t>
            </a:r>
            <a:r>
              <a:rPr lang="en-US"/>
              <a:t>: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/>
              <a:t>Ex. Company website looks great but runs super slow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b="1"/>
              <a:t>An internally driven company</a:t>
            </a:r>
            <a:endParaRPr b="1"/>
          </a:p>
          <a:p>
            <a:pPr marL="914400" lvl="1" indent="-3302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○"/>
            </a:pPr>
            <a:r>
              <a:rPr lang="en-US"/>
              <a:t>Companies using to much Jargon</a:t>
            </a:r>
            <a:endParaRPr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Times New Roman"/>
              <a:buNone/>
            </a:pPr>
            <a:r>
              <a:rPr lang="en-US" sz="4800" i="0" u="none" strike="noStrike" cap="none">
                <a:solidFill>
                  <a:srgbClr val="262626"/>
                </a:solidFill>
              </a:rPr>
              <a:t>Four Actions Framework</a:t>
            </a:r>
            <a:r>
              <a:rPr lang="en-US" sz="4800" b="0" i="0" u="none" strike="noStrike" cap="non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4800" b="0" i="0" u="none" strike="noStrike" cap="none">
              <a:solidFill>
                <a:srgbClr val="26262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17"/>
          <p:cNvSpPr txBox="1">
            <a:spLocks noGrp="1"/>
          </p:cNvSpPr>
          <p:nvPr>
            <p:ph type="body" idx="1"/>
          </p:nvPr>
        </p:nvSpPr>
        <p:spPr>
          <a:xfrm>
            <a:off x="798175" y="2134725"/>
            <a:ext cx="5016900" cy="39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break the trade-off between differentiation and low cost and to create a new value curve</a:t>
            </a:r>
            <a:endParaRPr sz="2000"/>
          </a:p>
          <a:p>
            <a:pPr marL="18288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400"/>
              <a:t>Eliminate</a:t>
            </a:r>
            <a:endParaRPr sz="2400"/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400"/>
              <a:t>Reduce</a:t>
            </a:r>
            <a:endParaRPr sz="2400"/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400"/>
              <a:t>Raise</a:t>
            </a:r>
            <a:endParaRPr sz="2400"/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400"/>
              <a:t>Create</a:t>
            </a:r>
            <a:endParaRPr sz="2400"/>
          </a:p>
          <a:p>
            <a:pPr marL="457200" marR="0" lvl="1" indent="-81279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</a:pPr>
            <a:endParaRPr sz="16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marR="0" lvl="1" indent="-81279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Garamond"/>
              <a:buNone/>
            </a:pPr>
            <a:endParaRPr sz="16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35" name="Google Shape;13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3700" y="2134725"/>
            <a:ext cx="5484534" cy="393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Value Curve - </a:t>
            </a:r>
            <a:r>
              <a:rPr lang="en-US"/>
              <a:t>yellow tail </a:t>
            </a:r>
            <a:endParaRPr/>
          </a:p>
        </p:txBody>
      </p:sp>
      <p:pic>
        <p:nvPicPr>
          <p:cNvPr id="141" name="Google Shape;14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15673" y="1846998"/>
            <a:ext cx="6160649" cy="418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454800" y="376475"/>
            <a:ext cx="11282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320"/>
              <a:buFont typeface="Century Gothic"/>
              <a:buNone/>
            </a:pPr>
            <a:r>
              <a:rPr lang="en-US" sz="38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Eliminate → Reduce → Raise → Create Grid</a:t>
            </a:r>
            <a:endParaRPr sz="3800" b="0" i="0" u="none" strike="noStrike" cap="none">
              <a:solidFill>
                <a:srgbClr val="26262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47" name="Google Shape;147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54100" y="1647550"/>
            <a:ext cx="6588800" cy="452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yellow tail </a:t>
            </a:r>
            <a:endParaRPr/>
          </a:p>
        </p:txBody>
      </p:sp>
      <p:sp>
        <p:nvSpPr>
          <p:cNvPr id="153" name="Google Shape;153;p20"/>
          <p:cNvSpPr txBox="1">
            <a:spLocks noGrp="1"/>
          </p:cNvSpPr>
          <p:nvPr>
            <p:ph type="body" idx="1"/>
          </p:nvPr>
        </p:nvSpPr>
        <p:spPr>
          <a:xfrm>
            <a:off x="1066800" y="2087325"/>
            <a:ext cx="7624200" cy="393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/>
              <a:t>Fastest-growing brand in the wine-industry in Australia and the U.S.</a:t>
            </a:r>
            <a:endParaRPr/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/>
              <a:t>Converted many beer, cocktail, and traditional wine drinkers</a:t>
            </a:r>
            <a:endParaRPr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400"/>
              <a:t>Attributes</a:t>
            </a:r>
            <a:endParaRPr sz="2400"/>
          </a:p>
          <a:p>
            <a:pPr marL="457200" lvl="0" indent="-368300" algn="l" rtl="0">
              <a:spcBef>
                <a:spcPts val="90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Inexpensive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Simple fruity sweetness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Eliminated traditional factors (tannins, oaks, complexity, aging)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Simplistic (label, boxes, technical jargon)</a:t>
            </a:r>
            <a:endParaRPr sz="2200"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 sz="2200"/>
          </a:p>
        </p:txBody>
      </p:sp>
      <p:pic>
        <p:nvPicPr>
          <p:cNvPr id="154" name="Google Shape;15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99325" y="3567600"/>
            <a:ext cx="2598050" cy="259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Cirque du Soleil </a:t>
            </a:r>
            <a:endParaRPr/>
          </a:p>
        </p:txBody>
      </p:sp>
      <p:pic>
        <p:nvPicPr>
          <p:cNvPr id="160" name="Google Shape;16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93850" y="3798175"/>
            <a:ext cx="2781300" cy="272415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1"/>
          <p:cNvSpPr txBox="1"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200"/>
              <a:t>Eliminates</a:t>
            </a:r>
            <a:endParaRPr sz="2200"/>
          </a:p>
          <a:p>
            <a:pPr marL="457200" lvl="0" indent="-368300" algn="l" rtl="0">
              <a:spcBef>
                <a:spcPts val="90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Use of animals, and star performers.</a:t>
            </a:r>
            <a:endParaRPr sz="2200"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200"/>
              <a:t>Reduces</a:t>
            </a:r>
            <a:endParaRPr sz="2200"/>
          </a:p>
          <a:p>
            <a:pPr marL="457200" lvl="0" indent="-368300" algn="l" rtl="0">
              <a:spcBef>
                <a:spcPts val="90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Animal costs, and transportation costs.</a:t>
            </a:r>
            <a:endParaRPr sz="2200"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200"/>
              <a:t>Raises</a:t>
            </a:r>
            <a:endParaRPr sz="2200"/>
          </a:p>
          <a:p>
            <a:pPr marL="457200" lvl="0" indent="-368300" algn="l" rtl="0">
              <a:spcBef>
                <a:spcPts val="90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Price, unique venue, profits</a:t>
            </a:r>
            <a:endParaRPr sz="2200"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200"/>
              <a:t>Creates</a:t>
            </a:r>
            <a:endParaRPr sz="2200"/>
          </a:p>
          <a:p>
            <a:pPr marL="457200" lvl="0" indent="-368300" algn="l" rtl="0">
              <a:spcBef>
                <a:spcPts val="900"/>
              </a:spcBef>
              <a:spcAft>
                <a:spcPts val="0"/>
              </a:spcAft>
              <a:buSzPts val="2200"/>
              <a:buChar char="-"/>
            </a:pPr>
            <a:r>
              <a:rPr lang="en-US" sz="2200"/>
              <a:t>Themes, artisan music and dances</a:t>
            </a:r>
            <a:endParaRPr sz="2200"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9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von">
  <a:themeElements>
    <a:clrScheme name="Savon">
      <a:dk1>
        <a:srgbClr val="000000"/>
      </a:dk1>
      <a:lt1>
        <a:srgbClr val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621</Words>
  <Application>Microsoft Macintosh PowerPoint</Application>
  <PresentationFormat>Widescreen</PresentationFormat>
  <Paragraphs>108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Garamond</vt:lpstr>
      <vt:lpstr>Century Gothic</vt:lpstr>
      <vt:lpstr>Caveat</vt:lpstr>
      <vt:lpstr>Times New Roman</vt:lpstr>
      <vt:lpstr>Savon</vt:lpstr>
      <vt:lpstr>BLUE OCEAN STRATEGY</vt:lpstr>
      <vt:lpstr>What is a Blue Ocean? </vt:lpstr>
      <vt:lpstr>The Strategy Canvas</vt:lpstr>
      <vt:lpstr>Value Curve</vt:lpstr>
      <vt:lpstr>Four Actions Framework </vt:lpstr>
      <vt:lpstr>Value Curve - yellow tail </vt:lpstr>
      <vt:lpstr>Eliminate → Reduce → Raise → Create Grid</vt:lpstr>
      <vt:lpstr>yellow tail </vt:lpstr>
      <vt:lpstr>Cirque du Soleil </vt:lpstr>
      <vt:lpstr>Southwest Airlines</vt:lpstr>
      <vt:lpstr>Characteristics of a Good Strategy</vt:lpstr>
      <vt:lpstr>Focus</vt:lpstr>
      <vt:lpstr>Divergence</vt:lpstr>
      <vt:lpstr>Compelling Tagline</vt:lpstr>
      <vt:lpstr>In Conclusion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OCEAN STRATEGY</dc:title>
  <cp:lastModifiedBy>Microsoft Office User</cp:lastModifiedBy>
  <cp:revision>1</cp:revision>
  <dcterms:modified xsi:type="dcterms:W3CDTF">2018-10-12T14:40:52Z</dcterms:modified>
</cp:coreProperties>
</file>