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39194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814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265c1778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265c17786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0053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596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47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799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247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26e073dad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26e073dad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199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265c1778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265c1778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3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 1: allows you to understand where the competition is currently investing, the factors the industry currently competes in: products, services and what customers receive from existing competitive offerings in the market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 2: </a:t>
            </a:r>
            <a:r>
              <a:rPr lang="en-US" b="1" u="sng"/>
              <a:t>help on this one</a:t>
            </a:r>
            <a:endParaRPr b="1" u="sng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184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26e073dad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26e073dad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88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Eliminated</a:t>
            </a:r>
            <a:r>
              <a:rPr lang="en-US"/>
              <a:t>: this may occur if some factor is seen as no longer having value or even detracting from value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Reduce:</a:t>
            </a:r>
            <a:r>
              <a:rPr lang="en-US"/>
              <a:t>this occurs when when a company tends to overproduce or overdesign in an attempt to match or beat our their competition in the market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Raise:  </a:t>
            </a:r>
            <a:endParaRPr b="1"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74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65c1778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265c17786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498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498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265c1778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265c1778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4988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265c1778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265c1778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22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8" name="Google Shape;18;p2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sz="72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1453896" y="521106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37;p4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8" name="Google Shape;38;p4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" name="Google Shape;39;p4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40;p4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sz="72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1453553" y="521106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604504" y="521106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77724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Garamond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0393677" y="622300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8531352" cy="6382512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Garamond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10396728" y="6227064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reload=9&amp;v=8ExRnpy4rP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1561650" y="2280898"/>
            <a:ext cx="9068700" cy="20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Arial"/>
              <a:buNone/>
            </a:pPr>
            <a:r>
              <a:rPr lang="en-US" sz="8500" i="0" u="none" strike="noStrike" cap="none">
                <a:solidFill>
                  <a:srgbClr val="262626"/>
                </a:solidFill>
                <a:latin typeface="Caveat"/>
                <a:ea typeface="Caveat"/>
                <a:cs typeface="Caveat"/>
                <a:sym typeface="Caveat"/>
              </a:rPr>
              <a:t>BLUE OCEAN STRATEGY</a:t>
            </a:r>
            <a:endParaRPr sz="8500" i="0" u="none" strike="noStrike" cap="none">
              <a:solidFill>
                <a:srgbClr val="262626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1560600" y="4535124"/>
            <a:ext cx="9070800" cy="8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Garamond"/>
              <a:buNone/>
            </a:pPr>
            <a:r>
              <a:rPr lang="en-US" sz="3000" i="0" u="none" strike="noStrike" cap="non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James Blanton</a:t>
            </a:r>
            <a:r>
              <a:rPr lang="en-US" sz="3000">
                <a:latin typeface="Caveat"/>
                <a:ea typeface="Caveat"/>
                <a:cs typeface="Caveat"/>
                <a:sym typeface="Caveat"/>
              </a:rPr>
              <a:t>, </a:t>
            </a:r>
            <a:r>
              <a:rPr lang="en-US" sz="3000" i="0" u="none" strike="noStrike" cap="non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Lauren DeFrancisco</a:t>
            </a:r>
            <a:r>
              <a:rPr lang="en-US" sz="3000">
                <a:latin typeface="Caveat"/>
                <a:ea typeface="Caveat"/>
                <a:cs typeface="Caveat"/>
                <a:sym typeface="Caveat"/>
              </a:rPr>
              <a:t>, </a:t>
            </a:r>
            <a:r>
              <a:rPr lang="en-US" sz="3000" i="0" u="none" strike="noStrike" cap="non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Aaron Phillips</a:t>
            </a:r>
            <a:endParaRPr sz="3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361150" y="1279925"/>
            <a:ext cx="14697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latin typeface="Caveat"/>
                <a:ea typeface="Caveat"/>
                <a:cs typeface="Caveat"/>
                <a:sym typeface="Caveat"/>
                <a:hlinkClick r:id="rId3"/>
              </a:rPr>
              <a:t>Chapter 2</a:t>
            </a:r>
            <a:endParaRPr sz="24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Southwest Airlines</a:t>
            </a:r>
            <a:endParaRPr/>
          </a:p>
        </p:txBody>
      </p:sp>
      <p:sp>
        <p:nvSpPr>
          <p:cNvPr id="167" name="Google Shape;167;p2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Eliminates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First class, picking seats, long-duration flights, and meals.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Reduces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Time between take-off and departure.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Raises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Customer service, and overall experience.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Creates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Customer loyalty.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8" name="Google Shape;16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5225" y="4108975"/>
            <a:ext cx="2982600" cy="22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320"/>
              <a:buFont typeface="Century Gothic"/>
              <a:buNone/>
            </a:pPr>
            <a:r>
              <a:rPr lang="en-US" sz="432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Characteristics of a Good Strategy</a:t>
            </a:r>
            <a:endParaRPr sz="432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3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000"/>
              <a:buChar char="-"/>
            </a:pPr>
            <a:r>
              <a:rPr lang="en-US" sz="3000"/>
              <a:t>Focus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-US" sz="3000"/>
              <a:t>Divergence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-US" sz="3000"/>
              <a:t>Compelling Tagline</a:t>
            </a:r>
            <a:endParaRPr sz="3000"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order to have a good strategy these three characteristics serve as an</a:t>
            </a:r>
            <a:r>
              <a:rPr lang="en-US" sz="2400"/>
              <a:t> decisely indicative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 of the commercial viability of blue ocean ideas</a:t>
            </a: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yellow tail:</a:t>
            </a:r>
            <a:r>
              <a:rPr lang="en-US" sz="2000" b="1"/>
              <a:t> </a:t>
            </a:r>
            <a:endParaRPr/>
          </a:p>
          <a:p>
            <a:pPr marL="9144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Customers, and products</a:t>
            </a:r>
            <a:endParaRPr sz="2200"/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Cirque du Soleil: </a:t>
            </a:r>
            <a:endParaRPr sz="2800" b="1"/>
          </a:p>
          <a:p>
            <a:pPr marL="9144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Higher value performances, quality acrobatics, and various themes</a:t>
            </a:r>
            <a:endParaRPr sz="28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28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Southwest Airlines: </a:t>
            </a:r>
            <a:endParaRPr sz="2800" b="1"/>
          </a:p>
          <a:p>
            <a:pPr marL="9144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Friendly Service, speed, and frequent point-to-point departures</a:t>
            </a: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Divergence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1066800" y="2103126"/>
            <a:ext cx="10058400" cy="45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6857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000"/>
              <a:t>“The best way to beat the competition, is to stop trying to beat it.”</a:t>
            </a:r>
            <a:endParaRPr sz="2000"/>
          </a:p>
          <a:p>
            <a:pPr marL="182880" marR="0" lvl="0" indent="-6857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2000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 i="1"/>
              <a:t>yellow tail:</a:t>
            </a:r>
            <a:endParaRPr sz="2800" b="1" i="1"/>
          </a:p>
          <a:p>
            <a:pPr marL="9144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Made the wine more convenient for everyday customers</a:t>
            </a:r>
            <a:endParaRPr sz="2000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2800" b="1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Cirque du Soleil:</a:t>
            </a:r>
            <a:endParaRPr sz="2800" b="1"/>
          </a:p>
          <a:p>
            <a:pPr marL="9144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Adapted their shows to have themes</a:t>
            </a:r>
            <a:endParaRPr sz="2000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2800" b="1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Southwest Airlines:</a:t>
            </a:r>
            <a:endParaRPr sz="2800" b="1"/>
          </a:p>
          <a:p>
            <a:pPr marL="9144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Pioneered point-to-point travel</a:t>
            </a:r>
            <a:endParaRPr sz="200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Compelling Tagline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2" name="Google Shape;192;p2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6857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/>
              <a:t>A good tagline must not only deliver a clear message but also advertise an offering truthfully, or else customers will lose trust and interest</a:t>
            </a:r>
            <a:endParaRPr b="1"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yellow tail</a:t>
            </a:r>
            <a:endParaRPr sz="2800" b="1"/>
          </a:p>
          <a:p>
            <a:pPr marL="9144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-"/>
            </a:pPr>
            <a:r>
              <a:rPr lang="en-US">
                <a:solidFill>
                  <a:srgbClr val="222222"/>
                </a:solidFill>
              </a:rPr>
              <a:t>“We are passionate about creating great tasting, quality wines for everyone to enjoy.”</a:t>
            </a:r>
            <a:endParaRPr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Cirque du Soleil</a:t>
            </a:r>
            <a:endParaRPr sz="2800" b="1"/>
          </a:p>
          <a:p>
            <a:pPr marL="9144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Char char="-"/>
            </a:pPr>
            <a:r>
              <a:rPr lang="en-US" sz="2000">
                <a:solidFill>
                  <a:srgbClr val="000000"/>
                </a:solidFill>
              </a:rPr>
              <a:t>“Do not miss this show if it comes to an arena near you”</a:t>
            </a:r>
            <a:endParaRPr sz="2000">
              <a:solidFill>
                <a:srgbClr val="000000"/>
              </a:solidFill>
            </a:endParaRPr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-US" sz="2800" b="1"/>
              <a:t>Southwest Airlines</a:t>
            </a:r>
            <a:endParaRPr b="1"/>
          </a:p>
          <a:p>
            <a:pPr marL="9144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-"/>
            </a:pPr>
            <a:r>
              <a:rPr lang="en-US"/>
              <a:t>“The speed of a plane at the price of a car-whenever you need it.”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Conclusion</a:t>
            </a:r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20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Through the use of various techniques, Cirque du Soleil, yellow tail, and Southwest Airlines were able to produce an original and exciting market space to grow their companies. 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a Blue Ocean?	</a:t>
            </a:r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000"/>
              <a:t>Characteristics:</a:t>
            </a:r>
            <a:endParaRPr sz="2000"/>
          </a:p>
          <a:p>
            <a:pPr marL="457200" lvl="0" indent="-355600" algn="l" rtl="0">
              <a:spcBef>
                <a:spcPts val="90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New and uncontested market space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Competition is irrelevant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Creates consumer value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Decreasing cost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Increasing revenue</a:t>
            </a:r>
            <a:endParaRPr sz="2000"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i="1"/>
              <a:t>An effective Blue Ocean Strategy focuses on risk minimization and not on risk taking</a:t>
            </a:r>
            <a:endParaRPr i="1"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4"/>
          <p:cNvSpPr txBox="1"/>
          <p:nvPr/>
        </p:nvSpPr>
        <p:spPr>
          <a:xfrm>
            <a:off x="11482100" y="6210175"/>
            <a:ext cx="64335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imes New Roman"/>
              <a:buNone/>
            </a:pPr>
            <a:r>
              <a:rPr lang="en-US" sz="4800" i="0" u="none" strike="noStrike" cap="none">
                <a:solidFill>
                  <a:srgbClr val="262626"/>
                </a:solidFill>
              </a:rPr>
              <a:t>The Strategy Canvas</a:t>
            </a:r>
            <a:endParaRPr sz="4800" i="0" u="none" strike="noStrike" cap="none">
              <a:solidFill>
                <a:srgbClr val="262626"/>
              </a:solidFill>
            </a:endParaRPr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466325" y="2103125"/>
            <a:ext cx="5013300" cy="3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>
                <a:solidFill>
                  <a:schemeClr val="dk1"/>
                </a:solidFill>
              </a:rPr>
              <a:t>A diagnostic and an action framework for building a compelling blue ocean strategy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-"/>
            </a:pPr>
            <a:r>
              <a:rPr lang="en-US"/>
              <a:t>A key component for value innovation and beneficial in the creation of blue oceans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Purpose:</a:t>
            </a:r>
            <a:endParaRPr b="1"/>
          </a:p>
          <a:p>
            <a:pPr marL="9144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1800" i="0" u="none" strike="noStrike" cap="none">
                <a:solidFill>
                  <a:schemeClr val="dk1"/>
                </a:solidFill>
              </a:rPr>
              <a:t>Captures current state of play in the known market space (Horizontal axis)</a:t>
            </a:r>
            <a:endParaRPr/>
          </a:p>
          <a:p>
            <a:pPr marL="9144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/>
              <a:t>C</a:t>
            </a:r>
            <a:r>
              <a:rPr lang="en-US" sz="1800" i="0" u="none" strike="noStrike" cap="none">
                <a:solidFill>
                  <a:schemeClr val="dk1"/>
                </a:solidFill>
              </a:rPr>
              <a:t>aptures the offering level that buyers receive across all these key competing factors (Vertical axis)</a:t>
            </a:r>
            <a:endParaRPr/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aramond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" marR="0" lvl="0" indent="-685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aramond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2" name="Google Shape;12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600" y="2169825"/>
            <a:ext cx="5920250" cy="3798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Value Curve</a:t>
            </a:r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/>
              <a:t>Blue Ocean Strategy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/>
              <a:t>Red Ocean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/>
              <a:t>Overdelivery without payback</a:t>
            </a:r>
            <a:r>
              <a:rPr lang="en-US"/>
              <a:t>:</a:t>
            </a:r>
            <a:endParaRPr/>
          </a:p>
          <a:p>
            <a:pPr marL="914400" lvl="1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○"/>
            </a:pPr>
            <a:r>
              <a:rPr lang="en-US"/>
              <a:t>Ex. Premium Wines and Rolex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/>
              <a:t>Strategic contradictions</a:t>
            </a:r>
            <a:r>
              <a:rPr lang="en-US"/>
              <a:t>: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/>
              <a:t>Ex. Company website looks great but runs super slow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/>
              <a:t>An internally driven company</a:t>
            </a:r>
            <a:endParaRPr b="1"/>
          </a:p>
          <a:p>
            <a:pPr marL="914400" lvl="1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○"/>
            </a:pPr>
            <a:r>
              <a:rPr lang="en-US"/>
              <a:t>Companies using to much Jargon</a:t>
            </a: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imes New Roman"/>
              <a:buNone/>
            </a:pPr>
            <a:r>
              <a:rPr lang="en-US" sz="4800" i="0" u="none" strike="noStrike" cap="none">
                <a:solidFill>
                  <a:srgbClr val="262626"/>
                </a:solidFill>
              </a:rPr>
              <a:t>Four Actions Framework</a:t>
            </a:r>
            <a:r>
              <a:rPr lang="en-US" sz="4800" b="0" i="0" u="none" strike="noStrike" cap="non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4800" b="0" i="0" u="none" strike="noStrike" cap="none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798175" y="2134725"/>
            <a:ext cx="5016900" cy="3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break the trade-off between differentiation and low cost and to create a new value curve</a:t>
            </a:r>
            <a:endParaRPr sz="2000"/>
          </a:p>
          <a:p>
            <a:pPr marL="18288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Eliminate</a:t>
            </a:r>
            <a:endParaRPr sz="2400"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Reduce</a:t>
            </a:r>
            <a:endParaRPr sz="2400"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Raise</a:t>
            </a:r>
            <a:endParaRPr sz="2400"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Create</a:t>
            </a:r>
            <a:endParaRPr sz="2400"/>
          </a:p>
          <a:p>
            <a:pPr marL="457200" marR="0" lvl="1" indent="-8127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</a:pPr>
            <a:endParaRPr sz="16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1" indent="-8127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</a:pPr>
            <a:endParaRPr sz="16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3700" y="2134725"/>
            <a:ext cx="5484534" cy="39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Value Curve - </a:t>
            </a:r>
            <a:r>
              <a:rPr lang="en-US"/>
              <a:t>yellow tail </a:t>
            </a:r>
            <a:endParaRPr/>
          </a:p>
        </p:txBody>
      </p:sp>
      <p:pic>
        <p:nvPicPr>
          <p:cNvPr id="141" name="Google Shape;14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5673" y="1846998"/>
            <a:ext cx="6160649" cy="418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454800" y="376475"/>
            <a:ext cx="1128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320"/>
              <a:buFont typeface="Century Gothic"/>
              <a:buNone/>
            </a:pPr>
            <a:r>
              <a:rPr lang="en-US" sz="3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Eliminate → Reduce → Raise → Create Grid</a:t>
            </a:r>
            <a:endParaRPr sz="3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7" name="Google Shape;14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4100" y="1647550"/>
            <a:ext cx="6588800" cy="452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yellow tail </a:t>
            </a:r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1"/>
          </p:nvPr>
        </p:nvSpPr>
        <p:spPr>
          <a:xfrm>
            <a:off x="1066800" y="2087325"/>
            <a:ext cx="76242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/>
              <a:t>Fastest-growing brand in the wine-industry in Australia and the U.S.</a:t>
            </a:r>
            <a:endParaRPr/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/>
              <a:t>Converted many beer, cocktail, and traditional wine drinkers</a:t>
            </a: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Attributes</a:t>
            </a:r>
            <a:endParaRPr sz="24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Inexpensive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Simple fruity sweetness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Eliminated traditional factors (tannins, oaks, complexity, aging)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Simplistic (label, boxes, technical jargon)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2200"/>
          </a:p>
        </p:txBody>
      </p:sp>
      <p:pic>
        <p:nvPicPr>
          <p:cNvPr id="154" name="Google Shape;15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9325" y="3567600"/>
            <a:ext cx="2598050" cy="25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Cirque du Soleil </a:t>
            </a:r>
            <a:endParaRPr/>
          </a:p>
        </p:txBody>
      </p:sp>
      <p:pic>
        <p:nvPicPr>
          <p:cNvPr id="160" name="Google Shape;16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93850" y="3798175"/>
            <a:ext cx="2781300" cy="272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1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Eliminates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Use of animals, and star performers.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Reduces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Animal costs, and transportation costs.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Raises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Price, unique venue, profits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200"/>
              <a:t>Creates</a:t>
            </a:r>
            <a:endParaRPr sz="2200"/>
          </a:p>
          <a:p>
            <a:pPr marL="457200" lvl="0" indent="-368300" algn="l" rtl="0">
              <a:spcBef>
                <a:spcPts val="90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Themes, artisan music and dances</a:t>
            </a:r>
            <a:endParaRPr sz="22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Macintosh PowerPoint</Application>
  <PresentationFormat>Widescreen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Garamond</vt:lpstr>
      <vt:lpstr>Century Gothic</vt:lpstr>
      <vt:lpstr>Caveat</vt:lpstr>
      <vt:lpstr>Times New Roman</vt:lpstr>
      <vt:lpstr>Savon</vt:lpstr>
      <vt:lpstr>BLUE OCEAN STRATEGY</vt:lpstr>
      <vt:lpstr>What is a Blue Ocean? </vt:lpstr>
      <vt:lpstr>The Strategy Canvas</vt:lpstr>
      <vt:lpstr>Value Curve</vt:lpstr>
      <vt:lpstr>Four Actions Framework </vt:lpstr>
      <vt:lpstr>Value Curve - yellow tail </vt:lpstr>
      <vt:lpstr>Eliminate → Reduce → Raise → Create Grid</vt:lpstr>
      <vt:lpstr>yellow tail </vt:lpstr>
      <vt:lpstr>Cirque du Soleil </vt:lpstr>
      <vt:lpstr>Southwest Airlines</vt:lpstr>
      <vt:lpstr>Characteristics of a Good Strategy</vt:lpstr>
      <vt:lpstr>Focus</vt:lpstr>
      <vt:lpstr>Divergence</vt:lpstr>
      <vt:lpstr>Compelling Tagline</vt:lpstr>
      <vt:lpstr>In Conclusion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</dc:title>
  <cp:lastModifiedBy>Microsoft Office User</cp:lastModifiedBy>
  <cp:revision>1</cp:revision>
  <dcterms:modified xsi:type="dcterms:W3CDTF">2018-10-12T14:40:52Z</dcterms:modified>
</cp:coreProperties>
</file>