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2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 showComments="0">
  <p:normalViewPr>
    <p:restoredLeft sz="15575"/>
    <p:restoredTop sz="94677"/>
  </p:normalViewPr>
  <p:slideViewPr>
    <p:cSldViewPr snapToGrid="0">
      <p:cViewPr varScale="1">
        <p:scale>
          <a:sx n="103" d="100"/>
          <a:sy n="103" d="100"/>
        </p:scale>
        <p:origin x="184" y="68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notesMaster" Target="notesMasters/notesMaster1.xml"/><Relationship Id="rId29" Type="http://schemas.openxmlformats.org/officeDocument/2006/relationships/presProps" Target="presProps.xml"/><Relationship Id="rId30" Type="http://schemas.openxmlformats.org/officeDocument/2006/relationships/viewProps" Target="viewProps.xml"/><Relationship Id="rId31" Type="http://schemas.openxmlformats.org/officeDocument/2006/relationships/theme" Target="theme/theme1.xml"/><Relationship Id="rId3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550799280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2898039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44ad09ec82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7" name="Google Shape;187;g44ad09ec82_0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sharp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2617894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g44ad09ec82_0_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3" name="Google Shape;193;g44ad09ec82_0_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sharp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4342300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g44cf163bb0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9" name="Google Shape;199;g44cf163bb0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sharp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62186873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g45580628e3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5" name="Google Shape;205;g45580628e3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3796500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g45580628e3_0_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0" name="Google Shape;210;g45580628e3_0_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25972718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g45580628e3_0_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6" name="Google Shape;216;g45580628e3_0_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358975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g45580628e3_0_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1" name="Google Shape;221;g45580628e3_0_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2520304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g45580628e3_0_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7" name="Google Shape;227;g45580628e3_0_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2139130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g45580628e3_0_3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3" name="Google Shape;233;g45580628e3_0_3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0710983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g45580628e3_0_4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8" name="Google Shape;238;g45580628e3_0_4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8085867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g4558062b67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8" name="Google Shape;138;g4558062b67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39912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Google Shape;242;g455accc0a5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3" name="Google Shape;243;g455accc0a5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Homar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64169492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Google Shape;248;g455accc0a5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9" name="Google Shape;249;g455accc0a5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Homar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0377966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Google Shape;254;g455accc0a5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5" name="Google Shape;255;g455accc0a5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Homar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05615031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g455accc0a5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1" name="Google Shape;261;g455accc0a5_0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Homar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76600175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Google Shape;266;g45580628e3_2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7" name="Google Shape;267;g45580628e3_2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Homar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81992706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Google Shape;272;g45580628e3_2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3" name="Google Shape;273;g45580628e3_2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158504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Google Shape;278;g45580628e3_2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9" name="Google Shape;279;g45580628e3_2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6565770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g4558062b67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4" name="Google Shape;144;g4558062b67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216834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g4558062b67_0_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1" name="Google Shape;151;g4558062b67_0_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348874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g4558062b67_0_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7" name="Google Shape;157;g4558062b67_0_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626073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g4558062b67_0_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3" name="Google Shape;163;g4558062b67_0_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8418054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g44ad09ec82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9" name="Google Shape;169;g44ad09ec82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sharp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58659374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g44ad09ec82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5" name="Google Shape;175;g44ad09ec82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sharp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57654338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g44ad09ec82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1" name="Google Shape;181;g44ad09ec82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sharp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5183892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 rot="5400000">
            <a:off x="7500300" y="505"/>
            <a:ext cx="1643700" cy="1643700"/>
          </a:xfrm>
          <a:prstGeom prst="diagStripe">
            <a:avLst>
              <a:gd name="adj" fmla="val 0"/>
            </a:avLst>
          </a:prstGeom>
          <a:solidFill>
            <a:schemeClr val="lt1">
              <a:alpha val="303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1" name="Google Shape;11;p2"/>
          <p:cNvGrpSpPr/>
          <p:nvPr/>
        </p:nvGrpSpPr>
        <p:grpSpPr>
          <a:xfrm>
            <a:off x="0" y="490"/>
            <a:ext cx="5153705" cy="5134399"/>
            <a:chOff x="0" y="75"/>
            <a:chExt cx="5153705" cy="5152950"/>
          </a:xfrm>
        </p:grpSpPr>
        <p:sp>
          <p:nvSpPr>
            <p:cNvPr id="12" name="Google Shape;12;p2"/>
            <p:cNvSpPr/>
            <p:nvPr/>
          </p:nvSpPr>
          <p:spPr>
            <a:xfrm rot="-5400000">
              <a:off x="455" y="-225"/>
              <a:ext cx="5152800" cy="51537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30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 rot="-5400000">
              <a:off x="150" y="1145825"/>
              <a:ext cx="3996600" cy="3996900"/>
            </a:xfrm>
            <a:prstGeom prst="diagStripe">
              <a:avLst>
                <a:gd name="adj" fmla="val 58774"/>
              </a:avLst>
            </a:prstGeom>
            <a:solidFill>
              <a:schemeClr val="lt1">
                <a:alpha val="30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14;p2"/>
            <p:cNvSpPr/>
            <p:nvPr/>
          </p:nvSpPr>
          <p:spPr>
            <a:xfrm rot="-5400000">
              <a:off x="1646" y="-75"/>
              <a:ext cx="2299800" cy="2300100"/>
            </a:xfrm>
            <a:prstGeom prst="diagStrip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 flipH="1">
              <a:off x="652821" y="590035"/>
              <a:ext cx="2300100" cy="2299800"/>
            </a:xfrm>
            <a:prstGeom prst="diagStripe">
              <a:avLst>
                <a:gd name="adj" fmla="val 50000"/>
              </a:avLst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3537150" y="1578400"/>
            <a:ext cx="5017500" cy="15789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5083950" y="3924925"/>
            <a:ext cx="3470700" cy="5061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6" name="Google Shape;106;p11"/>
          <p:cNvGrpSpPr/>
          <p:nvPr/>
        </p:nvGrpSpPr>
        <p:grpSpPr>
          <a:xfrm>
            <a:off x="4406400" y="0"/>
            <a:ext cx="4737600" cy="5143065"/>
            <a:chOff x="4406400" y="0"/>
            <a:chExt cx="4737600" cy="5143065"/>
          </a:xfrm>
        </p:grpSpPr>
        <p:sp>
          <p:nvSpPr>
            <p:cNvPr id="107" name="Google Shape;107;p11"/>
            <p:cNvSpPr/>
            <p:nvPr/>
          </p:nvSpPr>
          <p:spPr>
            <a:xfrm rot="5400000">
              <a:off x="4408200" y="-1800"/>
              <a:ext cx="4734000" cy="4737600"/>
            </a:xfrm>
            <a:prstGeom prst="diagStripe">
              <a:avLst>
                <a:gd name="adj" fmla="val 49469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" name="Google Shape;108;p11"/>
            <p:cNvSpPr/>
            <p:nvPr/>
          </p:nvSpPr>
          <p:spPr>
            <a:xfrm rot="5400000">
              <a:off x="4841125" y="5700"/>
              <a:ext cx="4298100" cy="4286700"/>
            </a:xfrm>
            <a:prstGeom prst="diagStripe">
              <a:avLst>
                <a:gd name="adj" fmla="val 0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" name="Google Shape;109;p11"/>
            <p:cNvSpPr/>
            <p:nvPr/>
          </p:nvSpPr>
          <p:spPr>
            <a:xfrm rot="-5400000">
              <a:off x="5618399" y="1236468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" name="Google Shape;110;p11"/>
            <p:cNvSpPr/>
            <p:nvPr/>
          </p:nvSpPr>
          <p:spPr>
            <a:xfrm flipH="1">
              <a:off x="5849857" y="1443956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" name="Google Shape;111;p11"/>
            <p:cNvSpPr/>
            <p:nvPr/>
          </p:nvSpPr>
          <p:spPr>
            <a:xfrm rot="-5400000">
              <a:off x="5987081" y="2469465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" name="Google Shape;112;p11"/>
            <p:cNvSpPr/>
            <p:nvPr/>
          </p:nvSpPr>
          <p:spPr>
            <a:xfrm flipH="1">
              <a:off x="6222115" y="2676953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" name="Google Shape;113;p11"/>
            <p:cNvSpPr/>
            <p:nvPr/>
          </p:nvSpPr>
          <p:spPr>
            <a:xfrm rot="-5400000">
              <a:off x="6675341" y="1862018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" name="Google Shape;114;p11"/>
            <p:cNvSpPr/>
            <p:nvPr/>
          </p:nvSpPr>
          <p:spPr>
            <a:xfrm flipH="1">
              <a:off x="6908099" y="2069505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" name="Google Shape;115;p11"/>
            <p:cNvSpPr/>
            <p:nvPr/>
          </p:nvSpPr>
          <p:spPr>
            <a:xfrm rot="-5400000">
              <a:off x="6861141" y="2477810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" name="Google Shape;116;p11"/>
            <p:cNvSpPr/>
            <p:nvPr/>
          </p:nvSpPr>
          <p:spPr>
            <a:xfrm flipH="1">
              <a:off x="7965266" y="2692963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" name="Google Shape;117;p11"/>
            <p:cNvSpPr/>
            <p:nvPr/>
          </p:nvSpPr>
          <p:spPr>
            <a:xfrm flipH="1">
              <a:off x="8145082" y="3308755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" name="Google Shape;118;p11"/>
            <p:cNvSpPr/>
            <p:nvPr/>
          </p:nvSpPr>
          <p:spPr>
            <a:xfrm rot="-5400000">
              <a:off x="7047599" y="3095015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" name="Google Shape;119;p11"/>
            <p:cNvSpPr/>
            <p:nvPr/>
          </p:nvSpPr>
          <p:spPr>
            <a:xfrm flipH="1">
              <a:off x="7276649" y="3302502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" name="Google Shape;120;p11"/>
            <p:cNvSpPr/>
            <p:nvPr/>
          </p:nvSpPr>
          <p:spPr>
            <a:xfrm rot="-5400000">
              <a:off x="7227414" y="3710807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" name="Google Shape;121;p11"/>
            <p:cNvSpPr/>
            <p:nvPr/>
          </p:nvSpPr>
          <p:spPr>
            <a:xfrm flipH="1">
              <a:off x="7462448" y="3918294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" name="Google Shape;122;p11"/>
            <p:cNvSpPr/>
            <p:nvPr/>
          </p:nvSpPr>
          <p:spPr>
            <a:xfrm rot="-5400000">
              <a:off x="8102491" y="3718473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" name="Google Shape;123;p11"/>
            <p:cNvSpPr/>
            <p:nvPr/>
          </p:nvSpPr>
          <p:spPr>
            <a:xfrm flipH="1">
              <a:off x="8334533" y="3925960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" name="Google Shape;124;p11"/>
            <p:cNvSpPr/>
            <p:nvPr/>
          </p:nvSpPr>
          <p:spPr>
            <a:xfrm rot="-5400000">
              <a:off x="8288290" y="4334265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25" name="Google Shape;125;p11"/>
          <p:cNvSpPr txBox="1">
            <a:spLocks noGrp="1"/>
          </p:cNvSpPr>
          <p:nvPr>
            <p:ph type="title" hasCustomPrompt="1"/>
          </p:nvPr>
        </p:nvSpPr>
        <p:spPr>
          <a:xfrm>
            <a:off x="823850" y="1284675"/>
            <a:ext cx="47760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1pPr>
            <a:lvl2pPr lvl="1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2pPr>
            <a:lvl3pPr lvl="2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3pPr>
            <a:lvl4pPr lvl="3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4pPr>
            <a:lvl5pPr lvl="4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5pPr>
            <a:lvl6pPr lvl="5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6pPr>
            <a:lvl7pPr lvl="6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7pPr>
            <a:lvl8pPr lvl="7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8pPr>
            <a:lvl9pPr lvl="8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9pPr>
          </a:lstStyle>
          <a:p>
            <a:r>
              <a:t>xx%</a:t>
            </a:r>
          </a:p>
        </p:txBody>
      </p:sp>
      <p:sp>
        <p:nvSpPr>
          <p:cNvPr id="126" name="Google Shape;126;p11"/>
          <p:cNvSpPr txBox="1">
            <a:spLocks noGrp="1"/>
          </p:cNvSpPr>
          <p:nvPr>
            <p:ph type="body" idx="1"/>
          </p:nvPr>
        </p:nvSpPr>
        <p:spPr>
          <a:xfrm>
            <a:off x="823850" y="2643124"/>
            <a:ext cx="4776000" cy="12189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127" name="Google Shape;12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oogle Shape;20;p3"/>
          <p:cNvGrpSpPr/>
          <p:nvPr/>
        </p:nvGrpSpPr>
        <p:grpSpPr>
          <a:xfrm>
            <a:off x="4406400" y="0"/>
            <a:ext cx="4737600" cy="5143065"/>
            <a:chOff x="4406400" y="0"/>
            <a:chExt cx="4737600" cy="5143065"/>
          </a:xfrm>
        </p:grpSpPr>
        <p:sp>
          <p:nvSpPr>
            <p:cNvPr id="21" name="Google Shape;21;p3"/>
            <p:cNvSpPr/>
            <p:nvPr/>
          </p:nvSpPr>
          <p:spPr>
            <a:xfrm rot="5400000">
              <a:off x="4408200" y="-1800"/>
              <a:ext cx="4734000" cy="4737600"/>
            </a:xfrm>
            <a:prstGeom prst="diagStripe">
              <a:avLst>
                <a:gd name="adj" fmla="val 49469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22;p3"/>
            <p:cNvSpPr/>
            <p:nvPr/>
          </p:nvSpPr>
          <p:spPr>
            <a:xfrm rot="5400000">
              <a:off x="4841125" y="5700"/>
              <a:ext cx="4298100" cy="4286700"/>
            </a:xfrm>
            <a:prstGeom prst="diagStripe">
              <a:avLst>
                <a:gd name="adj" fmla="val 0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23;p3"/>
            <p:cNvSpPr/>
            <p:nvPr/>
          </p:nvSpPr>
          <p:spPr>
            <a:xfrm rot="-5400000">
              <a:off x="5618399" y="1236468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24;p3"/>
            <p:cNvSpPr/>
            <p:nvPr/>
          </p:nvSpPr>
          <p:spPr>
            <a:xfrm flipH="1">
              <a:off x="5849857" y="1443956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25;p3"/>
            <p:cNvSpPr/>
            <p:nvPr/>
          </p:nvSpPr>
          <p:spPr>
            <a:xfrm rot="-5400000">
              <a:off x="5987081" y="2469465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26;p3"/>
            <p:cNvSpPr/>
            <p:nvPr/>
          </p:nvSpPr>
          <p:spPr>
            <a:xfrm flipH="1">
              <a:off x="6222115" y="2676953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27;p3"/>
            <p:cNvSpPr/>
            <p:nvPr/>
          </p:nvSpPr>
          <p:spPr>
            <a:xfrm rot="-5400000">
              <a:off x="6675341" y="1862018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28;p3"/>
            <p:cNvSpPr/>
            <p:nvPr/>
          </p:nvSpPr>
          <p:spPr>
            <a:xfrm flipH="1">
              <a:off x="6908099" y="2069505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29;p3"/>
            <p:cNvSpPr/>
            <p:nvPr/>
          </p:nvSpPr>
          <p:spPr>
            <a:xfrm rot="-5400000">
              <a:off x="6861141" y="2477810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30;p3"/>
            <p:cNvSpPr/>
            <p:nvPr/>
          </p:nvSpPr>
          <p:spPr>
            <a:xfrm flipH="1">
              <a:off x="7965266" y="2692963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31;p3"/>
            <p:cNvSpPr/>
            <p:nvPr/>
          </p:nvSpPr>
          <p:spPr>
            <a:xfrm flipH="1">
              <a:off x="8145082" y="3308755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32;p3"/>
            <p:cNvSpPr/>
            <p:nvPr/>
          </p:nvSpPr>
          <p:spPr>
            <a:xfrm rot="-5400000">
              <a:off x="7047599" y="3095015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33;p3"/>
            <p:cNvSpPr/>
            <p:nvPr/>
          </p:nvSpPr>
          <p:spPr>
            <a:xfrm flipH="1">
              <a:off x="7276649" y="3302502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34;p3"/>
            <p:cNvSpPr/>
            <p:nvPr/>
          </p:nvSpPr>
          <p:spPr>
            <a:xfrm rot="-5400000">
              <a:off x="7227414" y="3710807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35;p3"/>
            <p:cNvSpPr/>
            <p:nvPr/>
          </p:nvSpPr>
          <p:spPr>
            <a:xfrm flipH="1">
              <a:off x="7462448" y="3918294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36;p3"/>
            <p:cNvSpPr/>
            <p:nvPr/>
          </p:nvSpPr>
          <p:spPr>
            <a:xfrm rot="-5400000">
              <a:off x="8102491" y="3718473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37;p3"/>
            <p:cNvSpPr/>
            <p:nvPr/>
          </p:nvSpPr>
          <p:spPr>
            <a:xfrm flipH="1">
              <a:off x="8334533" y="3925960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38;p3"/>
            <p:cNvSpPr/>
            <p:nvPr/>
          </p:nvSpPr>
          <p:spPr>
            <a:xfrm rot="-5400000">
              <a:off x="8288290" y="4334265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9" name="Google Shape;39;p3"/>
          <p:cNvSpPr txBox="1">
            <a:spLocks noGrp="1"/>
          </p:cNvSpPr>
          <p:nvPr>
            <p:ph type="title"/>
          </p:nvPr>
        </p:nvSpPr>
        <p:spPr>
          <a:xfrm>
            <a:off x="823850" y="2053000"/>
            <a:ext cx="4587000" cy="11487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oogle Shape;42;p4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43" name="Google Shape;43;p4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44;p4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5" name="Google Shape;45;p4"/>
          <p:cNvSpPr txBox="1">
            <a:spLocks noGrp="1"/>
          </p:cNvSpPr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46" name="Google Shape;46;p4"/>
          <p:cNvSpPr txBox="1">
            <a:spLocks noGrp="1"/>
          </p:cNvSpPr>
          <p:nvPr>
            <p:ph type="body" idx="1"/>
          </p:nvPr>
        </p:nvSpPr>
        <p:spPr>
          <a:xfrm>
            <a:off x="1297500" y="1567550"/>
            <a:ext cx="7038900" cy="29112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" name="Google Shape;49;p5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50" name="Google Shape;50;p5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51;p5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2" name="Google Shape;52;p5"/>
          <p:cNvSpPr txBox="1">
            <a:spLocks noGrp="1"/>
          </p:cNvSpPr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53" name="Google Shape;53;p5"/>
          <p:cNvSpPr txBox="1">
            <a:spLocks noGrp="1"/>
          </p:cNvSpPr>
          <p:nvPr>
            <p:ph type="body" idx="1"/>
          </p:nvPr>
        </p:nvSpPr>
        <p:spPr>
          <a:xfrm>
            <a:off x="1297500" y="1567550"/>
            <a:ext cx="3403200" cy="29112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54" name="Google Shape;54;p5"/>
          <p:cNvSpPr txBox="1">
            <a:spLocks noGrp="1"/>
          </p:cNvSpPr>
          <p:nvPr>
            <p:ph type="body" idx="2"/>
          </p:nvPr>
        </p:nvSpPr>
        <p:spPr>
          <a:xfrm>
            <a:off x="4933221" y="1567550"/>
            <a:ext cx="3403200" cy="29112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55" name="Google Shape;55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Google Shape;57;p6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58" name="Google Shape;58;p6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" name="Google Shape;59;p6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0" name="Google Shape;60;p6"/>
          <p:cNvSpPr txBox="1">
            <a:spLocks noGrp="1"/>
          </p:cNvSpPr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61" name="Google Shape;61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3" name="Google Shape;63;p7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64" name="Google Shape;64;p7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65;p7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6" name="Google Shape;66;p7"/>
          <p:cNvSpPr txBox="1">
            <a:spLocks noGrp="1"/>
          </p:cNvSpPr>
          <p:nvPr>
            <p:ph type="title"/>
          </p:nvPr>
        </p:nvSpPr>
        <p:spPr>
          <a:xfrm>
            <a:off x="1297500" y="393750"/>
            <a:ext cx="3798900" cy="14931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67" name="Google Shape;67;p7"/>
          <p:cNvSpPr txBox="1">
            <a:spLocks noGrp="1"/>
          </p:cNvSpPr>
          <p:nvPr>
            <p:ph type="body" idx="1"/>
          </p:nvPr>
        </p:nvSpPr>
        <p:spPr>
          <a:xfrm>
            <a:off x="1297500" y="1972550"/>
            <a:ext cx="3798900" cy="24159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68" name="Google Shape;68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" name="Google Shape;70;p8"/>
          <p:cNvGrpSpPr/>
          <p:nvPr/>
        </p:nvGrpSpPr>
        <p:grpSpPr>
          <a:xfrm>
            <a:off x="4406400" y="0"/>
            <a:ext cx="4737600" cy="5143500"/>
            <a:chOff x="4406400" y="0"/>
            <a:chExt cx="4737600" cy="5143500"/>
          </a:xfrm>
        </p:grpSpPr>
        <p:sp>
          <p:nvSpPr>
            <p:cNvPr id="71" name="Google Shape;71;p8"/>
            <p:cNvSpPr/>
            <p:nvPr/>
          </p:nvSpPr>
          <p:spPr>
            <a:xfrm rot="5400000">
              <a:off x="4407900" y="-1500"/>
              <a:ext cx="4734600" cy="4737600"/>
            </a:xfrm>
            <a:prstGeom prst="diagStripe">
              <a:avLst>
                <a:gd name="adj" fmla="val 49469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" name="Google Shape;72;p8"/>
            <p:cNvSpPr/>
            <p:nvPr/>
          </p:nvSpPr>
          <p:spPr>
            <a:xfrm rot="5400000">
              <a:off x="4840825" y="6000"/>
              <a:ext cx="4298700" cy="4286700"/>
            </a:xfrm>
            <a:prstGeom prst="diagStripe">
              <a:avLst>
                <a:gd name="adj" fmla="val 0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" name="Google Shape;73;p8"/>
            <p:cNvSpPr/>
            <p:nvPr/>
          </p:nvSpPr>
          <p:spPr>
            <a:xfrm rot="-5400000">
              <a:off x="5618399" y="1236641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" name="Google Shape;74;p8"/>
            <p:cNvSpPr/>
            <p:nvPr/>
          </p:nvSpPr>
          <p:spPr>
            <a:xfrm flipH="1">
              <a:off x="5849857" y="1444078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" name="Google Shape;75;p8"/>
            <p:cNvSpPr/>
            <p:nvPr/>
          </p:nvSpPr>
          <p:spPr>
            <a:xfrm rot="-5400000">
              <a:off x="5987081" y="2469743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76;p8"/>
            <p:cNvSpPr/>
            <p:nvPr/>
          </p:nvSpPr>
          <p:spPr>
            <a:xfrm flipH="1">
              <a:off x="6222115" y="2677179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" name="Google Shape;77;p8"/>
            <p:cNvSpPr/>
            <p:nvPr/>
          </p:nvSpPr>
          <p:spPr>
            <a:xfrm rot="-5400000">
              <a:off x="6675341" y="1862244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" name="Google Shape;78;p8"/>
            <p:cNvSpPr/>
            <p:nvPr/>
          </p:nvSpPr>
          <p:spPr>
            <a:xfrm flipH="1">
              <a:off x="6908099" y="2069680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" name="Google Shape;79;p8"/>
            <p:cNvSpPr/>
            <p:nvPr/>
          </p:nvSpPr>
          <p:spPr>
            <a:xfrm rot="-5400000">
              <a:off x="6861141" y="2478088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" name="Google Shape;80;p8"/>
            <p:cNvSpPr/>
            <p:nvPr/>
          </p:nvSpPr>
          <p:spPr>
            <a:xfrm flipH="1">
              <a:off x="7965266" y="2693191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" name="Google Shape;81;p8"/>
            <p:cNvSpPr/>
            <p:nvPr/>
          </p:nvSpPr>
          <p:spPr>
            <a:xfrm flipH="1">
              <a:off x="8145082" y="3309036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" name="Google Shape;82;p8"/>
            <p:cNvSpPr/>
            <p:nvPr/>
          </p:nvSpPr>
          <p:spPr>
            <a:xfrm rot="-5400000">
              <a:off x="7047599" y="3095345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" name="Google Shape;83;p8"/>
            <p:cNvSpPr/>
            <p:nvPr/>
          </p:nvSpPr>
          <p:spPr>
            <a:xfrm flipH="1">
              <a:off x="7276649" y="3302781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" name="Google Shape;84;p8"/>
            <p:cNvSpPr/>
            <p:nvPr/>
          </p:nvSpPr>
          <p:spPr>
            <a:xfrm rot="-5400000">
              <a:off x="7227414" y="3711189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" name="Google Shape;85;p8"/>
            <p:cNvSpPr/>
            <p:nvPr/>
          </p:nvSpPr>
          <p:spPr>
            <a:xfrm flipH="1">
              <a:off x="7462448" y="3918625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" name="Google Shape;86;p8"/>
            <p:cNvSpPr/>
            <p:nvPr/>
          </p:nvSpPr>
          <p:spPr>
            <a:xfrm rot="-5400000">
              <a:off x="8102491" y="3718856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" name="Google Shape;87;p8"/>
            <p:cNvSpPr/>
            <p:nvPr/>
          </p:nvSpPr>
          <p:spPr>
            <a:xfrm flipH="1">
              <a:off x="8334533" y="3926292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" name="Google Shape;88;p8"/>
            <p:cNvSpPr/>
            <p:nvPr/>
          </p:nvSpPr>
          <p:spPr>
            <a:xfrm rot="-5400000">
              <a:off x="8288290" y="4334700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9" name="Google Shape;89;p8"/>
          <p:cNvSpPr txBox="1">
            <a:spLocks noGrp="1"/>
          </p:cNvSpPr>
          <p:nvPr>
            <p:ph type="title"/>
          </p:nvPr>
        </p:nvSpPr>
        <p:spPr>
          <a:xfrm>
            <a:off x="823850" y="866775"/>
            <a:ext cx="4587000" cy="35211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90" name="Google Shape;90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" name="Google Shape;92;p9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93" name="Google Shape;93;p9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" name="Google Shape;94;p9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5" name="Google Shape;95;p9"/>
          <p:cNvSpPr txBox="1">
            <a:spLocks noGrp="1"/>
          </p:cNvSpPr>
          <p:nvPr>
            <p:ph type="title"/>
          </p:nvPr>
        </p:nvSpPr>
        <p:spPr>
          <a:xfrm>
            <a:off x="1297500" y="1658325"/>
            <a:ext cx="3036300" cy="1751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96" name="Google Shape;96;p9"/>
          <p:cNvSpPr txBox="1">
            <a:spLocks noGrp="1"/>
          </p:cNvSpPr>
          <p:nvPr>
            <p:ph type="subTitle" idx="1"/>
          </p:nvPr>
        </p:nvSpPr>
        <p:spPr>
          <a:xfrm>
            <a:off x="1297500" y="3538000"/>
            <a:ext cx="3036300" cy="5061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9pPr>
          </a:lstStyle>
          <a:p>
            <a:endParaRPr/>
          </a:p>
        </p:txBody>
      </p:sp>
      <p:sp>
        <p:nvSpPr>
          <p:cNvPr id="97" name="Google Shape;97;p9"/>
          <p:cNvSpPr txBox="1">
            <a:spLocks noGrp="1"/>
          </p:cNvSpPr>
          <p:nvPr>
            <p:ph type="body" idx="2"/>
          </p:nvPr>
        </p:nvSpPr>
        <p:spPr>
          <a:xfrm>
            <a:off x="4648200" y="1696600"/>
            <a:ext cx="3676800" cy="23475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98" name="Google Shape;98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0" name="Google Shape;100;p10"/>
          <p:cNvGrpSpPr/>
          <p:nvPr/>
        </p:nvGrpSpPr>
        <p:grpSpPr>
          <a:xfrm>
            <a:off x="0" y="4128572"/>
            <a:ext cx="698925" cy="684657"/>
            <a:chOff x="0" y="3785672"/>
            <a:chExt cx="698925" cy="684657"/>
          </a:xfrm>
        </p:grpSpPr>
        <p:sp>
          <p:nvSpPr>
            <p:cNvPr id="101" name="Google Shape;101;p10"/>
            <p:cNvSpPr/>
            <p:nvPr/>
          </p:nvSpPr>
          <p:spPr>
            <a:xfrm rot="-5400000">
              <a:off x="0" y="3785672"/>
              <a:ext cx="544800" cy="544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962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" name="Google Shape;102;p10"/>
            <p:cNvSpPr/>
            <p:nvPr/>
          </p:nvSpPr>
          <p:spPr>
            <a:xfrm flipH="1">
              <a:off x="154125" y="3925529"/>
              <a:ext cx="544800" cy="544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962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03" name="Google Shape;103;p10"/>
          <p:cNvSpPr txBox="1">
            <a:spLocks noGrp="1"/>
          </p:cNvSpPr>
          <p:nvPr>
            <p:ph type="body" idx="1"/>
          </p:nvPr>
        </p:nvSpPr>
        <p:spPr>
          <a:xfrm>
            <a:off x="812725" y="4305375"/>
            <a:ext cx="6936000" cy="5238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>
            <a:endParaRPr/>
          </a:p>
        </p:txBody>
      </p:sp>
      <p:sp>
        <p:nvSpPr>
          <p:cNvPr id="104" name="Google Shape;104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focus">
    <p:bg>
      <p:bgPr>
        <a:solidFill>
          <a:schemeClr val="dk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111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Lato"/>
              <a:buChar char="●"/>
              <a:defRPr sz="13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lvl="1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○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lvl="2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■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lvl="3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●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lvl="4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○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lvl="5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■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lvl="6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●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lvl="7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○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lvl="8" indent="-29845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100"/>
              <a:buFont typeface="Lato"/>
              <a:buChar char="■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3"/>
          <p:cNvSpPr txBox="1">
            <a:spLocks noGrp="1"/>
          </p:cNvSpPr>
          <p:nvPr>
            <p:ph type="ctrTitle"/>
          </p:nvPr>
        </p:nvSpPr>
        <p:spPr>
          <a:xfrm>
            <a:off x="3537150" y="1578400"/>
            <a:ext cx="5017500" cy="157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Foundations of Strategy Chapter 10</a:t>
            </a:r>
            <a:endParaRPr/>
          </a:p>
        </p:txBody>
      </p:sp>
      <p:sp>
        <p:nvSpPr>
          <p:cNvPr id="135" name="Google Shape;135;p13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19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Troy Harris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Homar Builtron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Nick Dieter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Nick Sharp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22"/>
          <p:cNvSpPr txBox="1">
            <a:spLocks noGrp="1"/>
          </p:cNvSpPr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Looking more closely at process and practices</a:t>
            </a:r>
            <a:endParaRPr/>
          </a:p>
        </p:txBody>
      </p:sp>
      <p:sp>
        <p:nvSpPr>
          <p:cNvPr id="190" name="Google Shape;190;p22"/>
          <p:cNvSpPr txBox="1">
            <a:spLocks noGrp="1"/>
          </p:cNvSpPr>
          <p:nvPr>
            <p:ph type="body" idx="1"/>
          </p:nvPr>
        </p:nvSpPr>
        <p:spPr>
          <a:xfrm>
            <a:off x="311700" y="1441575"/>
            <a:ext cx="8520600" cy="391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/>
              <a:t>Firms face messy issues, not usually simple and easy ones</a:t>
            </a:r>
            <a:endParaRPr/>
          </a:p>
          <a:p>
            <a:pPr marL="914400" lvl="1" indent="-298450" algn="l" rtl="0">
              <a:spcBef>
                <a:spcPts val="0"/>
              </a:spcBef>
              <a:spcAft>
                <a:spcPts val="0"/>
              </a:spcAft>
              <a:buSzPts val="1100"/>
              <a:buChar char="○"/>
            </a:pPr>
            <a:r>
              <a:rPr lang="en"/>
              <a:t>Analyzing situation, generating ideas, and going off a trial and error method can be better than a grand plan</a:t>
            </a:r>
            <a:endParaRPr/>
          </a:p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/>
              <a:t>Strategy is not something that firms “have” but it is something that they “do”</a:t>
            </a:r>
            <a:endParaRPr/>
          </a:p>
          <a:p>
            <a:pPr marL="914400" lvl="1" indent="-298450" algn="l" rtl="0">
              <a:spcBef>
                <a:spcPts val="0"/>
              </a:spcBef>
              <a:spcAft>
                <a:spcPts val="0"/>
              </a:spcAft>
              <a:buSzPts val="1100"/>
              <a:buChar char="○"/>
            </a:pPr>
            <a:r>
              <a:rPr lang="en"/>
              <a:t>Spawned approaches that focus on micro-foundations of strategy and the “practice” of strategy</a:t>
            </a:r>
            <a:endParaRPr/>
          </a:p>
          <a:p>
            <a:pPr marL="1371600" lvl="2" indent="-298450" algn="l" rtl="0">
              <a:spcBef>
                <a:spcPts val="0"/>
              </a:spcBef>
              <a:spcAft>
                <a:spcPts val="0"/>
              </a:spcAft>
              <a:buSzPts val="1100"/>
              <a:buChar char="■"/>
            </a:pPr>
            <a:r>
              <a:rPr lang="en"/>
              <a:t>Which is strategy enacted on a day-to-day basis</a:t>
            </a:r>
            <a:endParaRPr/>
          </a:p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/>
              <a:t>Studying managerial practices helps to understand what different skills are needed at different levels when engaging in strategy work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23"/>
          <p:cNvSpPr txBox="1">
            <a:spLocks noGrp="1"/>
          </p:cNvSpPr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Managing Options</a:t>
            </a:r>
            <a:endParaRPr/>
          </a:p>
        </p:txBody>
      </p:sp>
      <p:sp>
        <p:nvSpPr>
          <p:cNvPr id="196" name="Google Shape;196;p23"/>
          <p:cNvSpPr txBox="1">
            <a:spLocks noGrp="1"/>
          </p:cNvSpPr>
          <p:nvPr>
            <p:ph type="body" idx="1"/>
          </p:nvPr>
        </p:nvSpPr>
        <p:spPr>
          <a:xfrm>
            <a:off x="1297500" y="1567550"/>
            <a:ext cx="7038900" cy="291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/>
              <a:t>Keep options open in turbulent times</a:t>
            </a:r>
            <a:endParaRPr/>
          </a:p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/>
              <a:t>Managing real options, not just financial option, makes sure that firms consider how to retain potential new business ventures without necessarily being obligated to partake</a:t>
            </a:r>
            <a:endParaRPr/>
          </a:p>
          <a:p>
            <a:pPr marL="914400" lvl="1" indent="-298450" algn="l" rtl="0">
              <a:spcBef>
                <a:spcPts val="0"/>
              </a:spcBef>
              <a:spcAft>
                <a:spcPts val="0"/>
              </a:spcAft>
              <a:buSzPts val="1100"/>
              <a:buChar char="○"/>
            </a:pPr>
            <a:r>
              <a:rPr lang="en"/>
              <a:t>Real options explained as a tomato grower</a:t>
            </a:r>
            <a:endParaRPr/>
          </a:p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/>
              <a:t>Decisions open up options or close them down</a:t>
            </a:r>
            <a:endParaRPr/>
          </a:p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/>
              <a:t>Failure to take into account options can tie a firm’s hands when they try to increase shareholder equity</a:t>
            </a:r>
            <a:endParaRPr/>
          </a:p>
          <a:p>
            <a:pPr marL="914400" lvl="1" indent="-298450" algn="l" rtl="0">
              <a:spcBef>
                <a:spcPts val="0"/>
              </a:spcBef>
              <a:spcAft>
                <a:spcPts val="0"/>
              </a:spcAft>
              <a:buSzPts val="1100"/>
              <a:buChar char="○"/>
            </a:pPr>
            <a:r>
              <a:rPr lang="en"/>
              <a:t>Reducing the cost of capital by substituting low-cost debt for high-cost equity destroys option value by preventing a firm from being able to take advantage of unexpected investment opportunities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24"/>
          <p:cNvSpPr txBox="1">
            <a:spLocks noGrp="1"/>
          </p:cNvSpPr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Managing Options continued</a:t>
            </a:r>
            <a:endParaRPr/>
          </a:p>
        </p:txBody>
      </p:sp>
      <p:sp>
        <p:nvSpPr>
          <p:cNvPr id="202" name="Google Shape;202;p2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855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/>
              <a:t>“Viewing strategy as the management of a portfolio of options shifts the emphasis of strategy formulation from making resource commitments to the creation of opportunities”</a:t>
            </a:r>
            <a:endParaRPr/>
          </a:p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/>
              <a:t>When an industry is too unstable to forecast profitability, the attractive industries become the ones with many options, such as fashion clothing and investment banks, who have more options than a rental car company or electricity generation</a:t>
            </a:r>
            <a:endParaRPr/>
          </a:p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/>
              <a:t>Ties into the capabilities of an organization</a:t>
            </a:r>
            <a:endParaRPr/>
          </a:p>
          <a:p>
            <a:pPr marL="914400" lvl="1" indent="-298450" algn="l" rtl="0">
              <a:spcBef>
                <a:spcPts val="0"/>
              </a:spcBef>
              <a:spcAft>
                <a:spcPts val="0"/>
              </a:spcAft>
              <a:buSzPts val="1100"/>
              <a:buChar char="○"/>
            </a:pPr>
            <a:r>
              <a:rPr lang="en"/>
              <a:t>Highly specialized one have few options</a:t>
            </a:r>
            <a:endParaRPr/>
          </a:p>
          <a:p>
            <a:pPr marL="914400" lvl="1" indent="-298450" algn="l" rtl="0">
              <a:spcBef>
                <a:spcPts val="0"/>
              </a:spcBef>
              <a:spcAft>
                <a:spcPts val="0"/>
              </a:spcAft>
              <a:buSzPts val="1100"/>
              <a:buChar char="○"/>
            </a:pPr>
            <a:r>
              <a:rPr lang="en"/>
              <a:t>General capabilities have many options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25"/>
          <p:cNvSpPr txBox="1">
            <a:spLocks noGrp="1"/>
          </p:cNvSpPr>
          <p:nvPr>
            <p:ph type="title"/>
          </p:nvPr>
        </p:nvSpPr>
        <p:spPr>
          <a:xfrm>
            <a:off x="823850" y="2053000"/>
            <a:ext cx="4587000" cy="1148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 recent years, our understanding of fit (or contingency) has progressed substantially as a result of two major concepts: complementarity and complexity. These concepts offer new insights into linkages within organizations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26"/>
          <p:cNvSpPr txBox="1">
            <a:spLocks noGrp="1"/>
          </p:cNvSpPr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Complementarity Research</a:t>
            </a:r>
            <a:endParaRPr/>
          </a:p>
        </p:txBody>
      </p:sp>
      <p:sp>
        <p:nvSpPr>
          <p:cNvPr id="213" name="Google Shape;213;p26"/>
          <p:cNvSpPr txBox="1">
            <a:spLocks noGrp="1"/>
          </p:cNvSpPr>
          <p:nvPr>
            <p:ph type="body" idx="1"/>
          </p:nvPr>
        </p:nvSpPr>
        <p:spPr>
          <a:xfrm>
            <a:off x="1297500" y="1567550"/>
            <a:ext cx="7038900" cy="291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/>
              <a:t>Addresses the linkages among a firm’s management practices.</a:t>
            </a:r>
            <a:endParaRPr/>
          </a:p>
          <a:p>
            <a:pPr marL="914400" lvl="1" indent="-298450" algn="l" rtl="0">
              <a:spcBef>
                <a:spcPts val="0"/>
              </a:spcBef>
              <a:spcAft>
                <a:spcPts val="0"/>
              </a:spcAft>
              <a:buSzPts val="1100"/>
              <a:buChar char="○"/>
            </a:pPr>
            <a:r>
              <a:rPr lang="en"/>
              <a:t>Key focus has been the transition from mass manufacturing to lean manufacturing.</a:t>
            </a:r>
            <a:endParaRPr/>
          </a:p>
          <a:p>
            <a:pPr marL="914400" lvl="1" indent="-298450" algn="l" rtl="0">
              <a:spcBef>
                <a:spcPts val="0"/>
              </a:spcBef>
              <a:spcAft>
                <a:spcPts val="0"/>
              </a:spcAft>
              <a:buSzPts val="1100"/>
              <a:buChar char="○"/>
            </a:pPr>
            <a:r>
              <a:rPr lang="en"/>
              <a:t>It has been observed that reorganizing production processes tends to be counterproductive without the simultaneous adaption of a range of human resource practices. </a:t>
            </a:r>
            <a:endParaRPr/>
          </a:p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/>
              <a:t>Google Case:</a:t>
            </a:r>
            <a:endParaRPr/>
          </a:p>
          <a:p>
            <a:pPr marL="914400" lvl="1" indent="-298450" algn="l" rtl="0">
              <a:spcBef>
                <a:spcPts val="0"/>
              </a:spcBef>
              <a:spcAft>
                <a:spcPts val="0"/>
              </a:spcAft>
              <a:buSzPts val="1100"/>
              <a:buChar char="○"/>
            </a:pPr>
            <a:r>
              <a:rPr lang="en"/>
              <a:t>Alphabet had more contractors than direct employees.</a:t>
            </a:r>
            <a:endParaRPr/>
          </a:p>
          <a:p>
            <a:pPr marL="1371600" lvl="2" indent="-298450" algn="l" rtl="0">
              <a:spcBef>
                <a:spcPts val="0"/>
              </a:spcBef>
              <a:spcAft>
                <a:spcPts val="0"/>
              </a:spcAft>
              <a:buSzPts val="1100"/>
              <a:buChar char="■"/>
            </a:pPr>
            <a:r>
              <a:rPr lang="en"/>
              <a:t>This cuts down on employee overhead since contractors earn less money and do not have access to benefits unlike full time employees.</a:t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p27"/>
          <p:cNvSpPr txBox="1">
            <a:spLocks noGrp="1"/>
          </p:cNvSpPr>
          <p:nvPr>
            <p:ph type="title"/>
          </p:nvPr>
        </p:nvSpPr>
        <p:spPr>
          <a:xfrm>
            <a:off x="823850" y="2053000"/>
            <a:ext cx="4587000" cy="1148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Every firm is unique and must create a unique configuration of strategic variables and management practices. In practice, strategic choices tend to converge on a limited number of configurations.</a:t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p28"/>
          <p:cNvSpPr txBox="1">
            <a:spLocks noGrp="1"/>
          </p:cNvSpPr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Complexity Theory</a:t>
            </a:r>
            <a:endParaRPr/>
          </a:p>
        </p:txBody>
      </p:sp>
      <p:sp>
        <p:nvSpPr>
          <p:cNvPr id="224" name="Google Shape;224;p28"/>
          <p:cNvSpPr txBox="1">
            <a:spLocks noGrp="1"/>
          </p:cNvSpPr>
          <p:nvPr>
            <p:ph type="body" idx="1"/>
          </p:nvPr>
        </p:nvSpPr>
        <p:spPr>
          <a:xfrm>
            <a:off x="1297500" y="1567550"/>
            <a:ext cx="7038900" cy="291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/>
              <a:t>Organizations are complex systems whose behaviour results from the interactions of a large number of independent agents.</a:t>
            </a:r>
            <a:endParaRPr/>
          </a:p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/>
              <a:t>Made up of three interesting features:</a:t>
            </a:r>
            <a:endParaRPr/>
          </a:p>
          <a:p>
            <a:pPr marL="914400" lvl="1" indent="-298450" algn="l" rtl="0">
              <a:spcBef>
                <a:spcPts val="0"/>
              </a:spcBef>
              <a:spcAft>
                <a:spcPts val="0"/>
              </a:spcAft>
              <a:buSzPts val="1100"/>
              <a:buChar char="○"/>
            </a:pPr>
            <a:r>
              <a:rPr lang="en"/>
              <a:t>Unpredictability</a:t>
            </a:r>
            <a:endParaRPr/>
          </a:p>
          <a:p>
            <a:pPr marL="914400" lvl="1" indent="-298450" algn="l" rtl="0">
              <a:spcBef>
                <a:spcPts val="0"/>
              </a:spcBef>
              <a:spcAft>
                <a:spcPts val="0"/>
              </a:spcAft>
              <a:buSzPts val="1100"/>
              <a:buChar char="○"/>
            </a:pPr>
            <a:r>
              <a:rPr lang="en"/>
              <a:t>Self-Organization</a:t>
            </a:r>
            <a:endParaRPr/>
          </a:p>
          <a:p>
            <a:pPr marL="914400" lvl="1" indent="-298450" algn="l" rtl="0">
              <a:spcBef>
                <a:spcPts val="0"/>
              </a:spcBef>
              <a:spcAft>
                <a:spcPts val="0"/>
              </a:spcAft>
              <a:buSzPts val="1100"/>
              <a:buChar char="○"/>
            </a:pPr>
            <a:r>
              <a:rPr lang="en"/>
              <a:t>Inertia, Chaos, and Evolutionary Adaptation</a:t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29"/>
          <p:cNvSpPr txBox="1">
            <a:spLocks noGrp="1"/>
          </p:cNvSpPr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Contextuality of Linkages Within the Firm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0" name="Google Shape;230;p29"/>
          <p:cNvSpPr txBox="1">
            <a:spLocks noGrp="1"/>
          </p:cNvSpPr>
          <p:nvPr>
            <p:ph type="body" idx="1"/>
          </p:nvPr>
        </p:nvSpPr>
        <p:spPr>
          <a:xfrm>
            <a:off x="1297500" y="1567550"/>
            <a:ext cx="7038900" cy="291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 b="1"/>
              <a:t>Contextuality:</a:t>
            </a:r>
            <a:r>
              <a:rPr lang="en"/>
              <a:t> the extent to which the benefits from any particular activity depend upon which other activities are taking place.</a:t>
            </a:r>
            <a:endParaRPr/>
          </a:p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 b="1"/>
              <a:t>Contextuality of Activities:</a:t>
            </a:r>
            <a:r>
              <a:rPr lang="en"/>
              <a:t> Some management activities are generic: their performance effects are independent of other activities.</a:t>
            </a:r>
            <a:endParaRPr/>
          </a:p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 b="1"/>
              <a:t>Contextuality of Interactions: </a:t>
            </a:r>
            <a:r>
              <a:rPr lang="en"/>
              <a:t>Do activities interact in similar ways across firms?</a:t>
            </a: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p30"/>
          <p:cNvSpPr txBox="1">
            <a:spLocks noGrp="1"/>
          </p:cNvSpPr>
          <p:nvPr>
            <p:ph type="title"/>
          </p:nvPr>
        </p:nvSpPr>
        <p:spPr>
          <a:xfrm>
            <a:off x="823850" y="2053000"/>
            <a:ext cx="4587000" cy="1148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 more complex, competitive business environment requires companies to perform at higher levels with broader repertoires of capabilities.</a:t>
            </a:r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Google Shape;240;p31"/>
          <p:cNvSpPr txBox="1">
            <a:spLocks noGrp="1"/>
          </p:cNvSpPr>
          <p:nvPr>
            <p:ph type="title"/>
          </p:nvPr>
        </p:nvSpPr>
        <p:spPr>
          <a:xfrm>
            <a:off x="823850" y="2053000"/>
            <a:ext cx="4587000" cy="1148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solution to increased complexity is to rely upon informal rather than formal structures and systems. The organizational requirements for coordination are different from those required for compliance and control.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14"/>
          <p:cNvSpPr txBox="1">
            <a:spLocks noGrp="1"/>
          </p:cNvSpPr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New Environment of Business </a:t>
            </a:r>
            <a:endParaRPr/>
          </a:p>
        </p:txBody>
      </p:sp>
      <p:sp>
        <p:nvSpPr>
          <p:cNvPr id="141" name="Google Shape;141;p14"/>
          <p:cNvSpPr txBox="1">
            <a:spLocks noGrp="1"/>
          </p:cNvSpPr>
          <p:nvPr>
            <p:ph type="body" idx="1"/>
          </p:nvPr>
        </p:nvSpPr>
        <p:spPr>
          <a:xfrm>
            <a:off x="1297500" y="1567550"/>
            <a:ext cx="7038900" cy="291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How to take a more speculative approach on today’s business environment and how it is changing rapidly.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21st century started with the dot.com boom in the stock market, NASDAQ in 2000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Following year terrorist attack on September 11th, Enron, 2008 Lehman Brothers and Icelandic Bank failure.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Natural world- Earthquakes, Hurricanes, etc.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How do companies adapt to these changes and new conditions?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p32"/>
          <p:cNvSpPr txBox="1">
            <a:spLocks noGrp="1"/>
          </p:cNvSpPr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Self-Organization</a:t>
            </a:r>
            <a:endParaRPr/>
          </a:p>
        </p:txBody>
      </p:sp>
      <p:sp>
        <p:nvSpPr>
          <p:cNvPr id="246" name="Google Shape;246;p32"/>
          <p:cNvSpPr txBox="1">
            <a:spLocks noGrp="1"/>
          </p:cNvSpPr>
          <p:nvPr>
            <p:ph type="body" idx="1"/>
          </p:nvPr>
        </p:nvSpPr>
        <p:spPr>
          <a:xfrm>
            <a:off x="1297500" y="1567550"/>
            <a:ext cx="7038900" cy="291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/>
              <a:t>There are three factors that are conducive to self-organization in complex systems</a:t>
            </a:r>
            <a:endParaRPr/>
          </a:p>
          <a:p>
            <a:pPr marL="1371600" lvl="2" indent="-298450" algn="l" rtl="0">
              <a:spcBef>
                <a:spcPts val="0"/>
              </a:spcBef>
              <a:spcAft>
                <a:spcPts val="0"/>
              </a:spcAft>
              <a:buSzPts val="1100"/>
              <a:buChar char="■"/>
            </a:pPr>
            <a:r>
              <a:rPr lang="en"/>
              <a:t>Identity</a:t>
            </a:r>
            <a:endParaRPr/>
          </a:p>
          <a:p>
            <a:pPr marL="1371600" lvl="2" indent="-298450" algn="l" rtl="0">
              <a:spcBef>
                <a:spcPts val="0"/>
              </a:spcBef>
              <a:spcAft>
                <a:spcPts val="0"/>
              </a:spcAft>
              <a:buSzPts val="1100"/>
              <a:buChar char="■"/>
            </a:pPr>
            <a:r>
              <a:rPr lang="en"/>
              <a:t>Information</a:t>
            </a:r>
            <a:endParaRPr/>
          </a:p>
          <a:p>
            <a:pPr marL="1371600" lvl="2" indent="-298450" algn="l" rtl="0">
              <a:spcBef>
                <a:spcPts val="0"/>
              </a:spcBef>
              <a:spcAft>
                <a:spcPts val="0"/>
              </a:spcAft>
              <a:buSzPts val="1100"/>
              <a:buChar char="■"/>
            </a:pPr>
            <a:r>
              <a:rPr lang="en"/>
              <a:t>Relationships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		</a:t>
            </a:r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p33"/>
          <p:cNvSpPr txBox="1">
            <a:spLocks noGrp="1"/>
          </p:cNvSpPr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Identity</a:t>
            </a:r>
            <a:endParaRPr/>
          </a:p>
        </p:txBody>
      </p:sp>
      <p:sp>
        <p:nvSpPr>
          <p:cNvPr id="252" name="Google Shape;252;p33"/>
          <p:cNvSpPr txBox="1">
            <a:spLocks noGrp="1"/>
          </p:cNvSpPr>
          <p:nvPr>
            <p:ph type="body" idx="1"/>
          </p:nvPr>
        </p:nvSpPr>
        <p:spPr>
          <a:xfrm>
            <a:off x="1297500" y="1567550"/>
            <a:ext cx="7038900" cy="291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/>
              <a:t>For coordination to be effective in the absence of top-down directives, it requires shared understanding of what the organization is and an emotional attachment to what it represents.</a:t>
            </a:r>
            <a:endParaRPr/>
          </a:p>
          <a:p>
            <a:pPr marL="914400" lvl="1" indent="-298450" algn="l" rtl="0">
              <a:spcBef>
                <a:spcPts val="0"/>
              </a:spcBef>
              <a:spcAft>
                <a:spcPts val="0"/>
              </a:spcAft>
              <a:buSzPts val="1100"/>
              <a:buChar char="○"/>
            </a:pPr>
            <a:r>
              <a:rPr lang="en" b="1"/>
              <a:t>Organizational Identity</a:t>
            </a:r>
            <a:endParaRPr b="1"/>
          </a:p>
          <a:p>
            <a:pPr marL="1371600" lvl="2" indent="-298450" algn="l" rtl="0">
              <a:spcBef>
                <a:spcPts val="0"/>
              </a:spcBef>
              <a:spcAft>
                <a:spcPts val="0"/>
              </a:spcAft>
              <a:buSzPts val="1100"/>
              <a:buChar char="■"/>
            </a:pPr>
            <a:r>
              <a:rPr lang="en"/>
              <a:t>Google’s Identity - “to organize the world’s information and make it universally accessible and useful”</a:t>
            </a:r>
            <a:endParaRPr/>
          </a:p>
          <a:p>
            <a:pPr marL="914400" lvl="1" indent="-298450" algn="l" rtl="0">
              <a:spcBef>
                <a:spcPts val="0"/>
              </a:spcBef>
              <a:spcAft>
                <a:spcPts val="0"/>
              </a:spcAft>
              <a:buSzPts val="1100"/>
              <a:buChar char="○"/>
            </a:pPr>
            <a:r>
              <a:rPr lang="en"/>
              <a:t>A clear and coherent identity is an enormous organizing advantage</a:t>
            </a:r>
            <a:endParaRPr/>
          </a:p>
          <a:p>
            <a:pPr marL="914400" lvl="1" indent="-298450" algn="l" rtl="0">
              <a:spcBef>
                <a:spcPts val="0"/>
              </a:spcBef>
              <a:spcAft>
                <a:spcPts val="0"/>
              </a:spcAft>
              <a:buSzPts val="1100"/>
              <a:buChar char="○"/>
            </a:pPr>
            <a:r>
              <a:rPr lang="en"/>
              <a:t>It can offer a foundation of stability</a:t>
            </a:r>
            <a:endParaRPr/>
          </a:p>
          <a:p>
            <a:pPr marL="91440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	</a:t>
            </a:r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Google Shape;257;p34"/>
          <p:cNvSpPr txBox="1">
            <a:spLocks noGrp="1"/>
          </p:cNvSpPr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Information</a:t>
            </a:r>
            <a:endParaRPr/>
          </a:p>
        </p:txBody>
      </p:sp>
      <p:sp>
        <p:nvSpPr>
          <p:cNvPr id="258" name="Google Shape;258;p34"/>
          <p:cNvSpPr txBox="1">
            <a:spLocks noGrp="1"/>
          </p:cNvSpPr>
          <p:nvPr>
            <p:ph type="body" idx="1"/>
          </p:nvPr>
        </p:nvSpPr>
        <p:spPr>
          <a:xfrm>
            <a:off x="1297500" y="1567550"/>
            <a:ext cx="7038900" cy="291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/>
              <a:t>Information and communication networks support spontaneous patterns of complex coordination with little or hierarchical direction.</a:t>
            </a:r>
            <a:endParaRPr/>
          </a:p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/>
              <a:t>Real-time coordination is increasingly characterized by automated process where human intervention is absent.</a:t>
            </a:r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Google Shape;263;p35"/>
          <p:cNvSpPr txBox="1">
            <a:spLocks noGrp="1"/>
          </p:cNvSpPr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Relationships</a:t>
            </a:r>
            <a:endParaRPr/>
          </a:p>
        </p:txBody>
      </p:sp>
      <p:sp>
        <p:nvSpPr>
          <p:cNvPr id="264" name="Google Shape;264;p35"/>
          <p:cNvSpPr txBox="1">
            <a:spLocks noGrp="1"/>
          </p:cNvSpPr>
          <p:nvPr>
            <p:ph type="body" idx="1"/>
          </p:nvPr>
        </p:nvSpPr>
        <p:spPr>
          <a:xfrm>
            <a:off x="1297500" y="1567550"/>
            <a:ext cx="7038900" cy="291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/>
              <a:t>People need to be free to reach anywhere in the organization to accomplish work</a:t>
            </a:r>
            <a:endParaRPr/>
          </a:p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/>
              <a:t>There is increasing evidence that a major part of the work of organizations is achieved through informal social networks</a:t>
            </a:r>
            <a:endParaRPr/>
          </a:p>
          <a:p>
            <a:pPr marL="45720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Google Shape;269;p36"/>
          <p:cNvSpPr txBox="1">
            <a:spLocks noGrp="1"/>
          </p:cNvSpPr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Breaking Down Corporate Boundaries</a:t>
            </a:r>
            <a:endParaRPr/>
          </a:p>
        </p:txBody>
      </p:sp>
      <p:sp>
        <p:nvSpPr>
          <p:cNvPr id="270" name="Google Shape;270;p36"/>
          <p:cNvSpPr txBox="1">
            <a:spLocks noGrp="1"/>
          </p:cNvSpPr>
          <p:nvPr>
            <p:ph type="body" idx="1"/>
          </p:nvPr>
        </p:nvSpPr>
        <p:spPr>
          <a:xfrm>
            <a:off x="1297500" y="1567550"/>
            <a:ext cx="7038900" cy="291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/>
              <a:t>There are limits to the range of capabilities that any company can develop internally</a:t>
            </a:r>
            <a:endParaRPr/>
          </a:p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/>
              <a:t>In order to expand the range of capabilities, firms look to collaborate in order to access the capabilities of other firms.</a:t>
            </a:r>
            <a:endParaRPr/>
          </a:p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/>
              <a:t>Strategic alliances permit stable yet flexible patterns for integrating the capabilities of different firms while sharing risks</a:t>
            </a:r>
            <a:endParaRPr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Google Shape;275;p37"/>
          <p:cNvSpPr txBox="1">
            <a:spLocks noGrp="1"/>
          </p:cNvSpPr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Changing Roles of Managers</a:t>
            </a:r>
            <a:endParaRPr/>
          </a:p>
        </p:txBody>
      </p:sp>
      <p:sp>
        <p:nvSpPr>
          <p:cNvPr id="276" name="Google Shape;276;p37"/>
          <p:cNvSpPr txBox="1">
            <a:spLocks noGrp="1"/>
          </p:cNvSpPr>
          <p:nvPr>
            <p:ph type="body" idx="1"/>
          </p:nvPr>
        </p:nvSpPr>
        <p:spPr>
          <a:xfrm>
            <a:off x="1297500" y="1567550"/>
            <a:ext cx="7038900" cy="291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/>
              <a:t>Changing external conditions, new strategic priorities and different types of organization call for new approaches to management and leadership</a:t>
            </a:r>
            <a:endParaRPr/>
          </a:p>
          <a:p>
            <a:pPr marL="914400" lvl="1" indent="-298450" algn="l" rtl="0">
              <a:spcBef>
                <a:spcPts val="0"/>
              </a:spcBef>
              <a:spcAft>
                <a:spcPts val="0"/>
              </a:spcAft>
              <a:buSzPts val="1100"/>
              <a:buChar char="○"/>
            </a:pPr>
            <a:r>
              <a:rPr lang="en"/>
              <a:t>CEOs were the leaders who were strategic decision makers, charting the direction and redirection of their companies, and making key decisions over acquisitions, divestments, new products and cost cutting.</a:t>
            </a:r>
            <a:endParaRPr/>
          </a:p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/>
              <a:t>As organizations and their environments become increasingly complex, the CEO is no longer able to access or synthesize the information necessary to be effective as a peak decision maker</a:t>
            </a:r>
            <a:endParaRPr/>
          </a:p>
          <a:p>
            <a:pPr marL="914400" lvl="1" indent="-298450" algn="l" rtl="0">
              <a:spcBef>
                <a:spcPts val="0"/>
              </a:spcBef>
              <a:spcAft>
                <a:spcPts val="0"/>
              </a:spcAft>
              <a:buSzPts val="1100"/>
              <a:buChar char="○"/>
            </a:pPr>
            <a:r>
              <a:rPr lang="en"/>
              <a:t>Leadership  is less about decision making and more about cultivating identity and purpose</a:t>
            </a:r>
            <a:endParaRPr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Google Shape;281;p38"/>
          <p:cNvSpPr txBox="1">
            <a:spLocks noGrp="1"/>
          </p:cNvSpPr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Changing Role of Managers (cont.)</a:t>
            </a:r>
            <a:endParaRPr/>
          </a:p>
        </p:txBody>
      </p:sp>
      <p:sp>
        <p:nvSpPr>
          <p:cNvPr id="282" name="Google Shape;282;p38"/>
          <p:cNvSpPr txBox="1">
            <a:spLocks noGrp="1"/>
          </p:cNvSpPr>
          <p:nvPr>
            <p:ph type="body" idx="1"/>
          </p:nvPr>
        </p:nvSpPr>
        <p:spPr>
          <a:xfrm>
            <a:off x="1297500" y="1567550"/>
            <a:ext cx="7038900" cy="291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/>
              <a:t>The insights provided by complexity theory also offers more specific guidance to managers:</a:t>
            </a:r>
            <a:endParaRPr/>
          </a:p>
          <a:p>
            <a:pPr marL="914400" lvl="1" indent="-311150" algn="l" rtl="0">
              <a:spcBef>
                <a:spcPts val="0"/>
              </a:spcBef>
              <a:spcAft>
                <a:spcPts val="0"/>
              </a:spcAft>
              <a:buSzPts val="1300"/>
              <a:buChar char="○"/>
            </a:pPr>
            <a:r>
              <a:rPr lang="en" sz="1300"/>
              <a:t>Rapid evolution requires a combination of both incremental and radical change</a:t>
            </a:r>
            <a:endParaRPr sz="1300"/>
          </a:p>
          <a:p>
            <a:pPr marL="914400" lvl="1" indent="-311150" algn="l" rtl="0">
              <a:spcBef>
                <a:spcPts val="0"/>
              </a:spcBef>
              <a:spcAft>
                <a:spcPts val="0"/>
              </a:spcAft>
              <a:buSzPts val="1300"/>
              <a:buChar char="○"/>
            </a:pPr>
            <a:r>
              <a:rPr lang="en" sz="1300"/>
              <a:t>Establish simple rules</a:t>
            </a:r>
            <a:endParaRPr sz="1300"/>
          </a:p>
          <a:p>
            <a:pPr marL="914400" lvl="1" indent="-311150" algn="l" rtl="0">
              <a:spcBef>
                <a:spcPts val="0"/>
              </a:spcBef>
              <a:spcAft>
                <a:spcPts val="0"/>
              </a:spcAft>
              <a:buSzPts val="1300"/>
              <a:buChar char="○"/>
            </a:pPr>
            <a:r>
              <a:rPr lang="en" sz="1300"/>
              <a:t>Managing adaptive tension</a:t>
            </a:r>
            <a:endParaRPr sz="13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15"/>
          <p:cNvSpPr txBox="1">
            <a:spLocks noGrp="1"/>
          </p:cNvSpPr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Turbulence</a:t>
            </a:r>
            <a:endParaRPr/>
          </a:p>
        </p:txBody>
      </p:sp>
      <p:sp>
        <p:nvSpPr>
          <p:cNvPr id="147" name="Google Shape;147;p15"/>
          <p:cNvSpPr txBox="1">
            <a:spLocks noGrp="1"/>
          </p:cNvSpPr>
          <p:nvPr>
            <p:ph type="body" idx="1"/>
          </p:nvPr>
        </p:nvSpPr>
        <p:spPr>
          <a:xfrm>
            <a:off x="1297500" y="1567550"/>
            <a:ext cx="7038900" cy="291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turbulence - highly unpredictable and improbable 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Black Swan Events-  Unusual extreme events or systematic change?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Interconnections through trade, financial flows, markets and communications.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Use the past to predict future events and reduce vulnerability 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  <p:pic>
        <p:nvPicPr>
          <p:cNvPr id="148" name="Google Shape;148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121849" y="0"/>
            <a:ext cx="3022150" cy="15110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16"/>
          <p:cNvSpPr txBox="1">
            <a:spLocks noGrp="1"/>
          </p:cNvSpPr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Competition </a:t>
            </a:r>
            <a:endParaRPr/>
          </a:p>
        </p:txBody>
      </p:sp>
      <p:sp>
        <p:nvSpPr>
          <p:cNvPr id="154" name="Google Shape;154;p16"/>
          <p:cNvSpPr txBox="1">
            <a:spLocks noGrp="1"/>
          </p:cNvSpPr>
          <p:nvPr>
            <p:ph type="body" idx="1"/>
          </p:nvPr>
        </p:nvSpPr>
        <p:spPr>
          <a:xfrm>
            <a:off x="1297500" y="1567550"/>
            <a:ext cx="7038900" cy="291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Economic growth is one certainty-sluggish, and going in debt 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This causes strong price competition and squeezes profit margin  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Companies are being pressured by internationalization of emerging markets 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17"/>
          <p:cNvSpPr txBox="1">
            <a:spLocks noGrp="1"/>
          </p:cNvSpPr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Technology </a:t>
            </a:r>
            <a:endParaRPr/>
          </a:p>
        </p:txBody>
      </p:sp>
      <p:sp>
        <p:nvSpPr>
          <p:cNvPr id="160" name="Google Shape;160;p17"/>
          <p:cNvSpPr txBox="1">
            <a:spLocks noGrp="1"/>
          </p:cNvSpPr>
          <p:nvPr>
            <p:ph type="body" idx="1"/>
          </p:nvPr>
        </p:nvSpPr>
        <p:spPr>
          <a:xfrm>
            <a:off x="1297500" y="1567550"/>
            <a:ext cx="7038900" cy="291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Technology undermines current competitive advantages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Ex. BlockBuster-Netflix, Nokia-Iphone/Android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3-D printing may be the third industrial revolution 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18"/>
          <p:cNvSpPr txBox="1">
            <a:spLocks noGrp="1"/>
          </p:cNvSpPr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Social Pressure and Crisis of Capitalism </a:t>
            </a:r>
            <a:endParaRPr/>
          </a:p>
        </p:txBody>
      </p:sp>
      <p:sp>
        <p:nvSpPr>
          <p:cNvPr id="166" name="Google Shape;166;p18"/>
          <p:cNvSpPr txBox="1">
            <a:spLocks noGrp="1"/>
          </p:cNvSpPr>
          <p:nvPr>
            <p:ph type="body" idx="1"/>
          </p:nvPr>
        </p:nvSpPr>
        <p:spPr>
          <a:xfrm>
            <a:off x="1297500" y="1567550"/>
            <a:ext cx="7038900" cy="291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Business must be legit and adapt to values and expectations of society.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Ethics, fairness, and sustainability present challenges for business. 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China - state capitalism has the entrepreneurial drive and the backing by government planning and resources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Mutually owned co-op- business owned by the consumers, employees, or producers 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19"/>
          <p:cNvSpPr txBox="1">
            <a:spLocks noGrp="1"/>
          </p:cNvSpPr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New Directions in Strategic Thinking</a:t>
            </a:r>
            <a:endParaRPr/>
          </a:p>
        </p:txBody>
      </p:sp>
      <p:sp>
        <p:nvSpPr>
          <p:cNvPr id="172" name="Google Shape;172;p19"/>
          <p:cNvSpPr txBox="1">
            <a:spLocks noGrp="1"/>
          </p:cNvSpPr>
          <p:nvPr>
            <p:ph type="body" idx="1"/>
          </p:nvPr>
        </p:nvSpPr>
        <p:spPr>
          <a:xfrm>
            <a:off x="1297500" y="1567550"/>
            <a:ext cx="7038900" cy="291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/>
              <a:t>External pressures are affecting firms, evident by how many business have failed in the last 10 years</a:t>
            </a:r>
            <a:endParaRPr/>
          </a:p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/>
              <a:t>Business environment is more demanding and firms must rethink their strategies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20"/>
          <p:cNvSpPr txBox="1">
            <a:spLocks noGrp="1"/>
          </p:cNvSpPr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Reorienting Corporate Objectives</a:t>
            </a:r>
            <a:endParaRPr/>
          </a:p>
        </p:txBody>
      </p:sp>
      <p:sp>
        <p:nvSpPr>
          <p:cNvPr id="178" name="Google Shape;178;p20"/>
          <p:cNvSpPr txBox="1">
            <a:spLocks noGrp="1"/>
          </p:cNvSpPr>
          <p:nvPr>
            <p:ph type="body" idx="1"/>
          </p:nvPr>
        </p:nvSpPr>
        <p:spPr>
          <a:xfrm>
            <a:off x="1297500" y="1567550"/>
            <a:ext cx="7038900" cy="291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/>
              <a:t>Adapting corporate goals to accommodate social and environmental issues can hinder the firm’s ability to cope with higher levels of competition</a:t>
            </a:r>
            <a:endParaRPr/>
          </a:p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/>
              <a:t>Profit and value for the company is the main goal, but not the main focus</a:t>
            </a:r>
            <a:endParaRPr/>
          </a:p>
          <a:p>
            <a:pPr marL="914400" lvl="1" indent="-298450" algn="l" rtl="0">
              <a:spcBef>
                <a:spcPts val="0"/>
              </a:spcBef>
              <a:spcAft>
                <a:spcPts val="0"/>
              </a:spcAft>
              <a:buSzPts val="1100"/>
              <a:buChar char="○"/>
            </a:pPr>
            <a:r>
              <a:rPr lang="en"/>
              <a:t>Focus on the drivers which are efficiency, customer satisfaction, innovation, and new product development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931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Seeking more complex sources of competitive advantage</a:t>
            </a:r>
            <a:endParaRPr/>
          </a:p>
        </p:txBody>
      </p:sp>
      <p:sp>
        <p:nvSpPr>
          <p:cNvPr id="184" name="Google Shape;184;p21"/>
          <p:cNvSpPr txBox="1">
            <a:spLocks noGrp="1"/>
          </p:cNvSpPr>
          <p:nvPr>
            <p:ph type="body" idx="1"/>
          </p:nvPr>
        </p:nvSpPr>
        <p:spPr>
          <a:xfrm>
            <a:off x="311700" y="1623300"/>
            <a:ext cx="8520600" cy="294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/>
              <a:t>Focusing on the fundamentals does not mean making things simple necessarily</a:t>
            </a:r>
            <a:endParaRPr/>
          </a:p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/>
              <a:t>Competitive advantages are hard to sustain</a:t>
            </a:r>
            <a:endParaRPr/>
          </a:p>
          <a:p>
            <a:pPr marL="914400" lvl="1" indent="-298450" algn="l" rtl="0">
              <a:spcBef>
                <a:spcPts val="0"/>
              </a:spcBef>
              <a:spcAft>
                <a:spcPts val="0"/>
              </a:spcAft>
              <a:buSzPts val="1100"/>
              <a:buChar char="○"/>
            </a:pPr>
            <a:r>
              <a:rPr lang="en"/>
              <a:t>Simple ones can be repeated by other firms</a:t>
            </a:r>
            <a:endParaRPr/>
          </a:p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/>
              <a:t>A few big firms, such as Toyota, Walmart, 3M, and Samsung have developed multiple layers of advantages, which allows them to maintain profitability and market share</a:t>
            </a:r>
            <a:endParaRPr/>
          </a:p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/>
              <a:t>“Foxes”- know many things</a:t>
            </a:r>
            <a:endParaRPr/>
          </a:p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/>
              <a:t>“Hedgehogs”-know one big thing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Focus">
  <a:themeElements>
    <a:clrScheme name="Focus">
      <a:dk1>
        <a:srgbClr val="1B212C"/>
      </a:dk1>
      <a:lt1>
        <a:srgbClr val="FFFFFF"/>
      </a:lt1>
      <a:dk2>
        <a:srgbClr val="D9D9D9"/>
      </a:dk2>
      <a:lt2>
        <a:srgbClr val="82C7A5"/>
      </a:lt2>
      <a:accent1>
        <a:srgbClr val="0145AC"/>
      </a:accent1>
      <a:accent2>
        <a:srgbClr val="EECE1A"/>
      </a:accent2>
      <a:accent3>
        <a:srgbClr val="4E5567"/>
      </a:accent3>
      <a:accent4>
        <a:srgbClr val="F4D6AD"/>
      </a:accent4>
      <a:accent5>
        <a:srgbClr val="7890CD"/>
      </a:accent5>
      <a:accent6>
        <a:srgbClr val="F15E22"/>
      </a:accent6>
      <a:hlink>
        <a:srgbClr val="7890CD"/>
      </a:hlink>
      <a:folHlink>
        <a:srgbClr val="7890C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1338</Words>
  <Application>Microsoft Macintosh PowerPoint</Application>
  <PresentationFormat>On-screen Show (16:9)</PresentationFormat>
  <Paragraphs>131</Paragraphs>
  <Slides>26</Slides>
  <Notes>26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0" baseType="lpstr">
      <vt:lpstr>Montserrat</vt:lpstr>
      <vt:lpstr>Lato</vt:lpstr>
      <vt:lpstr>Arial</vt:lpstr>
      <vt:lpstr>Focus</vt:lpstr>
      <vt:lpstr>Foundations of Strategy Chapter 10</vt:lpstr>
      <vt:lpstr>New Environment of Business </vt:lpstr>
      <vt:lpstr>Turbulence</vt:lpstr>
      <vt:lpstr>Competition </vt:lpstr>
      <vt:lpstr>Technology </vt:lpstr>
      <vt:lpstr>Social Pressure and Crisis of Capitalism </vt:lpstr>
      <vt:lpstr>New Directions in Strategic Thinking</vt:lpstr>
      <vt:lpstr>Reorienting Corporate Objectives</vt:lpstr>
      <vt:lpstr>Seeking more complex sources of competitive advantage</vt:lpstr>
      <vt:lpstr>Looking more closely at process and practices</vt:lpstr>
      <vt:lpstr>Managing Options</vt:lpstr>
      <vt:lpstr>Managing Options continued</vt:lpstr>
      <vt:lpstr>In recent years, our understanding of fit (or contingency) has progressed substantially as a result of two major concepts: complementarity and complexity. These concepts offer new insights into linkages within organizations</vt:lpstr>
      <vt:lpstr>Complementarity Research</vt:lpstr>
      <vt:lpstr>Every firm is unique and must create a unique configuration of strategic variables and management practices. In practice, strategic choices tend to converge on a limited number of configurations.</vt:lpstr>
      <vt:lpstr>Complexity Theory</vt:lpstr>
      <vt:lpstr>Contextuality of Linkages Within the Firm </vt:lpstr>
      <vt:lpstr>A more complex, competitive business environment requires companies to perform at higher levels with broader repertoires of capabilities.</vt:lpstr>
      <vt:lpstr>The solution to increased complexity is to rely upon informal rather than formal structures and systems. The organizational requirements for coordination are different from those required for compliance and control.</vt:lpstr>
      <vt:lpstr>Self-Organization</vt:lpstr>
      <vt:lpstr>Identity</vt:lpstr>
      <vt:lpstr>Information</vt:lpstr>
      <vt:lpstr>Relationships</vt:lpstr>
      <vt:lpstr>Breaking Down Corporate Boundaries</vt:lpstr>
      <vt:lpstr>The Changing Roles of Managers</vt:lpstr>
      <vt:lpstr>The Changing Role of Managers (cont.)</vt:lpstr>
    </vt:vector>
  </TitlesOfParts>
  <LinksUpToDate>false</LinksUpToDate>
  <SharedDoc>false</SharedDoc>
  <HyperlinksChanged>false</HyperlinksChanged>
  <AppVersion>15.0025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Foundations of Strategy Chapter 10</dc:title>
  <cp:lastModifiedBy>Nicholas Dieter</cp:lastModifiedBy>
  <cp:revision>1</cp:revision>
  <dcterms:modified xsi:type="dcterms:W3CDTF">2018-10-26T04:51:14Z</dcterms:modified>
</cp:coreProperties>
</file>