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Default Extension="xlsm" ContentType="application/vnd.ms-excel.sheet.macroEnabled.12"/>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charts/chart3.xml" ContentType="application/vnd.openxmlformats-officedocument.drawingml.char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4" r:id="rId4"/>
    <p:sldId id="265" r:id="rId5"/>
    <p:sldId id="262" r:id="rId6"/>
    <p:sldId id="273" r:id="rId7"/>
    <p:sldId id="274" r:id="rId8"/>
    <p:sldId id="267" r:id="rId9"/>
    <p:sldId id="268" r:id="rId10"/>
    <p:sldId id="260" r:id="rId11"/>
    <p:sldId id="256" r:id="rId12"/>
    <p:sldId id="269" r:id="rId13"/>
    <p:sldId id="270" r:id="rId14"/>
    <p:sldId id="266" r:id="rId15"/>
    <p:sldId id="261" r:id="rId16"/>
    <p:sldId id="257" r:id="rId17"/>
    <p:sldId id="263" r:id="rId18"/>
    <p:sldId id="271" r:id="rId19"/>
    <p:sldId id="27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07" autoAdjust="0"/>
    <p:restoredTop sz="94660"/>
  </p:normalViewPr>
  <p:slideViewPr>
    <p:cSldViewPr>
      <p:cViewPr>
        <p:scale>
          <a:sx n="70" d="100"/>
          <a:sy n="70" d="100"/>
        </p:scale>
        <p:origin x="-1428" y="-5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Patrick\Desktop\American%20Apparel%20paper%20workbook.xlsm"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Patrick\Desktop\American%20Apparel%20paper%20workbook.xlsm"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Patrick\Desktop\American%20Apparel%20paper%20workbook.xlsm"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74359410956057"/>
          <c:y val="0.14136143723596756"/>
          <c:w val="0.70769407976282062"/>
          <c:h val="0.72251401253938818"/>
        </c:manualLayout>
      </c:layout>
      <c:pieChart>
        <c:varyColors val="1"/>
        <c:ser>
          <c:idx val="1"/>
          <c:order val="0"/>
          <c:spPr>
            <a:solidFill>
              <a:srgbClr val="993366"/>
            </a:solidFill>
            <a:ln w="12700">
              <a:solidFill>
                <a:srgbClr val="000000"/>
              </a:solidFill>
              <a:prstDash val="solid"/>
            </a:ln>
          </c:spPr>
          <c:dPt>
            <c:idx val="1"/>
            <c:spPr>
              <a:solidFill>
                <a:srgbClr val="A7D971"/>
              </a:solidFill>
              <a:ln w="12700">
                <a:solidFill>
                  <a:srgbClr val="000000"/>
                </a:solidFill>
                <a:prstDash val="solid"/>
              </a:ln>
            </c:spPr>
          </c:dPt>
          <c:dPt>
            <c:idx val="2"/>
            <c:spPr>
              <a:solidFill>
                <a:srgbClr val="FAF360"/>
              </a:solidFill>
              <a:ln w="12700">
                <a:solidFill>
                  <a:srgbClr val="000000"/>
                </a:solidFill>
                <a:prstDash val="solid"/>
              </a:ln>
            </c:spPr>
          </c:dPt>
          <c:dPt>
            <c:idx val="3"/>
            <c:spPr>
              <a:solidFill>
                <a:schemeClr val="tx2">
                  <a:lumMod val="40000"/>
                  <a:lumOff val="60000"/>
                </a:schemeClr>
              </a:solidFill>
              <a:ln w="12700">
                <a:solidFill>
                  <a:srgbClr val="000000"/>
                </a:solidFill>
                <a:prstDash val="solid"/>
              </a:ln>
            </c:spPr>
          </c:dPt>
          <c:dPt>
            <c:idx val="4"/>
            <c:spPr>
              <a:solidFill>
                <a:srgbClr val="E3E3E3"/>
              </a:solidFill>
              <a:ln w="12700">
                <a:solidFill>
                  <a:srgbClr val="000000"/>
                </a:solidFill>
                <a:prstDash val="solid"/>
              </a:ln>
            </c:spPr>
          </c:dPt>
          <c:dPt>
            <c:idx val="5"/>
            <c:spPr>
              <a:solidFill>
                <a:srgbClr val="003300"/>
              </a:solidFill>
              <a:ln w="12700">
                <a:solidFill>
                  <a:srgbClr val="000000"/>
                </a:solidFill>
                <a:prstDash val="solid"/>
              </a:ln>
            </c:spPr>
          </c:dPt>
          <c:dPt>
            <c:idx val="6"/>
            <c:spPr>
              <a:solidFill>
                <a:schemeClr val="accent6">
                  <a:lumMod val="75000"/>
                </a:schemeClr>
              </a:solidFill>
              <a:ln w="12700">
                <a:solidFill>
                  <a:srgbClr val="000000"/>
                </a:solidFill>
                <a:prstDash val="solid"/>
              </a:ln>
            </c:spPr>
          </c:dPt>
          <c:dLbls>
            <c:numFmt formatCode="0%" sourceLinked="0"/>
            <c:spPr>
              <a:noFill/>
              <a:ln w="25400">
                <a:noFill/>
              </a:ln>
            </c:spPr>
            <c:txPr>
              <a:bodyPr/>
              <a:lstStyle/>
              <a:p>
                <a:pPr>
                  <a:defRPr sz="1300" b="1" i="0" u="none" strike="noStrike" baseline="0">
                    <a:solidFill>
                      <a:srgbClr val="000000"/>
                    </a:solidFill>
                    <a:latin typeface="Arial"/>
                    <a:ea typeface="Arial"/>
                    <a:cs typeface="Arial"/>
                  </a:defRPr>
                </a:pPr>
                <a:endParaRPr lang="en-US"/>
              </a:p>
            </c:txPr>
            <c:dLblPos val="outEnd"/>
            <c:showPercent val="1"/>
          </c:dLbls>
          <c:cat>
            <c:strRef>
              <c:f>'Competition Output'!$D$10:$D$16</c:f>
              <c:strCache>
                <c:ptCount val="7"/>
                <c:pt idx="0">
                  <c:v> American Apparel, Inc.</c:v>
                </c:pt>
                <c:pt idx="1">
                  <c:v>GAP</c:v>
                </c:pt>
                <c:pt idx="2">
                  <c:v>Urban Outfitters</c:v>
                </c:pt>
                <c:pt idx="3">
                  <c:v>Abercrombie &amp; Fitch</c:v>
                </c:pt>
                <c:pt idx="4">
                  <c:v>H &amp; M</c:v>
                </c:pt>
                <c:pt idx="5">
                  <c:v>Banana Republic</c:v>
                </c:pt>
                <c:pt idx="6">
                  <c:v>Others</c:v>
                </c:pt>
              </c:strCache>
            </c:strRef>
          </c:cat>
          <c:val>
            <c:numRef>
              <c:f>'Competition Output'!$F$10:$F$16</c:f>
              <c:numCache>
                <c:formatCode>0"%"</c:formatCode>
                <c:ptCount val="7"/>
                <c:pt idx="0">
                  <c:v>1</c:v>
                </c:pt>
                <c:pt idx="1">
                  <c:v>7.6</c:v>
                </c:pt>
                <c:pt idx="2">
                  <c:v>4</c:v>
                </c:pt>
                <c:pt idx="3">
                  <c:v>3</c:v>
                </c:pt>
                <c:pt idx="4">
                  <c:v>9</c:v>
                </c:pt>
                <c:pt idx="5">
                  <c:v>1</c:v>
                </c:pt>
                <c:pt idx="6">
                  <c:v>74</c:v>
                </c:pt>
              </c:numCache>
            </c:numRef>
          </c:val>
        </c:ser>
        <c:dLbls>
          <c:showPercent val="1"/>
        </c:dLbls>
        <c:firstSliceAng val="0"/>
      </c:pieChart>
      <c:spPr>
        <a:noFill/>
        <a:ln w="25400">
          <a:noFill/>
        </a:ln>
      </c:spPr>
    </c:plotArea>
    <c:plotVisOnly val="1"/>
    <c:dispBlanksAs val="zero"/>
  </c:chart>
  <c:spPr>
    <a:solidFill>
      <a:srgbClr val="FFFFFF"/>
    </a:solidFill>
    <a:ln w="9525">
      <a:noFill/>
    </a:ln>
  </c:spPr>
  <c:txPr>
    <a:bodyPr/>
    <a:lstStyle/>
    <a:p>
      <a:pPr>
        <a:defRPr sz="800" b="0" i="0" u="none" strike="noStrike" baseline="0">
          <a:solidFill>
            <a:srgbClr val="000000"/>
          </a:solidFill>
          <a:latin typeface="Arial"/>
          <a:ea typeface="Arial"/>
          <a:cs typeface="Arial"/>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400" b="1" i="0" u="none" strike="noStrike" baseline="0">
                <a:solidFill>
                  <a:srgbClr val="000000"/>
                </a:solidFill>
                <a:latin typeface="Times New Roman"/>
                <a:ea typeface="Times New Roman"/>
                <a:cs typeface="Times New Roman"/>
              </a:defRPr>
            </a:pPr>
            <a:r>
              <a:rPr lang="en-US"/>
              <a:t>Critical Success Factors - Total Weighted Scores</a:t>
            </a:r>
          </a:p>
        </c:rich>
      </c:tx>
      <c:layout>
        <c:manualLayout>
          <c:xMode val="edge"/>
          <c:yMode val="edge"/>
          <c:x val="0.31960811111628912"/>
          <c:y val="1.1709652682963341E-2"/>
        </c:manualLayout>
      </c:layout>
      <c:spPr>
        <a:noFill/>
        <a:ln w="25400">
          <a:noFill/>
        </a:ln>
      </c:spPr>
    </c:title>
    <c:view3D>
      <c:hPercent val="36"/>
      <c:depthPercent val="100"/>
      <c:rAngAx val="1"/>
    </c:view3D>
    <c:floor>
      <c:spPr>
        <a:solidFill>
          <a:srgbClr val="C0C0C0"/>
        </a:solidFill>
        <a:ln w="3175">
          <a:solidFill>
            <a:srgbClr val="000000"/>
          </a:solidFill>
          <a:prstDash val="solid"/>
        </a:ln>
      </c:spPr>
    </c:floor>
    <c:sideWall>
      <c:spPr>
        <a:gradFill rotWithShape="0">
          <a:gsLst>
            <a:gs pos="0">
              <a:srgbClr val="FFFFFF"/>
            </a:gs>
            <a:gs pos="100000">
              <a:srgbClr val="929292">
                <a:gamma/>
                <a:shade val="57255"/>
                <a:invGamma/>
              </a:srgbClr>
            </a:gs>
          </a:gsLst>
          <a:lin ang="5400000" scaled="1"/>
        </a:gradFill>
        <a:ln w="12700">
          <a:solidFill>
            <a:srgbClr val="000000"/>
          </a:solidFill>
          <a:prstDash val="solid"/>
        </a:ln>
      </c:spPr>
    </c:sideWall>
    <c:backWall>
      <c:spPr>
        <a:gradFill rotWithShape="0">
          <a:gsLst>
            <a:gs pos="0">
              <a:srgbClr val="FFFFFF"/>
            </a:gs>
            <a:gs pos="100000">
              <a:srgbClr val="929292">
                <a:gamma/>
                <a:shade val="57255"/>
                <a:invGamma/>
              </a:srgbClr>
            </a:gs>
          </a:gsLst>
          <a:lin ang="5400000" scaled="1"/>
        </a:gradFill>
        <a:ln w="12700">
          <a:solidFill>
            <a:srgbClr val="000000"/>
          </a:solidFill>
          <a:prstDash val="solid"/>
        </a:ln>
      </c:spPr>
    </c:backWall>
    <c:plotArea>
      <c:layout>
        <c:manualLayout>
          <c:layoutTarget val="inner"/>
          <c:xMode val="edge"/>
          <c:yMode val="edge"/>
          <c:x val="4.5098082393231514E-2"/>
          <c:y val="0.105386537372998"/>
          <c:w val="0.93333422692079004"/>
          <c:h val="0.70023499276725165"/>
        </c:manualLayout>
      </c:layout>
      <c:bar3DChart>
        <c:barDir val="col"/>
        <c:grouping val="clustered"/>
        <c:ser>
          <c:idx val="0"/>
          <c:order val="0"/>
          <c:spPr>
            <a:solidFill>
              <a:srgbClr val="9999FF"/>
            </a:solidFill>
            <a:ln w="12700">
              <a:solidFill>
                <a:srgbClr val="000000"/>
              </a:solidFill>
              <a:prstDash val="solid"/>
            </a:ln>
          </c:spPr>
          <c:dPt>
            <c:idx val="0"/>
            <c:spPr>
              <a:solidFill>
                <a:srgbClr val="993366"/>
              </a:solidFill>
              <a:ln w="12700">
                <a:solidFill>
                  <a:srgbClr val="000000"/>
                </a:solidFill>
                <a:prstDash val="solid"/>
              </a:ln>
            </c:spPr>
          </c:dPt>
          <c:dPt>
            <c:idx val="1"/>
            <c:spPr>
              <a:solidFill>
                <a:srgbClr val="008080"/>
              </a:solidFill>
              <a:ln w="12700">
                <a:solidFill>
                  <a:srgbClr val="000000"/>
                </a:solidFill>
                <a:prstDash val="solid"/>
              </a:ln>
            </c:spPr>
          </c:dPt>
          <c:dPt>
            <c:idx val="2"/>
            <c:spPr>
              <a:solidFill>
                <a:srgbClr val="FFCC00"/>
              </a:solidFill>
              <a:ln w="12700">
                <a:solidFill>
                  <a:srgbClr val="000000"/>
                </a:solidFill>
                <a:prstDash val="solid"/>
              </a:ln>
            </c:spPr>
          </c:dPt>
          <c:dPt>
            <c:idx val="3"/>
            <c:spPr>
              <a:solidFill>
                <a:srgbClr val="666699"/>
              </a:solidFill>
              <a:ln w="12700">
                <a:solidFill>
                  <a:srgbClr val="000000"/>
                </a:solidFill>
                <a:prstDash val="solid"/>
              </a:ln>
            </c:spPr>
          </c:dPt>
          <c:dPt>
            <c:idx val="4"/>
            <c:spPr>
              <a:solidFill>
                <a:srgbClr val="E3E3E3"/>
              </a:solidFill>
              <a:ln w="12700">
                <a:solidFill>
                  <a:srgbClr val="000000"/>
                </a:solidFill>
                <a:prstDash val="solid"/>
              </a:ln>
            </c:spPr>
          </c:dPt>
          <c:dPt>
            <c:idx val="5"/>
            <c:spPr>
              <a:solidFill>
                <a:srgbClr val="003300"/>
              </a:solidFill>
              <a:ln w="12700">
                <a:solidFill>
                  <a:srgbClr val="000000"/>
                </a:solidFill>
                <a:prstDash val="solid"/>
              </a:ln>
            </c:spPr>
          </c:dPt>
          <c:cat>
            <c:strRef>
              <c:f>'Competition Output'!$B$24:$G$24</c:f>
              <c:strCache>
                <c:ptCount val="6"/>
                <c:pt idx="0">
                  <c:v> American Apparel, Inc.</c:v>
                </c:pt>
                <c:pt idx="1">
                  <c:v>GAP</c:v>
                </c:pt>
                <c:pt idx="2">
                  <c:v>Urban Outfitters</c:v>
                </c:pt>
                <c:pt idx="3">
                  <c:v>Abercrombie &amp; Fitch</c:v>
                </c:pt>
                <c:pt idx="4">
                  <c:v>H &amp; M</c:v>
                </c:pt>
                <c:pt idx="5">
                  <c:v>Banana Republic</c:v>
                </c:pt>
              </c:strCache>
            </c:strRef>
          </c:cat>
          <c:val>
            <c:numRef>
              <c:f>'Competition Output'!$B$30:$G$30</c:f>
              <c:numCache>
                <c:formatCode>General</c:formatCode>
                <c:ptCount val="6"/>
                <c:pt idx="0">
                  <c:v>740</c:v>
                </c:pt>
                <c:pt idx="1">
                  <c:v>740</c:v>
                </c:pt>
                <c:pt idx="2">
                  <c:v>620</c:v>
                </c:pt>
                <c:pt idx="3">
                  <c:v>590</c:v>
                </c:pt>
                <c:pt idx="4">
                  <c:v>770</c:v>
                </c:pt>
                <c:pt idx="5">
                  <c:v>590</c:v>
                </c:pt>
              </c:numCache>
            </c:numRef>
          </c:val>
        </c:ser>
        <c:shape val="box"/>
        <c:axId val="67421312"/>
        <c:axId val="67478272"/>
        <c:axId val="0"/>
      </c:bar3DChart>
      <c:catAx>
        <c:axId val="67421312"/>
        <c:scaling>
          <c:orientation val="minMax"/>
        </c:scaling>
        <c:axPos val="b"/>
        <c:numFmt formatCode="General" sourceLinked="1"/>
        <c:tickLblPos val="low"/>
        <c:spPr>
          <a:ln w="3175">
            <a:solidFill>
              <a:srgbClr val="000000"/>
            </a:solidFill>
            <a:prstDash val="solid"/>
          </a:ln>
        </c:spPr>
        <c:txPr>
          <a:bodyPr rot="0" vert="horz"/>
          <a:lstStyle/>
          <a:p>
            <a:pPr>
              <a:defRPr sz="1200" b="1" i="0" u="none" strike="noStrike" baseline="0">
                <a:solidFill>
                  <a:srgbClr val="000000"/>
                </a:solidFill>
                <a:latin typeface="Arial"/>
                <a:ea typeface="Arial"/>
                <a:cs typeface="Arial"/>
              </a:defRPr>
            </a:pPr>
            <a:endParaRPr lang="en-US"/>
          </a:p>
        </c:txPr>
        <c:crossAx val="67478272"/>
        <c:crosses val="autoZero"/>
        <c:auto val="1"/>
        <c:lblAlgn val="ctr"/>
        <c:lblOffset val="100"/>
        <c:tickLblSkip val="1"/>
        <c:tickMarkSkip val="1"/>
      </c:catAx>
      <c:valAx>
        <c:axId val="67478272"/>
        <c:scaling>
          <c:orientation val="minMax"/>
        </c:scaling>
        <c:axPos val="l"/>
        <c:majorGridlines>
          <c:spPr>
            <a:ln w="3175">
              <a:solidFill>
                <a:srgbClr val="000000"/>
              </a:solidFill>
              <a:prstDash val="solid"/>
            </a:ln>
          </c:spPr>
        </c:majorGridlines>
        <c:numFmt formatCode="General" sourceLinked="1"/>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67421312"/>
        <c:crosses val="autoZero"/>
        <c:crossBetween val="between"/>
      </c:valAx>
      <c:spPr>
        <a:noFill/>
        <a:ln w="25400">
          <a:noFill/>
        </a:ln>
      </c:spPr>
    </c:plotArea>
    <c:plotVisOnly val="1"/>
    <c:dispBlanksAs val="gap"/>
  </c:chart>
  <c:spPr>
    <a:solidFill>
      <a:srgbClr val="FFFFFF"/>
    </a:solidFill>
    <a:ln w="9525">
      <a:noFill/>
    </a:ln>
  </c:spPr>
  <c:txPr>
    <a:bodyPr/>
    <a:lstStyle/>
    <a:p>
      <a:pPr>
        <a:defRPr sz="1200" b="0" i="0" u="none" strike="noStrike" baseline="0">
          <a:solidFill>
            <a:srgbClr val="000000"/>
          </a:solidFill>
          <a:latin typeface="Arial"/>
          <a:ea typeface="Arial"/>
          <a:cs typeface="Arial"/>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4.7902470135158338E-2"/>
          <c:y val="0.19770157480314959"/>
          <c:w val="0.71702989771095405"/>
          <c:h val="0.73299838264324324"/>
        </c:manualLayout>
      </c:layout>
      <c:bubbleChart>
        <c:ser>
          <c:idx val="0"/>
          <c:order val="0"/>
          <c:tx>
            <c:strRef>
              <c:f>'Strat Grp Map4'!$C$36</c:f>
              <c:strCache>
                <c:ptCount val="1"/>
                <c:pt idx="0">
                  <c:v>American Apparel</c:v>
                </c:pt>
              </c:strCache>
            </c:strRef>
          </c:tx>
          <c:spPr>
            <a:solidFill>
              <a:srgbClr val="9999FF"/>
            </a:solidFill>
            <a:ln w="12700">
              <a:solidFill>
                <a:srgbClr val="000000"/>
              </a:solidFill>
              <a:prstDash val="solid"/>
            </a:ln>
          </c:spPr>
          <c:xVal>
            <c:numRef>
              <c:f>'Strat Grp Map4'!$D$36</c:f>
              <c:numCache>
                <c:formatCode>General</c:formatCode>
                <c:ptCount val="1"/>
                <c:pt idx="0">
                  <c:v>90</c:v>
                </c:pt>
              </c:numCache>
            </c:numRef>
          </c:xVal>
          <c:yVal>
            <c:numRef>
              <c:f>'Strat Grp Map4'!$E$36</c:f>
              <c:numCache>
                <c:formatCode>General</c:formatCode>
                <c:ptCount val="1"/>
                <c:pt idx="0">
                  <c:v>10</c:v>
                </c:pt>
              </c:numCache>
            </c:numRef>
          </c:yVal>
          <c:bubbleSize>
            <c:numRef>
              <c:f>'Strat Grp Map4'!$F$36</c:f>
              <c:numCache>
                <c:formatCode>General</c:formatCode>
                <c:ptCount val="1"/>
                <c:pt idx="0">
                  <c:v>20</c:v>
                </c:pt>
              </c:numCache>
            </c:numRef>
          </c:bubbleSize>
          <c:bubble3D val="1"/>
        </c:ser>
        <c:ser>
          <c:idx val="1"/>
          <c:order val="1"/>
          <c:tx>
            <c:strRef>
              <c:f>'Strat Grp Map4'!$C$37</c:f>
              <c:strCache>
                <c:ptCount val="1"/>
                <c:pt idx="0">
                  <c:v>Urban Outfitters, GAP, Abercrombie &amp; Fitch</c:v>
                </c:pt>
              </c:strCache>
            </c:strRef>
          </c:tx>
          <c:spPr>
            <a:solidFill>
              <a:srgbClr val="993366"/>
            </a:solidFill>
            <a:ln w="12700">
              <a:solidFill>
                <a:srgbClr val="000000"/>
              </a:solidFill>
              <a:prstDash val="solid"/>
            </a:ln>
          </c:spPr>
          <c:xVal>
            <c:numRef>
              <c:f>'Strat Grp Map4'!$D$37</c:f>
              <c:numCache>
                <c:formatCode>General</c:formatCode>
                <c:ptCount val="1"/>
                <c:pt idx="0">
                  <c:v>10</c:v>
                </c:pt>
              </c:numCache>
            </c:numRef>
          </c:xVal>
          <c:yVal>
            <c:numRef>
              <c:f>'Strat Grp Map4'!$E$37</c:f>
              <c:numCache>
                <c:formatCode>General</c:formatCode>
                <c:ptCount val="1"/>
                <c:pt idx="0">
                  <c:v>75</c:v>
                </c:pt>
              </c:numCache>
            </c:numRef>
          </c:yVal>
          <c:bubbleSize>
            <c:numRef>
              <c:f>'Strat Grp Map4'!$F$37</c:f>
              <c:numCache>
                <c:formatCode>General</c:formatCode>
                <c:ptCount val="1"/>
                <c:pt idx="0">
                  <c:v>68</c:v>
                </c:pt>
              </c:numCache>
            </c:numRef>
          </c:bubbleSize>
          <c:bubble3D val="1"/>
        </c:ser>
        <c:ser>
          <c:idx val="2"/>
          <c:order val="2"/>
          <c:tx>
            <c:strRef>
              <c:f>'Strat Grp Map4'!$C$38</c:f>
              <c:strCache>
                <c:ptCount val="1"/>
                <c:pt idx="0">
                  <c:v>H&amp;M, Ralph Lauren, etc.</c:v>
                </c:pt>
              </c:strCache>
            </c:strRef>
          </c:tx>
          <c:spPr>
            <a:solidFill>
              <a:srgbClr val="FFCC00"/>
            </a:solidFill>
            <a:ln w="12700">
              <a:solidFill>
                <a:srgbClr val="000000"/>
              </a:solidFill>
              <a:prstDash val="solid"/>
            </a:ln>
          </c:spPr>
          <c:invertIfNegative val="1"/>
          <c:xVal>
            <c:numRef>
              <c:f>'Strat Grp Map4'!$D$38</c:f>
              <c:numCache>
                <c:formatCode>General</c:formatCode>
                <c:ptCount val="1"/>
                <c:pt idx="0">
                  <c:v>20</c:v>
                </c:pt>
              </c:numCache>
            </c:numRef>
          </c:xVal>
          <c:yVal>
            <c:numRef>
              <c:f>'Strat Grp Map4'!$E$38</c:f>
              <c:numCache>
                <c:formatCode>General</c:formatCode>
                <c:ptCount val="1"/>
                <c:pt idx="0">
                  <c:v>90</c:v>
                </c:pt>
              </c:numCache>
            </c:numRef>
          </c:yVal>
          <c:bubbleSize>
            <c:numRef>
              <c:f>'Strat Grp Map4'!$F$38</c:f>
              <c:numCache>
                <c:formatCode>General</c:formatCode>
                <c:ptCount val="1"/>
                <c:pt idx="0">
                  <c:v>12</c:v>
                </c:pt>
              </c:numCache>
            </c:numRef>
          </c:bubbleSize>
          <c:bubble3D val="1"/>
        </c:ser>
        <c:ser>
          <c:idx val="3"/>
          <c:order val="3"/>
          <c:tx>
            <c:strRef>
              <c:f>'Strat Grp Map4'!$C$39</c:f>
              <c:strCache>
                <c:ptCount val="1"/>
              </c:strCache>
            </c:strRef>
          </c:tx>
          <c:spPr>
            <a:solidFill>
              <a:srgbClr val="008000"/>
            </a:solidFill>
            <a:ln w="12700">
              <a:solidFill>
                <a:srgbClr val="000000"/>
              </a:solidFill>
              <a:prstDash val="solid"/>
            </a:ln>
          </c:spPr>
          <c:invertIfNegative val="1"/>
          <c:xVal>
            <c:numRef>
              <c:f>'Strat Grp Map4'!$D$39</c:f>
              <c:numCache>
                <c:formatCode>General</c:formatCode>
                <c:ptCount val="1"/>
              </c:numCache>
            </c:numRef>
          </c:xVal>
          <c:yVal>
            <c:numRef>
              <c:f>'Strat Grp Map4'!$E$39</c:f>
              <c:numCache>
                <c:formatCode>General</c:formatCode>
                <c:ptCount val="1"/>
              </c:numCache>
            </c:numRef>
          </c:yVal>
          <c:bubbleSize>
            <c:numRef>
              <c:f>'Strat Grp Map4'!$F$39</c:f>
              <c:numCache>
                <c:formatCode>General</c:formatCode>
                <c:ptCount val="1"/>
              </c:numCache>
            </c:numRef>
          </c:bubbleSize>
          <c:bubble3D val="1"/>
        </c:ser>
        <c:bubbleScale val="100"/>
        <c:axId val="43715584"/>
        <c:axId val="45053056"/>
      </c:bubbleChart>
      <c:valAx>
        <c:axId val="43715584"/>
        <c:scaling>
          <c:orientation val="minMax"/>
          <c:min val="0"/>
        </c:scaling>
        <c:axPos val="b"/>
        <c:numFmt formatCode="General" sourceLinked="1"/>
        <c:tickLblPos val="nextTo"/>
        <c:spPr>
          <a:ln w="3175">
            <a:solidFill>
              <a:srgbClr val="000000"/>
            </a:solidFill>
            <a:prstDash val="solid"/>
          </a:ln>
        </c:spPr>
        <c:txPr>
          <a:bodyPr rot="0" vert="horz"/>
          <a:lstStyle/>
          <a:p>
            <a:pPr>
              <a:defRPr sz="1100" b="0" i="0" u="none" strike="noStrike" baseline="0">
                <a:solidFill>
                  <a:srgbClr val="000000"/>
                </a:solidFill>
                <a:latin typeface="Arial"/>
                <a:ea typeface="Arial"/>
                <a:cs typeface="Arial"/>
              </a:defRPr>
            </a:pPr>
            <a:endParaRPr lang="en-US"/>
          </a:p>
        </c:txPr>
        <c:crossAx val="45053056"/>
        <c:crosses val="autoZero"/>
        <c:crossBetween val="midCat"/>
      </c:valAx>
      <c:valAx>
        <c:axId val="45053056"/>
        <c:scaling>
          <c:orientation val="minMax"/>
          <c:min val="0"/>
        </c:scaling>
        <c:axPos val="l"/>
        <c:majorGridlines>
          <c:spPr>
            <a:ln w="3175">
              <a:solidFill>
                <a:srgbClr val="000000"/>
              </a:solidFill>
              <a:prstDash val="solid"/>
            </a:ln>
          </c:spPr>
        </c:majorGridlines>
        <c:numFmt formatCode="General" sourceLinked="1"/>
        <c:tickLblPos val="nextTo"/>
        <c:spPr>
          <a:ln w="3175">
            <a:solidFill>
              <a:srgbClr val="000000"/>
            </a:solidFill>
            <a:prstDash val="solid"/>
          </a:ln>
        </c:spPr>
        <c:txPr>
          <a:bodyPr rot="0" vert="horz"/>
          <a:lstStyle/>
          <a:p>
            <a:pPr>
              <a:defRPr sz="1100" b="0" i="0" u="none" strike="noStrike" baseline="0">
                <a:solidFill>
                  <a:srgbClr val="000000"/>
                </a:solidFill>
                <a:latin typeface="Arial"/>
                <a:ea typeface="Arial"/>
                <a:cs typeface="Arial"/>
              </a:defRPr>
            </a:pPr>
            <a:endParaRPr lang="en-US"/>
          </a:p>
        </c:txPr>
        <c:crossAx val="43715584"/>
        <c:crosses val="autoZero"/>
        <c:crossBetween val="midCat"/>
      </c:valAx>
      <c:spPr>
        <a:gradFill rotWithShape="0">
          <a:gsLst>
            <a:gs pos="0">
              <a:srgbClr val="C0C0C0"/>
            </a:gs>
            <a:gs pos="100000">
              <a:srgbClr val="FFFFFF"/>
            </a:gs>
          </a:gsLst>
          <a:lin ang="5400000" scaled="1"/>
        </a:gradFill>
        <a:ln w="12700">
          <a:solidFill>
            <a:srgbClr val="808080"/>
          </a:solidFill>
          <a:prstDash val="solid"/>
        </a:ln>
      </c:spPr>
    </c:plotArea>
    <c:legend>
      <c:legendPos val="r"/>
      <c:layout>
        <c:manualLayout>
          <c:xMode val="edge"/>
          <c:yMode val="edge"/>
          <c:x val="0.77118048912110282"/>
          <c:y val="0.22163070866141732"/>
          <c:w val="0.20870689364343648"/>
          <c:h val="0.57430809813760686"/>
        </c:manualLayout>
      </c:layout>
      <c:spPr>
        <a:solidFill>
          <a:srgbClr val="FFFFFF"/>
        </a:solidFill>
        <a:ln w="25400">
          <a:noFill/>
        </a:ln>
      </c:spPr>
      <c:txPr>
        <a:bodyPr/>
        <a:lstStyle/>
        <a:p>
          <a:pPr>
            <a:defRPr sz="920" b="0" i="0" u="none" strike="noStrike" baseline="0">
              <a:solidFill>
                <a:srgbClr val="000000"/>
              </a:solidFill>
              <a:latin typeface="Arial"/>
              <a:ea typeface="Arial"/>
              <a:cs typeface="Arial"/>
            </a:defRPr>
          </a:pPr>
          <a:endParaRPr lang="en-US"/>
        </a:p>
      </c:txPr>
    </c:legend>
    <c:plotVisOnly val="1"/>
    <c:dispBlanksAs val="gap"/>
  </c:chart>
  <c:spPr>
    <a:noFill/>
    <a:ln w="9525">
      <a:noFill/>
    </a:ln>
  </c:spPr>
  <c:txPr>
    <a:bodyPr/>
    <a:lstStyle/>
    <a:p>
      <a:pPr>
        <a:defRPr sz="1600" b="0" i="0" u="none" strike="noStrike" baseline="0">
          <a:solidFill>
            <a:srgbClr val="000000"/>
          </a:solidFill>
          <a:latin typeface="Arial"/>
          <a:ea typeface="Arial"/>
          <a:cs typeface="Arial"/>
        </a:defRPr>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516EEA-468B-4DA2-948B-538819262191}"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D793D774-F4F4-4EF0-B596-4200AD73A9BA}">
      <dgm:prSet phldrT="[Text]"/>
      <dgm:spPr/>
      <dgm:t>
        <a:bodyPr/>
        <a:lstStyle/>
        <a:p>
          <a:r>
            <a:rPr lang="en-US" dirty="0" smtClean="0"/>
            <a:t>New Value Curve</a:t>
          </a:r>
          <a:endParaRPr lang="en-US" dirty="0"/>
        </a:p>
      </dgm:t>
    </dgm:pt>
    <dgm:pt modelId="{280FECF1-42F3-4DF3-9E29-D4BB33B389CD}" type="parTrans" cxnId="{1C73AC3D-8455-4AA3-94D4-AF5220775487}">
      <dgm:prSet/>
      <dgm:spPr/>
      <dgm:t>
        <a:bodyPr/>
        <a:lstStyle/>
        <a:p>
          <a:endParaRPr lang="en-US"/>
        </a:p>
      </dgm:t>
    </dgm:pt>
    <dgm:pt modelId="{B00C839D-0DC3-49D8-8683-6BDA5D9290EA}" type="sibTrans" cxnId="{1C73AC3D-8455-4AA3-94D4-AF5220775487}">
      <dgm:prSet/>
      <dgm:spPr/>
      <dgm:t>
        <a:bodyPr/>
        <a:lstStyle/>
        <a:p>
          <a:endParaRPr lang="en-US"/>
        </a:p>
      </dgm:t>
    </dgm:pt>
    <dgm:pt modelId="{4D1354FE-24C2-4634-973B-E4D6B1D80768}">
      <dgm:prSet phldrT="[Text]" custT="1"/>
      <dgm:spPr/>
      <dgm:t>
        <a:bodyPr/>
        <a:lstStyle/>
        <a:p>
          <a:r>
            <a:rPr lang="en-US" sz="1200" dirty="0" smtClean="0">
              <a:solidFill>
                <a:srgbClr val="FF0000"/>
              </a:solidFill>
            </a:rPr>
            <a:t>REDUCE</a:t>
          </a:r>
        </a:p>
        <a:p>
          <a:r>
            <a:rPr lang="en-US" sz="1200" dirty="0" smtClean="0"/>
            <a:t>Product variation</a:t>
          </a:r>
        </a:p>
        <a:p>
          <a:r>
            <a:rPr lang="en-US" sz="1200" dirty="0" smtClean="0"/>
            <a:t>Outsourcing</a:t>
          </a:r>
        </a:p>
        <a:p>
          <a:r>
            <a:rPr lang="en-US" sz="1200" dirty="0" smtClean="0"/>
            <a:t>International operations</a:t>
          </a:r>
          <a:endParaRPr lang="en-US" sz="1200" dirty="0"/>
        </a:p>
      </dgm:t>
    </dgm:pt>
    <dgm:pt modelId="{329D3451-CE02-4D6E-8203-508F84CEBE99}" type="parTrans" cxnId="{176E9C20-A328-4E1C-8850-EFAAB7DD498E}">
      <dgm:prSet/>
      <dgm:spPr/>
      <dgm:t>
        <a:bodyPr/>
        <a:lstStyle/>
        <a:p>
          <a:endParaRPr lang="en-US"/>
        </a:p>
      </dgm:t>
    </dgm:pt>
    <dgm:pt modelId="{F22DA253-99E4-4897-BBE3-59825AC343A9}" type="sibTrans" cxnId="{176E9C20-A328-4E1C-8850-EFAAB7DD498E}">
      <dgm:prSet/>
      <dgm:spPr/>
      <dgm:t>
        <a:bodyPr/>
        <a:lstStyle/>
        <a:p>
          <a:endParaRPr lang="en-US"/>
        </a:p>
      </dgm:t>
    </dgm:pt>
    <dgm:pt modelId="{C8BDD6E8-5EB1-4C54-A7C4-7FA4DC6D2FE8}">
      <dgm:prSet phldrT="[Text]" custT="1"/>
      <dgm:spPr/>
      <dgm:t>
        <a:bodyPr/>
        <a:lstStyle/>
        <a:p>
          <a:r>
            <a:rPr lang="en-US" sz="1200" dirty="0" smtClean="0">
              <a:solidFill>
                <a:srgbClr val="FF0000"/>
              </a:solidFill>
            </a:rPr>
            <a:t>CREATE</a:t>
          </a:r>
        </a:p>
        <a:p>
          <a:r>
            <a:rPr lang="en-US" sz="1200" dirty="0" smtClean="0"/>
            <a:t>More efficient vertical integration strategy</a:t>
          </a:r>
        </a:p>
        <a:p>
          <a:r>
            <a:rPr lang="en-US" sz="1200" dirty="0" smtClean="0"/>
            <a:t>A second major U.S. production facility</a:t>
          </a:r>
        </a:p>
        <a:p>
          <a:r>
            <a:rPr lang="en-US" sz="1200" dirty="0" smtClean="0"/>
            <a:t>Widespread use of RFID tag system in retail stores</a:t>
          </a:r>
          <a:endParaRPr lang="en-US" sz="1200" dirty="0"/>
        </a:p>
      </dgm:t>
    </dgm:pt>
    <dgm:pt modelId="{37AA473A-6CB3-47CF-BDCF-CC0EC959D3E9}" type="parTrans" cxnId="{BC5B739D-80F2-45B6-AD4E-5D9A2DCE742E}">
      <dgm:prSet/>
      <dgm:spPr/>
      <dgm:t>
        <a:bodyPr/>
        <a:lstStyle/>
        <a:p>
          <a:endParaRPr lang="en-US"/>
        </a:p>
      </dgm:t>
    </dgm:pt>
    <dgm:pt modelId="{54E52AA0-5C55-4DAD-AC97-ED72070132D9}" type="sibTrans" cxnId="{BC5B739D-80F2-45B6-AD4E-5D9A2DCE742E}">
      <dgm:prSet/>
      <dgm:spPr/>
      <dgm:t>
        <a:bodyPr/>
        <a:lstStyle/>
        <a:p>
          <a:endParaRPr lang="en-US"/>
        </a:p>
      </dgm:t>
    </dgm:pt>
    <dgm:pt modelId="{63A4CF07-678F-49BA-A259-5AAABC3D6458}">
      <dgm:prSet phldrT="[Text]" custT="1"/>
      <dgm:spPr/>
      <dgm:t>
        <a:bodyPr/>
        <a:lstStyle/>
        <a:p>
          <a:r>
            <a:rPr lang="en-US" sz="1200" dirty="0" smtClean="0">
              <a:solidFill>
                <a:srgbClr val="FF0000"/>
              </a:solidFill>
            </a:rPr>
            <a:t>RAISE</a:t>
          </a:r>
        </a:p>
        <a:p>
          <a:r>
            <a:rPr lang="en-US" sz="1200" dirty="0" smtClean="0"/>
            <a:t>Domestic production</a:t>
          </a:r>
        </a:p>
        <a:p>
          <a:r>
            <a:rPr lang="en-US" sz="1200" dirty="0" smtClean="0"/>
            <a:t>Vertical Integration</a:t>
          </a:r>
        </a:p>
        <a:p>
          <a:r>
            <a:rPr lang="en-US" sz="1200" dirty="0" smtClean="0"/>
            <a:t>Labor standards</a:t>
          </a:r>
        </a:p>
        <a:p>
          <a:r>
            <a:rPr lang="en-US" sz="1200" dirty="0" smtClean="0"/>
            <a:t>Wholesale operations</a:t>
          </a:r>
          <a:endParaRPr lang="en-US" sz="1200" dirty="0"/>
        </a:p>
      </dgm:t>
    </dgm:pt>
    <dgm:pt modelId="{A0DFB450-612F-40FC-8E38-35E7A1882173}" type="parTrans" cxnId="{3B7A6B13-5C2F-4782-BB80-991A85F096CE}">
      <dgm:prSet/>
      <dgm:spPr/>
      <dgm:t>
        <a:bodyPr/>
        <a:lstStyle/>
        <a:p>
          <a:endParaRPr lang="en-US"/>
        </a:p>
      </dgm:t>
    </dgm:pt>
    <dgm:pt modelId="{C2C93417-21FE-4BEA-867B-4F52933E2568}" type="sibTrans" cxnId="{3B7A6B13-5C2F-4782-BB80-991A85F096CE}">
      <dgm:prSet/>
      <dgm:spPr/>
      <dgm:t>
        <a:bodyPr/>
        <a:lstStyle/>
        <a:p>
          <a:endParaRPr lang="en-US"/>
        </a:p>
      </dgm:t>
    </dgm:pt>
    <dgm:pt modelId="{5CC92E96-9D4C-4D89-999E-2D023C0B6C70}">
      <dgm:prSet phldrT="[Text]" custT="1"/>
      <dgm:spPr/>
      <dgm:t>
        <a:bodyPr/>
        <a:lstStyle/>
        <a:p>
          <a:r>
            <a:rPr lang="en-US" sz="1200" dirty="0" smtClean="0">
              <a:solidFill>
                <a:srgbClr val="FF0000"/>
              </a:solidFill>
            </a:rPr>
            <a:t>ELIMINATE</a:t>
          </a:r>
        </a:p>
        <a:p>
          <a:r>
            <a:rPr lang="en-US" sz="1200" dirty="0" smtClean="0"/>
            <a:t>Advertising that creates negative attention</a:t>
          </a:r>
        </a:p>
        <a:p>
          <a:r>
            <a:rPr lang="en-US" sz="1200" dirty="0" smtClean="0"/>
            <a:t>Instability in upper management</a:t>
          </a:r>
          <a:endParaRPr lang="en-US" sz="1200" dirty="0"/>
        </a:p>
      </dgm:t>
    </dgm:pt>
    <dgm:pt modelId="{66E9AA58-CAC2-43E1-AC6E-21EBE90FBF1F}" type="parTrans" cxnId="{CD3EF99A-926F-4D67-8AB7-BAEFB39186DA}">
      <dgm:prSet/>
      <dgm:spPr/>
      <dgm:t>
        <a:bodyPr/>
        <a:lstStyle/>
        <a:p>
          <a:endParaRPr lang="en-US"/>
        </a:p>
      </dgm:t>
    </dgm:pt>
    <dgm:pt modelId="{6364E69F-74FF-4996-A3DF-68B2D501A5C5}" type="sibTrans" cxnId="{CD3EF99A-926F-4D67-8AB7-BAEFB39186DA}">
      <dgm:prSet/>
      <dgm:spPr/>
      <dgm:t>
        <a:bodyPr/>
        <a:lstStyle/>
        <a:p>
          <a:endParaRPr lang="en-US"/>
        </a:p>
      </dgm:t>
    </dgm:pt>
    <dgm:pt modelId="{2F7EC511-70CF-40CF-B535-2DF30C7ABFDB}" type="pres">
      <dgm:prSet presAssocID="{8E516EEA-468B-4DA2-948B-538819262191}" presName="cycle" presStyleCnt="0">
        <dgm:presLayoutVars>
          <dgm:chMax val="1"/>
          <dgm:dir/>
          <dgm:animLvl val="ctr"/>
          <dgm:resizeHandles val="exact"/>
        </dgm:presLayoutVars>
      </dgm:prSet>
      <dgm:spPr/>
      <dgm:t>
        <a:bodyPr/>
        <a:lstStyle/>
        <a:p>
          <a:endParaRPr lang="en-US"/>
        </a:p>
      </dgm:t>
    </dgm:pt>
    <dgm:pt modelId="{3EC502A2-62C2-4CC3-A58D-14C1E0190ECE}" type="pres">
      <dgm:prSet presAssocID="{D793D774-F4F4-4EF0-B596-4200AD73A9BA}" presName="centerShape" presStyleLbl="node0" presStyleIdx="0" presStyleCnt="1"/>
      <dgm:spPr/>
      <dgm:t>
        <a:bodyPr/>
        <a:lstStyle/>
        <a:p>
          <a:endParaRPr lang="en-US"/>
        </a:p>
      </dgm:t>
    </dgm:pt>
    <dgm:pt modelId="{28FBBE65-F03C-47A9-942D-2DBDD1BE25C2}" type="pres">
      <dgm:prSet presAssocID="{329D3451-CE02-4D6E-8203-508F84CEBE99}" presName="Name9" presStyleLbl="parChTrans1D2" presStyleIdx="0" presStyleCnt="4"/>
      <dgm:spPr/>
      <dgm:t>
        <a:bodyPr/>
        <a:lstStyle/>
        <a:p>
          <a:endParaRPr lang="en-US"/>
        </a:p>
      </dgm:t>
    </dgm:pt>
    <dgm:pt modelId="{D9527C10-B937-4890-8CE1-DF5B70CFE497}" type="pres">
      <dgm:prSet presAssocID="{329D3451-CE02-4D6E-8203-508F84CEBE99}" presName="connTx" presStyleLbl="parChTrans1D2" presStyleIdx="0" presStyleCnt="4"/>
      <dgm:spPr/>
      <dgm:t>
        <a:bodyPr/>
        <a:lstStyle/>
        <a:p>
          <a:endParaRPr lang="en-US"/>
        </a:p>
      </dgm:t>
    </dgm:pt>
    <dgm:pt modelId="{B9405348-E056-4C44-BF25-6A357563F683}" type="pres">
      <dgm:prSet presAssocID="{4D1354FE-24C2-4634-973B-E4D6B1D80768}" presName="node" presStyleLbl="node1" presStyleIdx="0" presStyleCnt="4" custScaleX="162482" custScaleY="158886" custRadScaleRad="165214" custRadScaleInc="139905">
        <dgm:presLayoutVars>
          <dgm:bulletEnabled val="1"/>
        </dgm:presLayoutVars>
      </dgm:prSet>
      <dgm:spPr/>
      <dgm:t>
        <a:bodyPr/>
        <a:lstStyle/>
        <a:p>
          <a:endParaRPr lang="en-US"/>
        </a:p>
      </dgm:t>
    </dgm:pt>
    <dgm:pt modelId="{30AE77D6-F420-4A8B-BE43-A963BF4F105E}" type="pres">
      <dgm:prSet presAssocID="{37AA473A-6CB3-47CF-BDCF-CC0EC959D3E9}" presName="Name9" presStyleLbl="parChTrans1D2" presStyleIdx="1" presStyleCnt="4"/>
      <dgm:spPr/>
      <dgm:t>
        <a:bodyPr/>
        <a:lstStyle/>
        <a:p>
          <a:endParaRPr lang="en-US"/>
        </a:p>
      </dgm:t>
    </dgm:pt>
    <dgm:pt modelId="{056A8CF4-7CA4-4ACF-87D3-B171B13A738A}" type="pres">
      <dgm:prSet presAssocID="{37AA473A-6CB3-47CF-BDCF-CC0EC959D3E9}" presName="connTx" presStyleLbl="parChTrans1D2" presStyleIdx="1" presStyleCnt="4"/>
      <dgm:spPr/>
      <dgm:t>
        <a:bodyPr/>
        <a:lstStyle/>
        <a:p>
          <a:endParaRPr lang="en-US"/>
        </a:p>
      </dgm:t>
    </dgm:pt>
    <dgm:pt modelId="{36E88EDA-D1F6-4238-85A3-8D2AE7DC7C58}" type="pres">
      <dgm:prSet presAssocID="{C8BDD6E8-5EB1-4C54-A7C4-7FA4DC6D2FE8}" presName="node" presStyleLbl="node1" presStyleIdx="1" presStyleCnt="4" custScaleX="154435" custScaleY="163161" custRadScaleRad="177437" custRadScaleInc="64704">
        <dgm:presLayoutVars>
          <dgm:bulletEnabled val="1"/>
        </dgm:presLayoutVars>
      </dgm:prSet>
      <dgm:spPr/>
      <dgm:t>
        <a:bodyPr/>
        <a:lstStyle/>
        <a:p>
          <a:endParaRPr lang="en-US"/>
        </a:p>
      </dgm:t>
    </dgm:pt>
    <dgm:pt modelId="{6CF37104-40E7-4F25-A86E-3646D12A3A53}" type="pres">
      <dgm:prSet presAssocID="{A0DFB450-612F-40FC-8E38-35E7A1882173}" presName="Name9" presStyleLbl="parChTrans1D2" presStyleIdx="2" presStyleCnt="4"/>
      <dgm:spPr/>
      <dgm:t>
        <a:bodyPr/>
        <a:lstStyle/>
        <a:p>
          <a:endParaRPr lang="en-US"/>
        </a:p>
      </dgm:t>
    </dgm:pt>
    <dgm:pt modelId="{C950230F-85BE-4029-9D46-357F177EA20E}" type="pres">
      <dgm:prSet presAssocID="{A0DFB450-612F-40FC-8E38-35E7A1882173}" presName="connTx" presStyleLbl="parChTrans1D2" presStyleIdx="2" presStyleCnt="4"/>
      <dgm:spPr/>
      <dgm:t>
        <a:bodyPr/>
        <a:lstStyle/>
        <a:p>
          <a:endParaRPr lang="en-US"/>
        </a:p>
      </dgm:t>
    </dgm:pt>
    <dgm:pt modelId="{B6C51BE1-58BA-49B8-8954-29ACAF028D76}" type="pres">
      <dgm:prSet presAssocID="{63A4CF07-678F-49BA-A259-5AAABC3D6458}" presName="node" presStyleLbl="node1" presStyleIdx="2" presStyleCnt="4" custScaleX="160348" custScaleY="151633" custRadScaleRad="187465" custRadScaleInc="147689">
        <dgm:presLayoutVars>
          <dgm:bulletEnabled val="1"/>
        </dgm:presLayoutVars>
      </dgm:prSet>
      <dgm:spPr/>
      <dgm:t>
        <a:bodyPr/>
        <a:lstStyle/>
        <a:p>
          <a:endParaRPr lang="en-US"/>
        </a:p>
      </dgm:t>
    </dgm:pt>
    <dgm:pt modelId="{B7C7CB13-069B-442B-9097-17AA914F4749}" type="pres">
      <dgm:prSet presAssocID="{66E9AA58-CAC2-43E1-AC6E-21EBE90FBF1F}" presName="Name9" presStyleLbl="parChTrans1D2" presStyleIdx="3" presStyleCnt="4"/>
      <dgm:spPr/>
      <dgm:t>
        <a:bodyPr/>
        <a:lstStyle/>
        <a:p>
          <a:endParaRPr lang="en-US"/>
        </a:p>
      </dgm:t>
    </dgm:pt>
    <dgm:pt modelId="{F736045C-020E-4296-A9A0-A36B7BE6DABC}" type="pres">
      <dgm:prSet presAssocID="{66E9AA58-CAC2-43E1-AC6E-21EBE90FBF1F}" presName="connTx" presStyleLbl="parChTrans1D2" presStyleIdx="3" presStyleCnt="4"/>
      <dgm:spPr/>
      <dgm:t>
        <a:bodyPr/>
        <a:lstStyle/>
        <a:p>
          <a:endParaRPr lang="en-US"/>
        </a:p>
      </dgm:t>
    </dgm:pt>
    <dgm:pt modelId="{ED1AA1FB-FBD3-4FEB-8058-563EC662AC0F}" type="pres">
      <dgm:prSet presAssocID="{5CC92E96-9D4C-4D89-999E-2D023C0B6C70}" presName="node" presStyleLbl="node1" presStyleIdx="3" presStyleCnt="4" custScaleX="147828" custScaleY="161479" custRadScaleRad="176578" custRadScaleInc="57381">
        <dgm:presLayoutVars>
          <dgm:bulletEnabled val="1"/>
        </dgm:presLayoutVars>
      </dgm:prSet>
      <dgm:spPr/>
      <dgm:t>
        <a:bodyPr/>
        <a:lstStyle/>
        <a:p>
          <a:endParaRPr lang="en-US"/>
        </a:p>
      </dgm:t>
    </dgm:pt>
  </dgm:ptLst>
  <dgm:cxnLst>
    <dgm:cxn modelId="{3A5767A6-F552-47B6-B84A-8EAC172F9375}" type="presOf" srcId="{D793D774-F4F4-4EF0-B596-4200AD73A9BA}" destId="{3EC502A2-62C2-4CC3-A58D-14C1E0190ECE}" srcOrd="0" destOrd="0" presId="urn:microsoft.com/office/officeart/2005/8/layout/radial1"/>
    <dgm:cxn modelId="{469588A9-F890-49E4-B464-E2B1DF7C7EC7}" type="presOf" srcId="{63A4CF07-678F-49BA-A259-5AAABC3D6458}" destId="{B6C51BE1-58BA-49B8-8954-29ACAF028D76}" srcOrd="0" destOrd="0" presId="urn:microsoft.com/office/officeart/2005/8/layout/radial1"/>
    <dgm:cxn modelId="{176E9C20-A328-4E1C-8850-EFAAB7DD498E}" srcId="{D793D774-F4F4-4EF0-B596-4200AD73A9BA}" destId="{4D1354FE-24C2-4634-973B-E4D6B1D80768}" srcOrd="0" destOrd="0" parTransId="{329D3451-CE02-4D6E-8203-508F84CEBE99}" sibTransId="{F22DA253-99E4-4897-BBE3-59825AC343A9}"/>
    <dgm:cxn modelId="{3B7A6B13-5C2F-4782-BB80-991A85F096CE}" srcId="{D793D774-F4F4-4EF0-B596-4200AD73A9BA}" destId="{63A4CF07-678F-49BA-A259-5AAABC3D6458}" srcOrd="2" destOrd="0" parTransId="{A0DFB450-612F-40FC-8E38-35E7A1882173}" sibTransId="{C2C93417-21FE-4BEA-867B-4F52933E2568}"/>
    <dgm:cxn modelId="{BC5B739D-80F2-45B6-AD4E-5D9A2DCE742E}" srcId="{D793D774-F4F4-4EF0-B596-4200AD73A9BA}" destId="{C8BDD6E8-5EB1-4C54-A7C4-7FA4DC6D2FE8}" srcOrd="1" destOrd="0" parTransId="{37AA473A-6CB3-47CF-BDCF-CC0EC959D3E9}" sibTransId="{54E52AA0-5C55-4DAD-AC97-ED72070132D9}"/>
    <dgm:cxn modelId="{3BA9DA21-0235-4743-BE1C-240AD1D841D1}" type="presOf" srcId="{4D1354FE-24C2-4634-973B-E4D6B1D80768}" destId="{B9405348-E056-4C44-BF25-6A357563F683}" srcOrd="0" destOrd="0" presId="urn:microsoft.com/office/officeart/2005/8/layout/radial1"/>
    <dgm:cxn modelId="{876AF8BC-2C9E-40A4-AC5F-FA7ADD3D373F}" type="presOf" srcId="{A0DFB450-612F-40FC-8E38-35E7A1882173}" destId="{6CF37104-40E7-4F25-A86E-3646D12A3A53}" srcOrd="0" destOrd="0" presId="urn:microsoft.com/office/officeart/2005/8/layout/radial1"/>
    <dgm:cxn modelId="{A79F0F45-EF36-443A-8D80-13832513AB83}" type="presOf" srcId="{37AA473A-6CB3-47CF-BDCF-CC0EC959D3E9}" destId="{30AE77D6-F420-4A8B-BE43-A963BF4F105E}" srcOrd="0" destOrd="0" presId="urn:microsoft.com/office/officeart/2005/8/layout/radial1"/>
    <dgm:cxn modelId="{1B4D9DF1-A561-415C-BE4B-B32BB9C7D920}" type="presOf" srcId="{5CC92E96-9D4C-4D89-999E-2D023C0B6C70}" destId="{ED1AA1FB-FBD3-4FEB-8058-563EC662AC0F}" srcOrd="0" destOrd="0" presId="urn:microsoft.com/office/officeart/2005/8/layout/radial1"/>
    <dgm:cxn modelId="{9A41AA67-B8A9-4775-A604-BF6C65B72C51}" type="presOf" srcId="{329D3451-CE02-4D6E-8203-508F84CEBE99}" destId="{D9527C10-B937-4890-8CE1-DF5B70CFE497}" srcOrd="1" destOrd="0" presId="urn:microsoft.com/office/officeart/2005/8/layout/radial1"/>
    <dgm:cxn modelId="{14D421E9-6D5D-4066-ACFF-EDB3B407723A}" type="presOf" srcId="{A0DFB450-612F-40FC-8E38-35E7A1882173}" destId="{C950230F-85BE-4029-9D46-357F177EA20E}" srcOrd="1" destOrd="0" presId="urn:microsoft.com/office/officeart/2005/8/layout/radial1"/>
    <dgm:cxn modelId="{9A86E389-1347-4610-AAAF-224BCD314068}" type="presOf" srcId="{C8BDD6E8-5EB1-4C54-A7C4-7FA4DC6D2FE8}" destId="{36E88EDA-D1F6-4238-85A3-8D2AE7DC7C58}" srcOrd="0" destOrd="0" presId="urn:microsoft.com/office/officeart/2005/8/layout/radial1"/>
    <dgm:cxn modelId="{181C7E87-8E61-4AA9-AF7B-F91D3ECE4157}" type="presOf" srcId="{66E9AA58-CAC2-43E1-AC6E-21EBE90FBF1F}" destId="{F736045C-020E-4296-A9A0-A36B7BE6DABC}" srcOrd="1" destOrd="0" presId="urn:microsoft.com/office/officeart/2005/8/layout/radial1"/>
    <dgm:cxn modelId="{CD3EF99A-926F-4D67-8AB7-BAEFB39186DA}" srcId="{D793D774-F4F4-4EF0-B596-4200AD73A9BA}" destId="{5CC92E96-9D4C-4D89-999E-2D023C0B6C70}" srcOrd="3" destOrd="0" parTransId="{66E9AA58-CAC2-43E1-AC6E-21EBE90FBF1F}" sibTransId="{6364E69F-74FF-4996-A3DF-68B2D501A5C5}"/>
    <dgm:cxn modelId="{79372603-4526-4327-B99E-5FA392A18A84}" type="presOf" srcId="{329D3451-CE02-4D6E-8203-508F84CEBE99}" destId="{28FBBE65-F03C-47A9-942D-2DBDD1BE25C2}" srcOrd="0" destOrd="0" presId="urn:microsoft.com/office/officeart/2005/8/layout/radial1"/>
    <dgm:cxn modelId="{1C73AC3D-8455-4AA3-94D4-AF5220775487}" srcId="{8E516EEA-468B-4DA2-948B-538819262191}" destId="{D793D774-F4F4-4EF0-B596-4200AD73A9BA}" srcOrd="0" destOrd="0" parTransId="{280FECF1-42F3-4DF3-9E29-D4BB33B389CD}" sibTransId="{B00C839D-0DC3-49D8-8683-6BDA5D9290EA}"/>
    <dgm:cxn modelId="{624E2F79-4A9D-406B-942E-25EC620CE202}" type="presOf" srcId="{37AA473A-6CB3-47CF-BDCF-CC0EC959D3E9}" destId="{056A8CF4-7CA4-4ACF-87D3-B171B13A738A}" srcOrd="1" destOrd="0" presId="urn:microsoft.com/office/officeart/2005/8/layout/radial1"/>
    <dgm:cxn modelId="{EE05DD79-AFB4-44DF-BE57-2BCFCBA46B29}" type="presOf" srcId="{66E9AA58-CAC2-43E1-AC6E-21EBE90FBF1F}" destId="{B7C7CB13-069B-442B-9097-17AA914F4749}" srcOrd="0" destOrd="0" presId="urn:microsoft.com/office/officeart/2005/8/layout/radial1"/>
    <dgm:cxn modelId="{7A49663B-8204-4B93-A524-37AF15650A07}" type="presOf" srcId="{8E516EEA-468B-4DA2-948B-538819262191}" destId="{2F7EC511-70CF-40CF-B535-2DF30C7ABFDB}" srcOrd="0" destOrd="0" presId="urn:microsoft.com/office/officeart/2005/8/layout/radial1"/>
    <dgm:cxn modelId="{780AB6FD-25C2-407F-8958-E539A93E21EE}" type="presParOf" srcId="{2F7EC511-70CF-40CF-B535-2DF30C7ABFDB}" destId="{3EC502A2-62C2-4CC3-A58D-14C1E0190ECE}" srcOrd="0" destOrd="0" presId="urn:microsoft.com/office/officeart/2005/8/layout/radial1"/>
    <dgm:cxn modelId="{B9058756-1EBC-4190-A6D2-E2AB198C54BF}" type="presParOf" srcId="{2F7EC511-70CF-40CF-B535-2DF30C7ABFDB}" destId="{28FBBE65-F03C-47A9-942D-2DBDD1BE25C2}" srcOrd="1" destOrd="0" presId="urn:microsoft.com/office/officeart/2005/8/layout/radial1"/>
    <dgm:cxn modelId="{417E1BE4-8C79-4FE7-8A95-AA2AC912A651}" type="presParOf" srcId="{28FBBE65-F03C-47A9-942D-2DBDD1BE25C2}" destId="{D9527C10-B937-4890-8CE1-DF5B70CFE497}" srcOrd="0" destOrd="0" presId="urn:microsoft.com/office/officeart/2005/8/layout/radial1"/>
    <dgm:cxn modelId="{C0ECB99F-CF9A-40F4-90F0-0770DA80E459}" type="presParOf" srcId="{2F7EC511-70CF-40CF-B535-2DF30C7ABFDB}" destId="{B9405348-E056-4C44-BF25-6A357563F683}" srcOrd="2" destOrd="0" presId="urn:microsoft.com/office/officeart/2005/8/layout/radial1"/>
    <dgm:cxn modelId="{CEF6DF63-E77B-44A9-9FB3-2B81E4D0FC37}" type="presParOf" srcId="{2F7EC511-70CF-40CF-B535-2DF30C7ABFDB}" destId="{30AE77D6-F420-4A8B-BE43-A963BF4F105E}" srcOrd="3" destOrd="0" presId="urn:microsoft.com/office/officeart/2005/8/layout/radial1"/>
    <dgm:cxn modelId="{FAADD96C-6D52-4EDE-8044-F6D54370F4D7}" type="presParOf" srcId="{30AE77D6-F420-4A8B-BE43-A963BF4F105E}" destId="{056A8CF4-7CA4-4ACF-87D3-B171B13A738A}" srcOrd="0" destOrd="0" presId="urn:microsoft.com/office/officeart/2005/8/layout/radial1"/>
    <dgm:cxn modelId="{B32A19DA-AC5B-4A90-96DA-E6DD2F447838}" type="presParOf" srcId="{2F7EC511-70CF-40CF-B535-2DF30C7ABFDB}" destId="{36E88EDA-D1F6-4238-85A3-8D2AE7DC7C58}" srcOrd="4" destOrd="0" presId="urn:microsoft.com/office/officeart/2005/8/layout/radial1"/>
    <dgm:cxn modelId="{5B91B0FD-06B1-4442-BC39-C6715DEA6E3B}" type="presParOf" srcId="{2F7EC511-70CF-40CF-B535-2DF30C7ABFDB}" destId="{6CF37104-40E7-4F25-A86E-3646D12A3A53}" srcOrd="5" destOrd="0" presId="urn:microsoft.com/office/officeart/2005/8/layout/radial1"/>
    <dgm:cxn modelId="{BBF4089D-35CA-46F1-9368-C77BB0328FCA}" type="presParOf" srcId="{6CF37104-40E7-4F25-A86E-3646D12A3A53}" destId="{C950230F-85BE-4029-9D46-357F177EA20E}" srcOrd="0" destOrd="0" presId="urn:microsoft.com/office/officeart/2005/8/layout/radial1"/>
    <dgm:cxn modelId="{04E2D54B-6AEE-41CF-BE53-53FDE3614B67}" type="presParOf" srcId="{2F7EC511-70CF-40CF-B535-2DF30C7ABFDB}" destId="{B6C51BE1-58BA-49B8-8954-29ACAF028D76}" srcOrd="6" destOrd="0" presId="urn:microsoft.com/office/officeart/2005/8/layout/radial1"/>
    <dgm:cxn modelId="{ECF215E3-729C-46F1-ACDC-F6DF47A13113}" type="presParOf" srcId="{2F7EC511-70CF-40CF-B535-2DF30C7ABFDB}" destId="{B7C7CB13-069B-442B-9097-17AA914F4749}" srcOrd="7" destOrd="0" presId="urn:microsoft.com/office/officeart/2005/8/layout/radial1"/>
    <dgm:cxn modelId="{5517B743-2749-415E-B91E-A9DFEF1F16C1}" type="presParOf" srcId="{B7C7CB13-069B-442B-9097-17AA914F4749}" destId="{F736045C-020E-4296-A9A0-A36B7BE6DABC}" srcOrd="0" destOrd="0" presId="urn:microsoft.com/office/officeart/2005/8/layout/radial1"/>
    <dgm:cxn modelId="{88FAD8AA-DC23-4150-8E6D-9F734EC034BC}" type="presParOf" srcId="{2F7EC511-70CF-40CF-B535-2DF30C7ABFDB}" destId="{ED1AA1FB-FBD3-4FEB-8058-563EC662AC0F}" srcOrd="8" destOrd="0" presId="urn:microsoft.com/office/officeart/2005/8/layout/radia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EC502A2-62C2-4CC3-A58D-14C1E0190ECE}">
      <dsp:nvSpPr>
        <dsp:cNvPr id="0" name=""/>
        <dsp:cNvSpPr/>
      </dsp:nvSpPr>
      <dsp:spPr>
        <a:xfrm>
          <a:off x="3700738" y="1859044"/>
          <a:ext cx="1391746" cy="13917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New Value Curve</a:t>
          </a:r>
          <a:endParaRPr lang="en-US" sz="2200" kern="1200" dirty="0"/>
        </a:p>
      </dsp:txBody>
      <dsp:txXfrm>
        <a:off x="3700738" y="1859044"/>
        <a:ext cx="1391746" cy="1391746"/>
      </dsp:txXfrm>
    </dsp:sp>
    <dsp:sp modelId="{28FBBE65-F03C-47A9-942D-2DBDD1BE25C2}">
      <dsp:nvSpPr>
        <dsp:cNvPr id="0" name=""/>
        <dsp:cNvSpPr/>
      </dsp:nvSpPr>
      <dsp:spPr>
        <a:xfrm rot="19977435">
          <a:off x="4952275" y="1957691"/>
          <a:ext cx="1173076" cy="28341"/>
        </a:xfrm>
        <a:custGeom>
          <a:avLst/>
          <a:gdLst/>
          <a:ahLst/>
          <a:cxnLst/>
          <a:rect l="0" t="0" r="0" b="0"/>
          <a:pathLst>
            <a:path>
              <a:moveTo>
                <a:pt x="0" y="14170"/>
              </a:moveTo>
              <a:lnTo>
                <a:pt x="1173076" y="141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9977435">
        <a:off x="5509487" y="1942535"/>
        <a:ext cx="58653" cy="58653"/>
      </dsp:txXfrm>
    </dsp:sp>
    <dsp:sp modelId="{B9405348-E056-4C44-BF25-6A357563F683}">
      <dsp:nvSpPr>
        <dsp:cNvPr id="0" name=""/>
        <dsp:cNvSpPr/>
      </dsp:nvSpPr>
      <dsp:spPr>
        <a:xfrm>
          <a:off x="5932874" y="87895"/>
          <a:ext cx="2261337" cy="221129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rgbClr val="FF0000"/>
              </a:solidFill>
            </a:rPr>
            <a:t>REDUCE</a:t>
          </a:r>
        </a:p>
        <a:p>
          <a:pPr lvl="0" algn="ctr" defTabSz="533400">
            <a:lnSpc>
              <a:spcPct val="90000"/>
            </a:lnSpc>
            <a:spcBef>
              <a:spcPct val="0"/>
            </a:spcBef>
            <a:spcAft>
              <a:spcPct val="35000"/>
            </a:spcAft>
          </a:pPr>
          <a:r>
            <a:rPr lang="en-US" sz="1200" kern="1200" dirty="0" smtClean="0"/>
            <a:t>Product variation</a:t>
          </a:r>
        </a:p>
        <a:p>
          <a:pPr lvl="0" algn="ctr" defTabSz="533400">
            <a:lnSpc>
              <a:spcPct val="90000"/>
            </a:lnSpc>
            <a:spcBef>
              <a:spcPct val="0"/>
            </a:spcBef>
            <a:spcAft>
              <a:spcPct val="35000"/>
            </a:spcAft>
          </a:pPr>
          <a:r>
            <a:rPr lang="en-US" sz="1200" kern="1200" dirty="0" smtClean="0"/>
            <a:t>Outsourcing</a:t>
          </a:r>
        </a:p>
        <a:p>
          <a:pPr lvl="0" algn="ctr" defTabSz="533400">
            <a:lnSpc>
              <a:spcPct val="90000"/>
            </a:lnSpc>
            <a:spcBef>
              <a:spcPct val="0"/>
            </a:spcBef>
            <a:spcAft>
              <a:spcPct val="35000"/>
            </a:spcAft>
          </a:pPr>
          <a:r>
            <a:rPr lang="en-US" sz="1200" kern="1200" dirty="0" smtClean="0"/>
            <a:t>International operations</a:t>
          </a:r>
          <a:endParaRPr lang="en-US" sz="1200" kern="1200" dirty="0"/>
        </a:p>
      </dsp:txBody>
      <dsp:txXfrm>
        <a:off x="5932874" y="87895"/>
        <a:ext cx="2261337" cy="2211290"/>
      </dsp:txXfrm>
    </dsp:sp>
    <dsp:sp modelId="{30AE77D6-F420-4A8B-BE43-A963BF4F105E}">
      <dsp:nvSpPr>
        <dsp:cNvPr id="0" name=""/>
        <dsp:cNvSpPr/>
      </dsp:nvSpPr>
      <dsp:spPr>
        <a:xfrm rot="1558806">
          <a:off x="4954265" y="3139917"/>
          <a:ext cx="1343825" cy="28341"/>
        </a:xfrm>
        <a:custGeom>
          <a:avLst/>
          <a:gdLst/>
          <a:ahLst/>
          <a:cxnLst/>
          <a:rect l="0" t="0" r="0" b="0"/>
          <a:pathLst>
            <a:path>
              <a:moveTo>
                <a:pt x="0" y="14170"/>
              </a:moveTo>
              <a:lnTo>
                <a:pt x="1343825" y="141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558806">
        <a:off x="5592582" y="3120492"/>
        <a:ext cx="67191" cy="67191"/>
      </dsp:txXfrm>
    </dsp:sp>
    <dsp:sp modelId="{36E88EDA-D1F6-4238-85A3-8D2AE7DC7C58}">
      <dsp:nvSpPr>
        <dsp:cNvPr id="0" name=""/>
        <dsp:cNvSpPr/>
      </dsp:nvSpPr>
      <dsp:spPr>
        <a:xfrm>
          <a:off x="6131387" y="2788575"/>
          <a:ext cx="2149343" cy="227078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rgbClr val="FF0000"/>
              </a:solidFill>
            </a:rPr>
            <a:t>CREATE</a:t>
          </a:r>
        </a:p>
        <a:p>
          <a:pPr lvl="0" algn="ctr" defTabSz="533400">
            <a:lnSpc>
              <a:spcPct val="90000"/>
            </a:lnSpc>
            <a:spcBef>
              <a:spcPct val="0"/>
            </a:spcBef>
            <a:spcAft>
              <a:spcPct val="35000"/>
            </a:spcAft>
          </a:pPr>
          <a:r>
            <a:rPr lang="en-US" sz="1200" kern="1200" dirty="0" smtClean="0"/>
            <a:t>More efficient vertical integration strategy</a:t>
          </a:r>
        </a:p>
        <a:p>
          <a:pPr lvl="0" algn="ctr" defTabSz="533400">
            <a:lnSpc>
              <a:spcPct val="90000"/>
            </a:lnSpc>
            <a:spcBef>
              <a:spcPct val="0"/>
            </a:spcBef>
            <a:spcAft>
              <a:spcPct val="35000"/>
            </a:spcAft>
          </a:pPr>
          <a:r>
            <a:rPr lang="en-US" sz="1200" kern="1200" dirty="0" smtClean="0"/>
            <a:t>A second major U.S. production facility</a:t>
          </a:r>
        </a:p>
        <a:p>
          <a:pPr lvl="0" algn="ctr" defTabSz="533400">
            <a:lnSpc>
              <a:spcPct val="90000"/>
            </a:lnSpc>
            <a:spcBef>
              <a:spcPct val="0"/>
            </a:spcBef>
            <a:spcAft>
              <a:spcPct val="35000"/>
            </a:spcAft>
          </a:pPr>
          <a:r>
            <a:rPr lang="en-US" sz="1200" kern="1200" dirty="0" smtClean="0"/>
            <a:t>Widespread use of RFID tag system in retail stores</a:t>
          </a:r>
          <a:endParaRPr lang="en-US" sz="1200" kern="1200" dirty="0"/>
        </a:p>
      </dsp:txBody>
      <dsp:txXfrm>
        <a:off x="6131387" y="2788575"/>
        <a:ext cx="2149343" cy="2270787"/>
      </dsp:txXfrm>
    </dsp:sp>
    <dsp:sp modelId="{6CF37104-40E7-4F25-A86E-3646D12A3A53}">
      <dsp:nvSpPr>
        <dsp:cNvPr id="0" name=""/>
        <dsp:cNvSpPr/>
      </dsp:nvSpPr>
      <dsp:spPr>
        <a:xfrm rot="9387603">
          <a:off x="2228802" y="3137435"/>
          <a:ext cx="1596264" cy="28341"/>
        </a:xfrm>
        <a:custGeom>
          <a:avLst/>
          <a:gdLst/>
          <a:ahLst/>
          <a:cxnLst/>
          <a:rect l="0" t="0" r="0" b="0"/>
          <a:pathLst>
            <a:path>
              <a:moveTo>
                <a:pt x="0" y="14170"/>
              </a:moveTo>
              <a:lnTo>
                <a:pt x="1596264" y="141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9387603">
        <a:off x="2987028" y="3111699"/>
        <a:ext cx="79813" cy="79813"/>
      </dsp:txXfrm>
    </dsp:sp>
    <dsp:sp modelId="{B6C51BE1-58BA-49B8-8954-29ACAF028D76}">
      <dsp:nvSpPr>
        <dsp:cNvPr id="0" name=""/>
        <dsp:cNvSpPr/>
      </dsp:nvSpPr>
      <dsp:spPr>
        <a:xfrm>
          <a:off x="165953" y="2856697"/>
          <a:ext cx="2231637" cy="21103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rgbClr val="FF0000"/>
              </a:solidFill>
            </a:rPr>
            <a:t>RAISE</a:t>
          </a:r>
        </a:p>
        <a:p>
          <a:pPr lvl="0" algn="ctr" defTabSz="533400">
            <a:lnSpc>
              <a:spcPct val="90000"/>
            </a:lnSpc>
            <a:spcBef>
              <a:spcPct val="0"/>
            </a:spcBef>
            <a:spcAft>
              <a:spcPct val="35000"/>
            </a:spcAft>
          </a:pPr>
          <a:r>
            <a:rPr lang="en-US" sz="1200" kern="1200" dirty="0" smtClean="0"/>
            <a:t>Domestic production</a:t>
          </a:r>
        </a:p>
        <a:p>
          <a:pPr lvl="0" algn="ctr" defTabSz="533400">
            <a:lnSpc>
              <a:spcPct val="90000"/>
            </a:lnSpc>
            <a:spcBef>
              <a:spcPct val="0"/>
            </a:spcBef>
            <a:spcAft>
              <a:spcPct val="35000"/>
            </a:spcAft>
          </a:pPr>
          <a:r>
            <a:rPr lang="en-US" sz="1200" kern="1200" dirty="0" smtClean="0"/>
            <a:t>Vertical Integration</a:t>
          </a:r>
        </a:p>
        <a:p>
          <a:pPr lvl="0" algn="ctr" defTabSz="533400">
            <a:lnSpc>
              <a:spcPct val="90000"/>
            </a:lnSpc>
            <a:spcBef>
              <a:spcPct val="0"/>
            </a:spcBef>
            <a:spcAft>
              <a:spcPct val="35000"/>
            </a:spcAft>
          </a:pPr>
          <a:r>
            <a:rPr lang="en-US" sz="1200" kern="1200" dirty="0" smtClean="0"/>
            <a:t>Labor standards</a:t>
          </a:r>
        </a:p>
        <a:p>
          <a:pPr lvl="0" algn="ctr" defTabSz="533400">
            <a:lnSpc>
              <a:spcPct val="90000"/>
            </a:lnSpc>
            <a:spcBef>
              <a:spcPct val="0"/>
            </a:spcBef>
            <a:spcAft>
              <a:spcPct val="35000"/>
            </a:spcAft>
          </a:pPr>
          <a:r>
            <a:rPr lang="en-US" sz="1200" kern="1200" dirty="0" smtClean="0"/>
            <a:t>Wholesale operations</a:t>
          </a:r>
          <a:endParaRPr lang="en-US" sz="1200" kern="1200" dirty="0"/>
        </a:p>
      </dsp:txBody>
      <dsp:txXfrm>
        <a:off x="165953" y="2856697"/>
        <a:ext cx="2231637" cy="2110346"/>
      </dsp:txXfrm>
    </dsp:sp>
    <dsp:sp modelId="{B7C7CB13-069B-442B-9097-17AA914F4749}">
      <dsp:nvSpPr>
        <dsp:cNvPr id="0" name=""/>
        <dsp:cNvSpPr/>
      </dsp:nvSpPr>
      <dsp:spPr>
        <a:xfrm rot="12349287">
          <a:off x="2383557" y="1919785"/>
          <a:ext cx="1459522" cy="28341"/>
        </a:xfrm>
        <a:custGeom>
          <a:avLst/>
          <a:gdLst/>
          <a:ahLst/>
          <a:cxnLst/>
          <a:rect l="0" t="0" r="0" b="0"/>
          <a:pathLst>
            <a:path>
              <a:moveTo>
                <a:pt x="0" y="14170"/>
              </a:moveTo>
              <a:lnTo>
                <a:pt x="1459522" y="141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2349287">
        <a:off x="3076830" y="1897468"/>
        <a:ext cx="72976" cy="72976"/>
      </dsp:txXfrm>
    </dsp:sp>
    <dsp:sp modelId="{ED1AA1FB-FBD3-4FEB-8058-563EC662AC0F}">
      <dsp:nvSpPr>
        <dsp:cNvPr id="0" name=""/>
        <dsp:cNvSpPr/>
      </dsp:nvSpPr>
      <dsp:spPr>
        <a:xfrm>
          <a:off x="487178" y="37294"/>
          <a:ext cx="2057390" cy="22473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rgbClr val="FF0000"/>
              </a:solidFill>
            </a:rPr>
            <a:t>ELIMINATE</a:t>
          </a:r>
        </a:p>
        <a:p>
          <a:pPr lvl="0" algn="ctr" defTabSz="533400">
            <a:lnSpc>
              <a:spcPct val="90000"/>
            </a:lnSpc>
            <a:spcBef>
              <a:spcPct val="0"/>
            </a:spcBef>
            <a:spcAft>
              <a:spcPct val="35000"/>
            </a:spcAft>
          </a:pPr>
          <a:r>
            <a:rPr lang="en-US" sz="1200" kern="1200" dirty="0" smtClean="0"/>
            <a:t>Advertising that creates negative attention</a:t>
          </a:r>
        </a:p>
        <a:p>
          <a:pPr lvl="0" algn="ctr" defTabSz="533400">
            <a:lnSpc>
              <a:spcPct val="90000"/>
            </a:lnSpc>
            <a:spcBef>
              <a:spcPct val="0"/>
            </a:spcBef>
            <a:spcAft>
              <a:spcPct val="35000"/>
            </a:spcAft>
          </a:pPr>
          <a:r>
            <a:rPr lang="en-US" sz="1200" kern="1200" dirty="0" smtClean="0"/>
            <a:t>Instability in upper management</a:t>
          </a:r>
          <a:endParaRPr lang="en-US" sz="1200" kern="1200" dirty="0"/>
        </a:p>
      </dsp:txBody>
      <dsp:txXfrm>
        <a:off x="487178" y="37294"/>
        <a:ext cx="2057390" cy="2247378"/>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60DE26-B838-4E4D-A567-3AED1257497D}" type="datetimeFigureOut">
              <a:rPr lang="en-US" smtClean="0"/>
              <a:pPr/>
              <a:t>11/26/2012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CB61DE-2FA0-4460-9608-D045A3F10DA3}" type="slidenum">
              <a:rPr lang="en-US" smtClean="0"/>
              <a:pPr/>
              <a:t>‹#›</a:t>
            </a:fld>
            <a:endParaRPr lang="en-US" dirty="0"/>
          </a:p>
        </p:txBody>
      </p:sp>
    </p:spTree>
    <p:extLst>
      <p:ext uri="{BB962C8B-B14F-4D97-AF65-F5344CB8AC3E}">
        <p14:creationId xmlns="" xmlns:p14="http://schemas.microsoft.com/office/powerpoint/2010/main" val="1632892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60DE26-B838-4E4D-A567-3AED1257497D}" type="datetimeFigureOut">
              <a:rPr lang="en-US" smtClean="0"/>
              <a:pPr/>
              <a:t>11/26/2012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CB61DE-2FA0-4460-9608-D045A3F10DA3}" type="slidenum">
              <a:rPr lang="en-US" smtClean="0"/>
              <a:pPr/>
              <a:t>‹#›</a:t>
            </a:fld>
            <a:endParaRPr lang="en-US" dirty="0"/>
          </a:p>
        </p:txBody>
      </p:sp>
    </p:spTree>
    <p:extLst>
      <p:ext uri="{BB962C8B-B14F-4D97-AF65-F5344CB8AC3E}">
        <p14:creationId xmlns="" xmlns:p14="http://schemas.microsoft.com/office/powerpoint/2010/main" val="3120219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60DE26-B838-4E4D-A567-3AED1257497D}" type="datetimeFigureOut">
              <a:rPr lang="en-US" smtClean="0"/>
              <a:pPr/>
              <a:t>11/26/2012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CB61DE-2FA0-4460-9608-D045A3F10DA3}" type="slidenum">
              <a:rPr lang="en-US" smtClean="0"/>
              <a:pPr/>
              <a:t>‹#›</a:t>
            </a:fld>
            <a:endParaRPr lang="en-US" dirty="0"/>
          </a:p>
        </p:txBody>
      </p:sp>
    </p:spTree>
    <p:extLst>
      <p:ext uri="{BB962C8B-B14F-4D97-AF65-F5344CB8AC3E}">
        <p14:creationId xmlns="" xmlns:p14="http://schemas.microsoft.com/office/powerpoint/2010/main" val="3863315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60DE26-B838-4E4D-A567-3AED1257497D}" type="datetimeFigureOut">
              <a:rPr lang="en-US" smtClean="0"/>
              <a:pPr/>
              <a:t>11/26/2012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CB61DE-2FA0-4460-9608-D045A3F10DA3}" type="slidenum">
              <a:rPr lang="en-US" smtClean="0"/>
              <a:pPr/>
              <a:t>‹#›</a:t>
            </a:fld>
            <a:endParaRPr lang="en-US" dirty="0"/>
          </a:p>
        </p:txBody>
      </p:sp>
    </p:spTree>
    <p:extLst>
      <p:ext uri="{BB962C8B-B14F-4D97-AF65-F5344CB8AC3E}">
        <p14:creationId xmlns="" xmlns:p14="http://schemas.microsoft.com/office/powerpoint/2010/main" val="3849811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60DE26-B838-4E4D-A567-3AED1257497D}" type="datetimeFigureOut">
              <a:rPr lang="en-US" smtClean="0"/>
              <a:pPr/>
              <a:t>11/26/2012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CB61DE-2FA0-4460-9608-D045A3F10DA3}" type="slidenum">
              <a:rPr lang="en-US" smtClean="0"/>
              <a:pPr/>
              <a:t>‹#›</a:t>
            </a:fld>
            <a:endParaRPr lang="en-US" dirty="0"/>
          </a:p>
        </p:txBody>
      </p:sp>
    </p:spTree>
    <p:extLst>
      <p:ext uri="{BB962C8B-B14F-4D97-AF65-F5344CB8AC3E}">
        <p14:creationId xmlns="" xmlns:p14="http://schemas.microsoft.com/office/powerpoint/2010/main" val="2511251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60DE26-B838-4E4D-A567-3AED1257497D}" type="datetimeFigureOut">
              <a:rPr lang="en-US" smtClean="0"/>
              <a:pPr/>
              <a:t>11/26/2012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8CB61DE-2FA0-4460-9608-D045A3F10DA3}" type="slidenum">
              <a:rPr lang="en-US" smtClean="0"/>
              <a:pPr/>
              <a:t>‹#›</a:t>
            </a:fld>
            <a:endParaRPr lang="en-US" dirty="0"/>
          </a:p>
        </p:txBody>
      </p:sp>
    </p:spTree>
    <p:extLst>
      <p:ext uri="{BB962C8B-B14F-4D97-AF65-F5344CB8AC3E}">
        <p14:creationId xmlns="" xmlns:p14="http://schemas.microsoft.com/office/powerpoint/2010/main" val="451890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60DE26-B838-4E4D-A567-3AED1257497D}" type="datetimeFigureOut">
              <a:rPr lang="en-US" smtClean="0"/>
              <a:pPr/>
              <a:t>11/26/2012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8CB61DE-2FA0-4460-9608-D045A3F10DA3}" type="slidenum">
              <a:rPr lang="en-US" smtClean="0"/>
              <a:pPr/>
              <a:t>‹#›</a:t>
            </a:fld>
            <a:endParaRPr lang="en-US" dirty="0"/>
          </a:p>
        </p:txBody>
      </p:sp>
    </p:spTree>
    <p:extLst>
      <p:ext uri="{BB962C8B-B14F-4D97-AF65-F5344CB8AC3E}">
        <p14:creationId xmlns="" xmlns:p14="http://schemas.microsoft.com/office/powerpoint/2010/main" val="1204399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60DE26-B838-4E4D-A567-3AED1257497D}" type="datetimeFigureOut">
              <a:rPr lang="en-US" smtClean="0"/>
              <a:pPr/>
              <a:t>11/26/2012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8CB61DE-2FA0-4460-9608-D045A3F10DA3}" type="slidenum">
              <a:rPr lang="en-US" smtClean="0"/>
              <a:pPr/>
              <a:t>‹#›</a:t>
            </a:fld>
            <a:endParaRPr lang="en-US" dirty="0"/>
          </a:p>
        </p:txBody>
      </p:sp>
    </p:spTree>
    <p:extLst>
      <p:ext uri="{BB962C8B-B14F-4D97-AF65-F5344CB8AC3E}">
        <p14:creationId xmlns="" xmlns:p14="http://schemas.microsoft.com/office/powerpoint/2010/main" val="1948794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60DE26-B838-4E4D-A567-3AED1257497D}" type="datetimeFigureOut">
              <a:rPr lang="en-US" smtClean="0"/>
              <a:pPr/>
              <a:t>11/26/2012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8CB61DE-2FA0-4460-9608-D045A3F10DA3}" type="slidenum">
              <a:rPr lang="en-US" smtClean="0"/>
              <a:pPr/>
              <a:t>‹#›</a:t>
            </a:fld>
            <a:endParaRPr lang="en-US" dirty="0"/>
          </a:p>
        </p:txBody>
      </p:sp>
    </p:spTree>
    <p:extLst>
      <p:ext uri="{BB962C8B-B14F-4D97-AF65-F5344CB8AC3E}">
        <p14:creationId xmlns="" xmlns:p14="http://schemas.microsoft.com/office/powerpoint/2010/main" val="1135387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60DE26-B838-4E4D-A567-3AED1257497D}" type="datetimeFigureOut">
              <a:rPr lang="en-US" smtClean="0"/>
              <a:pPr/>
              <a:t>11/26/2012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8CB61DE-2FA0-4460-9608-D045A3F10DA3}" type="slidenum">
              <a:rPr lang="en-US" smtClean="0"/>
              <a:pPr/>
              <a:t>‹#›</a:t>
            </a:fld>
            <a:endParaRPr lang="en-US" dirty="0"/>
          </a:p>
        </p:txBody>
      </p:sp>
    </p:spTree>
    <p:extLst>
      <p:ext uri="{BB962C8B-B14F-4D97-AF65-F5344CB8AC3E}">
        <p14:creationId xmlns="" xmlns:p14="http://schemas.microsoft.com/office/powerpoint/2010/main" val="1220888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60DE26-B838-4E4D-A567-3AED1257497D}" type="datetimeFigureOut">
              <a:rPr lang="en-US" smtClean="0"/>
              <a:pPr/>
              <a:t>11/26/2012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8CB61DE-2FA0-4460-9608-D045A3F10DA3}" type="slidenum">
              <a:rPr lang="en-US" smtClean="0"/>
              <a:pPr/>
              <a:t>‹#›</a:t>
            </a:fld>
            <a:endParaRPr lang="en-US" dirty="0"/>
          </a:p>
        </p:txBody>
      </p:sp>
    </p:spTree>
    <p:extLst>
      <p:ext uri="{BB962C8B-B14F-4D97-AF65-F5344CB8AC3E}">
        <p14:creationId xmlns="" xmlns:p14="http://schemas.microsoft.com/office/powerpoint/2010/main" val="3329551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60DE26-B838-4E4D-A567-3AED1257497D}" type="datetimeFigureOut">
              <a:rPr lang="en-US" smtClean="0"/>
              <a:pPr/>
              <a:t>11/26/2012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CB61DE-2FA0-4460-9608-D045A3F10DA3}" type="slidenum">
              <a:rPr lang="en-US" smtClean="0"/>
              <a:pPr/>
              <a:t>‹#›</a:t>
            </a:fld>
            <a:endParaRPr lang="en-US" dirty="0"/>
          </a:p>
        </p:txBody>
      </p:sp>
    </p:spTree>
    <p:extLst>
      <p:ext uri="{BB962C8B-B14F-4D97-AF65-F5344CB8AC3E}">
        <p14:creationId xmlns="" xmlns:p14="http://schemas.microsoft.com/office/powerpoint/2010/main" val="17031501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Office_Excel_Macro-Enabled_Worksheet1.xlsm"/><Relationship Id="rId2" Type="http://schemas.openxmlformats.org/officeDocument/2006/relationships/slideLayout" Target="../slideLayouts/slideLayout4.xml"/><Relationship Id="rId1" Type="http://schemas.openxmlformats.org/officeDocument/2006/relationships/vmlDrawing" Target="../drawings/vmlDrawing1.v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American Apparel</a:t>
            </a:r>
            <a:br>
              <a:rPr lang="en-US" dirty="0" smtClean="0"/>
            </a:br>
            <a:r>
              <a:rPr lang="en-US" sz="1600" dirty="0" smtClean="0"/>
              <a:t>Company </a:t>
            </a:r>
            <a:r>
              <a:rPr lang="en-US" sz="1600" dirty="0" smtClean="0"/>
              <a:t>and Industry Analysis</a:t>
            </a:r>
            <a:endParaRPr lang="en-US" sz="1600" dirty="0"/>
          </a:p>
        </p:txBody>
      </p:sp>
      <p:sp>
        <p:nvSpPr>
          <p:cNvPr id="3" name="Subtitle 2"/>
          <p:cNvSpPr>
            <a:spLocks noGrp="1"/>
          </p:cNvSpPr>
          <p:nvPr>
            <p:ph type="subTitle" idx="1"/>
          </p:nvPr>
        </p:nvSpPr>
        <p:spPr/>
        <p:txBody>
          <a:bodyPr/>
          <a:lstStyle/>
          <a:p>
            <a:r>
              <a:rPr lang="en-US" dirty="0" smtClean="0">
                <a:solidFill>
                  <a:schemeClr val="tx1"/>
                </a:solidFill>
              </a:rPr>
              <a:t>Team 1 – Patrick Morales, Will Turner, Chris Mathis, Jared Stowe, Becky Alvarado</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Analysis</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Target Market</a:t>
            </a:r>
            <a:r>
              <a:rPr lang="en-US" dirty="0" smtClean="0"/>
              <a:t>: 20-35 year olds</a:t>
            </a:r>
          </a:p>
          <a:p>
            <a:endParaRPr lang="en-US" dirty="0" smtClean="0"/>
          </a:p>
          <a:p>
            <a:r>
              <a:rPr lang="en-US" b="1" dirty="0" smtClean="0"/>
              <a:t>Market Size</a:t>
            </a:r>
            <a:r>
              <a:rPr lang="en-US" dirty="0" smtClean="0"/>
              <a:t>: 32.1 million people </a:t>
            </a:r>
          </a:p>
          <a:p>
            <a:endParaRPr lang="en-US" dirty="0" smtClean="0"/>
          </a:p>
          <a:p>
            <a:r>
              <a:rPr lang="en-US" b="1" dirty="0" smtClean="0"/>
              <a:t>Market Growth</a:t>
            </a:r>
            <a:r>
              <a:rPr lang="en-US" dirty="0" smtClean="0"/>
              <a:t>:  3.3% per year</a:t>
            </a:r>
          </a:p>
          <a:p>
            <a:endParaRPr lang="en-US" dirty="0" smtClean="0"/>
          </a:p>
          <a:p>
            <a:r>
              <a:rPr lang="en-US" b="1" dirty="0" smtClean="0"/>
              <a:t>Market Penetration</a:t>
            </a:r>
            <a:r>
              <a:rPr lang="en-US" dirty="0" smtClean="0"/>
              <a:t>:  12.5%</a:t>
            </a:r>
          </a:p>
          <a:p>
            <a:endParaRPr lang="en-US" dirty="0" smtClean="0"/>
          </a:p>
          <a:p>
            <a:r>
              <a:rPr lang="en-US" b="1" dirty="0" smtClean="0"/>
              <a:t>Distribution Channels</a:t>
            </a:r>
            <a:r>
              <a:rPr lang="en-US" dirty="0" smtClean="0"/>
              <a:t>:  Retail/Online, Wholesale</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American Apparel: 4 </a:t>
            </a:r>
            <a:r>
              <a:rPr lang="en-US" dirty="0" smtClean="0"/>
              <a:t>Year Financial Analysis</a:t>
            </a:r>
            <a:endParaRPr lang="en-US" dirty="0"/>
          </a:p>
        </p:txBody>
      </p:sp>
      <p:graphicFrame>
        <p:nvGraphicFramePr>
          <p:cNvPr id="8" name="Content Placeholder 7"/>
          <p:cNvGraphicFramePr>
            <a:graphicFrameLocks noGrp="1"/>
          </p:cNvGraphicFramePr>
          <p:nvPr>
            <p:ph idx="1"/>
            <p:extLst>
              <p:ext uri="{D42A27DB-BD31-4B8C-83A1-F6EECF244321}">
                <p14:modId xmlns="" xmlns:p14="http://schemas.microsoft.com/office/powerpoint/2010/main" val="2759694344"/>
              </p:ext>
            </p:extLst>
          </p:nvPr>
        </p:nvGraphicFramePr>
        <p:xfrm>
          <a:off x="228602" y="1905000"/>
          <a:ext cx="8686799" cy="3657599"/>
        </p:xfrm>
        <a:graphic>
          <a:graphicData uri="http://schemas.openxmlformats.org/drawingml/2006/table">
            <a:tbl>
              <a:tblPr>
                <a:tableStyleId>{5C22544A-7EE6-4342-B048-85BDC9FD1C3A}</a:tableStyleId>
              </a:tblPr>
              <a:tblGrid>
                <a:gridCol w="3257551"/>
                <a:gridCol w="1357312"/>
                <a:gridCol w="1357312"/>
                <a:gridCol w="1357312"/>
                <a:gridCol w="1357312"/>
              </a:tblGrid>
              <a:tr h="1799303">
                <a:tc>
                  <a:txBody>
                    <a:bodyPr/>
                    <a:lstStyle/>
                    <a:p>
                      <a:pPr algn="l" fontAlgn="ctr"/>
                      <a:r>
                        <a:rPr lang="en-US" sz="1100" u="none" strike="noStrike" dirty="0">
                          <a:effectLst/>
                        </a:rPr>
                        <a:t>Fiscal year is January-December. All values USD millions.</a:t>
                      </a:r>
                      <a:endParaRPr lang="en-US" sz="1100" b="0" i="0" u="none" strike="noStrike" dirty="0">
                        <a:solidFill>
                          <a:srgbClr val="000000"/>
                        </a:solidFill>
                        <a:effectLst/>
                        <a:latin typeface="Calibri"/>
                      </a:endParaRPr>
                    </a:p>
                  </a:txBody>
                  <a:tcPr marL="9525" marR="9525" marT="9525" marB="0" anchor="ctr"/>
                </a:tc>
                <a:tc>
                  <a:txBody>
                    <a:bodyPr/>
                    <a:lstStyle/>
                    <a:p>
                      <a:pPr algn="ctr" fontAlgn="ctr"/>
                      <a:r>
                        <a:rPr lang="en-US" sz="1100" u="none" strike="noStrike" dirty="0">
                          <a:effectLst/>
                        </a:rPr>
                        <a:t>2008</a:t>
                      </a:r>
                      <a:endParaRPr lang="en-US" sz="1100" b="1" i="0" u="none" strike="noStrike" dirty="0">
                        <a:solidFill>
                          <a:srgbClr val="000000"/>
                        </a:solidFill>
                        <a:effectLst/>
                        <a:latin typeface="Calibri"/>
                      </a:endParaRPr>
                    </a:p>
                  </a:txBody>
                  <a:tcPr marL="9525" marR="9525" marT="9525" marB="0" anchor="ctr"/>
                </a:tc>
                <a:tc>
                  <a:txBody>
                    <a:bodyPr/>
                    <a:lstStyle/>
                    <a:p>
                      <a:pPr algn="ctr" fontAlgn="ctr"/>
                      <a:r>
                        <a:rPr lang="en-US" sz="1100" u="none" strike="noStrike" dirty="0">
                          <a:effectLst/>
                        </a:rPr>
                        <a:t>2009</a:t>
                      </a:r>
                      <a:endParaRPr lang="en-US" sz="1100" b="1" i="0" u="none" strike="noStrike" dirty="0">
                        <a:solidFill>
                          <a:srgbClr val="000000"/>
                        </a:solidFill>
                        <a:effectLst/>
                        <a:latin typeface="Calibri"/>
                      </a:endParaRPr>
                    </a:p>
                  </a:txBody>
                  <a:tcPr marL="9525" marR="9525" marT="9525" marB="0" anchor="ctr"/>
                </a:tc>
                <a:tc>
                  <a:txBody>
                    <a:bodyPr/>
                    <a:lstStyle/>
                    <a:p>
                      <a:pPr algn="ctr" fontAlgn="ctr"/>
                      <a:r>
                        <a:rPr lang="en-US" sz="1100" u="none" strike="noStrike" dirty="0">
                          <a:effectLst/>
                        </a:rPr>
                        <a:t>2010</a:t>
                      </a:r>
                      <a:endParaRPr lang="en-US" sz="1100" b="1" i="0" u="none" strike="noStrike" dirty="0">
                        <a:solidFill>
                          <a:srgbClr val="000000"/>
                        </a:solidFill>
                        <a:effectLst/>
                        <a:latin typeface="Calibri"/>
                      </a:endParaRPr>
                    </a:p>
                  </a:txBody>
                  <a:tcPr marL="9525" marR="9525" marT="9525" marB="0" anchor="ctr"/>
                </a:tc>
                <a:tc>
                  <a:txBody>
                    <a:bodyPr/>
                    <a:lstStyle/>
                    <a:p>
                      <a:pPr algn="ctr" fontAlgn="ctr"/>
                      <a:r>
                        <a:rPr lang="en-US" sz="1100" u="none" strike="noStrike" dirty="0">
                          <a:effectLst/>
                        </a:rPr>
                        <a:t>2011 </a:t>
                      </a:r>
                      <a:endParaRPr lang="en-US" sz="1100" b="1" i="0" u="none" strike="noStrike" dirty="0">
                        <a:solidFill>
                          <a:srgbClr val="000000"/>
                        </a:solidFill>
                        <a:effectLst/>
                        <a:latin typeface="Calibri"/>
                      </a:endParaRPr>
                    </a:p>
                  </a:txBody>
                  <a:tcPr marL="9525" marR="9525" marT="9525" marB="0" anchor="ctr"/>
                </a:tc>
              </a:tr>
              <a:tr h="619432">
                <a:tc>
                  <a:txBody>
                    <a:bodyPr/>
                    <a:lstStyle/>
                    <a:p>
                      <a:pPr algn="l" fontAlgn="ctr"/>
                      <a:r>
                        <a:rPr lang="en-US" sz="1100" u="sng" strike="noStrike" dirty="0">
                          <a:effectLst/>
                        </a:rPr>
                        <a:t>Sales/Revenue</a:t>
                      </a:r>
                      <a:endParaRPr lang="en-US" sz="1100" b="0" i="0" u="sng" strike="noStrike" dirty="0">
                        <a:solidFill>
                          <a:srgbClr val="0000FF"/>
                        </a:solidFill>
                        <a:effectLst/>
                        <a:latin typeface="Calibri"/>
                      </a:endParaRPr>
                    </a:p>
                  </a:txBody>
                  <a:tcPr marL="9525" marR="9525" marT="9525" marB="0" anchor="ctr"/>
                </a:tc>
                <a:tc>
                  <a:txBody>
                    <a:bodyPr/>
                    <a:lstStyle/>
                    <a:p>
                      <a:pPr algn="r" fontAlgn="ctr"/>
                      <a:r>
                        <a:rPr lang="en-US" sz="1100" u="none" strike="noStrike" dirty="0">
                          <a:effectLst/>
                        </a:rPr>
                        <a:t>545.05M</a:t>
                      </a:r>
                      <a:endParaRPr lang="en-US" sz="1100" b="0" i="0" u="none" strike="noStrike" dirty="0">
                        <a:solidFill>
                          <a:srgbClr val="000000"/>
                        </a:solidFill>
                        <a:effectLst/>
                        <a:latin typeface="Calibri"/>
                      </a:endParaRPr>
                    </a:p>
                  </a:txBody>
                  <a:tcPr marL="9525" marR="9525" marT="9525" marB="0" anchor="ctr"/>
                </a:tc>
                <a:tc>
                  <a:txBody>
                    <a:bodyPr/>
                    <a:lstStyle/>
                    <a:p>
                      <a:pPr algn="r" fontAlgn="ctr"/>
                      <a:r>
                        <a:rPr lang="en-US" sz="1100" u="none" strike="noStrike" dirty="0">
                          <a:effectLst/>
                        </a:rPr>
                        <a:t>558.78M</a:t>
                      </a:r>
                      <a:endParaRPr lang="en-US" sz="1100" b="0" i="0" u="none" strike="noStrike" dirty="0">
                        <a:solidFill>
                          <a:srgbClr val="000000"/>
                        </a:solidFill>
                        <a:effectLst/>
                        <a:latin typeface="Calibri"/>
                      </a:endParaRPr>
                    </a:p>
                  </a:txBody>
                  <a:tcPr marL="9525" marR="9525" marT="9525" marB="0" anchor="ctr"/>
                </a:tc>
                <a:tc>
                  <a:txBody>
                    <a:bodyPr/>
                    <a:lstStyle/>
                    <a:p>
                      <a:pPr algn="r" fontAlgn="ctr"/>
                      <a:r>
                        <a:rPr lang="en-US" sz="1100" u="none" strike="noStrike" dirty="0">
                          <a:effectLst/>
                        </a:rPr>
                        <a:t>532.99M</a:t>
                      </a:r>
                      <a:endParaRPr lang="en-US" sz="1100" b="0" i="0" u="none" strike="noStrike" dirty="0">
                        <a:solidFill>
                          <a:srgbClr val="000000"/>
                        </a:solidFill>
                        <a:effectLst/>
                        <a:latin typeface="Calibri"/>
                      </a:endParaRPr>
                    </a:p>
                  </a:txBody>
                  <a:tcPr marL="9525" marR="9525" marT="9525" marB="0" anchor="ctr"/>
                </a:tc>
                <a:tc>
                  <a:txBody>
                    <a:bodyPr/>
                    <a:lstStyle/>
                    <a:p>
                      <a:pPr algn="r" fontAlgn="ctr"/>
                      <a:r>
                        <a:rPr lang="en-US" sz="1100" u="none" strike="noStrike" dirty="0">
                          <a:effectLst/>
                        </a:rPr>
                        <a:t>547.34M</a:t>
                      </a:r>
                      <a:endParaRPr lang="en-US" sz="1100" b="0" i="0" u="none" strike="noStrike" dirty="0">
                        <a:solidFill>
                          <a:srgbClr val="000000"/>
                        </a:solidFill>
                        <a:effectLst/>
                        <a:latin typeface="Calibri"/>
                      </a:endParaRPr>
                    </a:p>
                  </a:txBody>
                  <a:tcPr marL="9525" marR="9525" marT="9525" marB="0" anchor="ctr"/>
                </a:tc>
              </a:tr>
              <a:tr h="619432">
                <a:tc>
                  <a:txBody>
                    <a:bodyPr/>
                    <a:lstStyle/>
                    <a:p>
                      <a:pPr algn="l" fontAlgn="ctr"/>
                      <a:r>
                        <a:rPr lang="en-US" sz="1100" u="none" strike="noStrike" dirty="0">
                          <a:effectLst/>
                        </a:rPr>
                        <a:t>Sales Growth</a:t>
                      </a:r>
                      <a:endParaRPr lang="en-US" sz="1100" b="0" i="0" u="none" strike="noStrike" dirty="0">
                        <a:solidFill>
                          <a:srgbClr val="999999"/>
                        </a:solidFill>
                        <a:effectLst/>
                        <a:latin typeface="Calibri"/>
                      </a:endParaRPr>
                    </a:p>
                  </a:txBody>
                  <a:tcPr marL="342900" marR="9525" marT="9525" marB="0" anchor="ctr"/>
                </a:tc>
                <a:tc>
                  <a:txBody>
                    <a:bodyPr/>
                    <a:lstStyle/>
                    <a:p>
                      <a:pPr algn="r" fontAlgn="ctr"/>
                      <a:r>
                        <a:rPr lang="en-US" sz="1100" u="none" strike="noStrike" dirty="0">
                          <a:effectLst/>
                        </a:rPr>
                        <a:t>40.82%</a:t>
                      </a:r>
                      <a:endParaRPr lang="en-US" sz="1100" b="0" i="0" u="none" strike="noStrike" dirty="0">
                        <a:solidFill>
                          <a:srgbClr val="000000"/>
                        </a:solidFill>
                        <a:effectLst/>
                        <a:latin typeface="Calibri"/>
                      </a:endParaRPr>
                    </a:p>
                  </a:txBody>
                  <a:tcPr marL="9525" marR="9525" marT="9525" marB="0" anchor="ctr"/>
                </a:tc>
                <a:tc>
                  <a:txBody>
                    <a:bodyPr/>
                    <a:lstStyle/>
                    <a:p>
                      <a:pPr algn="r" fontAlgn="ctr"/>
                      <a:r>
                        <a:rPr lang="en-US" sz="1100" u="none" strike="noStrike" dirty="0">
                          <a:effectLst/>
                        </a:rPr>
                        <a:t>2.52%</a:t>
                      </a:r>
                      <a:endParaRPr lang="en-US" sz="1100" b="0" i="0" u="none" strike="noStrike" dirty="0">
                        <a:solidFill>
                          <a:srgbClr val="000000"/>
                        </a:solidFill>
                        <a:effectLst/>
                        <a:latin typeface="Calibri"/>
                      </a:endParaRPr>
                    </a:p>
                  </a:txBody>
                  <a:tcPr marL="9525" marR="9525" marT="9525" marB="0" anchor="ctr"/>
                </a:tc>
                <a:tc>
                  <a:txBody>
                    <a:bodyPr/>
                    <a:lstStyle/>
                    <a:p>
                      <a:pPr algn="r" fontAlgn="ctr"/>
                      <a:r>
                        <a:rPr lang="en-US" sz="1100" u="none" strike="noStrike" dirty="0">
                          <a:effectLst/>
                        </a:rPr>
                        <a:t>-4.61%</a:t>
                      </a:r>
                      <a:endParaRPr lang="en-US" sz="1100" b="0" i="0" u="none" strike="noStrike" dirty="0">
                        <a:solidFill>
                          <a:srgbClr val="000000"/>
                        </a:solidFill>
                        <a:effectLst/>
                        <a:latin typeface="Calibri"/>
                      </a:endParaRPr>
                    </a:p>
                  </a:txBody>
                  <a:tcPr marL="9525" marR="9525" marT="9525" marB="0" anchor="ctr"/>
                </a:tc>
                <a:tc>
                  <a:txBody>
                    <a:bodyPr/>
                    <a:lstStyle/>
                    <a:p>
                      <a:pPr algn="r" fontAlgn="ctr"/>
                      <a:r>
                        <a:rPr lang="en-US" sz="1100" u="none" strike="noStrike" dirty="0">
                          <a:effectLst/>
                        </a:rPr>
                        <a:t>2.69%</a:t>
                      </a:r>
                      <a:endParaRPr lang="en-US" sz="1100" b="0" i="0" u="none" strike="noStrike" dirty="0">
                        <a:solidFill>
                          <a:srgbClr val="000000"/>
                        </a:solidFill>
                        <a:effectLst/>
                        <a:latin typeface="Calibri"/>
                      </a:endParaRPr>
                    </a:p>
                  </a:txBody>
                  <a:tcPr marL="9525" marR="9525" marT="9525" marB="0" anchor="ctr"/>
                </a:tc>
              </a:tr>
              <a:tr h="619432">
                <a:tc>
                  <a:txBody>
                    <a:bodyPr/>
                    <a:lstStyle/>
                    <a:p>
                      <a:pPr algn="l" fontAlgn="ctr"/>
                      <a:r>
                        <a:rPr lang="en-US" sz="1100" u="sng" strike="noStrike" dirty="0">
                          <a:effectLst/>
                        </a:rPr>
                        <a:t>Net Income</a:t>
                      </a:r>
                      <a:endParaRPr lang="en-US" sz="1100" b="0" i="0" u="sng" strike="noStrike" dirty="0">
                        <a:solidFill>
                          <a:srgbClr val="0000FF"/>
                        </a:solidFill>
                        <a:effectLst/>
                        <a:latin typeface="Calibri"/>
                      </a:endParaRPr>
                    </a:p>
                  </a:txBody>
                  <a:tcPr marL="9525" marR="9525" marT="9525" marB="0" anchor="ctr"/>
                </a:tc>
                <a:tc>
                  <a:txBody>
                    <a:bodyPr/>
                    <a:lstStyle/>
                    <a:p>
                      <a:pPr algn="r" fontAlgn="ctr"/>
                      <a:r>
                        <a:rPr lang="en-US" sz="1100" u="none" strike="noStrike" dirty="0">
                          <a:effectLst/>
                        </a:rPr>
                        <a:t>14.11M</a:t>
                      </a:r>
                      <a:endParaRPr lang="en-US" sz="1100" b="1" i="0" u="none" strike="noStrike" dirty="0">
                        <a:solidFill>
                          <a:srgbClr val="000000"/>
                        </a:solidFill>
                        <a:effectLst/>
                        <a:latin typeface="Calibri"/>
                      </a:endParaRPr>
                    </a:p>
                  </a:txBody>
                  <a:tcPr marL="9525" marR="9525" marT="9525" marB="0" anchor="ctr"/>
                </a:tc>
                <a:tc>
                  <a:txBody>
                    <a:bodyPr/>
                    <a:lstStyle/>
                    <a:p>
                      <a:pPr algn="r" fontAlgn="ctr"/>
                      <a:r>
                        <a:rPr lang="en-US" sz="1100" u="none" strike="noStrike" dirty="0">
                          <a:effectLst/>
                        </a:rPr>
                        <a:t>1.11M</a:t>
                      </a:r>
                      <a:endParaRPr lang="en-US" sz="1100" b="1" i="0" u="none" strike="noStrike" dirty="0">
                        <a:solidFill>
                          <a:srgbClr val="000000"/>
                        </a:solidFill>
                        <a:effectLst/>
                        <a:latin typeface="Calibri"/>
                      </a:endParaRPr>
                    </a:p>
                  </a:txBody>
                  <a:tcPr marL="9525" marR="9525" marT="9525" marB="0" anchor="ctr"/>
                </a:tc>
                <a:tc>
                  <a:txBody>
                    <a:bodyPr/>
                    <a:lstStyle/>
                    <a:p>
                      <a:pPr algn="r" fontAlgn="ctr"/>
                      <a:r>
                        <a:rPr lang="en-US" sz="1100" u="none" strike="noStrike" dirty="0">
                          <a:effectLst/>
                        </a:rPr>
                        <a:t>(86.32M)</a:t>
                      </a:r>
                      <a:endParaRPr lang="en-US" sz="1100" b="1" i="0" u="none" strike="noStrike" dirty="0">
                        <a:solidFill>
                          <a:srgbClr val="000000"/>
                        </a:solidFill>
                        <a:effectLst/>
                        <a:latin typeface="Calibri"/>
                      </a:endParaRPr>
                    </a:p>
                  </a:txBody>
                  <a:tcPr marL="9525" marR="9525" marT="9525" marB="0" anchor="ctr"/>
                </a:tc>
                <a:tc>
                  <a:txBody>
                    <a:bodyPr/>
                    <a:lstStyle/>
                    <a:p>
                      <a:pPr algn="r" fontAlgn="ctr"/>
                      <a:r>
                        <a:rPr lang="en-US" sz="1100" u="none" strike="noStrike" dirty="0">
                          <a:effectLst/>
                        </a:rPr>
                        <a:t>(39.31M)</a:t>
                      </a:r>
                      <a:endParaRPr lang="en-US" sz="1100" b="1" i="0" u="none" strike="noStrike" dirty="0">
                        <a:solidFill>
                          <a:srgbClr val="000000"/>
                        </a:solidFill>
                        <a:effectLst/>
                        <a:latin typeface="Calibri"/>
                      </a:endParaRPr>
                    </a:p>
                  </a:txBody>
                  <a:tcPr marL="9525" marR="9525" marT="9525" marB="0" anchor="ctr"/>
                </a:tc>
              </a:tr>
            </a:tbl>
          </a:graphicData>
        </a:graphic>
      </p:graphicFrame>
    </p:spTree>
    <p:extLst>
      <p:ext uri="{BB962C8B-B14F-4D97-AF65-F5344CB8AC3E}">
        <p14:creationId xmlns="" xmlns:p14="http://schemas.microsoft.com/office/powerpoint/2010/main" val="36795317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SWOT Analysis</a:t>
            </a:r>
            <a:endParaRPr lang="en-US" dirty="0"/>
          </a:p>
        </p:txBody>
      </p:sp>
      <p:graphicFrame>
        <p:nvGraphicFramePr>
          <p:cNvPr id="4" name="Table 3"/>
          <p:cNvGraphicFramePr>
            <a:graphicFrameLocks noGrp="1"/>
          </p:cNvGraphicFramePr>
          <p:nvPr/>
        </p:nvGraphicFramePr>
        <p:xfrm>
          <a:off x="1143000" y="1600200"/>
          <a:ext cx="7014508" cy="5080003"/>
        </p:xfrm>
        <a:graphic>
          <a:graphicData uri="http://schemas.openxmlformats.org/drawingml/2006/table">
            <a:tbl>
              <a:tblPr/>
              <a:tblGrid>
                <a:gridCol w="551994"/>
                <a:gridCol w="2353232"/>
                <a:gridCol w="367996"/>
                <a:gridCol w="400277"/>
                <a:gridCol w="474520"/>
                <a:gridCol w="2866489"/>
              </a:tblGrid>
              <a:tr h="181645">
                <a:tc gridSpan="3">
                  <a:txBody>
                    <a:bodyPr/>
                    <a:lstStyle/>
                    <a:p>
                      <a:pPr algn="ctr" fontAlgn="b"/>
                      <a:r>
                        <a:rPr lang="en-US" sz="800" b="1" i="0" u="none" strike="noStrike" dirty="0">
                          <a:latin typeface="Arial"/>
                        </a:rPr>
                        <a:t>STRENGTHS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hMerge="1">
                  <a:txBody>
                    <a:bodyPr/>
                    <a:lstStyle/>
                    <a:p>
                      <a:endParaRPr lang="en-US"/>
                    </a:p>
                  </a:txBody>
                  <a:tcPr/>
                </a:tc>
                <a:tc hMerge="1">
                  <a:txBody>
                    <a:bodyPr/>
                    <a:lstStyle/>
                    <a:p>
                      <a:endParaRPr lang="en-US"/>
                    </a:p>
                  </a:txBody>
                  <a:tcPr/>
                </a:tc>
                <a:tc>
                  <a:txBody>
                    <a:bodyPr/>
                    <a:lstStyle/>
                    <a:p>
                      <a:pPr algn="l" fontAlgn="b"/>
                      <a:endParaRPr lang="en-US" sz="500" b="1" i="0" u="none" strike="noStrike">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800" b="1" i="0" u="none" strike="noStrike" dirty="0">
                          <a:latin typeface="Arial"/>
                        </a:rPr>
                        <a:t>WEAKNESSES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hMerge="1">
                  <a:txBody>
                    <a:bodyPr/>
                    <a:lstStyle/>
                    <a:p>
                      <a:endParaRPr lang="en-US"/>
                    </a:p>
                  </a:txBody>
                  <a:tcPr/>
                </a:tc>
              </a:tr>
              <a:tr h="248248">
                <a:tc gridSpan="3">
                  <a:txBody>
                    <a:bodyPr/>
                    <a:lstStyle/>
                    <a:p>
                      <a:pPr algn="ctr" fontAlgn="b"/>
                      <a:endParaRPr lang="en-US" sz="800" b="0" i="1" u="none" strike="noStrike" dirty="0" smtClean="0">
                        <a:latin typeface="Arial"/>
                      </a:endParaRPr>
                    </a:p>
                    <a:p>
                      <a:pPr algn="ctr" fontAlgn="b"/>
                      <a:r>
                        <a:rPr lang="en-US" sz="800" b="0" i="1" u="none" strike="noStrike" dirty="0" smtClean="0">
                          <a:latin typeface="Arial"/>
                        </a:rPr>
                        <a:t>Vertically </a:t>
                      </a:r>
                      <a:r>
                        <a:rPr lang="en-US" sz="800" b="0" i="1" u="none" strike="noStrike" dirty="0">
                          <a:latin typeface="Arial"/>
                        </a:rPr>
                        <a:t>integrated business model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algn="l" fontAlgn="b"/>
                      <a:endParaRPr lang="en-US" sz="500" b="0" i="0" u="none" strike="noStrike">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800" b="0" i="1" u="none" strike="noStrike" dirty="0" smtClean="0">
                          <a:latin typeface="Arial"/>
                        </a:rPr>
                        <a:t>Erratic </a:t>
                      </a:r>
                      <a:r>
                        <a:rPr lang="en-US" sz="800" b="0" i="1" u="none" strike="noStrike" dirty="0">
                          <a:latin typeface="Arial"/>
                        </a:rPr>
                        <a:t>CEO </a:t>
                      </a:r>
                      <a:r>
                        <a:rPr lang="en-US" sz="800" b="0" i="1" u="none" strike="noStrike" dirty="0" err="1">
                          <a:latin typeface="Arial"/>
                        </a:rPr>
                        <a:t>Dov</a:t>
                      </a:r>
                      <a:r>
                        <a:rPr lang="en-US" sz="800" b="0" i="1" u="none" strike="noStrike" dirty="0">
                          <a:latin typeface="Arial"/>
                        </a:rPr>
                        <a:t> </a:t>
                      </a:r>
                      <a:r>
                        <a:rPr lang="en-US" sz="800" b="0" i="1" u="none" strike="noStrike" dirty="0" err="1">
                          <a:latin typeface="Arial"/>
                        </a:rPr>
                        <a:t>Charney</a:t>
                      </a:r>
                      <a:endParaRPr lang="en-US" sz="800" b="0" i="1"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r>
              <a:tr h="248248">
                <a:tc gridSpan="3">
                  <a:txBody>
                    <a:bodyPr/>
                    <a:lstStyle/>
                    <a:p>
                      <a:pPr algn="ctr" fontAlgn="b"/>
                      <a:r>
                        <a:rPr lang="en-US" sz="800" b="0" i="1" u="none" strike="noStrike" dirty="0">
                          <a:latin typeface="Arial"/>
                        </a:rPr>
                        <a:t>Fair wages and working conditions in L.A. factory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500" b="0" i="0" u="none" strike="noStrike">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800" b="0" i="1" u="none" strike="noStrike" dirty="0">
                          <a:latin typeface="Arial"/>
                        </a:rPr>
                        <a:t>Controversial and sexual advertising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r>
              <a:tr h="248248">
                <a:tc gridSpan="3">
                  <a:txBody>
                    <a:bodyPr/>
                    <a:lstStyle/>
                    <a:p>
                      <a:pPr algn="ctr" fontAlgn="b"/>
                      <a:r>
                        <a:rPr lang="en-US" sz="800" b="0" i="1" u="none" strike="noStrike" dirty="0">
                          <a:latin typeface="Arial"/>
                        </a:rPr>
                        <a:t>Stability in demand for product design-very basic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500" b="0" i="0" u="none" strike="noStrike">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800" b="0" i="1" u="none" strike="noStrike" dirty="0">
                          <a:latin typeface="Arial"/>
                        </a:rPr>
                        <a:t>Stereotyping when hiring at retail level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r>
              <a:tr h="248248">
                <a:tc gridSpan="3">
                  <a:txBody>
                    <a:bodyPr/>
                    <a:lstStyle/>
                    <a:p>
                      <a:pPr algn="ctr" fontAlgn="b"/>
                      <a:r>
                        <a:rPr lang="en-US" sz="800" b="0" i="1" u="none" strike="noStrike" dirty="0">
                          <a:latin typeface="Arial"/>
                        </a:rPr>
                        <a:t>Made in the U.S.A or domestic production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500" b="0" i="0" u="none" strike="noStrike">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800" b="0" i="1" u="none" strike="noStrike" dirty="0">
                          <a:latin typeface="Arial"/>
                        </a:rPr>
                        <a:t>Limited product designs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r>
              <a:tr h="248248">
                <a:tc gridSpan="3">
                  <a:txBody>
                    <a:bodyPr/>
                    <a:lstStyle/>
                    <a:p>
                      <a:pPr algn="ctr" fontAlgn="b"/>
                      <a:r>
                        <a:rPr lang="en-US" sz="800" b="0" i="1" u="none" strike="noStrike">
                          <a:latin typeface="Arial"/>
                        </a:rPr>
                        <a:t>Effective utilization of RFID tag inventory system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500" b="0" i="0" u="none" strike="noStrike">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800" b="0" i="1" u="none" strike="noStrike" dirty="0">
                          <a:latin typeface="Arial"/>
                        </a:rPr>
                        <a:t>Recent Hurricane Sandy marketing tactics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r>
              <a:tr h="248248">
                <a:tc>
                  <a:txBody>
                    <a:bodyPr/>
                    <a:lstStyle/>
                    <a:p>
                      <a:pPr algn="ctr" fontAlgn="b"/>
                      <a:r>
                        <a:rPr lang="en-US" sz="500" b="0" i="1" u="none" strike="noStrike">
                          <a:latin typeface="Arial"/>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800" b="0" i="0" u="none" strike="noStrike" dirty="0">
                        <a:latin typeface="Arial"/>
                      </a:endParaRPr>
                    </a:p>
                  </a:txBody>
                  <a:tcPr marL="0" marR="0" marT="0" marB="0" anchor="b">
                    <a:lnL>
                      <a:noFill/>
                    </a:lnL>
                    <a:lnR>
                      <a:noFill/>
                    </a:lnR>
                    <a:lnT>
                      <a:noFill/>
                    </a:lnT>
                    <a:lnB>
                      <a:noFill/>
                    </a:lnB>
                  </a:tcPr>
                </a:tc>
                <a:tc>
                  <a:txBody>
                    <a:bodyPr/>
                    <a:lstStyle/>
                    <a:p>
                      <a:pPr algn="ctr" fontAlgn="b"/>
                      <a:r>
                        <a:rPr lang="en-US" sz="500" b="0" i="1" u="none" strike="noStrike">
                          <a:latin typeface="Arial"/>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500" b="0" i="0" u="none" strike="noStrike">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500" b="0" i="1" u="none" strike="noStrike">
                          <a:latin typeface="Arial"/>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latin typeface="Arial"/>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248248">
                <a:tc>
                  <a:txBody>
                    <a:bodyPr/>
                    <a:lstStyle/>
                    <a:p>
                      <a:pPr algn="ctr" fontAlgn="b"/>
                      <a:r>
                        <a:rPr lang="en-US" sz="500" b="0" i="1" u="none" strike="noStrike">
                          <a:latin typeface="Arial"/>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800" b="0" i="0" u="none" strike="noStrike" dirty="0">
                        <a:latin typeface="Arial"/>
                      </a:endParaRPr>
                    </a:p>
                  </a:txBody>
                  <a:tcPr marL="0" marR="0" marT="0" marB="0" anchor="b">
                    <a:lnL>
                      <a:noFill/>
                    </a:lnL>
                    <a:lnR>
                      <a:noFill/>
                    </a:lnR>
                    <a:lnT>
                      <a:noFill/>
                    </a:lnT>
                    <a:lnB>
                      <a:noFill/>
                    </a:lnB>
                  </a:tcPr>
                </a:tc>
                <a:tc>
                  <a:txBody>
                    <a:bodyPr/>
                    <a:lstStyle/>
                    <a:p>
                      <a:pPr algn="ctr" fontAlgn="b"/>
                      <a:r>
                        <a:rPr lang="en-US" sz="500" b="0" i="1" u="none" strike="noStrike">
                          <a:latin typeface="Arial"/>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500" b="0" i="0" u="none" strike="noStrike">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500" b="0" i="1" u="none" strike="noStrike">
                          <a:latin typeface="Arial"/>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latin typeface="Arial"/>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248248">
                <a:tc>
                  <a:txBody>
                    <a:bodyPr/>
                    <a:lstStyle/>
                    <a:p>
                      <a:pPr algn="ctr" fontAlgn="b"/>
                      <a:r>
                        <a:rPr lang="en-US" sz="500" b="0" i="1" u="none" strike="noStrike">
                          <a:latin typeface="Arial"/>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800" b="0" i="0" u="none" strike="noStrike" dirty="0">
                        <a:latin typeface="Arial"/>
                      </a:endParaRPr>
                    </a:p>
                  </a:txBody>
                  <a:tcPr marL="0" marR="0" marT="0" marB="0" anchor="b">
                    <a:lnL>
                      <a:noFill/>
                    </a:lnL>
                    <a:lnR>
                      <a:noFill/>
                    </a:lnR>
                    <a:lnT>
                      <a:noFill/>
                    </a:lnT>
                    <a:lnB>
                      <a:noFill/>
                    </a:lnB>
                  </a:tcPr>
                </a:tc>
                <a:tc>
                  <a:txBody>
                    <a:bodyPr/>
                    <a:lstStyle/>
                    <a:p>
                      <a:pPr algn="ctr" fontAlgn="b"/>
                      <a:r>
                        <a:rPr lang="en-US" sz="500" b="0" i="1" u="none" strike="noStrike">
                          <a:latin typeface="Arial"/>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500" b="0" i="0" u="none" strike="noStrike">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500" b="0" i="1" u="none" strike="noStrike">
                          <a:latin typeface="Arial"/>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latin typeface="Arial"/>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248248">
                <a:tc>
                  <a:txBody>
                    <a:bodyPr/>
                    <a:lstStyle/>
                    <a:p>
                      <a:pPr algn="ctr" fontAlgn="b"/>
                      <a:r>
                        <a:rPr lang="en-US" sz="500" b="0" i="1" u="none" strike="noStrike">
                          <a:latin typeface="Arial"/>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500" b="0" i="0" u="none" strike="noStrike" dirty="0">
                        <a:latin typeface="Arial"/>
                      </a:endParaRPr>
                    </a:p>
                  </a:txBody>
                  <a:tcPr marL="0" marR="0" marT="0" marB="0" anchor="b">
                    <a:lnL>
                      <a:noFill/>
                    </a:lnL>
                    <a:lnR>
                      <a:noFill/>
                    </a:lnR>
                    <a:lnT>
                      <a:noFill/>
                    </a:lnT>
                    <a:lnB>
                      <a:noFill/>
                    </a:lnB>
                  </a:tcPr>
                </a:tc>
                <a:tc>
                  <a:txBody>
                    <a:bodyPr/>
                    <a:lstStyle/>
                    <a:p>
                      <a:pPr algn="ctr" fontAlgn="b"/>
                      <a:r>
                        <a:rPr lang="en-US" sz="500" b="0" i="1" u="none" strike="noStrike">
                          <a:latin typeface="Arial"/>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500" b="0" i="0" u="none" strike="noStrike">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500" b="0" i="1" u="none" strike="noStrike">
                          <a:latin typeface="Arial"/>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latin typeface="Arial"/>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145316">
                <a:tc>
                  <a:txBody>
                    <a:bodyPr/>
                    <a:lstStyle/>
                    <a:p>
                      <a:pPr algn="ctr" fontAlgn="b"/>
                      <a:r>
                        <a:rPr lang="en-US" sz="500" b="0" i="1" u="none" strike="noStrike">
                          <a:latin typeface="Arial"/>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a:latin typeface="Arial"/>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500" b="0" i="1" u="none" strike="noStrike">
                          <a:latin typeface="Arial"/>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500" b="0" i="0" u="none" strike="noStrike">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500" b="0" i="1"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r>
              <a:tr h="193755">
                <a:tc>
                  <a:txBody>
                    <a:bodyPr/>
                    <a:lstStyle/>
                    <a:p>
                      <a:pPr algn="l" fontAlgn="b"/>
                      <a:endParaRPr lang="en-US" sz="5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400" b="0" i="1"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400" b="0" i="1"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400" b="0" i="1"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3755">
                <a:tc gridSpan="3">
                  <a:txBody>
                    <a:bodyPr/>
                    <a:lstStyle/>
                    <a:p>
                      <a:pPr algn="ctr" fontAlgn="b"/>
                      <a:r>
                        <a:rPr lang="en-US" sz="800" b="1" i="0" u="none" strike="noStrike" dirty="0">
                          <a:latin typeface="Arial"/>
                        </a:rPr>
                        <a:t>OPPORTUNITIES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hMerge="1">
                  <a:txBody>
                    <a:bodyPr/>
                    <a:lstStyle/>
                    <a:p>
                      <a:endParaRPr lang="en-US"/>
                    </a:p>
                  </a:txBody>
                  <a:tcPr/>
                </a:tc>
                <a:tc hMerge="1">
                  <a:txBody>
                    <a:bodyPr/>
                    <a:lstStyle/>
                    <a:p>
                      <a:endParaRPr lang="en-US"/>
                    </a:p>
                  </a:txBody>
                  <a:tcPr/>
                </a:tc>
                <a:tc>
                  <a:txBody>
                    <a:bodyPr/>
                    <a:lstStyle/>
                    <a:p>
                      <a:pPr algn="l" fontAlgn="b"/>
                      <a:endParaRPr lang="en-US" sz="700" b="1" i="0" u="none" strike="noStrike">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800" b="1" i="0" u="none" strike="noStrike" dirty="0">
                          <a:latin typeface="Arial"/>
                        </a:rPr>
                        <a:t>THREATS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hMerge="1">
                  <a:txBody>
                    <a:bodyPr/>
                    <a:lstStyle/>
                    <a:p>
                      <a:endParaRPr lang="en-US"/>
                    </a:p>
                  </a:txBody>
                  <a:tcPr/>
                </a:tc>
              </a:tr>
              <a:tr h="248248">
                <a:tc gridSpan="3">
                  <a:txBody>
                    <a:bodyPr/>
                    <a:lstStyle/>
                    <a:p>
                      <a:pPr algn="ctr" fontAlgn="b"/>
                      <a:r>
                        <a:rPr lang="en-US" sz="800" b="0" i="1" u="none" strike="noStrike" dirty="0">
                          <a:latin typeface="Arial"/>
                        </a:rPr>
                        <a:t>Add factories in U.S. to increase domestic production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algn="l" fontAlgn="b"/>
                      <a:endParaRPr lang="en-US" sz="500" b="0" i="0" u="none" strike="noStrike">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800" b="0" i="1" u="none" strike="noStrike" dirty="0">
                          <a:latin typeface="Arial"/>
                        </a:rPr>
                        <a:t>Negative public perception of corporate culture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r>
              <a:tr h="248248">
                <a:tc gridSpan="3">
                  <a:txBody>
                    <a:bodyPr/>
                    <a:lstStyle/>
                    <a:p>
                      <a:pPr algn="ctr" fontAlgn="b"/>
                      <a:r>
                        <a:rPr lang="en-US" sz="800" b="0" i="1" u="none" strike="noStrike" dirty="0">
                          <a:latin typeface="Arial"/>
                        </a:rPr>
                        <a:t>Expand on high level of vertical integration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500" b="0" i="0" u="none" strike="noStrike">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800" b="0" i="1" u="none" strike="noStrike" dirty="0">
                          <a:latin typeface="Arial"/>
                        </a:rPr>
                        <a:t>Loss of portion of workforce to immigration reform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r>
              <a:tr h="248248">
                <a:tc gridSpan="3">
                  <a:txBody>
                    <a:bodyPr/>
                    <a:lstStyle/>
                    <a:p>
                      <a:pPr algn="ctr" fontAlgn="b"/>
                      <a:r>
                        <a:rPr lang="en-US" sz="800" b="0" i="1" u="none" strike="noStrike" dirty="0">
                          <a:latin typeface="Arial"/>
                        </a:rPr>
                        <a:t>Produce and offer expanded product line and designs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500" b="0" i="0" u="none" strike="noStrike">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800" b="0" i="1" u="none" strike="noStrike" dirty="0">
                          <a:latin typeface="Arial"/>
                        </a:rPr>
                        <a:t>Recent loss of a large U.S. Army uniform contract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r>
              <a:tr h="248248">
                <a:tc gridSpan="3">
                  <a:txBody>
                    <a:bodyPr/>
                    <a:lstStyle/>
                    <a:p>
                      <a:pPr algn="ctr" fontAlgn="b"/>
                      <a:r>
                        <a:rPr lang="en-US" sz="800" b="0" i="1" u="none" strike="noStrike" dirty="0">
                          <a:latin typeface="Arial"/>
                        </a:rPr>
                        <a:t>Increase retail expansion in U.S. and internationally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500" b="0" i="0" u="none" strike="noStrike">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800" b="0" i="1" u="none" strike="noStrike" dirty="0">
                          <a:latin typeface="Arial"/>
                        </a:rPr>
                        <a:t>Unstable sales growth over last 5 years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r>
              <a:tr h="248248">
                <a:tc>
                  <a:txBody>
                    <a:bodyPr/>
                    <a:lstStyle/>
                    <a:p>
                      <a:pPr algn="ctr" fontAlgn="b"/>
                      <a:r>
                        <a:rPr lang="en-US" sz="500" b="0" i="1" u="none" strike="noStrike">
                          <a:latin typeface="Arial"/>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500" b="0" i="0" u="none" strike="noStrike">
                        <a:latin typeface="Arial"/>
                      </a:endParaRPr>
                    </a:p>
                  </a:txBody>
                  <a:tcPr marL="0" marR="0" marT="0" marB="0" anchor="b">
                    <a:lnL>
                      <a:noFill/>
                    </a:lnL>
                    <a:lnR>
                      <a:noFill/>
                    </a:lnR>
                    <a:lnT>
                      <a:noFill/>
                    </a:lnT>
                    <a:lnB>
                      <a:noFill/>
                    </a:lnB>
                  </a:tcPr>
                </a:tc>
                <a:tc>
                  <a:txBody>
                    <a:bodyPr/>
                    <a:lstStyle/>
                    <a:p>
                      <a:pPr algn="ctr" fontAlgn="b"/>
                      <a:r>
                        <a:rPr lang="en-US" sz="500" b="0" i="0" u="none" strike="noStrike">
                          <a:latin typeface="Arial"/>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500" b="0" i="0" u="none" strike="noStrike">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500" b="0" i="1" u="none" strike="noStrike">
                          <a:latin typeface="Arial"/>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latin typeface="Arial"/>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248248">
                <a:tc>
                  <a:txBody>
                    <a:bodyPr/>
                    <a:lstStyle/>
                    <a:p>
                      <a:pPr algn="ctr" fontAlgn="b"/>
                      <a:r>
                        <a:rPr lang="en-US" sz="500" b="0" i="1" u="none" strike="noStrike">
                          <a:latin typeface="Arial"/>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500" b="0" i="0" u="none" strike="noStrike">
                        <a:latin typeface="Arial"/>
                      </a:endParaRPr>
                    </a:p>
                  </a:txBody>
                  <a:tcPr marL="0" marR="0" marT="0" marB="0" anchor="b">
                    <a:lnL>
                      <a:noFill/>
                    </a:lnL>
                    <a:lnR>
                      <a:noFill/>
                    </a:lnR>
                    <a:lnT>
                      <a:noFill/>
                    </a:lnT>
                    <a:lnB>
                      <a:noFill/>
                    </a:lnB>
                  </a:tcPr>
                </a:tc>
                <a:tc>
                  <a:txBody>
                    <a:bodyPr/>
                    <a:lstStyle/>
                    <a:p>
                      <a:pPr algn="ctr" fontAlgn="b"/>
                      <a:r>
                        <a:rPr lang="en-US" sz="500" b="0" i="0" u="none" strike="noStrike">
                          <a:latin typeface="Arial"/>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500" b="0" i="0" u="none" strike="noStrike">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500" b="0" i="1" u="none" strike="noStrike">
                          <a:latin typeface="Arial"/>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latin typeface="Arial"/>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248248">
                <a:tc>
                  <a:txBody>
                    <a:bodyPr/>
                    <a:lstStyle/>
                    <a:p>
                      <a:pPr algn="ctr" fontAlgn="b"/>
                      <a:r>
                        <a:rPr lang="en-US" sz="500" b="0" i="1" u="none" strike="noStrike">
                          <a:latin typeface="Arial"/>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500" b="0" i="0" u="none" strike="noStrike">
                        <a:latin typeface="Arial"/>
                      </a:endParaRPr>
                    </a:p>
                  </a:txBody>
                  <a:tcPr marL="0" marR="0" marT="0" marB="0" anchor="b">
                    <a:lnL>
                      <a:noFill/>
                    </a:lnL>
                    <a:lnR>
                      <a:noFill/>
                    </a:lnR>
                    <a:lnT>
                      <a:noFill/>
                    </a:lnT>
                    <a:lnB>
                      <a:noFill/>
                    </a:lnB>
                  </a:tcPr>
                </a:tc>
                <a:tc>
                  <a:txBody>
                    <a:bodyPr/>
                    <a:lstStyle/>
                    <a:p>
                      <a:pPr algn="ctr" fontAlgn="b"/>
                      <a:r>
                        <a:rPr lang="en-US" sz="500" b="0" i="0" u="none" strike="noStrike">
                          <a:latin typeface="Arial"/>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500" b="0" i="0" u="none" strike="noStrike">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500" b="0" i="1" u="none" strike="noStrike">
                          <a:latin typeface="Arial"/>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latin typeface="Arial"/>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248248">
                <a:tc>
                  <a:txBody>
                    <a:bodyPr/>
                    <a:lstStyle/>
                    <a:p>
                      <a:pPr algn="ctr" fontAlgn="b"/>
                      <a:r>
                        <a:rPr lang="en-US" sz="500" b="0" i="1" u="none" strike="noStrike">
                          <a:latin typeface="Arial"/>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500" b="0" i="0" u="none" strike="noStrike">
                        <a:latin typeface="Arial"/>
                      </a:endParaRPr>
                    </a:p>
                  </a:txBody>
                  <a:tcPr marL="0" marR="0" marT="0" marB="0" anchor="b">
                    <a:lnL>
                      <a:noFill/>
                    </a:lnL>
                    <a:lnR>
                      <a:noFill/>
                    </a:lnR>
                    <a:lnT>
                      <a:noFill/>
                    </a:lnT>
                    <a:lnB>
                      <a:noFill/>
                    </a:lnB>
                  </a:tcPr>
                </a:tc>
                <a:tc>
                  <a:txBody>
                    <a:bodyPr/>
                    <a:lstStyle/>
                    <a:p>
                      <a:pPr algn="ctr" fontAlgn="b"/>
                      <a:r>
                        <a:rPr lang="en-US" sz="500" b="0" i="0" u="none" strike="noStrike">
                          <a:latin typeface="Arial"/>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500" b="0" i="0" u="none" strike="noStrike">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500" b="0" i="1" u="none" strike="noStrike">
                          <a:latin typeface="Arial"/>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latin typeface="Arial"/>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145316">
                <a:tc>
                  <a:txBody>
                    <a:bodyPr/>
                    <a:lstStyle/>
                    <a:p>
                      <a:pPr algn="ctr" fontAlgn="b"/>
                      <a:r>
                        <a:rPr lang="en-US" sz="500" b="0" i="1" u="none" strike="noStrike">
                          <a:latin typeface="Arial"/>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latin typeface="Arial"/>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400" b="0" i="1" u="none" strike="noStrike">
                          <a:latin typeface="Arial"/>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500" b="0" i="0" u="none" strike="noStrike">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500" b="0" i="1" u="none" strike="noStrike">
                          <a:latin typeface="Arial"/>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dirty="0">
                          <a:latin typeface="Arial"/>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TOWS Matrix</a:t>
            </a:r>
            <a:endParaRPr lang="en-US" dirty="0"/>
          </a:p>
        </p:txBody>
      </p:sp>
      <p:graphicFrame>
        <p:nvGraphicFramePr>
          <p:cNvPr id="4" name="Table 3"/>
          <p:cNvGraphicFramePr>
            <a:graphicFrameLocks noGrp="1"/>
          </p:cNvGraphicFramePr>
          <p:nvPr/>
        </p:nvGraphicFramePr>
        <p:xfrm>
          <a:off x="304800" y="1219196"/>
          <a:ext cx="8686801" cy="5571709"/>
        </p:xfrm>
        <a:graphic>
          <a:graphicData uri="http://schemas.openxmlformats.org/drawingml/2006/table">
            <a:tbl>
              <a:tblPr/>
              <a:tblGrid>
                <a:gridCol w="2699703"/>
                <a:gridCol w="3250664"/>
                <a:gridCol w="2736434"/>
              </a:tblGrid>
              <a:tr h="316189">
                <a:tc>
                  <a:txBody>
                    <a:bodyPr/>
                    <a:lstStyle/>
                    <a:p>
                      <a:pPr algn="l" fontAlgn="b"/>
                      <a:r>
                        <a:rPr lang="en-US" sz="500" b="0" i="0" u="none" strike="noStrike" dirty="0">
                          <a:latin typeface="Arial"/>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500" b="1"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500" b="1"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31243">
                <a:tc>
                  <a:txBody>
                    <a:bodyPr/>
                    <a:lstStyle/>
                    <a:p>
                      <a:pPr algn="ctr" fontAlgn="b"/>
                      <a:r>
                        <a:rPr lang="en-US" sz="5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latin typeface="Arial"/>
                        </a:rPr>
                        <a:t>1.  Vertically integrated business model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latin typeface="Arial"/>
                        </a:rPr>
                        <a:t>1.  </a:t>
                      </a:r>
                      <a:r>
                        <a:rPr lang="en-US" sz="900" b="0" i="0" u="none" strike="noStrike" dirty="0" smtClean="0">
                          <a:latin typeface="Arial"/>
                        </a:rPr>
                        <a:t>Erratic </a:t>
                      </a:r>
                      <a:r>
                        <a:rPr lang="en-US" sz="900" b="0" i="0" u="none" strike="noStrike" dirty="0">
                          <a:latin typeface="Arial"/>
                        </a:rPr>
                        <a:t>CEO </a:t>
                      </a:r>
                      <a:r>
                        <a:rPr lang="en-US" sz="900" b="0" i="0" u="none" strike="noStrike" dirty="0" err="1">
                          <a:latin typeface="Arial"/>
                        </a:rPr>
                        <a:t>Dov</a:t>
                      </a:r>
                      <a:r>
                        <a:rPr lang="en-US" sz="900" b="0" i="0" u="none" strike="noStrike" dirty="0">
                          <a:latin typeface="Arial"/>
                        </a:rPr>
                        <a:t> </a:t>
                      </a:r>
                      <a:r>
                        <a:rPr lang="en-US" sz="900" b="0" i="0" u="none" strike="noStrike" dirty="0" err="1">
                          <a:latin typeface="Arial"/>
                        </a:rPr>
                        <a:t>Charney</a:t>
                      </a:r>
                      <a:endParaRPr lang="en-US" sz="900" b="0" i="0" u="none" strike="noStrike" dirty="0">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47204">
                <a:tc>
                  <a:txBody>
                    <a:bodyPr/>
                    <a:lstStyle/>
                    <a:p>
                      <a:pPr algn="ctr" fontAlgn="b"/>
                      <a:r>
                        <a:rPr lang="en-US" sz="5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latin typeface="Arial"/>
                        </a:rPr>
                        <a:t>2.  Fair wages and working conditions in L.A. factory</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latin typeface="Arial"/>
                        </a:rPr>
                        <a:t>2.  Controversial and sexual advertising</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31243">
                <a:tc>
                  <a:txBody>
                    <a:bodyPr/>
                    <a:lstStyle/>
                    <a:p>
                      <a:pPr algn="ctr" fontAlgn="b"/>
                      <a:r>
                        <a:rPr lang="en-US" sz="5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latin typeface="Arial"/>
                        </a:rPr>
                        <a:t>3.  Stability in demand for product design-very basic</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latin typeface="Arial"/>
                        </a:rPr>
                        <a:t>3.  Stereotyping when hiring at retail level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31243">
                <a:tc>
                  <a:txBody>
                    <a:bodyPr/>
                    <a:lstStyle/>
                    <a:p>
                      <a:pPr algn="ctr" fontAlgn="b"/>
                      <a:r>
                        <a:rPr lang="en-US" sz="500" b="0" i="0" u="none" strike="noStrike" dirty="0">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latin typeface="Arial"/>
                        </a:rPr>
                        <a:t>4.  Made in the U.S.A or domestic production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latin typeface="Arial"/>
                        </a:rPr>
                        <a:t>4.  Limited product designs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31243">
                <a:tc>
                  <a:txBody>
                    <a:bodyPr/>
                    <a:lstStyle/>
                    <a:p>
                      <a:pPr algn="ctr" fontAlgn="b"/>
                      <a:r>
                        <a:rPr lang="en-US" sz="5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latin typeface="Arial"/>
                        </a:rPr>
                        <a:t>5.  Effective utilization of RFID tag inventory system</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latin typeface="Arial"/>
                        </a:rPr>
                        <a:t>5.  Recent Hurricane Sandy marketing tactics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31243">
                <a:tc>
                  <a:txBody>
                    <a:bodyPr/>
                    <a:lstStyle/>
                    <a:p>
                      <a:pPr algn="ctr" fontAlgn="b"/>
                      <a:r>
                        <a:rPr lang="en-US" sz="500" b="0" i="0" u="none" strike="noStrike" dirty="0">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31243">
                <a:tc>
                  <a:txBody>
                    <a:bodyPr/>
                    <a:lstStyle/>
                    <a:p>
                      <a:pPr algn="ctr" fontAlgn="b"/>
                      <a:r>
                        <a:rPr lang="en-US" sz="500" b="0" i="0" u="none" strike="noStrike" dirty="0">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400" b="0" i="0" u="none" strike="noStrike" dirty="0">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92703">
                <a:tc>
                  <a:txBody>
                    <a:bodyPr/>
                    <a:lstStyle/>
                    <a:p>
                      <a:pPr algn="ctr" fontAlgn="b"/>
                      <a:r>
                        <a:rPr lang="en-US" sz="500" b="1" i="0" u="none" strike="noStrike" dirty="0">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1" i="1" u="none" strike="noStrike" dirty="0">
                          <a:latin typeface="Arial"/>
                        </a:rPr>
                        <a:t>SO Strategies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1" i="1" u="none" strike="noStrike" dirty="0">
                          <a:latin typeface="Arial"/>
                        </a:rPr>
                        <a:t>WO Strategies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212709">
                <a:tc>
                  <a:txBody>
                    <a:bodyPr/>
                    <a:lstStyle/>
                    <a:p>
                      <a:pPr algn="l" fontAlgn="b"/>
                      <a:r>
                        <a:rPr lang="en-US" sz="900" b="0" i="0" u="none" strike="noStrike" dirty="0">
                          <a:latin typeface="Arial"/>
                        </a:rPr>
                        <a:t>1.  Add factories in U.S. to increase domestic production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2">
                  <a:txBody>
                    <a:bodyPr/>
                    <a:lstStyle/>
                    <a:p>
                      <a:pPr algn="l" fontAlgn="b"/>
                      <a:r>
                        <a:rPr lang="en-US" sz="800" b="0" i="0" u="none" strike="noStrike">
                          <a:latin typeface="Arial"/>
                        </a:rPr>
                        <a:t>1.   Adding another major factory to mirror the L.A. factory will double the size and capability of the vertically integrated business model by offering more opportunites to improve internal efficiences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l" fontAlgn="b"/>
                      <a:r>
                        <a:rPr lang="en-US" sz="800" b="0" i="0" u="none" strike="noStrike" dirty="0">
                          <a:latin typeface="Arial"/>
                        </a:rPr>
                        <a:t>1.   Reduce controversial advertising both online and at the retail store level. Revamped image will bode well for expansion in retail operations worldwide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49778">
                <a:tc>
                  <a:txBody>
                    <a:bodyPr/>
                    <a:lstStyle/>
                    <a:p>
                      <a:pPr algn="l" fontAlgn="b"/>
                      <a:r>
                        <a:rPr lang="en-US" sz="900" b="0" i="0" u="none" strike="noStrike">
                          <a:latin typeface="Arial"/>
                        </a:rPr>
                        <a:t>2.  Expand on high level of vertical integration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vMerge="1">
                  <a:txBody>
                    <a:bodyPr/>
                    <a:lstStyle/>
                    <a:p>
                      <a:endParaRPr lang="en-US"/>
                    </a:p>
                  </a:txBody>
                  <a:tcPr/>
                </a:tc>
              </a:tr>
              <a:tr h="166718">
                <a:tc>
                  <a:txBody>
                    <a:bodyPr/>
                    <a:lstStyle/>
                    <a:p>
                      <a:pPr algn="l" fontAlgn="b"/>
                      <a:r>
                        <a:rPr lang="en-US" sz="900" b="0" i="0" u="none" strike="noStrike">
                          <a:latin typeface="Arial"/>
                        </a:rPr>
                        <a:t>3.  Produce and offer expanded product line and designs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2">
                  <a:txBody>
                    <a:bodyPr/>
                    <a:lstStyle/>
                    <a:p>
                      <a:pPr algn="l" fontAlgn="b"/>
                      <a:r>
                        <a:rPr lang="en-US" sz="800" b="0" i="0" u="none" strike="noStrike">
                          <a:latin typeface="Arial"/>
                        </a:rPr>
                        <a:t>2.  Fair wages and happy employees mean factory workers will be more inclined to buy into any new expanded designs/prints/fabrics that can be offered</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l" fontAlgn="b"/>
                      <a:r>
                        <a:rPr lang="en-US" sz="800" b="0" i="0" u="none" strike="noStrike" dirty="0">
                          <a:latin typeface="Arial"/>
                        </a:rPr>
                        <a:t>2.  A positive public image overall of CEO </a:t>
                      </a:r>
                      <a:r>
                        <a:rPr lang="en-US" sz="800" b="0" i="0" u="none" strike="noStrike" dirty="0" err="1">
                          <a:latin typeface="Arial"/>
                        </a:rPr>
                        <a:t>Dov</a:t>
                      </a:r>
                      <a:r>
                        <a:rPr lang="en-US" sz="800" b="0" i="0" u="none" strike="noStrike" dirty="0">
                          <a:latin typeface="Arial"/>
                        </a:rPr>
                        <a:t> </a:t>
                      </a:r>
                      <a:r>
                        <a:rPr lang="en-US" sz="800" b="0" i="0" u="none" strike="noStrike" dirty="0" err="1">
                          <a:latin typeface="Arial"/>
                        </a:rPr>
                        <a:t>Charney</a:t>
                      </a:r>
                      <a:r>
                        <a:rPr lang="en-US" sz="800" b="0" i="0" u="none" strike="noStrike" dirty="0">
                          <a:latin typeface="Arial"/>
                        </a:rPr>
                        <a:t> will help the efficiency and effectiveness of current vertical integration strategy</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6718">
                <a:tc>
                  <a:txBody>
                    <a:bodyPr/>
                    <a:lstStyle/>
                    <a:p>
                      <a:pPr algn="l" fontAlgn="b"/>
                      <a:r>
                        <a:rPr lang="en-US" sz="900" b="0" i="0" u="none" strike="noStrike" dirty="0">
                          <a:latin typeface="Arial"/>
                        </a:rPr>
                        <a:t>4.  Increase retail expansion in U.S. and internationally</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vMerge="1">
                  <a:txBody>
                    <a:bodyPr/>
                    <a:lstStyle/>
                    <a:p>
                      <a:endParaRPr lang="en-US"/>
                    </a:p>
                  </a:txBody>
                  <a:tcPr/>
                </a:tc>
              </a:tr>
              <a:tr h="166718">
                <a:tc>
                  <a:txBody>
                    <a:bodyPr/>
                    <a:lstStyle/>
                    <a:p>
                      <a:pPr algn="l" fontAlgn="b"/>
                      <a:r>
                        <a:rPr lang="en-US" sz="400" b="0" i="0" u="none" strike="noStrike" dirty="0">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2">
                  <a:txBody>
                    <a:bodyPr/>
                    <a:lstStyle/>
                    <a:p>
                      <a:pPr algn="l" fontAlgn="b"/>
                      <a:r>
                        <a:rPr lang="en-US" sz="800" b="0" i="0" u="none" strike="noStrike">
                          <a:latin typeface="Arial"/>
                        </a:rPr>
                        <a:t>3.  Effective use of RFID tags in select stores should be expanded into all stores and new retail operations in the U.S. and internationally</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l" fontAlgn="b"/>
                      <a:r>
                        <a:rPr lang="en-US" sz="800" b="0" i="0" u="none" strike="noStrike" dirty="0">
                          <a:latin typeface="Arial"/>
                        </a:rPr>
                        <a:t>3.  Expanded product line can be offered at higher prices while maintaining current prices and margins of limited basic designs.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72467">
                <a:tc>
                  <a:txBody>
                    <a:bodyPr/>
                    <a:lstStyle/>
                    <a:p>
                      <a:pPr algn="l" fontAlgn="b"/>
                      <a:r>
                        <a:rPr lang="en-US" sz="4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vMerge="1">
                  <a:txBody>
                    <a:bodyPr/>
                    <a:lstStyle/>
                    <a:p>
                      <a:endParaRPr lang="en-US"/>
                    </a:p>
                  </a:txBody>
                  <a:tcPr/>
                </a:tc>
              </a:tr>
              <a:tr h="166718">
                <a:tc>
                  <a:txBody>
                    <a:bodyPr/>
                    <a:lstStyle/>
                    <a:p>
                      <a:pPr algn="l" fontAlgn="b"/>
                      <a:r>
                        <a:rPr lang="en-US" sz="4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l" fontAlgn="b"/>
                      <a:r>
                        <a:rPr lang="en-US" sz="8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01210">
                <a:tc>
                  <a:txBody>
                    <a:bodyPr/>
                    <a:lstStyle/>
                    <a:p>
                      <a:pPr algn="l" fontAlgn="b"/>
                      <a:r>
                        <a:rPr lang="en-US" sz="500" b="1" i="0" u="none" strike="noStrike">
                          <a:latin typeface="Arial"/>
                        </a:rPr>
                        <a:t> </a:t>
                      </a:r>
                      <a:endParaRPr lang="en-US" sz="500" b="0" i="0" u="none" strike="noStrike">
                        <a:latin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800" b="1" i="1" u="none" strike="noStrike" dirty="0" smtClean="0">
                          <a:latin typeface="Arial"/>
                        </a:rPr>
                        <a:t>                                            </a:t>
                      </a:r>
                      <a:r>
                        <a:rPr lang="en-US" sz="800" b="1" i="1" u="none" strike="noStrike" baseline="0" dirty="0" smtClean="0">
                          <a:latin typeface="Arial"/>
                        </a:rPr>
                        <a:t> </a:t>
                      </a:r>
                      <a:r>
                        <a:rPr lang="en-US" sz="800" b="1" i="1" u="none" strike="noStrike" dirty="0" smtClean="0">
                          <a:latin typeface="Arial"/>
                        </a:rPr>
                        <a:t>ST </a:t>
                      </a:r>
                      <a:r>
                        <a:rPr lang="en-US" sz="800" b="1" i="1" u="none" strike="noStrike" dirty="0">
                          <a:latin typeface="Arial"/>
                        </a:rPr>
                        <a:t>Strategies</a:t>
                      </a:r>
                      <a:endParaRPr lang="en-US" sz="800" b="0" i="0" u="none" strike="noStrike" dirty="0">
                        <a:latin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l" fontAlgn="b"/>
                      <a:r>
                        <a:rPr lang="en-US" sz="800" b="1" i="1" u="none" strike="noStrike" dirty="0" smtClean="0">
                          <a:latin typeface="Arial"/>
                        </a:rPr>
                        <a:t>                                   WT </a:t>
                      </a:r>
                      <a:r>
                        <a:rPr lang="en-US" sz="800" b="1" i="1" u="none" strike="noStrike" dirty="0">
                          <a:latin typeface="Arial"/>
                        </a:rPr>
                        <a:t>Strategies</a:t>
                      </a:r>
                      <a:endParaRPr lang="en-US" sz="800" b="0" i="0" u="none" strike="noStrike" dirty="0">
                        <a:latin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87444">
                <a:tc>
                  <a:txBody>
                    <a:bodyPr/>
                    <a:lstStyle/>
                    <a:p>
                      <a:pPr algn="l" fontAlgn="b"/>
                      <a:r>
                        <a:rPr lang="en-US" sz="900" b="0" i="0" u="none" strike="noStrike" dirty="0">
                          <a:latin typeface="Arial"/>
                        </a:rPr>
                        <a:t>1.  Negative public perception of corporate culture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2">
                  <a:txBody>
                    <a:bodyPr/>
                    <a:lstStyle/>
                    <a:p>
                      <a:pPr algn="l" fontAlgn="b"/>
                      <a:r>
                        <a:rPr lang="en-US" sz="800" b="0" i="0" u="none" strike="noStrike" dirty="0">
                          <a:latin typeface="Arial"/>
                        </a:rPr>
                        <a:t>1.   Vertically integrated strategy can be utilized to improve efficiencies within a newly reduced workforce. Concentrated and better focused efforts from the top down will help American Apparel be successful despite labor losses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l" fontAlgn="b"/>
                      <a:r>
                        <a:rPr lang="en-US" sz="800" b="0" i="0" u="none" strike="noStrike" dirty="0">
                          <a:latin typeface="Arial"/>
                        </a:rPr>
                        <a:t>1.   A serious public image campaign could be undertaken to improve negative perceptions of CEO </a:t>
                      </a:r>
                      <a:r>
                        <a:rPr lang="en-US" sz="800" b="0" i="0" u="none" strike="noStrike" dirty="0" err="1">
                          <a:latin typeface="Arial"/>
                        </a:rPr>
                        <a:t>Dov</a:t>
                      </a:r>
                      <a:r>
                        <a:rPr lang="en-US" sz="800" b="0" i="0" u="none" strike="noStrike" dirty="0">
                          <a:latin typeface="Arial"/>
                        </a:rPr>
                        <a:t> </a:t>
                      </a:r>
                      <a:r>
                        <a:rPr lang="en-US" sz="800" b="0" i="0" u="none" strike="noStrike" dirty="0" err="1">
                          <a:latin typeface="Arial"/>
                        </a:rPr>
                        <a:t>Charney</a:t>
                      </a:r>
                      <a:r>
                        <a:rPr lang="en-US" sz="800" b="0" i="0" u="none" strike="noStrike" dirty="0">
                          <a:latin typeface="Arial"/>
                        </a:rPr>
                        <a:t> and the </a:t>
                      </a:r>
                      <a:r>
                        <a:rPr lang="en-US" sz="800" b="0" i="0" u="none" strike="noStrike" dirty="0" smtClean="0">
                          <a:latin typeface="Arial"/>
                        </a:rPr>
                        <a:t>corporate </a:t>
                      </a:r>
                      <a:r>
                        <a:rPr lang="en-US" sz="800" b="0" i="0" u="none" strike="noStrike" dirty="0">
                          <a:latin typeface="Arial"/>
                        </a:rPr>
                        <a:t>culture as a whole. This would be positive for the company to fix the current perceived negatives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329206">
                <a:tc>
                  <a:txBody>
                    <a:bodyPr/>
                    <a:lstStyle/>
                    <a:p>
                      <a:pPr algn="l" fontAlgn="b"/>
                      <a:r>
                        <a:rPr lang="en-US" sz="900" b="0" i="0" u="none" strike="noStrike">
                          <a:latin typeface="Arial"/>
                        </a:rPr>
                        <a:t>2.  Loss of portion of workforce to immigration reform</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vMerge="1">
                  <a:txBody>
                    <a:bodyPr/>
                    <a:lstStyle/>
                    <a:p>
                      <a:endParaRPr lang="en-US"/>
                    </a:p>
                  </a:txBody>
                  <a:tcPr/>
                </a:tc>
              </a:tr>
              <a:tr h="235704">
                <a:tc>
                  <a:txBody>
                    <a:bodyPr/>
                    <a:lstStyle/>
                    <a:p>
                      <a:pPr algn="l" fontAlgn="b"/>
                      <a:r>
                        <a:rPr lang="en-US" sz="900" b="0" i="0" u="none" strike="noStrike">
                          <a:latin typeface="Arial"/>
                        </a:rPr>
                        <a:t>3.  Recent loss of a large U.S. Army uniform contract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2">
                  <a:txBody>
                    <a:bodyPr/>
                    <a:lstStyle/>
                    <a:p>
                      <a:pPr algn="l" fontAlgn="b"/>
                      <a:r>
                        <a:rPr lang="en-US" sz="800" b="0" i="0" u="none" strike="noStrike">
                          <a:latin typeface="Arial"/>
                        </a:rPr>
                        <a:t>2.  Although a large U.S. Army contract was recently lost, the made in the U.S.A. allure that American Apparel brings can be used to secure uniform contracts with other large U.S. based firms or organizations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l" fontAlgn="b"/>
                      <a:r>
                        <a:rPr lang="en-US" sz="800" b="0" i="0" u="none" strike="noStrike" dirty="0">
                          <a:latin typeface="Arial"/>
                        </a:rPr>
                        <a:t>2.  Examination of the current marketing and advertising strategy needs to occur. Less sexual and insensitive advertising will help erase the stigma associated with American Apparel's culture.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41453">
                <a:tc>
                  <a:txBody>
                    <a:bodyPr/>
                    <a:lstStyle/>
                    <a:p>
                      <a:pPr algn="l" fontAlgn="b"/>
                      <a:r>
                        <a:rPr lang="en-US" sz="900" b="0" i="0" u="none" strike="noStrike" dirty="0">
                          <a:latin typeface="Arial"/>
                        </a:rPr>
                        <a:t>4.  Unstable sales growth over last 5 years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vMerge="1">
                  <a:txBody>
                    <a:bodyPr/>
                    <a:lstStyle/>
                    <a:p>
                      <a:endParaRPr lang="en-US"/>
                    </a:p>
                  </a:txBody>
                  <a:tcPr/>
                </a:tc>
              </a:tr>
              <a:tr h="166718">
                <a:tc>
                  <a:txBody>
                    <a:bodyPr/>
                    <a:lstStyle/>
                    <a:p>
                      <a:pPr algn="l" fontAlgn="b"/>
                      <a:r>
                        <a:rPr lang="en-US" sz="4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2">
                  <a:txBody>
                    <a:bodyPr/>
                    <a:lstStyle/>
                    <a:p>
                      <a:pPr algn="l" fontAlgn="b"/>
                      <a:r>
                        <a:rPr lang="en-US" sz="800" b="0" i="0" u="none" strike="noStrike" dirty="0">
                          <a:latin typeface="Arial"/>
                        </a:rPr>
                        <a:t>3.  A better understanding and utilization of RFID tag system will help the company maximize sales and help combat previous unstable sales growth heading into the future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fontAlgn="b"/>
                      <a:r>
                        <a:rPr lang="en-US" sz="800" b="0" i="0" u="none" strike="noStrike" dirty="0">
                          <a:latin typeface="Arial"/>
                        </a:rPr>
                        <a:t>3.  Expanding on current limited product line will offer customers with more options and increase impulse buying, which will help over come unstable sales growth</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r>
              <a:tr h="350681">
                <a:tc>
                  <a:txBody>
                    <a:bodyPr/>
                    <a:lstStyle/>
                    <a:p>
                      <a:pPr algn="l" fontAlgn="b"/>
                      <a:r>
                        <a:rPr lang="en-US" sz="400" b="0" i="0" u="none" strike="noStrike" dirty="0">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bl>
          </a:graphicData>
        </a:graphic>
      </p:graphicFrame>
      <p:sp>
        <p:nvSpPr>
          <p:cNvPr id="5" name="Rectangle 4"/>
          <p:cNvSpPr>
            <a:spLocks noChangeArrowheads="1"/>
          </p:cNvSpPr>
          <p:nvPr/>
        </p:nvSpPr>
        <p:spPr bwMode="auto">
          <a:xfrm>
            <a:off x="3021496" y="1219200"/>
            <a:ext cx="3226904" cy="304800"/>
          </a:xfrm>
          <a:prstGeom prst="rect">
            <a:avLst/>
          </a:prstGeom>
          <a:solidFill>
            <a:srgbClr val="8EB4E3"/>
          </a:solidFill>
          <a:ln w="3175">
            <a:solidFill>
              <a:srgbClr val="000000"/>
            </a:solidFill>
            <a:miter lim="800000"/>
            <a:headEnd/>
            <a:tailEnd/>
          </a:ln>
        </p:spPr>
      </p:sp>
      <p:sp>
        <p:nvSpPr>
          <p:cNvPr id="6" name="Text Box 22"/>
          <p:cNvSpPr txBox="1">
            <a:spLocks noChangeArrowheads="1"/>
          </p:cNvSpPr>
          <p:nvPr/>
        </p:nvSpPr>
        <p:spPr bwMode="auto">
          <a:xfrm>
            <a:off x="1828800" y="1600200"/>
            <a:ext cx="703654" cy="322652"/>
          </a:xfrm>
          <a:prstGeom prst="rect">
            <a:avLst/>
          </a:prstGeom>
          <a:noFill/>
          <a:ln>
            <a:noFill/>
          </a:ln>
          <a:extLst>
            <a:ext uri="{909E8E84-426E-40dd-AFC4-6F175D3DCCD1}"/>
            <a:ext uri="{91240B29-F687-4f45-9708-019B960494DF}"/>
          </a:extLst>
        </p:spPr>
        <p:txBody>
          <a:bodyPr wrap="none" lIns="27432" tIns="27432" rIns="27432"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1000" b="1" i="0" u="none" strike="noStrike" baseline="0" dirty="0">
                <a:solidFill>
                  <a:srgbClr val="000000"/>
                </a:solidFill>
                <a:latin typeface="Arial"/>
                <a:cs typeface="Arial"/>
              </a:rPr>
              <a:t>INTERNAL</a:t>
            </a:r>
          </a:p>
          <a:p>
            <a:pPr algn="ctr" rtl="0">
              <a:defRPr sz="1000"/>
            </a:pPr>
            <a:r>
              <a:rPr lang="en-US" sz="1000" b="1" i="0" u="none" strike="noStrike" baseline="0" dirty="0">
                <a:solidFill>
                  <a:srgbClr val="000000"/>
                </a:solidFill>
                <a:latin typeface="Arial"/>
                <a:cs typeface="Arial"/>
              </a:rPr>
              <a:t>FACTORS</a:t>
            </a:r>
          </a:p>
        </p:txBody>
      </p:sp>
      <p:sp>
        <p:nvSpPr>
          <p:cNvPr id="7" name="Text Box 23"/>
          <p:cNvSpPr txBox="1">
            <a:spLocks noChangeArrowheads="1"/>
          </p:cNvSpPr>
          <p:nvPr/>
        </p:nvSpPr>
        <p:spPr bwMode="auto">
          <a:xfrm>
            <a:off x="685800" y="2362200"/>
            <a:ext cx="746486" cy="316240"/>
          </a:xfrm>
          <a:prstGeom prst="rect">
            <a:avLst/>
          </a:prstGeom>
          <a:noFill/>
          <a:ln>
            <a:noFill/>
          </a:ln>
          <a:extLst>
            <a:ext uri="{909E8E84-426E-40dd-AFC4-6F175D3DCCD1}"/>
            <a:ext uri="{91240B29-F687-4f45-9708-019B960494DF}"/>
          </a:extLst>
        </p:spPr>
        <p:txBody>
          <a:bodyPr wrap="none" lIns="27432" tIns="27432" rIns="27432"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lnSpc>
                <a:spcPts val="1100"/>
              </a:lnSpc>
              <a:defRPr sz="1000"/>
            </a:pPr>
            <a:r>
              <a:rPr lang="en-US" sz="1000" b="1" i="0" u="none" strike="noStrike" baseline="0" dirty="0">
                <a:solidFill>
                  <a:srgbClr val="000000"/>
                </a:solidFill>
                <a:latin typeface="Arial"/>
                <a:cs typeface="Arial"/>
              </a:rPr>
              <a:t>EXTERNAL</a:t>
            </a:r>
          </a:p>
          <a:p>
            <a:pPr algn="ctr" rtl="0">
              <a:defRPr sz="1000"/>
            </a:pPr>
            <a:r>
              <a:rPr lang="en-US" sz="1000" b="1" i="0" u="none" strike="noStrike" baseline="0" dirty="0">
                <a:solidFill>
                  <a:srgbClr val="000000"/>
                </a:solidFill>
                <a:latin typeface="Arial"/>
                <a:cs typeface="Arial"/>
              </a:rPr>
              <a:t>FACTORS</a:t>
            </a:r>
          </a:p>
        </p:txBody>
      </p:sp>
      <p:sp>
        <p:nvSpPr>
          <p:cNvPr id="9" name="Text Box 30"/>
          <p:cNvSpPr txBox="1">
            <a:spLocks noChangeArrowheads="1"/>
          </p:cNvSpPr>
          <p:nvPr/>
        </p:nvSpPr>
        <p:spPr bwMode="auto">
          <a:xfrm>
            <a:off x="4038600" y="1219200"/>
            <a:ext cx="1219200" cy="212366"/>
          </a:xfrm>
          <a:prstGeom prst="rect">
            <a:avLst/>
          </a:prstGeom>
          <a:noFill/>
          <a:ln>
            <a:noFill/>
          </a:ln>
          <a:extLst>
            <a:ext uri="{909E8E84-426E-40dd-AFC4-6F175D3DCCD1}"/>
            <a:ext uri="{91240B29-F687-4f45-9708-019B960494DF}"/>
          </a:extLst>
        </p:spPr>
        <p:txBody>
          <a:bodyPr wrap="square" lIns="27432" tIns="27432"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200" b="1" i="0" u="none" strike="noStrike" baseline="0" dirty="0" smtClean="0">
                <a:solidFill>
                  <a:srgbClr val="000000"/>
                </a:solidFill>
                <a:latin typeface="Arial"/>
                <a:cs typeface="Arial"/>
              </a:rPr>
              <a:t>     Strengths </a:t>
            </a:r>
            <a:r>
              <a:rPr lang="en-US" sz="1200" b="1" i="0" u="none" strike="noStrike" baseline="0" dirty="0">
                <a:solidFill>
                  <a:srgbClr val="000000"/>
                </a:solidFill>
                <a:latin typeface="Arial"/>
                <a:cs typeface="Arial"/>
              </a:rPr>
              <a:t>(S)</a:t>
            </a:r>
          </a:p>
        </p:txBody>
      </p:sp>
      <p:sp>
        <p:nvSpPr>
          <p:cNvPr id="10" name="Rectangle 9"/>
          <p:cNvSpPr>
            <a:spLocks noChangeArrowheads="1"/>
          </p:cNvSpPr>
          <p:nvPr/>
        </p:nvSpPr>
        <p:spPr bwMode="auto">
          <a:xfrm>
            <a:off x="6248400" y="1219200"/>
            <a:ext cx="2743200" cy="304800"/>
          </a:xfrm>
          <a:prstGeom prst="rect">
            <a:avLst/>
          </a:prstGeom>
          <a:solidFill>
            <a:srgbClr val="A7D971"/>
          </a:solidFill>
          <a:ln w="3175">
            <a:solidFill>
              <a:srgbClr val="000000"/>
            </a:solidFill>
            <a:miter lim="800000"/>
            <a:headEnd/>
            <a:tailEnd/>
          </a:ln>
        </p:spPr>
        <p:txBody>
          <a:bodyPr/>
          <a:lstStyle/>
          <a:p>
            <a:r>
              <a:rPr lang="en-US" sz="800" b="1" dirty="0" smtClean="0">
                <a:solidFill>
                  <a:srgbClr val="000000"/>
                </a:solidFill>
                <a:latin typeface="Arial"/>
                <a:cs typeface="Arial"/>
              </a:rPr>
              <a:t>                         </a:t>
            </a:r>
            <a:r>
              <a:rPr lang="en-US" sz="1100" b="1" dirty="0" smtClean="0">
                <a:solidFill>
                  <a:srgbClr val="000000"/>
                </a:solidFill>
                <a:latin typeface="Arial"/>
                <a:cs typeface="Arial"/>
              </a:rPr>
              <a:t>Weaknesses </a:t>
            </a:r>
            <a:r>
              <a:rPr lang="en-US" sz="1100" b="1" dirty="0" smtClean="0">
                <a:solidFill>
                  <a:srgbClr val="000000"/>
                </a:solidFill>
                <a:latin typeface="Arial"/>
                <a:cs typeface="Arial"/>
              </a:rPr>
              <a:t>(W)</a:t>
            </a:r>
          </a:p>
          <a:p>
            <a:endParaRPr lang="en-US" dirty="0"/>
          </a:p>
        </p:txBody>
      </p:sp>
      <p:sp>
        <p:nvSpPr>
          <p:cNvPr id="12" name="Rectangle 11"/>
          <p:cNvSpPr>
            <a:spLocks noChangeArrowheads="1"/>
          </p:cNvSpPr>
          <p:nvPr/>
        </p:nvSpPr>
        <p:spPr bwMode="auto">
          <a:xfrm>
            <a:off x="304799" y="3124200"/>
            <a:ext cx="2692843" cy="228600"/>
          </a:xfrm>
          <a:prstGeom prst="rect">
            <a:avLst/>
          </a:prstGeom>
          <a:solidFill>
            <a:schemeClr val="accent2">
              <a:lumMod val="60000"/>
              <a:lumOff val="40000"/>
            </a:schemeClr>
          </a:solidFill>
          <a:ln w="3175">
            <a:solidFill>
              <a:srgbClr val="000000"/>
            </a:solidFill>
            <a:miter lim="800000"/>
            <a:headEnd/>
            <a:tailEnd/>
          </a:ln>
        </p:spPr>
      </p:sp>
      <p:sp>
        <p:nvSpPr>
          <p:cNvPr id="13" name="Text Box 32"/>
          <p:cNvSpPr txBox="1">
            <a:spLocks noChangeArrowheads="1"/>
          </p:cNvSpPr>
          <p:nvPr/>
        </p:nvSpPr>
        <p:spPr bwMode="auto">
          <a:xfrm>
            <a:off x="990600" y="3124200"/>
            <a:ext cx="1301447" cy="204736"/>
          </a:xfrm>
          <a:prstGeom prst="rect">
            <a:avLst/>
          </a:prstGeom>
          <a:noFill/>
          <a:ln>
            <a:noFill/>
          </a:ln>
          <a:extLst>
            <a:ext uri="{909E8E84-426E-40dd-AFC4-6F175D3DCCD1}"/>
            <a:ext uri="{91240B29-F687-4f45-9708-019B960494DF}"/>
          </a:extLst>
        </p:spPr>
        <p:txBody>
          <a:bodyPr wrap="none" lIns="27432" tIns="27432"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200" b="1" i="0" u="none" strike="noStrike" baseline="0" dirty="0">
                <a:solidFill>
                  <a:srgbClr val="000000"/>
                </a:solidFill>
                <a:latin typeface="Arial"/>
                <a:cs typeface="Arial"/>
              </a:rPr>
              <a:t>Opportunities (O)</a:t>
            </a:r>
          </a:p>
        </p:txBody>
      </p:sp>
      <p:sp>
        <p:nvSpPr>
          <p:cNvPr id="14" name="Rectangle 13"/>
          <p:cNvSpPr>
            <a:spLocks noChangeArrowheads="1"/>
          </p:cNvSpPr>
          <p:nvPr/>
        </p:nvSpPr>
        <p:spPr bwMode="auto">
          <a:xfrm>
            <a:off x="304800" y="4953000"/>
            <a:ext cx="2684890" cy="228600"/>
          </a:xfrm>
          <a:prstGeom prst="rect">
            <a:avLst/>
          </a:prstGeom>
          <a:solidFill>
            <a:srgbClr val="F7DB63"/>
          </a:solidFill>
          <a:ln w="3175">
            <a:solidFill>
              <a:srgbClr val="000000"/>
            </a:solidFill>
            <a:miter lim="800000"/>
            <a:headEnd/>
            <a:tailEnd/>
          </a:ln>
        </p:spPr>
      </p:sp>
      <p:sp>
        <p:nvSpPr>
          <p:cNvPr id="15" name="Text Box 33"/>
          <p:cNvSpPr txBox="1">
            <a:spLocks noChangeArrowheads="1"/>
          </p:cNvSpPr>
          <p:nvPr/>
        </p:nvSpPr>
        <p:spPr bwMode="auto">
          <a:xfrm>
            <a:off x="1219200" y="4953000"/>
            <a:ext cx="822854" cy="204736"/>
          </a:xfrm>
          <a:prstGeom prst="rect">
            <a:avLst/>
          </a:prstGeom>
          <a:noFill/>
          <a:ln>
            <a:noFill/>
          </a:ln>
          <a:extLst>
            <a:ext uri="{909E8E84-426E-40dd-AFC4-6F175D3DCCD1}"/>
            <a:ext uri="{91240B29-F687-4f45-9708-019B960494DF}"/>
          </a:extLst>
        </p:spPr>
        <p:txBody>
          <a:bodyPr wrap="none" lIns="27432" tIns="27432"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200" b="1" i="0" u="none" strike="noStrike" baseline="0" dirty="0">
                <a:solidFill>
                  <a:srgbClr val="000000"/>
                </a:solidFill>
                <a:latin typeface="Arial"/>
                <a:cs typeface="Arial"/>
              </a:rPr>
              <a:t>Threats (T)</a:t>
            </a:r>
          </a:p>
        </p:txBody>
      </p:sp>
      <p:sp>
        <p:nvSpPr>
          <p:cNvPr id="16" name="AutoShape 41"/>
          <p:cNvSpPr>
            <a:spLocks noEditPoints="1" noChangeArrowheads="1"/>
          </p:cNvSpPr>
          <p:nvPr/>
        </p:nvSpPr>
        <p:spPr bwMode="auto">
          <a:xfrm rot="-7645217">
            <a:off x="6457899" y="3217941"/>
            <a:ext cx="152400" cy="219075"/>
          </a:xfrm>
          <a:custGeom>
            <a:avLst/>
            <a:gdLst>
              <a:gd name="T0" fmla="*/ 73314 w 21600"/>
              <a:gd name="T1" fmla="*/ 160310 h 21600"/>
              <a:gd name="T2" fmla="*/ 144999 w 21600"/>
              <a:gd name="T3" fmla="*/ 213882 h 21600"/>
              <a:gd name="T4" fmla="*/ 92992 w 21600"/>
              <a:gd name="T5" fmla="*/ 139975 h 21600"/>
              <a:gd name="T6" fmla="*/ 144999 w 21600"/>
              <a:gd name="T7" fmla="*/ 71250 h 21600"/>
              <a:gd name="T8" fmla="*/ 74083 w 21600"/>
              <a:gd name="T9" fmla="*/ 527 h 21600"/>
              <a:gd name="T10" fmla="*/ 4882 w 21600"/>
              <a:gd name="T11" fmla="*/ 68988 h 21600"/>
              <a:gd name="T12" fmla="*/ 56896 w 21600"/>
              <a:gd name="T13" fmla="*/ 137186 h 21600"/>
              <a:gd name="T14" fmla="*/ 4882 w 21600"/>
              <a:gd name="T15" fmla="*/ 213882 h 21600"/>
              <a:gd name="T16" fmla="*/ 0 60000 65536"/>
              <a:gd name="T17" fmla="*/ 0 60000 65536"/>
              <a:gd name="T18" fmla="*/ 0 60000 65536"/>
              <a:gd name="T19" fmla="*/ 0 60000 65536"/>
              <a:gd name="T20" fmla="*/ 0 60000 65536"/>
              <a:gd name="T21" fmla="*/ 0 60000 65536"/>
              <a:gd name="T22" fmla="*/ 0 60000 65536"/>
              <a:gd name="T23" fmla="*/ 0 60000 65536"/>
              <a:gd name="T24" fmla="*/ 2273 w 21600"/>
              <a:gd name="T25" fmla="*/ 7719 h 21600"/>
              <a:gd name="T26" fmla="*/ 19149 w 21600"/>
              <a:gd name="T27" fmla="*/ 202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A7D971"/>
          </a:solidFill>
          <a:ln w="3175">
            <a:solidFill>
              <a:srgbClr val="000000"/>
            </a:solidFill>
            <a:miter lim="800000"/>
            <a:headEnd/>
            <a:tailEnd/>
          </a:ln>
        </p:spPr>
      </p:sp>
      <p:sp>
        <p:nvSpPr>
          <p:cNvPr id="17" name="AutoShape 42"/>
          <p:cNvSpPr>
            <a:spLocks noEditPoints="1" noChangeArrowheads="1"/>
          </p:cNvSpPr>
          <p:nvPr/>
        </p:nvSpPr>
        <p:spPr bwMode="auto">
          <a:xfrm rot="-7645217">
            <a:off x="1184559" y="1425443"/>
            <a:ext cx="462503" cy="273314"/>
          </a:xfrm>
          <a:custGeom>
            <a:avLst/>
            <a:gdLst>
              <a:gd name="T0" fmla="*/ 376476 w 21600"/>
              <a:gd name="T1" fmla="*/ 306729 h 21600"/>
              <a:gd name="T2" fmla="*/ 381783 w 21600"/>
              <a:gd name="T3" fmla="*/ 7582 h 21600"/>
              <a:gd name="T4" fmla="*/ 106263 w 21600"/>
              <a:gd name="T5" fmla="*/ 12457 h 21600"/>
              <a:gd name="T6" fmla="*/ 113348 w 21600"/>
              <a:gd name="T7" fmla="*/ 305652 h 21600"/>
              <a:gd name="T8" fmla="*/ 243135 w 21600"/>
              <a:gd name="T9" fmla="*/ 187504 h 21600"/>
              <a:gd name="T10" fmla="*/ 243900 w 21600"/>
              <a:gd name="T11" fmla="*/ 126807 h 21600"/>
              <a:gd name="T12" fmla="*/ 485775 w 21600"/>
              <a:gd name="T13" fmla="*/ 145521 h 21600"/>
              <a:gd name="T14" fmla="*/ 1259 w 21600"/>
              <a:gd name="T15" fmla="*/ 145521 h 21600"/>
              <a:gd name="T16" fmla="*/ 0 60000 65536"/>
              <a:gd name="T17" fmla="*/ 0 60000 65536"/>
              <a:gd name="T18" fmla="*/ 0 60000 65536"/>
              <a:gd name="T19" fmla="*/ 0 60000 65536"/>
              <a:gd name="T20" fmla="*/ 0 60000 65536"/>
              <a:gd name="T21" fmla="*/ 0 60000 65536"/>
              <a:gd name="T22" fmla="*/ 0 60000 65536"/>
              <a:gd name="T23" fmla="*/ 0 60000 65536"/>
              <a:gd name="T24" fmla="*/ 6086 w 21600"/>
              <a:gd name="T25" fmla="*/ 2569 h 21600"/>
              <a:gd name="T26" fmla="*/ 16132 w 21600"/>
              <a:gd name="T27" fmla="*/ 1955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558ED5"/>
          </a:solidFill>
          <a:ln w="3175">
            <a:solidFill>
              <a:srgbClr val="000000"/>
            </a:solidFill>
            <a:miter lim="800000"/>
            <a:headEnd/>
            <a:tailEnd/>
          </a:ln>
        </p:spPr>
      </p:sp>
      <p:sp>
        <p:nvSpPr>
          <p:cNvPr id="18" name="AutoShape 43"/>
          <p:cNvSpPr>
            <a:spLocks noEditPoints="1" noChangeArrowheads="1"/>
          </p:cNvSpPr>
          <p:nvPr/>
        </p:nvSpPr>
        <p:spPr bwMode="auto">
          <a:xfrm rot="-7645217">
            <a:off x="3305579" y="4939685"/>
            <a:ext cx="257175" cy="200025"/>
          </a:xfrm>
          <a:custGeom>
            <a:avLst/>
            <a:gdLst>
              <a:gd name="T0" fmla="*/ 131 w 21600"/>
              <a:gd name="T1" fmla="*/ 123960 h 21600"/>
              <a:gd name="T2" fmla="*/ 50030 w 21600"/>
              <a:gd name="T3" fmla="*/ 195960 h 21600"/>
              <a:gd name="T4" fmla="*/ 123825 w 21600"/>
              <a:gd name="T5" fmla="*/ 128803 h 21600"/>
              <a:gd name="T6" fmla="*/ 200275 w 21600"/>
              <a:gd name="T7" fmla="*/ 196228 h 21600"/>
              <a:gd name="T8" fmla="*/ 257175 w 21600"/>
              <a:gd name="T9" fmla="*/ 139675 h 21600"/>
              <a:gd name="T10" fmla="*/ 201085 w 21600"/>
              <a:gd name="T11" fmla="*/ 53146 h 21600"/>
              <a:gd name="T12" fmla="*/ 128588 w 21600"/>
              <a:gd name="T13" fmla="*/ 259 h 21600"/>
              <a:gd name="T14" fmla="*/ 50030 w 21600"/>
              <a:gd name="T15" fmla="*/ 54581 h 21600"/>
              <a:gd name="T16" fmla="*/ 0 60000 65536"/>
              <a:gd name="T17" fmla="*/ 0 60000 65536"/>
              <a:gd name="T18" fmla="*/ 0 60000 65536"/>
              <a:gd name="T19" fmla="*/ 0 60000 65536"/>
              <a:gd name="T20" fmla="*/ 0 60000 65536"/>
              <a:gd name="T21" fmla="*/ 0 60000 65536"/>
              <a:gd name="T22" fmla="*/ 0 60000 65536"/>
              <a:gd name="T23" fmla="*/ 0 60000 65536"/>
              <a:gd name="T24" fmla="*/ 5388 w 21600"/>
              <a:gd name="T25" fmla="*/ 6742 h 21600"/>
              <a:gd name="T26" fmla="*/ 16177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7DB63"/>
          </a:solidFill>
          <a:ln w="3175">
            <a:solidFill>
              <a:srgbClr val="000000"/>
            </a:solidFill>
            <a:miter lim="800000"/>
            <a:headEnd/>
            <a:tailEnd/>
          </a:ln>
        </p:spPr>
      </p:sp>
      <p:sp>
        <p:nvSpPr>
          <p:cNvPr id="19" name="AutoShape 44"/>
          <p:cNvSpPr>
            <a:spLocks noEditPoints="1" noChangeArrowheads="1"/>
          </p:cNvSpPr>
          <p:nvPr/>
        </p:nvSpPr>
        <p:spPr bwMode="auto">
          <a:xfrm rot="-7645217">
            <a:off x="563282" y="1864260"/>
            <a:ext cx="292705" cy="411743"/>
          </a:xfrm>
          <a:custGeom>
            <a:avLst/>
            <a:gdLst>
              <a:gd name="T0" fmla="*/ 113558 w 21600"/>
              <a:gd name="T1" fmla="*/ 260722 h 21600"/>
              <a:gd name="T2" fmla="*/ 6193 w 21600"/>
              <a:gd name="T3" fmla="*/ 380929 h 21600"/>
              <a:gd name="T4" fmla="*/ 157207 w 21600"/>
              <a:gd name="T5" fmla="*/ 485775 h 21600"/>
              <a:gd name="T6" fmla="*/ 285979 w 21600"/>
              <a:gd name="T7" fmla="*/ 376723 h 21600"/>
              <a:gd name="T8" fmla="*/ 190999 w 21600"/>
              <a:gd name="T9" fmla="*/ 244867 h 21600"/>
              <a:gd name="T10" fmla="*/ 287524 w 21600"/>
              <a:gd name="T11" fmla="*/ 106061 h 21600"/>
              <a:gd name="T12" fmla="*/ 151766 w 21600"/>
              <a:gd name="T13" fmla="*/ 247 h 21600"/>
              <a:gd name="T14" fmla="*/ 6193 w 21600"/>
              <a:gd name="T15" fmla="*/ 106061 h 21600"/>
              <a:gd name="T16" fmla="*/ 0 60000 65536"/>
              <a:gd name="T17" fmla="*/ 0 60000 65536"/>
              <a:gd name="T18" fmla="*/ 0 60000 65536"/>
              <a:gd name="T19" fmla="*/ 0 60000 65536"/>
              <a:gd name="T20" fmla="*/ 0 60000 65536"/>
              <a:gd name="T21" fmla="*/ 0 60000 65536"/>
              <a:gd name="T22" fmla="*/ 0 60000 65536"/>
              <a:gd name="T23" fmla="*/ 0 60000 65536"/>
              <a:gd name="T24" fmla="*/ 2076 w 21600"/>
              <a:gd name="T25" fmla="*/ 5664 h 21600"/>
              <a:gd name="T26" fmla="*/ 20203 w 21600"/>
              <a:gd name="T27" fmla="*/ 1598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chemeClr val="accent2">
              <a:lumMod val="60000"/>
              <a:lumOff val="40000"/>
            </a:schemeClr>
          </a:solidFill>
          <a:ln w="3175">
            <a:solidFill>
              <a:srgbClr val="000000"/>
            </a:solidFill>
            <a:miter lim="800000"/>
            <a:headEnd/>
            <a:tailEnd/>
          </a:ln>
        </p:spPr>
      </p:sp>
      <p:sp>
        <p:nvSpPr>
          <p:cNvPr id="20" name="AutoShape 45"/>
          <p:cNvSpPr>
            <a:spLocks noEditPoints="1" noChangeArrowheads="1"/>
          </p:cNvSpPr>
          <p:nvPr/>
        </p:nvSpPr>
        <p:spPr bwMode="auto">
          <a:xfrm rot="-7645217">
            <a:off x="3231564" y="3229080"/>
            <a:ext cx="146826" cy="151012"/>
          </a:xfrm>
          <a:custGeom>
            <a:avLst/>
            <a:gdLst>
              <a:gd name="T0" fmla="*/ 184547 w 21600"/>
              <a:gd name="T1" fmla="*/ 139422 h 21600"/>
              <a:gd name="T2" fmla="*/ 187149 w 21600"/>
              <a:gd name="T3" fmla="*/ 3446 h 21600"/>
              <a:gd name="T4" fmla="*/ 52090 w 21600"/>
              <a:gd name="T5" fmla="*/ 5662 h 21600"/>
              <a:gd name="T6" fmla="*/ 55563 w 21600"/>
              <a:gd name="T7" fmla="*/ 138933 h 21600"/>
              <a:gd name="T8" fmla="*/ 119184 w 21600"/>
              <a:gd name="T9" fmla="*/ 85229 h 21600"/>
              <a:gd name="T10" fmla="*/ 119559 w 21600"/>
              <a:gd name="T11" fmla="*/ 57639 h 21600"/>
              <a:gd name="T12" fmla="*/ 238125 w 21600"/>
              <a:gd name="T13" fmla="*/ 66146 h 21600"/>
              <a:gd name="T14" fmla="*/ 617 w 21600"/>
              <a:gd name="T15" fmla="*/ 66146 h 21600"/>
              <a:gd name="T16" fmla="*/ 0 60000 65536"/>
              <a:gd name="T17" fmla="*/ 0 60000 65536"/>
              <a:gd name="T18" fmla="*/ 0 60000 65536"/>
              <a:gd name="T19" fmla="*/ 0 60000 65536"/>
              <a:gd name="T20" fmla="*/ 0 60000 65536"/>
              <a:gd name="T21" fmla="*/ 0 60000 65536"/>
              <a:gd name="T22" fmla="*/ 0 60000 65536"/>
              <a:gd name="T23" fmla="*/ 0 60000 65536"/>
              <a:gd name="T24" fmla="*/ 6086 w 21600"/>
              <a:gd name="T25" fmla="*/ 2569 h 21600"/>
              <a:gd name="T26" fmla="*/ 16132 w 21600"/>
              <a:gd name="T27" fmla="*/ 1955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558ED5"/>
          </a:solidFill>
          <a:ln w="3175">
            <a:solidFill>
              <a:srgbClr val="000000"/>
            </a:solidFill>
            <a:miter lim="800000"/>
            <a:headEnd/>
            <a:tailEnd/>
          </a:ln>
        </p:spPr>
      </p:sp>
      <p:sp>
        <p:nvSpPr>
          <p:cNvPr id="21" name="AutoShape 46"/>
          <p:cNvSpPr>
            <a:spLocks noEditPoints="1" noChangeArrowheads="1"/>
          </p:cNvSpPr>
          <p:nvPr/>
        </p:nvSpPr>
        <p:spPr bwMode="auto">
          <a:xfrm rot="-7645217">
            <a:off x="3396885" y="3220778"/>
            <a:ext cx="140430" cy="180390"/>
          </a:xfrm>
          <a:custGeom>
            <a:avLst/>
            <a:gdLst>
              <a:gd name="T0" fmla="*/ 51284 w 21600"/>
              <a:gd name="T1" fmla="*/ 132917 h 21600"/>
              <a:gd name="T2" fmla="*/ 2797 w 21600"/>
              <a:gd name="T3" fmla="*/ 194199 h 21600"/>
              <a:gd name="T4" fmla="*/ 70997 w 21600"/>
              <a:gd name="T5" fmla="*/ 247650 h 21600"/>
              <a:gd name="T6" fmla="*/ 129152 w 21600"/>
              <a:gd name="T7" fmla="*/ 192055 h 21600"/>
              <a:gd name="T8" fmla="*/ 86258 w 21600"/>
              <a:gd name="T9" fmla="*/ 124834 h 21600"/>
              <a:gd name="T10" fmla="*/ 129850 w 21600"/>
              <a:gd name="T11" fmla="*/ 54070 h 21600"/>
              <a:gd name="T12" fmla="*/ 68539 w 21600"/>
              <a:gd name="T13" fmla="*/ 126 h 21600"/>
              <a:gd name="T14" fmla="*/ 2797 w 21600"/>
              <a:gd name="T15" fmla="*/ 54070 h 21600"/>
              <a:gd name="T16" fmla="*/ 0 60000 65536"/>
              <a:gd name="T17" fmla="*/ 0 60000 65536"/>
              <a:gd name="T18" fmla="*/ 0 60000 65536"/>
              <a:gd name="T19" fmla="*/ 0 60000 65536"/>
              <a:gd name="T20" fmla="*/ 0 60000 65536"/>
              <a:gd name="T21" fmla="*/ 0 60000 65536"/>
              <a:gd name="T22" fmla="*/ 0 60000 65536"/>
              <a:gd name="T23" fmla="*/ 0 60000 65536"/>
              <a:gd name="T24" fmla="*/ 2076 w 21600"/>
              <a:gd name="T25" fmla="*/ 5664 h 21600"/>
              <a:gd name="T26" fmla="*/ 20203 w 21600"/>
              <a:gd name="T27" fmla="*/ 1598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chemeClr val="accent2">
              <a:lumMod val="60000"/>
              <a:lumOff val="40000"/>
            </a:schemeClr>
          </a:solidFill>
          <a:ln w="3175">
            <a:solidFill>
              <a:srgbClr val="000000"/>
            </a:solidFill>
            <a:miter lim="800000"/>
            <a:headEnd/>
            <a:tailEnd/>
          </a:ln>
        </p:spPr>
      </p:sp>
      <p:sp>
        <p:nvSpPr>
          <p:cNvPr id="22" name="AutoShape 47"/>
          <p:cNvSpPr>
            <a:spLocks noEditPoints="1" noChangeArrowheads="1"/>
          </p:cNvSpPr>
          <p:nvPr/>
        </p:nvSpPr>
        <p:spPr bwMode="auto">
          <a:xfrm rot="-7645217">
            <a:off x="6704110" y="3195560"/>
            <a:ext cx="106823" cy="240909"/>
          </a:xfrm>
          <a:custGeom>
            <a:avLst/>
            <a:gdLst>
              <a:gd name="T0" fmla="*/ 51284 w 21600"/>
              <a:gd name="T1" fmla="*/ 132917 h 21600"/>
              <a:gd name="T2" fmla="*/ 2797 w 21600"/>
              <a:gd name="T3" fmla="*/ 194199 h 21600"/>
              <a:gd name="T4" fmla="*/ 70997 w 21600"/>
              <a:gd name="T5" fmla="*/ 247650 h 21600"/>
              <a:gd name="T6" fmla="*/ 129152 w 21600"/>
              <a:gd name="T7" fmla="*/ 192055 h 21600"/>
              <a:gd name="T8" fmla="*/ 86258 w 21600"/>
              <a:gd name="T9" fmla="*/ 124834 h 21600"/>
              <a:gd name="T10" fmla="*/ 129850 w 21600"/>
              <a:gd name="T11" fmla="*/ 54070 h 21600"/>
              <a:gd name="T12" fmla="*/ 68539 w 21600"/>
              <a:gd name="T13" fmla="*/ 126 h 21600"/>
              <a:gd name="T14" fmla="*/ 2797 w 21600"/>
              <a:gd name="T15" fmla="*/ 54070 h 21600"/>
              <a:gd name="T16" fmla="*/ 0 60000 65536"/>
              <a:gd name="T17" fmla="*/ 0 60000 65536"/>
              <a:gd name="T18" fmla="*/ 0 60000 65536"/>
              <a:gd name="T19" fmla="*/ 0 60000 65536"/>
              <a:gd name="T20" fmla="*/ 0 60000 65536"/>
              <a:gd name="T21" fmla="*/ 0 60000 65536"/>
              <a:gd name="T22" fmla="*/ 0 60000 65536"/>
              <a:gd name="T23" fmla="*/ 0 60000 65536"/>
              <a:gd name="T24" fmla="*/ 2076 w 21600"/>
              <a:gd name="T25" fmla="*/ 5664 h 21600"/>
              <a:gd name="T26" fmla="*/ 20203 w 21600"/>
              <a:gd name="T27" fmla="*/ 1598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chemeClr val="accent2">
              <a:lumMod val="60000"/>
              <a:lumOff val="40000"/>
            </a:schemeClr>
          </a:solidFill>
          <a:ln w="3175">
            <a:solidFill>
              <a:srgbClr val="000000"/>
            </a:solidFill>
            <a:miter lim="800000"/>
            <a:headEnd/>
            <a:tailEnd/>
          </a:ln>
        </p:spPr>
      </p:sp>
      <p:sp>
        <p:nvSpPr>
          <p:cNvPr id="23" name="AutoShape 48"/>
          <p:cNvSpPr>
            <a:spLocks noEditPoints="1" noChangeArrowheads="1"/>
          </p:cNvSpPr>
          <p:nvPr/>
        </p:nvSpPr>
        <p:spPr bwMode="auto">
          <a:xfrm rot="-7645217">
            <a:off x="6381698" y="4894342"/>
            <a:ext cx="152400" cy="219075"/>
          </a:xfrm>
          <a:custGeom>
            <a:avLst/>
            <a:gdLst>
              <a:gd name="T0" fmla="*/ 73314 w 21600"/>
              <a:gd name="T1" fmla="*/ 160310 h 21600"/>
              <a:gd name="T2" fmla="*/ 144999 w 21600"/>
              <a:gd name="T3" fmla="*/ 213882 h 21600"/>
              <a:gd name="T4" fmla="*/ 92992 w 21600"/>
              <a:gd name="T5" fmla="*/ 139975 h 21600"/>
              <a:gd name="T6" fmla="*/ 144999 w 21600"/>
              <a:gd name="T7" fmla="*/ 71250 h 21600"/>
              <a:gd name="T8" fmla="*/ 74083 w 21600"/>
              <a:gd name="T9" fmla="*/ 527 h 21600"/>
              <a:gd name="T10" fmla="*/ 4882 w 21600"/>
              <a:gd name="T11" fmla="*/ 68988 h 21600"/>
              <a:gd name="T12" fmla="*/ 56896 w 21600"/>
              <a:gd name="T13" fmla="*/ 137186 h 21600"/>
              <a:gd name="T14" fmla="*/ 4882 w 21600"/>
              <a:gd name="T15" fmla="*/ 213882 h 21600"/>
              <a:gd name="T16" fmla="*/ 0 60000 65536"/>
              <a:gd name="T17" fmla="*/ 0 60000 65536"/>
              <a:gd name="T18" fmla="*/ 0 60000 65536"/>
              <a:gd name="T19" fmla="*/ 0 60000 65536"/>
              <a:gd name="T20" fmla="*/ 0 60000 65536"/>
              <a:gd name="T21" fmla="*/ 0 60000 65536"/>
              <a:gd name="T22" fmla="*/ 0 60000 65536"/>
              <a:gd name="T23" fmla="*/ 0 60000 65536"/>
              <a:gd name="T24" fmla="*/ 2273 w 21600"/>
              <a:gd name="T25" fmla="*/ 7719 h 21600"/>
              <a:gd name="T26" fmla="*/ 19149 w 21600"/>
              <a:gd name="T27" fmla="*/ 202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A7D971"/>
          </a:solidFill>
          <a:ln w="3175">
            <a:solidFill>
              <a:srgbClr val="000000"/>
            </a:solidFill>
            <a:miter lim="800000"/>
            <a:headEnd/>
            <a:tailEnd/>
          </a:ln>
        </p:spPr>
      </p:sp>
      <p:sp>
        <p:nvSpPr>
          <p:cNvPr id="24" name="AutoShape 49"/>
          <p:cNvSpPr>
            <a:spLocks noEditPoints="1" noChangeArrowheads="1"/>
          </p:cNvSpPr>
          <p:nvPr/>
        </p:nvSpPr>
        <p:spPr bwMode="auto">
          <a:xfrm rot="-7645217">
            <a:off x="3134222" y="4943332"/>
            <a:ext cx="238125" cy="142875"/>
          </a:xfrm>
          <a:custGeom>
            <a:avLst/>
            <a:gdLst>
              <a:gd name="T0" fmla="*/ 184547 w 21600"/>
              <a:gd name="T1" fmla="*/ 139422 h 21600"/>
              <a:gd name="T2" fmla="*/ 187149 w 21600"/>
              <a:gd name="T3" fmla="*/ 3446 h 21600"/>
              <a:gd name="T4" fmla="*/ 52090 w 21600"/>
              <a:gd name="T5" fmla="*/ 5662 h 21600"/>
              <a:gd name="T6" fmla="*/ 55563 w 21600"/>
              <a:gd name="T7" fmla="*/ 138933 h 21600"/>
              <a:gd name="T8" fmla="*/ 119184 w 21600"/>
              <a:gd name="T9" fmla="*/ 85229 h 21600"/>
              <a:gd name="T10" fmla="*/ 119559 w 21600"/>
              <a:gd name="T11" fmla="*/ 57639 h 21600"/>
              <a:gd name="T12" fmla="*/ 238125 w 21600"/>
              <a:gd name="T13" fmla="*/ 66146 h 21600"/>
              <a:gd name="T14" fmla="*/ 617 w 21600"/>
              <a:gd name="T15" fmla="*/ 66146 h 21600"/>
              <a:gd name="T16" fmla="*/ 0 60000 65536"/>
              <a:gd name="T17" fmla="*/ 0 60000 65536"/>
              <a:gd name="T18" fmla="*/ 0 60000 65536"/>
              <a:gd name="T19" fmla="*/ 0 60000 65536"/>
              <a:gd name="T20" fmla="*/ 0 60000 65536"/>
              <a:gd name="T21" fmla="*/ 0 60000 65536"/>
              <a:gd name="T22" fmla="*/ 0 60000 65536"/>
              <a:gd name="T23" fmla="*/ 0 60000 65536"/>
              <a:gd name="T24" fmla="*/ 6086 w 21600"/>
              <a:gd name="T25" fmla="*/ 2569 h 21600"/>
              <a:gd name="T26" fmla="*/ 16132 w 21600"/>
              <a:gd name="T27" fmla="*/ 1955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558ED5"/>
          </a:solidFill>
          <a:ln w="3175">
            <a:solidFill>
              <a:srgbClr val="000000"/>
            </a:solidFill>
            <a:miter lim="800000"/>
            <a:headEnd/>
            <a:tailEnd/>
          </a:ln>
        </p:spPr>
      </p:sp>
      <p:sp>
        <p:nvSpPr>
          <p:cNvPr id="25" name="AutoShape 50"/>
          <p:cNvSpPr>
            <a:spLocks noEditPoints="1" noChangeArrowheads="1"/>
          </p:cNvSpPr>
          <p:nvPr/>
        </p:nvSpPr>
        <p:spPr bwMode="auto">
          <a:xfrm rot="-7645217">
            <a:off x="6580221" y="4932075"/>
            <a:ext cx="228600" cy="180975"/>
          </a:xfrm>
          <a:custGeom>
            <a:avLst/>
            <a:gdLst>
              <a:gd name="T0" fmla="*/ 116 w 21600"/>
              <a:gd name="T1" fmla="*/ 112154 h 21600"/>
              <a:gd name="T2" fmla="*/ 44471 w 21600"/>
              <a:gd name="T3" fmla="*/ 177297 h 21600"/>
              <a:gd name="T4" fmla="*/ 110067 w 21600"/>
              <a:gd name="T5" fmla="*/ 116536 h 21600"/>
              <a:gd name="T6" fmla="*/ 178022 w 21600"/>
              <a:gd name="T7" fmla="*/ 177540 h 21600"/>
              <a:gd name="T8" fmla="*/ 228600 w 21600"/>
              <a:gd name="T9" fmla="*/ 126372 h 21600"/>
              <a:gd name="T10" fmla="*/ 178742 w 21600"/>
              <a:gd name="T11" fmla="*/ 48084 h 21600"/>
              <a:gd name="T12" fmla="*/ 114300 w 21600"/>
              <a:gd name="T13" fmla="*/ 235 h 21600"/>
              <a:gd name="T14" fmla="*/ 44471 w 21600"/>
              <a:gd name="T15" fmla="*/ 49383 h 21600"/>
              <a:gd name="T16" fmla="*/ 0 60000 65536"/>
              <a:gd name="T17" fmla="*/ 0 60000 65536"/>
              <a:gd name="T18" fmla="*/ 0 60000 65536"/>
              <a:gd name="T19" fmla="*/ 0 60000 65536"/>
              <a:gd name="T20" fmla="*/ 0 60000 65536"/>
              <a:gd name="T21" fmla="*/ 0 60000 65536"/>
              <a:gd name="T22" fmla="*/ 0 60000 65536"/>
              <a:gd name="T23" fmla="*/ 0 60000 65536"/>
              <a:gd name="T24" fmla="*/ 5388 w 21600"/>
              <a:gd name="T25" fmla="*/ 6742 h 21600"/>
              <a:gd name="T26" fmla="*/ 16177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7DB63"/>
          </a:solidFill>
          <a:ln w="3175">
            <a:solidFill>
              <a:srgbClr val="000000"/>
            </a:solidFill>
            <a:miter lim="800000"/>
            <a:headEnd/>
            <a:tailEnd/>
          </a:ln>
        </p:spPr>
      </p:sp>
      <p:sp>
        <p:nvSpPr>
          <p:cNvPr id="26" name="AutoShape 51"/>
          <p:cNvSpPr>
            <a:spLocks noEditPoints="1" noChangeArrowheads="1"/>
          </p:cNvSpPr>
          <p:nvPr/>
        </p:nvSpPr>
        <p:spPr bwMode="auto">
          <a:xfrm rot="-7645217">
            <a:off x="2299598" y="2190675"/>
            <a:ext cx="337910" cy="393065"/>
          </a:xfrm>
          <a:custGeom>
            <a:avLst/>
            <a:gdLst>
              <a:gd name="T0" fmla="*/ 146629 w 21600"/>
              <a:gd name="T1" fmla="*/ 320620 h 21600"/>
              <a:gd name="T2" fmla="*/ 289997 w 21600"/>
              <a:gd name="T3" fmla="*/ 427764 h 21600"/>
              <a:gd name="T4" fmla="*/ 185984 w 21600"/>
              <a:gd name="T5" fmla="*/ 279949 h 21600"/>
              <a:gd name="T6" fmla="*/ 289997 w 21600"/>
              <a:gd name="T7" fmla="*/ 142500 h 21600"/>
              <a:gd name="T8" fmla="*/ 148167 w 21600"/>
              <a:gd name="T9" fmla="*/ 1055 h 21600"/>
              <a:gd name="T10" fmla="*/ 9765 w 21600"/>
              <a:gd name="T11" fmla="*/ 137977 h 21600"/>
              <a:gd name="T12" fmla="*/ 113792 w 21600"/>
              <a:gd name="T13" fmla="*/ 274371 h 21600"/>
              <a:gd name="T14" fmla="*/ 9765 w 21600"/>
              <a:gd name="T15" fmla="*/ 427764 h 21600"/>
              <a:gd name="T16" fmla="*/ 0 60000 65536"/>
              <a:gd name="T17" fmla="*/ 0 60000 65536"/>
              <a:gd name="T18" fmla="*/ 0 60000 65536"/>
              <a:gd name="T19" fmla="*/ 0 60000 65536"/>
              <a:gd name="T20" fmla="*/ 0 60000 65536"/>
              <a:gd name="T21" fmla="*/ 0 60000 65536"/>
              <a:gd name="T22" fmla="*/ 0 60000 65536"/>
              <a:gd name="T23" fmla="*/ 0 60000 65536"/>
              <a:gd name="T24" fmla="*/ 2273 w 21600"/>
              <a:gd name="T25" fmla="*/ 7719 h 21600"/>
              <a:gd name="T26" fmla="*/ 19149 w 21600"/>
              <a:gd name="T27" fmla="*/ 202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A7D971"/>
          </a:solidFill>
          <a:ln w="3175">
            <a:solidFill>
              <a:srgbClr val="000000"/>
            </a:solidFill>
            <a:miter lim="800000"/>
            <a:headEnd/>
            <a:tailEnd/>
          </a:ln>
        </p:spPr>
      </p:sp>
      <p:sp>
        <p:nvSpPr>
          <p:cNvPr id="27" name="AutoShape 52"/>
          <p:cNvSpPr>
            <a:spLocks noEditPoints="1" noChangeArrowheads="1"/>
          </p:cNvSpPr>
          <p:nvPr/>
        </p:nvSpPr>
        <p:spPr bwMode="auto">
          <a:xfrm rot="-7645217">
            <a:off x="1363749" y="2680411"/>
            <a:ext cx="410994" cy="375157"/>
          </a:xfrm>
          <a:custGeom>
            <a:avLst/>
            <a:gdLst>
              <a:gd name="T0" fmla="*/ 223 w 21600"/>
              <a:gd name="T1" fmla="*/ 236114 h 21600"/>
              <a:gd name="T2" fmla="*/ 85236 w 21600"/>
              <a:gd name="T3" fmla="*/ 373257 h 21600"/>
              <a:gd name="T4" fmla="*/ 210961 w 21600"/>
              <a:gd name="T5" fmla="*/ 245339 h 21600"/>
              <a:gd name="T6" fmla="*/ 341209 w 21600"/>
              <a:gd name="T7" fmla="*/ 373768 h 21600"/>
              <a:gd name="T8" fmla="*/ 438150 w 21600"/>
              <a:gd name="T9" fmla="*/ 266047 h 21600"/>
              <a:gd name="T10" fmla="*/ 342589 w 21600"/>
              <a:gd name="T11" fmla="*/ 101230 h 21600"/>
              <a:gd name="T12" fmla="*/ 219075 w 21600"/>
              <a:gd name="T13" fmla="*/ 494 h 21600"/>
              <a:gd name="T14" fmla="*/ 85236 w 21600"/>
              <a:gd name="T15" fmla="*/ 103964 h 21600"/>
              <a:gd name="T16" fmla="*/ 0 60000 65536"/>
              <a:gd name="T17" fmla="*/ 0 60000 65536"/>
              <a:gd name="T18" fmla="*/ 0 60000 65536"/>
              <a:gd name="T19" fmla="*/ 0 60000 65536"/>
              <a:gd name="T20" fmla="*/ 0 60000 65536"/>
              <a:gd name="T21" fmla="*/ 0 60000 65536"/>
              <a:gd name="T22" fmla="*/ 0 60000 65536"/>
              <a:gd name="T23" fmla="*/ 0 60000 65536"/>
              <a:gd name="T24" fmla="*/ 5388 w 21600"/>
              <a:gd name="T25" fmla="*/ 6742 h 21600"/>
              <a:gd name="T26" fmla="*/ 16177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7DB63"/>
          </a:solidFill>
          <a:ln w="3175">
            <a:solidFill>
              <a:srgbClr val="000000"/>
            </a:solidFill>
            <a:miter lim="800000"/>
            <a:headEnd/>
            <a:tailEnd/>
          </a:ln>
        </p:spPr>
      </p:sp>
      <p:cxnSp>
        <p:nvCxnSpPr>
          <p:cNvPr id="29" name="Straight Connector 28"/>
          <p:cNvCxnSpPr/>
          <p:nvPr/>
        </p:nvCxnSpPr>
        <p:spPr>
          <a:xfrm>
            <a:off x="304800" y="1219200"/>
            <a:ext cx="2667000" cy="1905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American Apparel: Internal Analysis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Current Strategy: International Expansion</a:t>
            </a:r>
          </a:p>
          <a:p>
            <a:r>
              <a:rPr lang="en-US" dirty="0" smtClean="0"/>
              <a:t>No constraints have been identified</a:t>
            </a:r>
          </a:p>
          <a:p>
            <a:r>
              <a:rPr lang="en-US" dirty="0" smtClean="0"/>
              <a:t>Corporate Culture</a:t>
            </a:r>
          </a:p>
          <a:p>
            <a:pPr lvl="2"/>
            <a:r>
              <a:rPr lang="en-US" dirty="0" smtClean="0"/>
              <a:t>Relaxed atmosphere</a:t>
            </a:r>
          </a:p>
          <a:p>
            <a:pPr lvl="2"/>
            <a:r>
              <a:rPr lang="en-US" dirty="0" smtClean="0"/>
              <a:t>Increased collaboration due to vertical integration</a:t>
            </a:r>
          </a:p>
          <a:p>
            <a:pPr lvl="2"/>
            <a:r>
              <a:rPr lang="en-US" dirty="0" smtClean="0"/>
              <a:t>Younger employees</a:t>
            </a:r>
          </a:p>
          <a:p>
            <a:pPr lvl="2"/>
            <a:r>
              <a:rPr lang="en-US" dirty="0" smtClean="0"/>
              <a:t>Politically active in community</a:t>
            </a:r>
          </a:p>
          <a:p>
            <a:r>
              <a:rPr lang="en-US" dirty="0" smtClean="0"/>
              <a:t>Planned Change Program</a:t>
            </a:r>
          </a:p>
          <a:p>
            <a:pPr lvl="2"/>
            <a:r>
              <a:rPr lang="en-US" dirty="0" smtClean="0"/>
              <a:t>Instituted former Blockbuster CFO Tom Casey as standing president</a:t>
            </a:r>
          </a:p>
          <a:p>
            <a:pPr lvl="2" algn="just"/>
            <a:r>
              <a:rPr lang="en-US" dirty="0" smtClean="0"/>
              <a:t>Lion Capital has begun overhaul of top executives</a:t>
            </a:r>
          </a:p>
        </p:txBody>
      </p:sp>
    </p:spTree>
    <p:extLst>
      <p:ext uri="{BB962C8B-B14F-4D97-AF65-F5344CB8AC3E}">
        <p14:creationId xmlns="" xmlns:p14="http://schemas.microsoft.com/office/powerpoint/2010/main" val="8560278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Competencies</a:t>
            </a:r>
            <a:endParaRPr lang="en-US" dirty="0"/>
          </a:p>
        </p:txBody>
      </p:sp>
      <p:sp>
        <p:nvSpPr>
          <p:cNvPr id="3" name="Content Placeholder 2"/>
          <p:cNvSpPr>
            <a:spLocks noGrp="1"/>
          </p:cNvSpPr>
          <p:nvPr>
            <p:ph idx="1"/>
          </p:nvPr>
        </p:nvSpPr>
        <p:spPr/>
        <p:txBody>
          <a:bodyPr/>
          <a:lstStyle/>
          <a:p>
            <a:r>
              <a:rPr lang="en-US" dirty="0" smtClean="0"/>
              <a:t>Local Production (U.S. Domestic)</a:t>
            </a:r>
          </a:p>
          <a:p>
            <a:endParaRPr lang="en-US" dirty="0" smtClean="0"/>
          </a:p>
          <a:p>
            <a:r>
              <a:rPr lang="en-US" dirty="0" smtClean="0"/>
              <a:t>Wholesale Manufacturing </a:t>
            </a:r>
          </a:p>
          <a:p>
            <a:endParaRPr lang="en-US" dirty="0" smtClean="0"/>
          </a:p>
          <a:p>
            <a:r>
              <a:rPr lang="en-US" dirty="0" smtClean="0"/>
              <a:t>Single Location (L.A. “campus”)</a:t>
            </a:r>
          </a:p>
          <a:p>
            <a:endParaRPr lang="en-US" dirty="0" smtClean="0"/>
          </a:p>
          <a:p>
            <a:endParaRPr lang="en-US" dirty="0" smtClean="0"/>
          </a:p>
          <a:p>
            <a:pPr lvl="1">
              <a:buNone/>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Strategy Canvas</a:t>
            </a:r>
            <a:endParaRPr lang="en-US"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3781106843"/>
              </p:ext>
            </p:extLst>
          </p:nvPr>
        </p:nvGraphicFramePr>
        <p:xfrm>
          <a:off x="685800" y="1371600"/>
          <a:ext cx="7734301" cy="1571625"/>
        </p:xfrm>
        <a:graphic>
          <a:graphicData uri="http://schemas.openxmlformats.org/drawingml/2006/table">
            <a:tbl>
              <a:tblPr/>
              <a:tblGrid>
                <a:gridCol w="1496757"/>
                <a:gridCol w="846682"/>
                <a:gridCol w="979868"/>
                <a:gridCol w="1128910"/>
                <a:gridCol w="1055975"/>
                <a:gridCol w="1170134"/>
                <a:gridCol w="1055975"/>
              </a:tblGrid>
              <a:tr h="247650">
                <a:tc>
                  <a:txBody>
                    <a:bodyPr/>
                    <a:lstStyle/>
                    <a:p>
                      <a:pPr algn="ctr" fontAlgn="ctr"/>
                      <a:endParaRPr lang="en-US" sz="1200" b="1" i="0" u="none" strike="noStrike" dirty="0">
                        <a:effectLst/>
                        <a:latin typeface="Arial"/>
                      </a:endParaRP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6">
                  <a:txBody>
                    <a:bodyPr/>
                    <a:lstStyle/>
                    <a:p>
                      <a:pPr algn="ctr" fontAlgn="b"/>
                      <a:r>
                        <a:rPr lang="en-US" sz="1600" b="1" i="0" u="none" strike="noStrike" dirty="0">
                          <a:effectLst/>
                          <a:latin typeface="Arial"/>
                        </a:rPr>
                        <a:t>Factors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38150">
                <a:tc>
                  <a:txBody>
                    <a:bodyPr/>
                    <a:lstStyle/>
                    <a:p>
                      <a:pPr algn="ctr" fontAlgn="b"/>
                      <a:r>
                        <a:rPr lang="en-US" sz="1200" b="1" i="0" u="none" strike="noStrike" dirty="0">
                          <a:effectLst/>
                          <a:latin typeface="Arial"/>
                        </a:rPr>
                        <a:t>Company</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7D971"/>
                    </a:solidFill>
                  </a:tcPr>
                </a:tc>
                <a:tc>
                  <a:txBody>
                    <a:bodyPr/>
                    <a:lstStyle/>
                    <a:p>
                      <a:pPr algn="ctr" fontAlgn="ctr"/>
                      <a:r>
                        <a:rPr lang="en-US" sz="1200" b="1" i="0" u="none" strike="noStrike" dirty="0">
                          <a:effectLst/>
                          <a:latin typeface="Arial"/>
                        </a:rPr>
                        <a:t>Price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effectLst/>
                          <a:latin typeface="Arial"/>
                        </a:rPr>
                        <a:t>Labor Standards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effectLst/>
                          <a:latin typeface="Arial"/>
                        </a:rPr>
                        <a:t>Domestic Production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smtClean="0">
                          <a:effectLst/>
                          <a:latin typeface="Arial"/>
                        </a:rPr>
                        <a:t>Vertical </a:t>
                      </a:r>
                      <a:r>
                        <a:rPr lang="en-US" sz="1200" b="1" i="0" u="none" strike="noStrike" dirty="0">
                          <a:effectLst/>
                          <a:latin typeface="Arial"/>
                        </a:rPr>
                        <a:t>Integration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effectLst/>
                          <a:latin typeface="Arial"/>
                        </a:rPr>
                        <a:t>Merchandising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effectLst/>
                          <a:latin typeface="Arial"/>
                        </a:rPr>
                        <a:t>Product Variety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5275">
                <a:tc>
                  <a:txBody>
                    <a:bodyPr/>
                    <a:lstStyle/>
                    <a:p>
                      <a:pPr algn="ctr" fontAlgn="b"/>
                      <a:r>
                        <a:rPr lang="en-US" sz="1200" b="1" i="0" u="none" strike="noStrike" dirty="0">
                          <a:effectLst/>
                          <a:latin typeface="Arial"/>
                        </a:rPr>
                        <a:t>American Apparel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effectLst/>
                          <a:latin typeface="Arial"/>
                        </a:rPr>
                        <a:t>55</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1" i="0" u="none" strike="noStrike" dirty="0">
                          <a:effectLst/>
                          <a:latin typeface="Arial"/>
                        </a:rPr>
                        <a:t>90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1" i="0" u="none" strike="noStrike" dirty="0">
                          <a:effectLst/>
                          <a:latin typeface="Arial"/>
                        </a:rPr>
                        <a:t>85</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1" i="0" u="none" strike="noStrike" dirty="0">
                          <a:effectLst/>
                          <a:latin typeface="Arial"/>
                        </a:rPr>
                        <a:t>95</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1" i="0" u="none" strike="noStrike" dirty="0">
                          <a:effectLst/>
                          <a:latin typeface="Arial"/>
                        </a:rPr>
                        <a:t>50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1" i="0" u="none" strike="noStrike" dirty="0">
                          <a:effectLst/>
                          <a:latin typeface="Arial"/>
                        </a:rPr>
                        <a:t>25</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r>
              <a:tr h="295275">
                <a:tc>
                  <a:txBody>
                    <a:bodyPr/>
                    <a:lstStyle/>
                    <a:p>
                      <a:pPr algn="ctr" fontAlgn="b"/>
                      <a:r>
                        <a:rPr lang="en-US" sz="1200" b="1" i="0" u="none" strike="noStrike" dirty="0">
                          <a:effectLst/>
                          <a:latin typeface="Arial"/>
                        </a:rPr>
                        <a:t>Urban Outfitters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effectLst/>
                          <a:latin typeface="Arial"/>
                        </a:rPr>
                        <a:t>65</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200" b="1" i="0" u="none" strike="noStrike" dirty="0">
                          <a:effectLst/>
                          <a:latin typeface="Arial"/>
                        </a:rPr>
                        <a:t>25</a:t>
                      </a:r>
                    </a:p>
                  </a:txBody>
                  <a:tcPr marL="0" marR="0" marT="0" marB="0" anchor="b">
                    <a:lnL>
                      <a:noFill/>
                    </a:lnL>
                    <a:lnR>
                      <a:noFill/>
                    </a:lnR>
                    <a:lnT>
                      <a:noFill/>
                    </a:lnT>
                    <a:lnB>
                      <a:noFill/>
                    </a:lnB>
                  </a:tcPr>
                </a:tc>
                <a:tc>
                  <a:txBody>
                    <a:bodyPr/>
                    <a:lstStyle/>
                    <a:p>
                      <a:pPr algn="ctr" fontAlgn="b"/>
                      <a:r>
                        <a:rPr lang="en-US" sz="1200" b="1" i="0" u="none" strike="noStrike" dirty="0">
                          <a:effectLst/>
                          <a:latin typeface="Arial"/>
                        </a:rPr>
                        <a:t>40</a:t>
                      </a:r>
                    </a:p>
                  </a:txBody>
                  <a:tcPr marL="0" marR="0" marT="0" marB="0" anchor="b">
                    <a:lnL>
                      <a:noFill/>
                    </a:lnL>
                    <a:lnR>
                      <a:noFill/>
                    </a:lnR>
                    <a:lnT>
                      <a:noFill/>
                    </a:lnT>
                    <a:lnB>
                      <a:noFill/>
                    </a:lnB>
                  </a:tcPr>
                </a:tc>
                <a:tc>
                  <a:txBody>
                    <a:bodyPr/>
                    <a:lstStyle/>
                    <a:p>
                      <a:pPr algn="ctr" fontAlgn="b"/>
                      <a:r>
                        <a:rPr lang="en-US" sz="1200" b="1" i="0" u="none" strike="noStrike" dirty="0">
                          <a:effectLst/>
                          <a:latin typeface="Arial"/>
                        </a:rPr>
                        <a:t>20</a:t>
                      </a:r>
                    </a:p>
                  </a:txBody>
                  <a:tcPr marL="0" marR="0" marT="0" marB="0" anchor="b">
                    <a:lnL>
                      <a:noFill/>
                    </a:lnL>
                    <a:lnR>
                      <a:noFill/>
                    </a:lnR>
                    <a:lnT>
                      <a:noFill/>
                    </a:lnT>
                    <a:lnB>
                      <a:noFill/>
                    </a:lnB>
                  </a:tcPr>
                </a:tc>
                <a:tc>
                  <a:txBody>
                    <a:bodyPr/>
                    <a:lstStyle/>
                    <a:p>
                      <a:pPr algn="ctr" fontAlgn="b"/>
                      <a:r>
                        <a:rPr lang="en-US" sz="1200" b="1" i="0" u="none" strike="noStrike" dirty="0">
                          <a:effectLst/>
                          <a:latin typeface="Arial"/>
                        </a:rPr>
                        <a:t>65</a:t>
                      </a:r>
                    </a:p>
                  </a:txBody>
                  <a:tcPr marL="0" marR="0" marT="0" marB="0" anchor="b">
                    <a:lnL>
                      <a:noFill/>
                    </a:lnL>
                    <a:lnR>
                      <a:noFill/>
                    </a:lnR>
                    <a:lnT>
                      <a:noFill/>
                    </a:lnT>
                    <a:lnB>
                      <a:noFill/>
                    </a:lnB>
                  </a:tcPr>
                </a:tc>
                <a:tc>
                  <a:txBody>
                    <a:bodyPr/>
                    <a:lstStyle/>
                    <a:p>
                      <a:pPr algn="ctr" fontAlgn="b"/>
                      <a:r>
                        <a:rPr lang="en-US" sz="1200" b="1" i="0" u="none" strike="noStrike" dirty="0">
                          <a:effectLst/>
                          <a:latin typeface="Arial"/>
                        </a:rPr>
                        <a:t>70</a:t>
                      </a:r>
                    </a:p>
                  </a:txBody>
                  <a:tcPr marL="0" marR="0" marT="0" marB="0" anchor="b">
                    <a:lnL>
                      <a:noFill/>
                    </a:lnL>
                    <a:lnR>
                      <a:noFill/>
                    </a:lnR>
                    <a:lnT>
                      <a:noFill/>
                    </a:lnT>
                    <a:lnB>
                      <a:noFill/>
                    </a:lnB>
                  </a:tcPr>
                </a:tc>
              </a:tr>
              <a:tr h="295275">
                <a:tc>
                  <a:txBody>
                    <a:bodyPr/>
                    <a:lstStyle/>
                    <a:p>
                      <a:pPr algn="ctr" fontAlgn="b"/>
                      <a:r>
                        <a:rPr lang="en-US" sz="1200" b="1" i="0" u="none" strike="noStrike" dirty="0">
                          <a:effectLst/>
                          <a:latin typeface="Arial"/>
                        </a:rPr>
                        <a:t>GAP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effectLst/>
                          <a:latin typeface="Arial"/>
                        </a:rPr>
                        <a:t>40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200" b="1" i="0" u="none" strike="noStrike" dirty="0">
                          <a:effectLst/>
                          <a:latin typeface="Arial"/>
                        </a:rPr>
                        <a:t>20</a:t>
                      </a:r>
                    </a:p>
                  </a:txBody>
                  <a:tcPr marL="0" marR="0" marT="0" marB="0" anchor="b">
                    <a:lnL>
                      <a:noFill/>
                    </a:lnL>
                    <a:lnR>
                      <a:noFill/>
                    </a:lnR>
                    <a:lnT>
                      <a:noFill/>
                    </a:lnT>
                    <a:lnB>
                      <a:noFill/>
                    </a:lnB>
                  </a:tcPr>
                </a:tc>
                <a:tc>
                  <a:txBody>
                    <a:bodyPr/>
                    <a:lstStyle/>
                    <a:p>
                      <a:pPr algn="ctr" fontAlgn="b"/>
                      <a:r>
                        <a:rPr lang="en-US" sz="1200" b="1" i="0" u="none" strike="noStrike" dirty="0">
                          <a:effectLst/>
                          <a:latin typeface="Arial"/>
                        </a:rPr>
                        <a:t>15</a:t>
                      </a:r>
                    </a:p>
                  </a:txBody>
                  <a:tcPr marL="0" marR="0" marT="0" marB="0" anchor="b">
                    <a:lnL>
                      <a:noFill/>
                    </a:lnL>
                    <a:lnR>
                      <a:noFill/>
                    </a:lnR>
                    <a:lnT>
                      <a:noFill/>
                    </a:lnT>
                    <a:lnB>
                      <a:noFill/>
                    </a:lnB>
                  </a:tcPr>
                </a:tc>
                <a:tc>
                  <a:txBody>
                    <a:bodyPr/>
                    <a:lstStyle/>
                    <a:p>
                      <a:pPr algn="ctr" fontAlgn="b"/>
                      <a:r>
                        <a:rPr lang="en-US" sz="1200" b="1" i="0" u="none" strike="noStrike" dirty="0">
                          <a:effectLst/>
                          <a:latin typeface="Arial"/>
                        </a:rPr>
                        <a:t>15</a:t>
                      </a:r>
                    </a:p>
                  </a:txBody>
                  <a:tcPr marL="0" marR="0" marT="0" marB="0" anchor="b">
                    <a:lnL>
                      <a:noFill/>
                    </a:lnL>
                    <a:lnR>
                      <a:noFill/>
                    </a:lnR>
                    <a:lnT>
                      <a:noFill/>
                    </a:lnT>
                    <a:lnB>
                      <a:noFill/>
                    </a:lnB>
                  </a:tcPr>
                </a:tc>
                <a:tc>
                  <a:txBody>
                    <a:bodyPr/>
                    <a:lstStyle/>
                    <a:p>
                      <a:pPr algn="ctr" fontAlgn="b"/>
                      <a:r>
                        <a:rPr lang="en-US" sz="1200" b="1" i="0" u="none" strike="noStrike" dirty="0">
                          <a:effectLst/>
                          <a:latin typeface="Arial"/>
                        </a:rPr>
                        <a:t>75</a:t>
                      </a:r>
                    </a:p>
                  </a:txBody>
                  <a:tcPr marL="0" marR="0" marT="0" marB="0" anchor="b">
                    <a:lnL>
                      <a:noFill/>
                    </a:lnL>
                    <a:lnR>
                      <a:noFill/>
                    </a:lnR>
                    <a:lnT>
                      <a:noFill/>
                    </a:lnT>
                    <a:lnB>
                      <a:noFill/>
                    </a:lnB>
                  </a:tcPr>
                </a:tc>
                <a:tc>
                  <a:txBody>
                    <a:bodyPr/>
                    <a:lstStyle/>
                    <a:p>
                      <a:pPr algn="ctr" fontAlgn="b"/>
                      <a:r>
                        <a:rPr lang="en-US" sz="1200" b="1" i="0" u="none" strike="noStrike" dirty="0">
                          <a:effectLst/>
                          <a:latin typeface="Arial"/>
                        </a:rPr>
                        <a:t>50</a:t>
                      </a:r>
                    </a:p>
                  </a:txBody>
                  <a:tcPr marL="0" marR="0" marT="0" marB="0" anchor="b">
                    <a:lnL>
                      <a:noFill/>
                    </a:lnL>
                    <a:lnR>
                      <a:noFill/>
                    </a:lnR>
                    <a:lnT>
                      <a:noFill/>
                    </a:lnT>
                    <a:lnB>
                      <a:noFill/>
                    </a:lnB>
                  </a:tcPr>
                </a:tc>
              </a:tr>
            </a:tbl>
          </a:graphicData>
        </a:graphic>
      </p:graphicFrame>
      <p:pic>
        <p:nvPicPr>
          <p:cNvPr id="2049" name="Picture 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5800" y="3048000"/>
            <a:ext cx="7772399" cy="3562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8018349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Action Strategy</a:t>
            </a:r>
            <a:endParaRPr lang="en-US" dirty="0"/>
          </a:p>
        </p:txBody>
      </p:sp>
      <p:graphicFrame>
        <p:nvGraphicFramePr>
          <p:cNvPr id="4" name="Content Placeholder 3"/>
          <p:cNvGraphicFramePr>
            <a:graphicFrameLocks noGrp="1"/>
          </p:cNvGraphicFramePr>
          <p:nvPr>
            <p:ph idx="1"/>
          </p:nvPr>
        </p:nvGraphicFramePr>
        <p:xfrm>
          <a:off x="304800" y="1524000"/>
          <a:ext cx="8839200" cy="5059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Strategic Suggestions</a:t>
            </a:r>
            <a:endParaRPr lang="en-US" dirty="0"/>
          </a:p>
        </p:txBody>
      </p:sp>
      <p:graphicFrame>
        <p:nvGraphicFramePr>
          <p:cNvPr id="7" name="Table 6"/>
          <p:cNvGraphicFramePr>
            <a:graphicFrameLocks noGrp="1"/>
          </p:cNvGraphicFramePr>
          <p:nvPr/>
        </p:nvGraphicFramePr>
        <p:xfrm>
          <a:off x="1066800" y="1752600"/>
          <a:ext cx="6781800" cy="4122644"/>
        </p:xfrm>
        <a:graphic>
          <a:graphicData uri="http://schemas.openxmlformats.org/drawingml/2006/table">
            <a:tbl>
              <a:tblPr/>
              <a:tblGrid>
                <a:gridCol w="1214277"/>
                <a:gridCol w="1943469"/>
                <a:gridCol w="1943469"/>
                <a:gridCol w="1680585"/>
              </a:tblGrid>
              <a:tr h="182139">
                <a:tc>
                  <a:txBody>
                    <a:bodyPr/>
                    <a:lstStyle/>
                    <a:p>
                      <a:pPr algn="l" fontAlgn="b"/>
                      <a:endParaRPr lang="en-US" sz="900" b="0" i="1" u="none" strike="noStrike" dirty="0">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latin typeface="Arial"/>
                        </a:rPr>
                        <a:t>Bundle 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c>
                  <a:txBody>
                    <a:bodyPr/>
                    <a:lstStyle/>
                    <a:p>
                      <a:pPr algn="ctr" fontAlgn="b"/>
                      <a:r>
                        <a:rPr lang="en-US" sz="900" b="1" i="0" u="none" strike="noStrike">
                          <a:latin typeface="Arial"/>
                        </a:rPr>
                        <a:t>Bundle 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c>
                  <a:txBody>
                    <a:bodyPr/>
                    <a:lstStyle/>
                    <a:p>
                      <a:pPr algn="ctr" fontAlgn="b"/>
                      <a:r>
                        <a:rPr lang="en-US" sz="900" b="1" i="0" u="none" strike="noStrike">
                          <a:latin typeface="Arial"/>
                        </a:rPr>
                        <a:t>Bundle 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r>
              <a:tr h="254995">
                <a:tc>
                  <a:txBody>
                    <a:bodyPr/>
                    <a:lstStyle/>
                    <a:p>
                      <a:pPr algn="l" fontAlgn="b"/>
                      <a:endParaRPr lang="en-US" sz="900" b="1" i="0" u="none" strike="noStrike">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latin typeface="Arial"/>
                        </a:rPr>
                        <a:t>The New American Image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360"/>
                    </a:solidFill>
                  </a:tcPr>
                </a:tc>
                <a:tc>
                  <a:txBody>
                    <a:bodyPr/>
                    <a:lstStyle/>
                    <a:p>
                      <a:pPr algn="ctr" fontAlgn="b"/>
                      <a:r>
                        <a:rPr lang="en-US" sz="900" b="1" i="0" u="none" strike="noStrike">
                          <a:latin typeface="Arial"/>
                        </a:rPr>
                        <a:t>Double Trouble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360"/>
                    </a:solidFill>
                  </a:tcPr>
                </a:tc>
                <a:tc>
                  <a:txBody>
                    <a:bodyPr/>
                    <a:lstStyle/>
                    <a:p>
                      <a:pPr algn="ctr" fontAlgn="b"/>
                      <a:r>
                        <a:rPr lang="en-US" sz="900" b="1" i="0" u="none" strike="noStrike">
                          <a:latin typeface="Arial"/>
                        </a:rPr>
                        <a:t>Made in the U.S.A Pride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360"/>
                    </a:solidFill>
                  </a:tcPr>
                </a:tc>
              </a:tr>
              <a:tr h="327852">
                <a:tc>
                  <a:txBody>
                    <a:bodyPr/>
                    <a:lstStyle/>
                    <a:p>
                      <a:pPr algn="l" fontAlgn="ctr"/>
                      <a:r>
                        <a:rPr lang="en-US" sz="900" b="0" i="0" u="none" strike="noStrike">
                          <a:latin typeface="Arial"/>
                        </a:rPr>
                        <a:t>Fit with corporate culture</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a:latin typeface="Arial"/>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latin typeface="Arial"/>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latin typeface="Arial"/>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7852">
                <a:tc>
                  <a:txBody>
                    <a:bodyPr/>
                    <a:lstStyle/>
                    <a:p>
                      <a:pPr algn="l" fontAlgn="ctr"/>
                      <a:r>
                        <a:rPr lang="en-US" sz="900" b="0" i="0" u="none" strike="noStrike">
                          <a:latin typeface="Arial"/>
                        </a:rPr>
                        <a:t>Adverse effect on competitors</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a:latin typeface="Arial"/>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latin typeface="Arial"/>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latin typeface="Arial"/>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7852">
                <a:tc>
                  <a:txBody>
                    <a:bodyPr/>
                    <a:lstStyle/>
                    <a:p>
                      <a:pPr algn="l" fontAlgn="ctr"/>
                      <a:r>
                        <a:rPr lang="en-US" sz="900" b="0" i="0" u="none" strike="noStrike">
                          <a:latin typeface="Arial"/>
                        </a:rPr>
                        <a:t>Growth in profits</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a:latin typeface="Arial"/>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latin typeface="Arial"/>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latin typeface="Arial"/>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7852">
                <a:tc>
                  <a:txBody>
                    <a:bodyPr/>
                    <a:lstStyle/>
                    <a:p>
                      <a:pPr algn="l" fontAlgn="ctr"/>
                      <a:r>
                        <a:rPr lang="en-US" sz="900" b="0" i="0" u="none" strike="noStrike">
                          <a:latin typeface="Arial"/>
                        </a:rPr>
                        <a:t>Strength of value proposition</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a:latin typeface="Arial"/>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latin typeface="Arial"/>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latin typeface="Arial"/>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6959">
                <a:tc>
                  <a:txBody>
                    <a:bodyPr/>
                    <a:lstStyle/>
                    <a:p>
                      <a:pPr algn="l" fontAlgn="ctr"/>
                      <a:r>
                        <a:rPr lang="en-US" sz="900" b="0" i="0" u="none" strike="noStrike">
                          <a:latin typeface="Arial"/>
                        </a:rPr>
                        <a:t>Extent to which culture must change</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6959">
                <a:tc>
                  <a:txBody>
                    <a:bodyPr/>
                    <a:lstStyle/>
                    <a:p>
                      <a:pPr algn="l" fontAlgn="ctr"/>
                      <a:r>
                        <a:rPr lang="en-US" sz="900" b="0" i="0" u="none" strike="noStrike">
                          <a:latin typeface="Arial"/>
                        </a:rPr>
                        <a:t>Capital investment required</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a:latin typeface="Arial"/>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latin typeface="Arial"/>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3419">
                <a:tc>
                  <a:txBody>
                    <a:bodyPr/>
                    <a:lstStyle/>
                    <a:p>
                      <a:pPr algn="l" fontAlgn="ctr"/>
                      <a:r>
                        <a:rPr lang="en-US" sz="900" b="0" i="0" u="none" strike="noStrike">
                          <a:latin typeface="Arial"/>
                        </a:rPr>
                        <a:t>Likelihood of competitive retaliation</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a:latin typeface="Arial"/>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latin typeface="Arial"/>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6959">
                <a:tc>
                  <a:txBody>
                    <a:bodyPr/>
                    <a:lstStyle/>
                    <a:p>
                      <a:pPr algn="l" fontAlgn="ctr"/>
                      <a:r>
                        <a:rPr lang="en-US" sz="900" b="0" i="0" u="none" strike="noStrike">
                          <a:latin typeface="Arial"/>
                        </a:rPr>
                        <a:t>Time to breakeven point</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a:latin typeface="Arial"/>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6959">
                <a:tc>
                  <a:txBody>
                    <a:bodyPr/>
                    <a:lstStyle/>
                    <a:p>
                      <a:pPr algn="l" fontAlgn="ctr"/>
                      <a:r>
                        <a:rPr lang="en-US" sz="900" b="0" i="0" u="none" strike="noStrike">
                          <a:latin typeface="Arial"/>
                        </a:rPr>
                        <a:t>Overall riskiness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139">
                <a:tc>
                  <a:txBody>
                    <a:bodyPr/>
                    <a:lstStyle/>
                    <a:p>
                      <a:pPr algn="l" fontAlgn="ctr"/>
                      <a:endParaRPr lang="en-US" sz="900" b="0" i="0" u="none" strike="noStrike">
                        <a:latin typeface="Arial"/>
                      </a:endParaRPr>
                    </a:p>
                  </a:txBody>
                  <a:tcPr marL="0" marR="0" marT="0" marB="0" anchor="ctr">
                    <a:lnL>
                      <a:noFill/>
                    </a:lnL>
                    <a:lnR>
                      <a:noFill/>
                    </a:lnR>
                    <a:lnT>
                      <a:noFill/>
                    </a:lnT>
                    <a:lnB>
                      <a:noFill/>
                    </a:lnB>
                  </a:tcPr>
                </a:tc>
                <a:tc>
                  <a:txBody>
                    <a:bodyPr/>
                    <a:lstStyle/>
                    <a:p>
                      <a:pPr algn="ctr" fontAlgn="ctr"/>
                      <a:endParaRPr lang="en-US" sz="900" b="0" i="0" u="none" strike="noStrike">
                        <a:latin typeface="Arial"/>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900" b="0" i="0" u="none" strike="noStrike">
                        <a:latin typeface="Arial"/>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900" b="0" i="0" u="none" strike="noStrike">
                        <a:latin typeface="Arial"/>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0708">
                <a:tc>
                  <a:txBody>
                    <a:bodyPr/>
                    <a:lstStyle/>
                    <a:p>
                      <a:pPr algn="ctr" fontAlgn="ctr"/>
                      <a:r>
                        <a:rPr lang="en-US" sz="900" b="1" i="0" u="none" strike="noStrike">
                          <a:latin typeface="Arial"/>
                        </a:rPr>
                        <a:t>OVERALL SCORE</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latin typeface="Arial"/>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latin typeface="Arial"/>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latin typeface="Arial"/>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8" name="Oval 7"/>
          <p:cNvSpPr/>
          <p:nvPr/>
        </p:nvSpPr>
        <p:spPr>
          <a:xfrm>
            <a:off x="6248400" y="1981200"/>
            <a:ext cx="1600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477000" y="5486400"/>
            <a:ext cx="1066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Strategic Suggestions</a:t>
            </a:r>
            <a:endParaRPr lang="en-US" dirty="0"/>
          </a:p>
        </p:txBody>
      </p:sp>
      <p:sp>
        <p:nvSpPr>
          <p:cNvPr id="5" name="Content Placeholder 4"/>
          <p:cNvSpPr>
            <a:spLocks noGrp="1"/>
          </p:cNvSpPr>
          <p:nvPr>
            <p:ph sz="half" idx="1"/>
          </p:nvPr>
        </p:nvSpPr>
        <p:spPr/>
        <p:txBody>
          <a:bodyPr/>
          <a:lstStyle/>
          <a:p>
            <a:endParaRPr lang="en-US" dirty="0" smtClean="0"/>
          </a:p>
          <a:p>
            <a:endParaRPr lang="en-US" dirty="0" smtClean="0"/>
          </a:p>
          <a:p>
            <a:r>
              <a:rPr lang="en-US" dirty="0" smtClean="0"/>
              <a:t>Bundle 3 - “Made in the U.S.A Pride” chosen based on comprehensive analysis</a:t>
            </a:r>
          </a:p>
          <a:p>
            <a:endParaRPr lang="en-US" dirty="0" smtClean="0"/>
          </a:p>
          <a:p>
            <a:endParaRPr lang="en-US" dirty="0"/>
          </a:p>
        </p:txBody>
      </p:sp>
      <p:graphicFrame>
        <p:nvGraphicFramePr>
          <p:cNvPr id="4" name="Table 3"/>
          <p:cNvGraphicFramePr>
            <a:graphicFrameLocks noGrp="1"/>
          </p:cNvGraphicFramePr>
          <p:nvPr/>
        </p:nvGraphicFramePr>
        <p:xfrm>
          <a:off x="4724400" y="1447800"/>
          <a:ext cx="3733800" cy="4876801"/>
        </p:xfrm>
        <a:graphic>
          <a:graphicData uri="http://schemas.openxmlformats.org/drawingml/2006/table">
            <a:tbl>
              <a:tblPr/>
              <a:tblGrid>
                <a:gridCol w="3733800"/>
              </a:tblGrid>
              <a:tr h="251382">
                <a:tc>
                  <a:txBody>
                    <a:bodyPr/>
                    <a:lstStyle/>
                    <a:p>
                      <a:pPr algn="ctr" fontAlgn="b"/>
                      <a:r>
                        <a:rPr lang="en-US" sz="1200" b="1" i="0" u="none" strike="noStrike" dirty="0">
                          <a:latin typeface="Arial"/>
                        </a:rPr>
                        <a:t>Bundle 3</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r>
              <a:tr h="402210">
                <a:tc>
                  <a:txBody>
                    <a:bodyPr/>
                    <a:lstStyle/>
                    <a:p>
                      <a:pPr algn="ctr" fontAlgn="b"/>
                      <a:r>
                        <a:rPr lang="en-US" sz="1200" b="1" i="0" u="none" strike="noStrike" dirty="0">
                          <a:latin typeface="Arial"/>
                        </a:rPr>
                        <a:t>Made in the U.S.A Pride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360"/>
                    </a:solidFill>
                  </a:tcPr>
                </a:tc>
              </a:tr>
              <a:tr h="4223209">
                <a:tc>
                  <a:txBody>
                    <a:bodyPr/>
                    <a:lstStyle/>
                    <a:p>
                      <a:pPr algn="ctr" fontAlgn="ctr"/>
                      <a:r>
                        <a:rPr lang="en-US" sz="1400" b="0" i="0" u="none" strike="noStrike" dirty="0">
                          <a:latin typeface="Arial"/>
                        </a:rPr>
                        <a:t>Made in the U.S.A. Pride aims outfit some of America's largest and most powerful businesses and organizations in clothing or uniforms produced by American Apparel. Although American Apparel recently lost out on a large uniform contract with the U.S. Army, the company should not let such a set back get in the way of what could become a much larger vision. American Apparel is </a:t>
                      </a:r>
                      <a:r>
                        <a:rPr lang="en-US" sz="1400" b="0" i="0" u="none" strike="noStrike" dirty="0" smtClean="0">
                          <a:latin typeface="Arial"/>
                        </a:rPr>
                        <a:t>synonymous </a:t>
                      </a:r>
                      <a:r>
                        <a:rPr lang="en-US" sz="1400" b="0" i="0" u="none" strike="noStrike" dirty="0">
                          <a:latin typeface="Arial"/>
                        </a:rPr>
                        <a:t>with made in the U.S.A., so why shouldn't it market its uniform producing capabilities companies that place a large emphasis on made in America(Ford, GM, etc.) Large quantity contracts will help to improve the bottom line of the company and improve sub-par financial conditions that have existed over the past 4-5 years.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a:t>American Apparel is a vertically integrated </a:t>
            </a:r>
            <a:r>
              <a:rPr lang="en-US" dirty="0" smtClean="0"/>
              <a:t>manufacturer</a:t>
            </a:r>
          </a:p>
          <a:p>
            <a:endParaRPr lang="en-US" dirty="0" smtClean="0"/>
          </a:p>
          <a:p>
            <a:r>
              <a:rPr lang="en-US" dirty="0" smtClean="0"/>
              <a:t> Founded </a:t>
            </a:r>
            <a:r>
              <a:rPr lang="en-US" dirty="0"/>
              <a:t>in 1989 </a:t>
            </a:r>
            <a:endParaRPr lang="en-US" dirty="0" smtClean="0"/>
          </a:p>
          <a:p>
            <a:endParaRPr lang="en-US" dirty="0" smtClean="0"/>
          </a:p>
          <a:p>
            <a:r>
              <a:rPr lang="en-US" dirty="0"/>
              <a:t>After success as a wholesale brand, the company moved into the retail </a:t>
            </a:r>
            <a:r>
              <a:rPr lang="en-US" dirty="0" smtClean="0"/>
              <a:t>market</a:t>
            </a:r>
          </a:p>
          <a:p>
            <a:endParaRPr lang="en-US" dirty="0" smtClean="0"/>
          </a:p>
          <a:p>
            <a:r>
              <a:rPr lang="en-US" dirty="0" smtClean="0"/>
              <a:t>Became </a:t>
            </a:r>
            <a:r>
              <a:rPr lang="en-US" dirty="0"/>
              <a:t>a publicly traded </a:t>
            </a:r>
            <a:r>
              <a:rPr lang="en-US" dirty="0" smtClean="0"/>
              <a:t>company in 2007</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Industry Snapshot</a:t>
            </a:r>
            <a:endParaRPr lang="en-US" dirty="0"/>
          </a:p>
        </p:txBody>
      </p:sp>
      <p:sp>
        <p:nvSpPr>
          <p:cNvPr id="5" name="Content Placeholder 4"/>
          <p:cNvSpPr>
            <a:spLocks noGrp="1"/>
          </p:cNvSpPr>
          <p:nvPr>
            <p:ph idx="1"/>
          </p:nvPr>
        </p:nvSpPr>
        <p:spPr/>
        <p:txBody>
          <a:bodyPr/>
          <a:lstStyle/>
          <a:p>
            <a:r>
              <a:rPr lang="en-US" dirty="0" smtClean="0"/>
              <a:t>Industry Sales (2010): $213.735 Billion</a:t>
            </a:r>
          </a:p>
          <a:p>
            <a:r>
              <a:rPr lang="en-US" dirty="0" smtClean="0"/>
              <a:t>Lifecycle Stage: Mature</a:t>
            </a:r>
          </a:p>
          <a:p>
            <a:r>
              <a:rPr lang="en-US" dirty="0" smtClean="0"/>
              <a:t>Degree of Vertical Integration: None*</a:t>
            </a:r>
          </a:p>
          <a:p>
            <a:r>
              <a:rPr lang="en-US" dirty="0" smtClean="0"/>
              <a:t>Technological Innovation: Somewhat</a:t>
            </a:r>
          </a:p>
          <a:p>
            <a:r>
              <a:rPr lang="en-US" dirty="0" smtClean="0"/>
              <a:t>Scales of Economy: Purchasing; Manufacturing</a:t>
            </a:r>
          </a:p>
          <a:p>
            <a:r>
              <a:rPr lang="en-US" dirty="0" smtClean="0"/>
              <a:t>Highly Fragmented</a:t>
            </a:r>
          </a:p>
          <a:p>
            <a:endParaRPr lang="en-US" dirty="0" smtClean="0"/>
          </a:p>
          <a:p>
            <a:endParaRPr lang="en-US" dirty="0" smtClean="0"/>
          </a:p>
          <a:p>
            <a:endParaRPr lang="en-US" dirty="0"/>
          </a:p>
        </p:txBody>
      </p:sp>
    </p:spTree>
    <p:extLst>
      <p:ext uri="{BB962C8B-B14F-4D97-AF65-F5344CB8AC3E}">
        <p14:creationId xmlns="" xmlns:p14="http://schemas.microsoft.com/office/powerpoint/2010/main" val="26351989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Industry Driving Forces</a:t>
            </a:r>
            <a:endParaRPr lang="en-US" dirty="0"/>
          </a:p>
        </p:txBody>
      </p:sp>
      <p:sp>
        <p:nvSpPr>
          <p:cNvPr id="3" name="Content Placeholder 2"/>
          <p:cNvSpPr>
            <a:spLocks noGrp="1"/>
          </p:cNvSpPr>
          <p:nvPr>
            <p:ph sz="half" idx="1"/>
          </p:nvPr>
        </p:nvSpPr>
        <p:spPr/>
        <p:txBody>
          <a:bodyPr anchor="ctr"/>
          <a:lstStyle/>
          <a:p>
            <a:r>
              <a:rPr lang="en-US" dirty="0" smtClean="0"/>
              <a:t>Changes in consumer preferences</a:t>
            </a:r>
          </a:p>
          <a:p>
            <a:r>
              <a:rPr lang="en-US" dirty="0" smtClean="0"/>
              <a:t>Increasing globalization</a:t>
            </a:r>
          </a:p>
          <a:p>
            <a:r>
              <a:rPr lang="en-US" dirty="0" smtClean="0"/>
              <a:t>Changing societal views/attitudes/lifestyles</a:t>
            </a:r>
            <a:endParaRPr lang="en-US" dirty="0"/>
          </a:p>
        </p:txBody>
      </p:sp>
      <p:graphicFrame>
        <p:nvGraphicFramePr>
          <p:cNvPr id="8" name="Object 7"/>
          <p:cNvGraphicFramePr>
            <a:graphicFrameLocks noChangeAspect="1"/>
          </p:cNvGraphicFramePr>
          <p:nvPr>
            <p:extLst>
              <p:ext uri="{D42A27DB-BD31-4B8C-83A1-F6EECF244321}">
                <p14:modId xmlns="" xmlns:p14="http://schemas.microsoft.com/office/powerpoint/2010/main" val="3254978939"/>
              </p:ext>
            </p:extLst>
          </p:nvPr>
        </p:nvGraphicFramePr>
        <p:xfrm>
          <a:off x="4408230" y="2190107"/>
          <a:ext cx="4565360" cy="3289489"/>
        </p:xfrm>
        <a:graphic>
          <a:graphicData uri="http://schemas.openxmlformats.org/presentationml/2006/ole">
            <p:oleObj spid="_x0000_s1026" name="Microsoft Excel Macro-Enabled Worksheet" r:id="rId3" imgW="6679954" imgH="4813123" progId="Excel.SheetMacroEnabled.12">
              <p:embed/>
            </p:oleObj>
          </a:graphicData>
        </a:graphic>
      </p:graphicFrame>
    </p:spTree>
    <p:extLst>
      <p:ext uri="{BB962C8B-B14F-4D97-AF65-F5344CB8AC3E}">
        <p14:creationId xmlns="" xmlns:p14="http://schemas.microsoft.com/office/powerpoint/2010/main" val="40511353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Competitive Comparisons</a:t>
            </a:r>
            <a:endParaRPr lang="en-US" dirty="0"/>
          </a:p>
        </p:txBody>
      </p:sp>
      <p:sp>
        <p:nvSpPr>
          <p:cNvPr id="4" name="Content Placeholder 3"/>
          <p:cNvSpPr>
            <a:spLocks noGrp="1"/>
          </p:cNvSpPr>
          <p:nvPr>
            <p:ph sz="half" idx="1"/>
          </p:nvPr>
        </p:nvSpPr>
        <p:spPr/>
        <p:txBody>
          <a:bodyPr>
            <a:normAutofit fontScale="92500" lnSpcReduction="20000"/>
          </a:bodyPr>
          <a:lstStyle/>
          <a:p>
            <a:r>
              <a:rPr lang="en-US" dirty="0" smtClean="0"/>
              <a:t>Competition’s Strengths  </a:t>
            </a:r>
          </a:p>
          <a:p>
            <a:pPr lvl="1"/>
            <a:r>
              <a:rPr lang="en-US" dirty="0" smtClean="0"/>
              <a:t>Gap- reaches larger demographics and lower prices</a:t>
            </a:r>
          </a:p>
          <a:p>
            <a:pPr lvl="1"/>
            <a:r>
              <a:rPr lang="en-US" dirty="0" smtClean="0"/>
              <a:t>Urban Outfitters-more product variety</a:t>
            </a:r>
          </a:p>
          <a:p>
            <a:pPr lvl="1"/>
            <a:r>
              <a:rPr lang="en-US" dirty="0" smtClean="0"/>
              <a:t>Abercrombie-better brand loyalty and younger demographics</a:t>
            </a:r>
          </a:p>
          <a:p>
            <a:pPr lvl="1"/>
            <a:r>
              <a:rPr lang="en-US" dirty="0" smtClean="0"/>
              <a:t>H &amp; M- International and bigger presence in department stores</a:t>
            </a:r>
          </a:p>
          <a:p>
            <a:pPr lvl="1"/>
            <a:r>
              <a:rPr lang="en-US" dirty="0" smtClean="0"/>
              <a:t>Banana Republic-more sophisticated brand culture</a:t>
            </a:r>
            <a:endParaRPr lang="en-US" dirty="0"/>
          </a:p>
        </p:txBody>
      </p:sp>
      <p:sp>
        <p:nvSpPr>
          <p:cNvPr id="5" name="Content Placeholder 4"/>
          <p:cNvSpPr>
            <a:spLocks noGrp="1"/>
          </p:cNvSpPr>
          <p:nvPr>
            <p:ph sz="half" idx="2"/>
          </p:nvPr>
        </p:nvSpPr>
        <p:spPr/>
        <p:txBody>
          <a:bodyPr>
            <a:normAutofit fontScale="92500" lnSpcReduction="20000"/>
          </a:bodyPr>
          <a:lstStyle/>
          <a:p>
            <a:r>
              <a:rPr lang="en-US" dirty="0" smtClean="0"/>
              <a:t>Competition’s Weaknesses</a:t>
            </a:r>
          </a:p>
          <a:p>
            <a:pPr lvl="1"/>
            <a:r>
              <a:rPr lang="en-US" dirty="0" smtClean="0"/>
              <a:t>Gap-better labor standards</a:t>
            </a:r>
          </a:p>
          <a:p>
            <a:pPr lvl="1"/>
            <a:r>
              <a:rPr lang="en-US" dirty="0" smtClean="0"/>
              <a:t>Urban Outfitters-superior vertical integration</a:t>
            </a:r>
          </a:p>
          <a:p>
            <a:pPr lvl="1"/>
            <a:r>
              <a:rPr lang="en-US" dirty="0" smtClean="0"/>
              <a:t>Abercrombie-not as fad orientated</a:t>
            </a:r>
          </a:p>
          <a:p>
            <a:pPr lvl="1"/>
            <a:r>
              <a:rPr lang="en-US" dirty="0" smtClean="0"/>
              <a:t>H &amp; M-more focused brand culture and loyalty</a:t>
            </a:r>
          </a:p>
          <a:p>
            <a:pPr lvl="1"/>
            <a:r>
              <a:rPr lang="en-US" dirty="0" smtClean="0"/>
              <a:t>Banana Republic-more contemporary style of clothing</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Competitive Analysis</a:t>
            </a:r>
            <a:endParaRPr lang="en-US" dirty="0"/>
          </a:p>
        </p:txBody>
      </p:sp>
      <p:graphicFrame>
        <p:nvGraphicFramePr>
          <p:cNvPr id="5" name="Chart 4"/>
          <p:cNvGraphicFramePr>
            <a:graphicFrameLocks/>
          </p:cNvGraphicFramePr>
          <p:nvPr/>
        </p:nvGraphicFramePr>
        <p:xfrm>
          <a:off x="0" y="1905000"/>
          <a:ext cx="4953000" cy="4114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p:cNvGraphicFramePr>
            <a:graphicFrameLocks noGrp="1"/>
          </p:cNvGraphicFramePr>
          <p:nvPr/>
        </p:nvGraphicFramePr>
        <p:xfrm>
          <a:off x="4267200" y="2209800"/>
          <a:ext cx="4648200" cy="3000377"/>
        </p:xfrm>
        <a:graphic>
          <a:graphicData uri="http://schemas.openxmlformats.org/drawingml/2006/table">
            <a:tbl>
              <a:tblPr/>
              <a:tblGrid>
                <a:gridCol w="1551689"/>
                <a:gridCol w="1544822"/>
                <a:gridCol w="1551689"/>
              </a:tblGrid>
              <a:tr h="309317">
                <a:tc gridSpan="3">
                  <a:txBody>
                    <a:bodyPr/>
                    <a:lstStyle/>
                    <a:p>
                      <a:pPr algn="ctr" fontAlgn="ctr"/>
                      <a:r>
                        <a:rPr lang="en-US" sz="1800" b="1" i="0" u="none" strike="noStrike" dirty="0">
                          <a:latin typeface="Times New Roman"/>
                        </a:rPr>
                        <a:t>Market Share Data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360"/>
                    </a:solidFill>
                  </a:tcPr>
                </a:tc>
                <a:tc hMerge="1">
                  <a:txBody>
                    <a:bodyPr/>
                    <a:lstStyle/>
                    <a:p>
                      <a:endParaRPr lang="en-US"/>
                    </a:p>
                  </a:txBody>
                  <a:tcPr/>
                </a:tc>
                <a:tc hMerge="1">
                  <a:txBody>
                    <a:bodyPr/>
                    <a:lstStyle/>
                    <a:p>
                      <a:endParaRPr lang="en-US"/>
                    </a:p>
                  </a:txBody>
                  <a:tcPr/>
                </a:tc>
              </a:tr>
              <a:tr h="309317">
                <a:tc gridSpan="2">
                  <a:txBody>
                    <a:bodyPr/>
                    <a:lstStyle/>
                    <a:p>
                      <a:pPr algn="ctr" fontAlgn="b"/>
                      <a:r>
                        <a:rPr lang="en-US" sz="1200" b="1" i="0" u="none" strike="noStrike">
                          <a:solidFill>
                            <a:srgbClr val="000000"/>
                          </a:solidFill>
                          <a:latin typeface="Arial"/>
                        </a:rPr>
                        <a:t> American Apparel, Inc.</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r>
                        <a:rPr lang="en-US" sz="1200" b="1" i="0" u="none" strike="noStrike">
                          <a:solidFill>
                            <a:srgbClr val="000000"/>
                          </a:solidFill>
                          <a:latin typeface="Arial"/>
                        </a:rPr>
                        <a:t>1%</a:t>
                      </a:r>
                      <a:endParaRPr lang="en-US" sz="1000" b="0" i="0" u="none" strike="noStrike">
                        <a:latin typeface="Arial"/>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r>
              <a:tr h="340249">
                <a:tc gridSpan="2">
                  <a:txBody>
                    <a:bodyPr/>
                    <a:lstStyle/>
                    <a:p>
                      <a:pPr algn="ctr" fontAlgn="b"/>
                      <a:r>
                        <a:rPr lang="en-US" sz="1200" b="1" i="0" u="none" strike="noStrike">
                          <a:solidFill>
                            <a:srgbClr val="000000"/>
                          </a:solidFill>
                          <a:latin typeface="Arial"/>
                        </a:rPr>
                        <a:t>GAP</a:t>
                      </a:r>
                    </a:p>
                  </a:txBody>
                  <a:tcPr marL="0" marR="0" marT="0" marB="0" anchor="b">
                    <a:lnL>
                      <a:noFill/>
                    </a:lnL>
                    <a:lnR>
                      <a:noFill/>
                    </a:lnR>
                    <a:lnT>
                      <a:noFill/>
                    </a:lnT>
                    <a:lnB>
                      <a:noFill/>
                    </a:lnB>
                  </a:tcPr>
                </a:tc>
                <a:tc hMerge="1">
                  <a:txBody>
                    <a:bodyPr/>
                    <a:lstStyle/>
                    <a:p>
                      <a:endParaRPr lang="en-US"/>
                    </a:p>
                  </a:txBody>
                  <a:tcPr/>
                </a:tc>
                <a:tc>
                  <a:txBody>
                    <a:bodyPr/>
                    <a:lstStyle/>
                    <a:p>
                      <a:pPr algn="l" fontAlgn="b"/>
                      <a:r>
                        <a:rPr lang="en-US" sz="1200" b="1" i="0" u="none" strike="noStrike">
                          <a:solidFill>
                            <a:srgbClr val="000000"/>
                          </a:solidFill>
                          <a:latin typeface="Arial"/>
                        </a:rPr>
                        <a:t>8%</a:t>
                      </a:r>
                      <a:endParaRPr lang="en-US" sz="1000" b="0" i="0" u="none" strike="noStrike">
                        <a:latin typeface="Arial"/>
                      </a:endParaRPr>
                    </a:p>
                  </a:txBody>
                  <a:tcPr marL="0" marR="0" marT="0" marB="0">
                    <a:lnL>
                      <a:noFill/>
                    </a:lnL>
                    <a:lnR>
                      <a:noFill/>
                    </a:lnR>
                    <a:lnT>
                      <a:noFill/>
                    </a:lnT>
                    <a:lnB>
                      <a:noFill/>
                    </a:lnB>
                  </a:tcPr>
                </a:tc>
              </a:tr>
              <a:tr h="340249">
                <a:tc gridSpan="2">
                  <a:txBody>
                    <a:bodyPr/>
                    <a:lstStyle/>
                    <a:p>
                      <a:pPr algn="ctr" fontAlgn="b"/>
                      <a:r>
                        <a:rPr lang="en-US" sz="1200" b="1" i="0" u="none" strike="noStrike">
                          <a:solidFill>
                            <a:srgbClr val="000000"/>
                          </a:solidFill>
                          <a:latin typeface="Arial"/>
                        </a:rPr>
                        <a:t>Urban Outfitters</a:t>
                      </a:r>
                    </a:p>
                  </a:txBody>
                  <a:tcPr marL="0" marR="0" marT="0" marB="0" anchor="b">
                    <a:lnL>
                      <a:noFill/>
                    </a:lnL>
                    <a:lnR>
                      <a:noFill/>
                    </a:lnR>
                    <a:lnT>
                      <a:noFill/>
                    </a:lnT>
                    <a:lnB>
                      <a:noFill/>
                    </a:lnB>
                  </a:tcPr>
                </a:tc>
                <a:tc hMerge="1">
                  <a:txBody>
                    <a:bodyPr/>
                    <a:lstStyle/>
                    <a:p>
                      <a:endParaRPr lang="en-US"/>
                    </a:p>
                  </a:txBody>
                  <a:tcPr/>
                </a:tc>
                <a:tc>
                  <a:txBody>
                    <a:bodyPr/>
                    <a:lstStyle/>
                    <a:p>
                      <a:pPr algn="l" fontAlgn="b"/>
                      <a:r>
                        <a:rPr lang="en-US" sz="1200" b="1" i="0" u="none" strike="noStrike">
                          <a:solidFill>
                            <a:srgbClr val="000000"/>
                          </a:solidFill>
                          <a:latin typeface="Arial"/>
                        </a:rPr>
                        <a:t>4%</a:t>
                      </a:r>
                      <a:endParaRPr lang="en-US" sz="1000" b="0" i="0" u="none" strike="noStrike">
                        <a:latin typeface="Arial"/>
                      </a:endParaRPr>
                    </a:p>
                  </a:txBody>
                  <a:tcPr marL="0" marR="0" marT="0" marB="0">
                    <a:lnL>
                      <a:noFill/>
                    </a:lnL>
                    <a:lnR>
                      <a:noFill/>
                    </a:lnR>
                    <a:lnT>
                      <a:noFill/>
                    </a:lnT>
                    <a:lnB>
                      <a:noFill/>
                    </a:lnB>
                  </a:tcPr>
                </a:tc>
              </a:tr>
              <a:tr h="340249">
                <a:tc gridSpan="2">
                  <a:txBody>
                    <a:bodyPr/>
                    <a:lstStyle/>
                    <a:p>
                      <a:pPr algn="ctr" fontAlgn="b"/>
                      <a:r>
                        <a:rPr lang="en-US" sz="1200" b="1" i="0" u="none" strike="noStrike">
                          <a:solidFill>
                            <a:srgbClr val="000000"/>
                          </a:solidFill>
                          <a:latin typeface="Arial"/>
                        </a:rPr>
                        <a:t>Abercrombie &amp; Fitch</a:t>
                      </a:r>
                    </a:p>
                  </a:txBody>
                  <a:tcPr marL="0" marR="0" marT="0" marB="0" anchor="b">
                    <a:lnL>
                      <a:noFill/>
                    </a:lnL>
                    <a:lnR>
                      <a:noFill/>
                    </a:lnR>
                    <a:lnT>
                      <a:noFill/>
                    </a:lnT>
                    <a:lnB>
                      <a:noFill/>
                    </a:lnB>
                  </a:tcPr>
                </a:tc>
                <a:tc hMerge="1">
                  <a:txBody>
                    <a:bodyPr/>
                    <a:lstStyle/>
                    <a:p>
                      <a:endParaRPr lang="en-US"/>
                    </a:p>
                  </a:txBody>
                  <a:tcPr/>
                </a:tc>
                <a:tc>
                  <a:txBody>
                    <a:bodyPr/>
                    <a:lstStyle/>
                    <a:p>
                      <a:pPr algn="l" fontAlgn="b"/>
                      <a:r>
                        <a:rPr lang="en-US" sz="1200" b="1" i="0" u="none" strike="noStrike" dirty="0">
                          <a:solidFill>
                            <a:srgbClr val="000000"/>
                          </a:solidFill>
                          <a:latin typeface="Arial"/>
                        </a:rPr>
                        <a:t>3%</a:t>
                      </a:r>
                      <a:endParaRPr lang="en-US" sz="1000" b="0" i="0" u="none" strike="noStrike" dirty="0">
                        <a:latin typeface="Arial"/>
                      </a:endParaRPr>
                    </a:p>
                  </a:txBody>
                  <a:tcPr marL="0" marR="0" marT="0" marB="0">
                    <a:lnL>
                      <a:noFill/>
                    </a:lnL>
                    <a:lnR>
                      <a:noFill/>
                    </a:lnR>
                    <a:lnT>
                      <a:noFill/>
                    </a:lnT>
                    <a:lnB>
                      <a:noFill/>
                    </a:lnB>
                  </a:tcPr>
                </a:tc>
              </a:tr>
              <a:tr h="340249">
                <a:tc gridSpan="2">
                  <a:txBody>
                    <a:bodyPr/>
                    <a:lstStyle/>
                    <a:p>
                      <a:pPr algn="ctr" fontAlgn="b"/>
                      <a:r>
                        <a:rPr lang="en-US" sz="1200" b="1" i="0" u="none" strike="noStrike">
                          <a:solidFill>
                            <a:srgbClr val="000000"/>
                          </a:solidFill>
                          <a:latin typeface="Arial"/>
                        </a:rPr>
                        <a:t>H &amp; M</a:t>
                      </a:r>
                    </a:p>
                  </a:txBody>
                  <a:tcPr marL="0" marR="0" marT="0" marB="0" anchor="b">
                    <a:lnL>
                      <a:noFill/>
                    </a:lnL>
                    <a:lnR>
                      <a:noFill/>
                    </a:lnR>
                    <a:lnT>
                      <a:noFill/>
                    </a:lnT>
                    <a:lnB>
                      <a:noFill/>
                    </a:lnB>
                  </a:tcPr>
                </a:tc>
                <a:tc hMerge="1">
                  <a:txBody>
                    <a:bodyPr/>
                    <a:lstStyle/>
                    <a:p>
                      <a:endParaRPr lang="en-US"/>
                    </a:p>
                  </a:txBody>
                  <a:tcPr/>
                </a:tc>
                <a:tc>
                  <a:txBody>
                    <a:bodyPr/>
                    <a:lstStyle/>
                    <a:p>
                      <a:pPr algn="l" fontAlgn="b"/>
                      <a:r>
                        <a:rPr lang="en-US" sz="1200" b="1" i="0" u="none" strike="noStrike">
                          <a:solidFill>
                            <a:srgbClr val="000000"/>
                          </a:solidFill>
                          <a:latin typeface="Arial"/>
                        </a:rPr>
                        <a:t>9%</a:t>
                      </a:r>
                      <a:endParaRPr lang="en-US" sz="1000" b="0" i="0" u="none" strike="noStrike">
                        <a:latin typeface="Arial"/>
                      </a:endParaRPr>
                    </a:p>
                  </a:txBody>
                  <a:tcPr marL="0" marR="0" marT="0" marB="0">
                    <a:lnL>
                      <a:noFill/>
                    </a:lnL>
                    <a:lnR>
                      <a:noFill/>
                    </a:lnR>
                    <a:lnT>
                      <a:noFill/>
                    </a:lnT>
                    <a:lnB>
                      <a:noFill/>
                    </a:lnB>
                  </a:tcPr>
                </a:tc>
              </a:tr>
              <a:tr h="340249">
                <a:tc gridSpan="2">
                  <a:txBody>
                    <a:bodyPr/>
                    <a:lstStyle/>
                    <a:p>
                      <a:pPr algn="ctr" fontAlgn="b"/>
                      <a:r>
                        <a:rPr lang="en-US" sz="1200" b="1" i="0" u="none" strike="noStrike">
                          <a:solidFill>
                            <a:srgbClr val="000000"/>
                          </a:solidFill>
                          <a:latin typeface="Arial"/>
                        </a:rPr>
                        <a:t>Banana Republic</a:t>
                      </a:r>
                    </a:p>
                  </a:txBody>
                  <a:tcPr marL="0" marR="0" marT="0" marB="0" anchor="b">
                    <a:lnL>
                      <a:noFill/>
                    </a:lnL>
                    <a:lnR>
                      <a:noFill/>
                    </a:lnR>
                    <a:lnT>
                      <a:noFill/>
                    </a:lnT>
                    <a:lnB>
                      <a:noFill/>
                    </a:lnB>
                  </a:tcPr>
                </a:tc>
                <a:tc hMerge="1">
                  <a:txBody>
                    <a:bodyPr/>
                    <a:lstStyle/>
                    <a:p>
                      <a:endParaRPr lang="en-US"/>
                    </a:p>
                  </a:txBody>
                  <a:tcPr/>
                </a:tc>
                <a:tc>
                  <a:txBody>
                    <a:bodyPr/>
                    <a:lstStyle/>
                    <a:p>
                      <a:pPr algn="l" fontAlgn="b"/>
                      <a:r>
                        <a:rPr lang="en-US" sz="1200" b="1" i="0" u="none" strike="noStrike">
                          <a:solidFill>
                            <a:srgbClr val="000000"/>
                          </a:solidFill>
                          <a:latin typeface="Arial"/>
                        </a:rPr>
                        <a:t>1%</a:t>
                      </a:r>
                      <a:endParaRPr lang="en-US" sz="1000" b="0" i="0" u="none" strike="noStrike">
                        <a:latin typeface="Arial"/>
                      </a:endParaRPr>
                    </a:p>
                  </a:txBody>
                  <a:tcPr marL="0" marR="0" marT="0" marB="0">
                    <a:lnL>
                      <a:noFill/>
                    </a:lnL>
                    <a:lnR>
                      <a:noFill/>
                    </a:lnR>
                    <a:lnT>
                      <a:noFill/>
                    </a:lnT>
                    <a:lnB>
                      <a:noFill/>
                    </a:lnB>
                  </a:tcPr>
                </a:tc>
              </a:tr>
              <a:tr h="340249">
                <a:tc gridSpan="2">
                  <a:txBody>
                    <a:bodyPr/>
                    <a:lstStyle/>
                    <a:p>
                      <a:pPr algn="ctr" fontAlgn="b"/>
                      <a:r>
                        <a:rPr lang="en-US" sz="1200" b="1" i="0" u="none" strike="noStrike">
                          <a:solidFill>
                            <a:srgbClr val="000000"/>
                          </a:solidFill>
                          <a:latin typeface="Arial"/>
                        </a:rPr>
                        <a:t>Others</a:t>
                      </a:r>
                    </a:p>
                  </a:txBody>
                  <a:tcPr marL="0" marR="0" marT="0" marB="0" anchor="b">
                    <a:lnL>
                      <a:noFill/>
                    </a:lnL>
                    <a:lnR>
                      <a:noFill/>
                    </a:lnR>
                    <a:lnT>
                      <a:noFill/>
                    </a:lnT>
                    <a:lnB>
                      <a:noFill/>
                    </a:lnB>
                  </a:tcPr>
                </a:tc>
                <a:tc hMerge="1">
                  <a:txBody>
                    <a:bodyPr/>
                    <a:lstStyle/>
                    <a:p>
                      <a:endParaRPr lang="en-US"/>
                    </a:p>
                  </a:txBody>
                  <a:tcPr/>
                </a:tc>
                <a:tc>
                  <a:txBody>
                    <a:bodyPr/>
                    <a:lstStyle/>
                    <a:p>
                      <a:pPr algn="l" fontAlgn="b"/>
                      <a:r>
                        <a:rPr lang="en-US" sz="1200" b="1" i="0" u="none" strike="noStrike">
                          <a:solidFill>
                            <a:srgbClr val="000000"/>
                          </a:solidFill>
                          <a:latin typeface="Arial"/>
                        </a:rPr>
                        <a:t>74%</a:t>
                      </a:r>
                      <a:endParaRPr lang="en-US" sz="1000" b="0" i="0" u="none" strike="noStrike">
                        <a:latin typeface="Arial"/>
                      </a:endParaRPr>
                    </a:p>
                  </a:txBody>
                  <a:tcPr marL="0" marR="0" marT="0" marB="0">
                    <a:lnL>
                      <a:noFill/>
                    </a:lnL>
                    <a:lnR>
                      <a:noFill/>
                    </a:lnR>
                    <a:lnT>
                      <a:noFill/>
                    </a:lnT>
                    <a:lnB w="6350" cap="flat" cmpd="sng" algn="ctr">
                      <a:solidFill>
                        <a:srgbClr val="000000"/>
                      </a:solidFill>
                      <a:prstDash val="solid"/>
                      <a:round/>
                      <a:headEnd type="none" w="med" len="med"/>
                      <a:tailEnd type="none" w="med" len="med"/>
                    </a:lnB>
                  </a:tcPr>
                </a:tc>
              </a:tr>
              <a:tr h="340249">
                <a:tc>
                  <a:txBody>
                    <a:bodyPr/>
                    <a:lstStyle/>
                    <a:p>
                      <a:pPr algn="r" fontAlgn="b"/>
                      <a:endParaRPr lang="en-US" sz="800" b="1" i="0" u="none" strike="noStrike">
                        <a:solidFill>
                          <a:srgbClr val="000000"/>
                        </a:solidFill>
                        <a:latin typeface="Times New Roman"/>
                      </a:endParaRPr>
                    </a:p>
                  </a:txBody>
                  <a:tcPr marL="0" marR="0" marT="0" marB="0" anchor="b">
                    <a:lnL>
                      <a:noFill/>
                    </a:lnL>
                    <a:lnR>
                      <a:noFill/>
                    </a:lnR>
                    <a:lnT>
                      <a:noFill/>
                    </a:lnT>
                    <a:lnB>
                      <a:noFill/>
                    </a:lnB>
                  </a:tcPr>
                </a:tc>
                <a:tc>
                  <a:txBody>
                    <a:bodyPr/>
                    <a:lstStyle/>
                    <a:p>
                      <a:pPr algn="l" fontAlgn="b"/>
                      <a:endParaRPr lang="en-US" sz="1000" b="0" i="0" u="none" strike="noStrike">
                        <a:solidFill>
                          <a:srgbClr val="FFFFFF"/>
                        </a:solidFill>
                        <a:latin typeface="Arial"/>
                      </a:endParaRPr>
                    </a:p>
                  </a:txBody>
                  <a:tcPr marL="0" marR="0" marT="0" marB="0" anchor="b">
                    <a:lnL>
                      <a:noFill/>
                    </a:lnL>
                    <a:lnR>
                      <a:noFill/>
                    </a:lnR>
                    <a:lnT>
                      <a:noFill/>
                    </a:lnT>
                    <a:lnB>
                      <a:noFill/>
                    </a:lnB>
                  </a:tcPr>
                </a:tc>
                <a:tc>
                  <a:txBody>
                    <a:bodyPr/>
                    <a:lstStyle/>
                    <a:p>
                      <a:pPr algn="ctr" fontAlgn="b"/>
                      <a:r>
                        <a:rPr lang="en-US" sz="1200" b="1" i="0" u="none" strike="noStrike" dirty="0">
                          <a:solidFill>
                            <a:srgbClr val="000000"/>
                          </a:solidFill>
                          <a:latin typeface="Arial"/>
                        </a:rPr>
                        <a:t>100%</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bl>
          </a:graphicData>
        </a:graphic>
      </p:graphicFrame>
      <p:sp>
        <p:nvSpPr>
          <p:cNvPr id="7" name="Rectangle 6"/>
          <p:cNvSpPr>
            <a:spLocks noChangeArrowheads="1"/>
          </p:cNvSpPr>
          <p:nvPr/>
        </p:nvSpPr>
        <p:spPr bwMode="auto">
          <a:xfrm>
            <a:off x="8001000" y="2667000"/>
            <a:ext cx="180975" cy="190500"/>
          </a:xfrm>
          <a:prstGeom prst="rect">
            <a:avLst/>
          </a:prstGeom>
          <a:solidFill>
            <a:srgbClr val="993366"/>
          </a:solidFill>
          <a:ln w="9525">
            <a:solidFill>
              <a:srgbClr val="000000"/>
            </a:solidFill>
            <a:miter lim="800000"/>
            <a:headEnd/>
            <a:tailEnd/>
          </a:ln>
        </p:spPr>
      </p:sp>
      <p:sp>
        <p:nvSpPr>
          <p:cNvPr id="8" name="Rectangle 7"/>
          <p:cNvSpPr>
            <a:spLocks noChangeArrowheads="1"/>
          </p:cNvSpPr>
          <p:nvPr/>
        </p:nvSpPr>
        <p:spPr bwMode="auto">
          <a:xfrm>
            <a:off x="8001000" y="2971800"/>
            <a:ext cx="180975" cy="190500"/>
          </a:xfrm>
          <a:prstGeom prst="rect">
            <a:avLst/>
          </a:prstGeom>
          <a:solidFill>
            <a:srgbClr val="A7D971"/>
          </a:solidFill>
          <a:ln w="9525">
            <a:solidFill>
              <a:srgbClr val="000000"/>
            </a:solidFill>
            <a:miter lim="800000"/>
            <a:headEnd/>
            <a:tailEnd/>
          </a:ln>
        </p:spPr>
      </p:sp>
      <p:sp>
        <p:nvSpPr>
          <p:cNvPr id="9" name="Rectangle 8"/>
          <p:cNvSpPr>
            <a:spLocks noChangeArrowheads="1"/>
          </p:cNvSpPr>
          <p:nvPr/>
        </p:nvSpPr>
        <p:spPr bwMode="auto">
          <a:xfrm>
            <a:off x="8001000" y="3352800"/>
            <a:ext cx="180975" cy="190500"/>
          </a:xfrm>
          <a:prstGeom prst="rect">
            <a:avLst/>
          </a:prstGeom>
          <a:solidFill>
            <a:srgbClr val="FAF360"/>
          </a:solidFill>
          <a:ln w="9525">
            <a:solidFill>
              <a:srgbClr val="000000"/>
            </a:solidFill>
            <a:miter lim="800000"/>
            <a:headEnd/>
            <a:tailEnd/>
          </a:ln>
        </p:spPr>
      </p:sp>
      <p:sp>
        <p:nvSpPr>
          <p:cNvPr id="10" name="Rectangle 9"/>
          <p:cNvSpPr>
            <a:spLocks noChangeArrowheads="1"/>
          </p:cNvSpPr>
          <p:nvPr/>
        </p:nvSpPr>
        <p:spPr bwMode="auto">
          <a:xfrm>
            <a:off x="8001000" y="3657600"/>
            <a:ext cx="180975" cy="190500"/>
          </a:xfrm>
          <a:prstGeom prst="rect">
            <a:avLst/>
          </a:prstGeom>
          <a:solidFill>
            <a:srgbClr val="558ED5"/>
          </a:solidFill>
          <a:ln w="9525">
            <a:solidFill>
              <a:srgbClr val="000000"/>
            </a:solidFill>
            <a:miter lim="800000"/>
            <a:headEnd/>
            <a:tailEnd/>
          </a:ln>
        </p:spPr>
      </p:sp>
      <p:sp>
        <p:nvSpPr>
          <p:cNvPr id="11" name="Rectangle 10"/>
          <p:cNvSpPr>
            <a:spLocks noChangeArrowheads="1"/>
          </p:cNvSpPr>
          <p:nvPr/>
        </p:nvSpPr>
        <p:spPr bwMode="auto">
          <a:xfrm>
            <a:off x="8001000" y="3962400"/>
            <a:ext cx="180975" cy="190500"/>
          </a:xfrm>
          <a:prstGeom prst="rect">
            <a:avLst/>
          </a:prstGeom>
          <a:solidFill>
            <a:srgbClr val="E3E3E3"/>
          </a:solidFill>
          <a:ln w="9525">
            <a:solidFill>
              <a:srgbClr val="000000"/>
            </a:solidFill>
            <a:miter lim="800000"/>
            <a:headEnd/>
            <a:tailEnd/>
          </a:ln>
        </p:spPr>
      </p:sp>
      <p:sp>
        <p:nvSpPr>
          <p:cNvPr id="12" name="Rectangle 11"/>
          <p:cNvSpPr>
            <a:spLocks noChangeArrowheads="1"/>
          </p:cNvSpPr>
          <p:nvPr/>
        </p:nvSpPr>
        <p:spPr bwMode="auto">
          <a:xfrm>
            <a:off x="8001000" y="4267200"/>
            <a:ext cx="180975" cy="190500"/>
          </a:xfrm>
          <a:prstGeom prst="rect">
            <a:avLst/>
          </a:prstGeom>
          <a:solidFill>
            <a:srgbClr val="003300"/>
          </a:solidFill>
          <a:ln w="9525">
            <a:solidFill>
              <a:srgbClr val="000000"/>
            </a:solidFill>
            <a:miter lim="800000"/>
            <a:headEnd/>
            <a:tailEnd/>
          </a:ln>
        </p:spPr>
      </p:sp>
      <p:sp>
        <p:nvSpPr>
          <p:cNvPr id="13" name="Rectangle 12"/>
          <p:cNvSpPr>
            <a:spLocks noChangeArrowheads="1"/>
          </p:cNvSpPr>
          <p:nvPr/>
        </p:nvSpPr>
        <p:spPr bwMode="auto">
          <a:xfrm>
            <a:off x="8001000" y="4572000"/>
            <a:ext cx="180975" cy="190500"/>
          </a:xfrm>
          <a:prstGeom prst="rect">
            <a:avLst/>
          </a:prstGeom>
          <a:solidFill>
            <a:srgbClr val="E46C0A"/>
          </a:solidFill>
          <a:ln w="9525">
            <a:solidFill>
              <a:srgbClr val="000000"/>
            </a:solidFill>
            <a:miter lim="800000"/>
            <a:headEnd/>
            <a:tailEnd/>
          </a:ln>
        </p:spPr>
      </p:sp>
      <p:sp>
        <p:nvSpPr>
          <p:cNvPr id="14" name="Oval 13"/>
          <p:cNvSpPr/>
          <p:nvPr/>
        </p:nvSpPr>
        <p:spPr>
          <a:xfrm>
            <a:off x="4495800" y="2514600"/>
            <a:ext cx="4648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a:off x="1295400" y="2286000"/>
            <a:ext cx="1295400" cy="304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Competitive Analysis</a:t>
            </a:r>
            <a:endParaRPr lang="en-US" dirty="0"/>
          </a:p>
        </p:txBody>
      </p:sp>
      <p:graphicFrame>
        <p:nvGraphicFramePr>
          <p:cNvPr id="5" name="Chart 4"/>
          <p:cNvGraphicFramePr>
            <a:graphicFrameLocks/>
          </p:cNvGraphicFramePr>
          <p:nvPr/>
        </p:nvGraphicFramePr>
        <p:xfrm>
          <a:off x="609600" y="1066800"/>
          <a:ext cx="7724775" cy="35541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p:cNvGraphicFramePr>
            <a:graphicFrameLocks noGrp="1"/>
          </p:cNvGraphicFramePr>
          <p:nvPr/>
        </p:nvGraphicFramePr>
        <p:xfrm>
          <a:off x="1066800" y="4191000"/>
          <a:ext cx="7010402" cy="2398423"/>
        </p:xfrm>
        <a:graphic>
          <a:graphicData uri="http://schemas.openxmlformats.org/drawingml/2006/table">
            <a:tbl>
              <a:tblPr/>
              <a:tblGrid>
                <a:gridCol w="1001486"/>
                <a:gridCol w="1001486"/>
                <a:gridCol w="1001486"/>
                <a:gridCol w="1001486"/>
                <a:gridCol w="1001486"/>
                <a:gridCol w="1001486"/>
                <a:gridCol w="1001486"/>
              </a:tblGrid>
              <a:tr h="245337">
                <a:tc>
                  <a:txBody>
                    <a:bodyPr/>
                    <a:lstStyle/>
                    <a:p>
                      <a:pPr algn="ctr" fontAlgn="ctr"/>
                      <a:r>
                        <a:rPr lang="en-US" sz="700" b="1" i="0" u="none" strike="noStrike">
                          <a:solidFill>
                            <a:srgbClr val="000000"/>
                          </a:solidFill>
                          <a:latin typeface="Times New Roman"/>
                        </a:rPr>
                        <a:t>Factor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360"/>
                    </a:solidFill>
                  </a:tcPr>
                </a:tc>
                <a:tc>
                  <a:txBody>
                    <a:bodyPr/>
                    <a:lstStyle/>
                    <a:p>
                      <a:pPr algn="ctr" fontAlgn="ctr"/>
                      <a:r>
                        <a:rPr lang="en-US" sz="700" b="1" i="0" u="none" strike="noStrike">
                          <a:solidFill>
                            <a:srgbClr val="000000"/>
                          </a:solidFill>
                          <a:latin typeface="Times New Roman"/>
                        </a:rPr>
                        <a:t> American Apparel, Inc.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360"/>
                    </a:solidFill>
                  </a:tcPr>
                </a:tc>
                <a:tc>
                  <a:txBody>
                    <a:bodyPr/>
                    <a:lstStyle/>
                    <a:p>
                      <a:pPr algn="ctr" fontAlgn="ctr"/>
                      <a:r>
                        <a:rPr lang="en-US" sz="700" b="1" i="0" u="none" strike="noStrike">
                          <a:solidFill>
                            <a:srgbClr val="000000"/>
                          </a:solidFill>
                          <a:latin typeface="Times New Roman"/>
                        </a:rPr>
                        <a:t>GAP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360"/>
                    </a:solidFill>
                  </a:tcPr>
                </a:tc>
                <a:tc>
                  <a:txBody>
                    <a:bodyPr/>
                    <a:lstStyle/>
                    <a:p>
                      <a:pPr algn="ctr" fontAlgn="ctr"/>
                      <a:r>
                        <a:rPr lang="en-US" sz="700" b="1" i="0" u="none" strike="noStrike">
                          <a:solidFill>
                            <a:srgbClr val="000000"/>
                          </a:solidFill>
                          <a:latin typeface="Times New Roman"/>
                        </a:rPr>
                        <a:t>Urban Outfitters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360"/>
                    </a:solidFill>
                  </a:tcPr>
                </a:tc>
                <a:tc>
                  <a:txBody>
                    <a:bodyPr/>
                    <a:lstStyle/>
                    <a:p>
                      <a:pPr algn="ctr" fontAlgn="ctr"/>
                      <a:r>
                        <a:rPr lang="en-US" sz="700" b="1" i="0" u="none" strike="noStrike">
                          <a:solidFill>
                            <a:srgbClr val="000000"/>
                          </a:solidFill>
                          <a:latin typeface="Times New Roman"/>
                        </a:rPr>
                        <a:t>Abercrombie &amp; Fitch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360"/>
                    </a:solidFill>
                  </a:tcPr>
                </a:tc>
                <a:tc>
                  <a:txBody>
                    <a:bodyPr/>
                    <a:lstStyle/>
                    <a:p>
                      <a:pPr algn="ctr" fontAlgn="ctr"/>
                      <a:r>
                        <a:rPr lang="en-US" sz="700" b="1" i="0" u="none" strike="noStrike">
                          <a:solidFill>
                            <a:srgbClr val="000000"/>
                          </a:solidFill>
                          <a:latin typeface="Times New Roman"/>
                        </a:rPr>
                        <a:t>H &amp; 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360"/>
                    </a:solidFill>
                  </a:tcPr>
                </a:tc>
                <a:tc>
                  <a:txBody>
                    <a:bodyPr/>
                    <a:lstStyle/>
                    <a:p>
                      <a:pPr algn="ctr" fontAlgn="ctr"/>
                      <a:r>
                        <a:rPr lang="en-US" sz="700" b="1" i="0" u="none" strike="noStrike">
                          <a:solidFill>
                            <a:srgbClr val="000000"/>
                          </a:solidFill>
                          <a:latin typeface="Times New Roman"/>
                        </a:rPr>
                        <a:t>Banana Republic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360"/>
                    </a:solidFill>
                  </a:tcPr>
                </a:tc>
              </a:tr>
              <a:tr h="306671">
                <a:tc>
                  <a:txBody>
                    <a:bodyPr/>
                    <a:lstStyle/>
                    <a:p>
                      <a:pPr algn="ctr" fontAlgn="ctr"/>
                      <a:r>
                        <a:rPr lang="en-US" sz="700" b="1" i="0" u="none" strike="noStrike">
                          <a:latin typeface="Times New Roman"/>
                        </a:rPr>
                        <a:t>Brand loyalty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700" b="0" i="0" u="none" strike="noStrike">
                          <a:latin typeface="Arial"/>
                        </a:rPr>
                        <a:t>240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latin typeface="Arial"/>
                        </a:rPr>
                        <a:t>270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latin typeface="Arial"/>
                        </a:rPr>
                        <a:t>240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latin typeface="Arial"/>
                        </a:rPr>
                        <a:t>270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latin typeface="Arial"/>
                        </a:rPr>
                        <a:t>270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latin typeface="Arial"/>
                        </a:rPr>
                        <a:t>180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6671">
                <a:tc>
                  <a:txBody>
                    <a:bodyPr/>
                    <a:lstStyle/>
                    <a:p>
                      <a:pPr algn="ctr" fontAlgn="ctr"/>
                      <a:r>
                        <a:rPr lang="en-US" sz="700" b="1" i="0" u="none" strike="noStrike">
                          <a:latin typeface="Times New Roman"/>
                        </a:rPr>
                        <a:t>Customer service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700" b="0" i="0" u="none" strike="noStrike">
                          <a:latin typeface="Arial"/>
                        </a:rPr>
                        <a:t>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latin typeface="Arial"/>
                        </a:rPr>
                        <a:t>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latin typeface="Arial"/>
                        </a:rPr>
                        <a:t>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latin typeface="Arial"/>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latin typeface="Arial"/>
                        </a:rPr>
                        <a:t>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latin typeface="Arial"/>
                        </a:rPr>
                        <a:t>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5284">
                <a:tc>
                  <a:txBody>
                    <a:bodyPr/>
                    <a:lstStyle/>
                    <a:p>
                      <a:pPr algn="ctr" fontAlgn="ctr"/>
                      <a:r>
                        <a:rPr lang="en-US" sz="700" b="1" i="0" u="none" strike="noStrike">
                          <a:latin typeface="Times New Roman"/>
                        </a:rPr>
                        <a:t>Reliable distribution and wholesale network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700" b="0" i="0" u="none" strike="noStrike">
                          <a:latin typeface="Arial"/>
                        </a:rPr>
                        <a:t>250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latin typeface="Arial"/>
                        </a:rPr>
                        <a:t>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latin typeface="Arial"/>
                        </a:rPr>
                        <a:t>175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latin typeface="Arial"/>
                        </a:rPr>
                        <a:t>150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latin typeface="Arial"/>
                        </a:rPr>
                        <a:t>225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latin typeface="Arial"/>
                        </a:rPr>
                        <a:t>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6671">
                <a:tc>
                  <a:txBody>
                    <a:bodyPr/>
                    <a:lstStyle/>
                    <a:p>
                      <a:pPr algn="ctr" fontAlgn="ctr"/>
                      <a:r>
                        <a:rPr lang="en-US" sz="700" b="1" i="0" u="none" strike="noStrike">
                          <a:latin typeface="Times New Roman"/>
                        </a:rPr>
                        <a:t>Brand culture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700" b="0" i="0" u="none" strike="noStrike">
                          <a:latin typeface="Arial"/>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latin typeface="Arial"/>
                        </a:rPr>
                        <a:t>140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latin typeface="Arial"/>
                        </a:rPr>
                        <a:t>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latin typeface="Arial"/>
                        </a:rPr>
                        <a:t>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latin typeface="Arial"/>
                        </a:rPr>
                        <a:t>140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latin typeface="Arial"/>
                        </a:rPr>
                        <a:t>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6949">
                <a:tc>
                  <a:txBody>
                    <a:bodyPr/>
                    <a:lstStyle/>
                    <a:p>
                      <a:pPr algn="ctr" fontAlgn="ctr"/>
                      <a:r>
                        <a:rPr lang="en-US" sz="700" b="1" i="0" u="none" strike="noStrike">
                          <a:latin typeface="Times New Roman"/>
                        </a:rPr>
                        <a:t>Responsive to changing fashion trends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700" b="0" i="0" u="none" strike="noStrike">
                          <a:latin typeface="Arial"/>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latin typeface="Arial"/>
                        </a:rPr>
                        <a:t>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latin typeface="Arial"/>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latin typeface="Arial"/>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latin typeface="Arial"/>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latin typeface="Arial"/>
                        </a:rPr>
                        <a:t>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0840">
                <a:tc>
                  <a:txBody>
                    <a:bodyPr/>
                    <a:lstStyle/>
                    <a:p>
                      <a:pPr algn="r" fontAlgn="b"/>
                      <a:r>
                        <a:rPr lang="en-US" sz="700" b="1" i="0" u="none" strike="noStrike">
                          <a:latin typeface="Arial"/>
                        </a:rPr>
                        <a:t>TOTAL WEIGHTED SCORE</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700" b="1" i="0" u="none" strike="noStrike">
                          <a:solidFill>
                            <a:srgbClr val="000000"/>
                          </a:solidFill>
                          <a:latin typeface="Arial"/>
                        </a:rPr>
                        <a:t>740</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700" b="1" i="0" u="none" strike="noStrike">
                          <a:solidFill>
                            <a:srgbClr val="000000"/>
                          </a:solidFill>
                          <a:latin typeface="Arial"/>
                        </a:rPr>
                        <a:t>740</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700" b="1" i="0" u="none" strike="noStrike">
                          <a:solidFill>
                            <a:srgbClr val="000000"/>
                          </a:solidFill>
                          <a:latin typeface="Arial"/>
                        </a:rPr>
                        <a:t>620</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700" b="1" i="0" u="none" strike="noStrike">
                          <a:solidFill>
                            <a:srgbClr val="000000"/>
                          </a:solidFill>
                          <a:latin typeface="Arial"/>
                        </a:rPr>
                        <a:t>590</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700" b="1" i="0" u="none" strike="noStrike">
                          <a:solidFill>
                            <a:srgbClr val="000000"/>
                          </a:solidFill>
                          <a:latin typeface="Arial"/>
                        </a:rPr>
                        <a:t>770</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700" b="1" i="0" u="none" strike="noStrike" dirty="0">
                          <a:solidFill>
                            <a:srgbClr val="000000"/>
                          </a:solidFill>
                          <a:latin typeface="Arial"/>
                        </a:rPr>
                        <a:t>590</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Porter’s 5 Forces Model</a:t>
            </a:r>
            <a:endParaRPr lang="en-US" dirty="0"/>
          </a:p>
        </p:txBody>
      </p:sp>
      <p:sp>
        <p:nvSpPr>
          <p:cNvPr id="8" name="Line 59"/>
          <p:cNvSpPr>
            <a:spLocks noChangeShapeType="1"/>
          </p:cNvSpPr>
          <p:nvPr/>
        </p:nvSpPr>
        <p:spPr bwMode="auto">
          <a:xfrm>
            <a:off x="7000875" y="8401050"/>
            <a:ext cx="0" cy="1285875"/>
          </a:xfrm>
          <a:prstGeom prst="line">
            <a:avLst/>
          </a:prstGeom>
          <a:noFill/>
          <a:ln w="9525">
            <a:solidFill>
              <a:srgbClr val="000000"/>
            </a:solidFill>
            <a:round/>
            <a:headEnd/>
            <a:tailEnd/>
          </a:ln>
        </p:spPr>
      </p:sp>
      <p:graphicFrame>
        <p:nvGraphicFramePr>
          <p:cNvPr id="16" name="Table 15"/>
          <p:cNvGraphicFramePr>
            <a:graphicFrameLocks noGrp="1"/>
          </p:cNvGraphicFramePr>
          <p:nvPr/>
        </p:nvGraphicFramePr>
        <p:xfrm>
          <a:off x="685800" y="1523998"/>
          <a:ext cx="7543800" cy="5390907"/>
        </p:xfrm>
        <a:graphic>
          <a:graphicData uri="http://schemas.openxmlformats.org/drawingml/2006/table">
            <a:tbl>
              <a:tblPr/>
              <a:tblGrid>
                <a:gridCol w="319210"/>
                <a:gridCol w="1942307"/>
                <a:gridCol w="492340"/>
                <a:gridCol w="1947717"/>
                <a:gridCol w="526605"/>
                <a:gridCol w="1926078"/>
                <a:gridCol w="389543"/>
              </a:tblGrid>
              <a:tr h="114922">
                <a:tc>
                  <a:txBody>
                    <a:bodyPr/>
                    <a:lstStyle/>
                    <a:p>
                      <a:pPr algn="l" fontAlgn="b"/>
                      <a:endParaRPr lang="en-US" sz="300" b="0" i="0" u="none" strike="noStrike" dirty="0">
                        <a:latin typeface="Arial"/>
                      </a:endParaRPr>
                    </a:p>
                  </a:txBody>
                  <a:tcPr marL="0" marR="0" marT="0" marB="0" anchor="b">
                    <a:lnL>
                      <a:noFill/>
                    </a:lnL>
                    <a:lnR>
                      <a:noFill/>
                    </a:lnR>
                    <a:lnT>
                      <a:noFill/>
                    </a:lnT>
                    <a:lnB>
                      <a:noFill/>
                    </a:lnB>
                  </a:tcPr>
                </a:tc>
                <a:tc>
                  <a:txBody>
                    <a:bodyPr/>
                    <a:lstStyle/>
                    <a:p>
                      <a:pPr algn="l" fontAlgn="b"/>
                      <a:endParaRPr lang="en-US" sz="300" b="0" i="0" u="none" strike="noStrike">
                        <a:latin typeface="Arial"/>
                      </a:endParaRPr>
                    </a:p>
                  </a:txBody>
                  <a:tcPr marL="0" marR="0" marT="0" marB="0" anchor="b">
                    <a:lnL>
                      <a:noFill/>
                    </a:lnL>
                    <a:lnR>
                      <a:noFill/>
                    </a:lnR>
                    <a:lnT>
                      <a:noFill/>
                    </a:lnT>
                    <a:lnB>
                      <a:noFill/>
                    </a:lnB>
                  </a:tcPr>
                </a:tc>
                <a:tc>
                  <a:txBody>
                    <a:bodyPr/>
                    <a:lstStyle/>
                    <a:p>
                      <a:pPr algn="l" fontAlgn="b"/>
                      <a:endParaRPr lang="en-US" sz="300" b="0" i="0" u="none" strike="noStrike">
                        <a:latin typeface="Arial"/>
                      </a:endParaRPr>
                    </a:p>
                  </a:txBody>
                  <a:tcPr marL="0" marR="0" marT="0" marB="0" anchor="b">
                    <a:lnL>
                      <a:noFill/>
                    </a:lnL>
                    <a:lnR>
                      <a:noFill/>
                    </a:lnR>
                    <a:lnT>
                      <a:noFill/>
                    </a:lnT>
                    <a:lnB>
                      <a:noFill/>
                    </a:lnB>
                  </a:tcPr>
                </a:tc>
                <a:tc>
                  <a:txBody>
                    <a:bodyPr/>
                    <a:lstStyle/>
                    <a:p>
                      <a:pPr algn="l" fontAlgn="b"/>
                      <a:endParaRPr lang="en-US" sz="300" b="0" i="0" u="none" strike="noStrike" dirty="0">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300" b="0" i="0" u="none" strike="noStrike">
                        <a:latin typeface="Arial"/>
                      </a:endParaRPr>
                    </a:p>
                  </a:txBody>
                  <a:tcPr marL="0" marR="0" marT="0" marB="0" anchor="b">
                    <a:lnL>
                      <a:noFill/>
                    </a:lnL>
                    <a:lnR>
                      <a:noFill/>
                    </a:lnR>
                    <a:lnT>
                      <a:noFill/>
                    </a:lnT>
                    <a:lnB>
                      <a:noFill/>
                    </a:lnB>
                  </a:tcPr>
                </a:tc>
                <a:tc>
                  <a:txBody>
                    <a:bodyPr/>
                    <a:lstStyle/>
                    <a:p>
                      <a:pPr algn="l" fontAlgn="b"/>
                      <a:endParaRPr lang="en-US" sz="300" b="0" i="0" u="none" strike="noStrike">
                        <a:latin typeface="Arial"/>
                      </a:endParaRPr>
                    </a:p>
                  </a:txBody>
                  <a:tcPr marL="0" marR="0" marT="0" marB="0" anchor="b">
                    <a:lnL>
                      <a:noFill/>
                    </a:lnL>
                    <a:lnR>
                      <a:noFill/>
                    </a:lnR>
                    <a:lnT>
                      <a:noFill/>
                    </a:lnT>
                    <a:lnB>
                      <a:noFill/>
                    </a:lnB>
                  </a:tcPr>
                </a:tc>
                <a:tc>
                  <a:txBody>
                    <a:bodyPr/>
                    <a:lstStyle/>
                    <a:p>
                      <a:pPr algn="l" fontAlgn="b"/>
                      <a:endParaRPr lang="en-US" sz="300" b="0" i="0" u="none" strike="noStrike">
                        <a:latin typeface="Arial"/>
                      </a:endParaRPr>
                    </a:p>
                  </a:txBody>
                  <a:tcPr marL="0" marR="0" marT="0" marB="0" anchor="b">
                    <a:lnL>
                      <a:noFill/>
                    </a:lnL>
                    <a:lnR>
                      <a:noFill/>
                    </a:lnR>
                    <a:lnT>
                      <a:noFill/>
                    </a:lnT>
                    <a:lnB>
                      <a:noFill/>
                    </a:lnB>
                  </a:tcPr>
                </a:tc>
              </a:tr>
              <a:tr h="170403">
                <a:tc>
                  <a:txBody>
                    <a:bodyPr/>
                    <a:lstStyle/>
                    <a:p>
                      <a:pPr algn="l" fontAlgn="b"/>
                      <a:endParaRPr lang="en-US" sz="300" b="0" i="0" u="none" strike="noStrike">
                        <a:latin typeface="Arial"/>
                      </a:endParaRPr>
                    </a:p>
                  </a:txBody>
                  <a:tcPr marL="0" marR="0" marT="0" marB="0" anchor="b">
                    <a:lnL>
                      <a:noFill/>
                    </a:lnL>
                    <a:lnR>
                      <a:noFill/>
                    </a:lnR>
                    <a:lnT>
                      <a:noFill/>
                    </a:lnT>
                    <a:lnB>
                      <a:noFill/>
                    </a:lnB>
                  </a:tcPr>
                </a:tc>
                <a:tc>
                  <a:txBody>
                    <a:bodyPr/>
                    <a:lstStyle/>
                    <a:p>
                      <a:pPr algn="l" fontAlgn="b"/>
                      <a:endParaRPr lang="en-US" sz="300" b="0" i="0" u="none" strike="noStrike">
                        <a:latin typeface="Arial"/>
                      </a:endParaRPr>
                    </a:p>
                  </a:txBody>
                  <a:tcPr marL="0" marR="0" marT="0" marB="0" anchor="b">
                    <a:lnL>
                      <a:noFill/>
                    </a:lnL>
                    <a:lnR>
                      <a:noFill/>
                    </a:lnR>
                    <a:lnT>
                      <a:noFill/>
                    </a:lnT>
                    <a:lnB>
                      <a:noFill/>
                    </a:lnB>
                  </a:tcPr>
                </a:tc>
                <a:tc>
                  <a:txBody>
                    <a:bodyPr/>
                    <a:lstStyle/>
                    <a:p>
                      <a:pPr algn="l" fontAlgn="b"/>
                      <a:endParaRPr lang="en-US" sz="300" b="0" i="0" u="none" strike="noStrike">
                        <a:latin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1" i="1" u="none" strike="noStrike" dirty="0">
                          <a:solidFill>
                            <a:srgbClr val="FFFFFF"/>
                          </a:solidFill>
                          <a:latin typeface="Arial"/>
                        </a:rPr>
                        <a:t>POTENTIAL NEW ENTRANTS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l" fontAlgn="b"/>
                      <a:endParaRPr lang="en-US" sz="300" b="0" i="0" u="none" strike="noStrike">
                        <a:latin typeface="Arial"/>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300" b="0" i="0" u="none" strike="noStrike">
                        <a:latin typeface="Arial"/>
                      </a:endParaRPr>
                    </a:p>
                  </a:txBody>
                  <a:tcPr marL="0" marR="0" marT="0" marB="0" anchor="b">
                    <a:lnL>
                      <a:noFill/>
                    </a:lnL>
                    <a:lnR>
                      <a:noFill/>
                    </a:lnR>
                    <a:lnT>
                      <a:noFill/>
                    </a:lnT>
                    <a:lnB>
                      <a:noFill/>
                    </a:lnB>
                  </a:tcPr>
                </a:tc>
                <a:tc>
                  <a:txBody>
                    <a:bodyPr/>
                    <a:lstStyle/>
                    <a:p>
                      <a:pPr algn="l" fontAlgn="b"/>
                      <a:endParaRPr lang="en-US" sz="300" b="0" i="0" u="none" strike="noStrike">
                        <a:latin typeface="Arial"/>
                      </a:endParaRPr>
                    </a:p>
                  </a:txBody>
                  <a:tcPr marL="0" marR="0" marT="0" marB="0" anchor="b">
                    <a:lnL>
                      <a:noFill/>
                    </a:lnL>
                    <a:lnR>
                      <a:noFill/>
                    </a:lnR>
                    <a:lnT>
                      <a:noFill/>
                    </a:lnT>
                    <a:lnB>
                      <a:noFill/>
                    </a:lnB>
                  </a:tcPr>
                </a:tc>
              </a:tr>
              <a:tr h="146626">
                <a:tc>
                  <a:txBody>
                    <a:bodyPr/>
                    <a:lstStyle/>
                    <a:p>
                      <a:pPr algn="l" fontAlgn="b"/>
                      <a:endParaRPr lang="en-US" sz="300" b="0" i="0" u="none" strike="noStrike">
                        <a:latin typeface="Arial"/>
                      </a:endParaRPr>
                    </a:p>
                  </a:txBody>
                  <a:tcPr marL="0" marR="0" marT="0" marB="0" anchor="b">
                    <a:lnL>
                      <a:noFill/>
                    </a:lnL>
                    <a:lnR>
                      <a:noFill/>
                    </a:lnR>
                    <a:lnT>
                      <a:noFill/>
                    </a:lnT>
                    <a:lnB>
                      <a:noFill/>
                    </a:lnB>
                  </a:tcPr>
                </a:tc>
                <a:tc>
                  <a:txBody>
                    <a:bodyPr/>
                    <a:lstStyle/>
                    <a:p>
                      <a:pPr algn="l" fontAlgn="b"/>
                      <a:endParaRPr lang="en-US" sz="300" b="0" i="0" u="none" strike="noStrike">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300" b="0" i="0" u="none" strike="noStrike">
                        <a:latin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3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latin typeface="Arial"/>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300" b="0" i="0" u="none" strike="noStrike">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300" b="0" i="0" u="none" strike="noStrike">
                        <a:latin typeface="Arial"/>
                      </a:endParaRPr>
                    </a:p>
                  </a:txBody>
                  <a:tcPr marL="0" marR="0" marT="0" marB="0" anchor="b">
                    <a:lnL>
                      <a:noFill/>
                    </a:lnL>
                    <a:lnR>
                      <a:noFill/>
                    </a:lnR>
                    <a:lnT>
                      <a:noFill/>
                    </a:lnT>
                    <a:lnB>
                      <a:noFill/>
                    </a:lnB>
                  </a:tcPr>
                </a:tc>
              </a:tr>
              <a:tr h="146626">
                <a:tc>
                  <a:txBody>
                    <a:bodyPr/>
                    <a:lstStyle/>
                    <a:p>
                      <a:pPr algn="l" fontAlgn="b"/>
                      <a:endParaRPr lang="en-US" sz="300" b="0" i="0" u="none" strike="noStrike">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rowSpan="4">
                  <a:txBody>
                    <a:bodyPr/>
                    <a:lstStyle/>
                    <a:p>
                      <a:pPr algn="ctr" fontAlgn="ctr"/>
                      <a:r>
                        <a:rPr lang="en-US" sz="800" b="0" i="1" u="none" strike="noStrike" dirty="0">
                          <a:solidFill>
                            <a:srgbClr val="000000"/>
                          </a:solidFill>
                          <a:latin typeface="Times New Roman"/>
                        </a:rPr>
                        <a:t>Intensity of Rivalry:  </a:t>
                      </a:r>
                      <a:br>
                        <a:rPr lang="en-US" sz="800" b="0" i="1" u="none" strike="noStrike" dirty="0">
                          <a:solidFill>
                            <a:srgbClr val="000000"/>
                          </a:solidFill>
                          <a:latin typeface="Times New Roman"/>
                        </a:rPr>
                      </a:br>
                      <a:r>
                        <a:rPr lang="en-US" sz="800" b="0" i="1" u="none" strike="noStrike" dirty="0">
                          <a:solidFill>
                            <a:srgbClr val="000000"/>
                          </a:solidFill>
                          <a:latin typeface="Times New Roman"/>
                        </a:rPr>
                        <a:t>Medium level of rivalry due to high number of retailers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c>
                  <a:txBody>
                    <a:bodyPr/>
                    <a:lstStyle/>
                    <a:p>
                      <a:pPr algn="l" fontAlgn="b"/>
                      <a:endParaRPr lang="en-US" sz="300" b="0" i="0" u="none" strike="noStrike">
                        <a:latin typeface="Arial"/>
                      </a:endParaRP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dirty="0">
                          <a:latin typeface="Arial"/>
                        </a:rPr>
                        <a:t> Typically include small companies that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300" b="0" i="0" u="none" strike="noStrike">
                        <a:latin typeface="Arial"/>
                      </a:endParaRP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4">
                  <a:txBody>
                    <a:bodyPr/>
                    <a:lstStyle/>
                    <a:p>
                      <a:pPr algn="ctr" fontAlgn="ctr"/>
                      <a:r>
                        <a:rPr lang="en-US" sz="800" b="0" i="1" u="none" strike="noStrike" dirty="0">
                          <a:solidFill>
                            <a:srgbClr val="000000"/>
                          </a:solidFill>
                          <a:latin typeface="Times New Roman"/>
                        </a:rPr>
                        <a:t>Bargaining Power of Buyers:  </a:t>
                      </a:r>
                      <a:br>
                        <a:rPr lang="en-US" sz="800" b="0" i="1" u="none" strike="noStrike" dirty="0">
                          <a:solidFill>
                            <a:srgbClr val="000000"/>
                          </a:solidFill>
                          <a:latin typeface="Times New Roman"/>
                        </a:rPr>
                      </a:br>
                      <a:r>
                        <a:rPr lang="en-US" sz="800" b="0" i="1" u="none" strike="noStrike" dirty="0">
                          <a:solidFill>
                            <a:srgbClr val="000000"/>
                          </a:solidFill>
                          <a:latin typeface="Times New Roman"/>
                        </a:rPr>
                        <a:t>The industry has high bargaining power compared to suppliers. With many suppliers in Asia and S. America, competitors in the industry can dictate prices from the suppliers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c>
                  <a:txBody>
                    <a:bodyPr/>
                    <a:lstStyle/>
                    <a:p>
                      <a:pPr algn="l" fontAlgn="b"/>
                      <a:endParaRPr lang="en-US" sz="300" b="0" i="0" u="none" strike="noStrike">
                        <a:latin typeface="Arial"/>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46626">
                <a:tc>
                  <a:txBody>
                    <a:bodyPr/>
                    <a:lstStyle/>
                    <a:p>
                      <a:pPr algn="l" fontAlgn="b"/>
                      <a:endParaRPr lang="en-US" sz="300" b="0" i="0" u="none" strike="noStrike">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300" b="0" i="0" u="none" strike="noStrike">
                        <a:latin typeface="Arial"/>
                      </a:endParaRP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dirty="0">
                          <a:latin typeface="Arial"/>
                        </a:rPr>
                        <a:t> gain brand buzz and a loyal following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300" b="0" i="0" u="none" strike="noStrike">
                        <a:latin typeface="Arial"/>
                      </a:endParaRP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300" b="0"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46626">
                <a:tc>
                  <a:txBody>
                    <a:bodyPr/>
                    <a:lstStyle/>
                    <a:p>
                      <a:pPr algn="l" fontAlgn="b"/>
                      <a:endParaRPr lang="en-US" sz="300" b="0" i="0" u="none" strike="noStrike">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300" b="0" i="0" u="none" strike="noStrike">
                        <a:latin typeface="Arial"/>
                      </a:endParaRP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dirty="0">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300" b="0" i="0" u="none" strike="noStrike">
                        <a:latin typeface="Arial"/>
                      </a:endParaRP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300" b="0" i="0" u="none" strike="noStrike">
                        <a:latin typeface="Arial"/>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46626">
                <a:tc>
                  <a:txBody>
                    <a:bodyPr/>
                    <a:lstStyle/>
                    <a:p>
                      <a:pPr algn="l" fontAlgn="b"/>
                      <a:endParaRPr lang="en-US" sz="300" b="0" i="0" u="none" strike="noStrike">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300" b="0"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dirty="0">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300" b="0" i="0" u="none" strike="noStrike">
                        <a:latin typeface="Arial"/>
                      </a:endParaRP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300" b="0"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18885">
                <a:tc>
                  <a:txBody>
                    <a:bodyPr/>
                    <a:lstStyle/>
                    <a:p>
                      <a:pPr algn="l" fontAlgn="b"/>
                      <a:endParaRPr lang="en-US" sz="300" b="0" i="0" u="none" strike="noStrike">
                        <a:latin typeface="Arial"/>
                      </a:endParaRPr>
                    </a:p>
                  </a:txBody>
                  <a:tcPr marL="0" marR="0" marT="0" marB="0" anchor="b">
                    <a:lnL>
                      <a:noFill/>
                    </a:lnL>
                    <a:lnR>
                      <a:noFill/>
                    </a:lnR>
                    <a:lnT>
                      <a:noFill/>
                    </a:lnT>
                    <a:lnB>
                      <a:noFill/>
                    </a:lnB>
                  </a:tcPr>
                </a:tc>
                <a:tc>
                  <a:txBody>
                    <a:bodyPr/>
                    <a:lstStyle/>
                    <a:p>
                      <a:pPr algn="l" fontAlgn="b"/>
                      <a:endParaRPr lang="en-US" sz="3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latin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400" b="0" i="0" u="none" strike="noStrike">
                          <a:latin typeface="Arial"/>
                        </a:rPr>
                        <a:t> </a:t>
                      </a:r>
                      <a:endParaRPr lang="en-US" sz="300" b="0" i="0" u="none" strike="noStrike">
                        <a:latin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endParaRPr lang="en-US" sz="300" b="0" i="0" u="none" strike="noStrike">
                        <a:latin typeface="Arial"/>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400" b="0" i="1" u="none" strike="noStrike">
                        <a:solidFill>
                          <a:srgbClr val="000000"/>
                        </a:solidFill>
                        <a:latin typeface="Times New Roman"/>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latin typeface="Arial"/>
                      </a:endParaRPr>
                    </a:p>
                  </a:txBody>
                  <a:tcPr marL="0" marR="0" marT="0" marB="0" anchor="b">
                    <a:lnL>
                      <a:noFill/>
                    </a:lnL>
                    <a:lnR>
                      <a:noFill/>
                    </a:lnR>
                    <a:lnT>
                      <a:noFill/>
                    </a:lnT>
                    <a:lnB>
                      <a:noFill/>
                    </a:lnB>
                  </a:tcPr>
                </a:tc>
              </a:tr>
              <a:tr h="491395">
                <a:tc>
                  <a:txBody>
                    <a:bodyPr/>
                    <a:lstStyle/>
                    <a:p>
                      <a:pPr algn="l" fontAlgn="b"/>
                      <a:endParaRPr lang="en-US" sz="300" b="0" i="0" u="none" strike="noStrike">
                        <a:latin typeface="Arial"/>
                      </a:endParaRPr>
                    </a:p>
                  </a:txBody>
                  <a:tcPr marL="0" marR="0" marT="0" marB="0" anchor="b">
                    <a:lnL>
                      <a:noFill/>
                    </a:lnL>
                    <a:lnR>
                      <a:noFill/>
                    </a:lnR>
                    <a:lnT>
                      <a:noFill/>
                    </a:lnT>
                    <a:lnB>
                      <a:noFill/>
                    </a:lnB>
                  </a:tcPr>
                </a:tc>
                <a:tc>
                  <a:txBody>
                    <a:bodyPr/>
                    <a:lstStyle/>
                    <a:p>
                      <a:pPr algn="ctr" fontAlgn="t"/>
                      <a:endParaRPr lang="en-US" sz="400" b="0" i="1" u="none" strike="noStrike">
                        <a:latin typeface="Arial"/>
                      </a:endParaRPr>
                    </a:p>
                  </a:txBody>
                  <a:tcPr marL="0" marR="0" marT="0" marB="0">
                    <a:lnL>
                      <a:noFill/>
                    </a:lnL>
                    <a:lnR>
                      <a:noFill/>
                    </a:lnR>
                    <a:lnT>
                      <a:noFill/>
                    </a:lnT>
                    <a:lnB>
                      <a:noFill/>
                    </a:lnB>
                  </a:tcPr>
                </a:tc>
                <a:tc>
                  <a:txBody>
                    <a:bodyPr/>
                    <a:lstStyle/>
                    <a:p>
                      <a:pPr algn="l" fontAlgn="b"/>
                      <a:endParaRPr lang="en-US" sz="300" b="0" i="0" u="none" strike="noStrike">
                        <a:latin typeface="Arial"/>
                      </a:endParaRPr>
                    </a:p>
                  </a:txBody>
                  <a:tcPr marL="0" marR="0" marT="0" marB="0" anchor="b">
                    <a:lnL>
                      <a:noFill/>
                    </a:lnL>
                    <a:lnR>
                      <a:noFill/>
                    </a:lnR>
                    <a:lnT>
                      <a:noFill/>
                    </a:lnT>
                    <a:lnB>
                      <a:noFill/>
                    </a:lnB>
                  </a:tcPr>
                </a:tc>
                <a:tc>
                  <a:txBody>
                    <a:bodyPr/>
                    <a:lstStyle/>
                    <a:p>
                      <a:pPr algn="ctr" fontAlgn="b"/>
                      <a:endParaRPr lang="en-US" sz="4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300" b="0" i="0" u="none" strike="noStrike">
                        <a:latin typeface="Arial"/>
                      </a:endParaRPr>
                    </a:p>
                  </a:txBody>
                  <a:tcPr marL="0" marR="0" marT="0" marB="0" anchor="b">
                    <a:lnL>
                      <a:noFill/>
                    </a:lnL>
                    <a:lnR>
                      <a:noFill/>
                    </a:lnR>
                    <a:lnT>
                      <a:noFill/>
                    </a:lnT>
                    <a:lnB>
                      <a:noFill/>
                    </a:lnB>
                  </a:tcPr>
                </a:tc>
                <a:tc>
                  <a:txBody>
                    <a:bodyPr/>
                    <a:lstStyle/>
                    <a:p>
                      <a:pPr algn="l" fontAlgn="b"/>
                      <a:endParaRPr lang="en-US" sz="300" b="0" i="0" u="none" strike="noStrike" dirty="0">
                        <a:latin typeface="Arial"/>
                      </a:endParaRPr>
                    </a:p>
                  </a:txBody>
                  <a:tcPr marL="0" marR="0" marT="0" marB="0" anchor="b">
                    <a:lnL>
                      <a:noFill/>
                    </a:lnL>
                    <a:lnR>
                      <a:noFill/>
                    </a:lnR>
                    <a:lnT>
                      <a:noFill/>
                    </a:lnT>
                    <a:lnB>
                      <a:noFill/>
                    </a:lnB>
                  </a:tcPr>
                </a:tc>
                <a:tc>
                  <a:txBody>
                    <a:bodyPr/>
                    <a:lstStyle/>
                    <a:p>
                      <a:pPr algn="l" fontAlgn="b"/>
                      <a:endParaRPr lang="en-US" sz="300" b="0" i="0" u="none" strike="noStrike">
                        <a:latin typeface="Arial"/>
                      </a:endParaRPr>
                    </a:p>
                  </a:txBody>
                  <a:tcPr marL="0" marR="0" marT="0" marB="0" anchor="b">
                    <a:lnL>
                      <a:noFill/>
                    </a:lnL>
                    <a:lnR>
                      <a:noFill/>
                    </a:lnR>
                    <a:lnT>
                      <a:noFill/>
                    </a:lnT>
                    <a:lnB>
                      <a:noFill/>
                    </a:lnB>
                  </a:tcPr>
                </a:tc>
              </a:tr>
              <a:tr h="202106">
                <a:tc>
                  <a:txBody>
                    <a:bodyPr/>
                    <a:lstStyle/>
                    <a:p>
                      <a:pPr algn="l" fontAlgn="b"/>
                      <a:endParaRPr lang="en-US" sz="300" b="0" i="0" u="none" strike="noStrike">
                        <a:latin typeface="Arial"/>
                      </a:endParaRPr>
                    </a:p>
                  </a:txBody>
                  <a:tcPr marL="0" marR="0" marT="0" marB="0" anchor="b">
                    <a:lnL>
                      <a:noFill/>
                    </a:lnL>
                    <a:lnR>
                      <a:noFill/>
                    </a:lnR>
                    <a:lnT>
                      <a:noFill/>
                    </a:lnT>
                    <a:lnB>
                      <a:noFill/>
                    </a:lnB>
                  </a:tcPr>
                </a:tc>
                <a:tc>
                  <a:txBody>
                    <a:bodyPr/>
                    <a:lstStyle/>
                    <a:p>
                      <a:pPr algn="l" fontAlgn="b"/>
                      <a:endParaRPr lang="en-US" sz="300" b="0" i="0" u="none" strike="noStrike">
                        <a:latin typeface="Arial"/>
                      </a:endParaRPr>
                    </a:p>
                  </a:txBody>
                  <a:tcPr marL="0" marR="0" marT="0" marB="0" anchor="b">
                    <a:lnL>
                      <a:noFill/>
                    </a:lnL>
                    <a:lnR>
                      <a:noFill/>
                    </a:lnR>
                    <a:lnT>
                      <a:noFill/>
                    </a:lnT>
                    <a:lnB>
                      <a:noFill/>
                    </a:lnB>
                  </a:tcPr>
                </a:tc>
                <a:tc>
                  <a:txBody>
                    <a:bodyPr/>
                    <a:lstStyle/>
                    <a:p>
                      <a:pPr algn="l" fontAlgn="b"/>
                      <a:endParaRPr lang="en-US" sz="300" b="0" i="0" u="none" strike="noStrike">
                        <a:latin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1" i="1" u="none" strike="noStrike" dirty="0">
                          <a:solidFill>
                            <a:srgbClr val="FFFFFF"/>
                          </a:solidFill>
                          <a:latin typeface="Arial"/>
                        </a:rPr>
                        <a:t>RIVALS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l" fontAlgn="b"/>
                      <a:endParaRPr lang="en-US" sz="300" b="0" i="0" u="none" strike="noStrike">
                        <a:latin typeface="Arial"/>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300" b="0" i="0" u="none" strike="noStrike">
                        <a:latin typeface="Arial"/>
                      </a:endParaRPr>
                    </a:p>
                  </a:txBody>
                  <a:tcPr marL="0" marR="0" marT="0" marB="0" anchor="b">
                    <a:lnL>
                      <a:noFill/>
                    </a:lnL>
                    <a:lnR>
                      <a:noFill/>
                    </a:lnR>
                    <a:lnT>
                      <a:noFill/>
                    </a:lnT>
                    <a:lnB>
                      <a:noFill/>
                    </a:lnB>
                  </a:tcPr>
                </a:tc>
                <a:tc>
                  <a:txBody>
                    <a:bodyPr/>
                    <a:lstStyle/>
                    <a:p>
                      <a:pPr algn="l" fontAlgn="b"/>
                      <a:endParaRPr lang="en-US" sz="300" b="0" i="0" u="none" strike="noStrike">
                        <a:latin typeface="Arial"/>
                      </a:endParaRPr>
                    </a:p>
                  </a:txBody>
                  <a:tcPr marL="0" marR="0" marT="0" marB="0" anchor="b">
                    <a:lnL>
                      <a:noFill/>
                    </a:lnL>
                    <a:lnR>
                      <a:noFill/>
                    </a:lnR>
                    <a:lnT>
                      <a:noFill/>
                    </a:lnT>
                    <a:lnB>
                      <a:noFill/>
                    </a:lnB>
                  </a:tcPr>
                </a:tc>
              </a:tr>
              <a:tr h="202106">
                <a:tc>
                  <a:txBody>
                    <a:bodyPr/>
                    <a:lstStyle/>
                    <a:p>
                      <a:pPr algn="l" fontAlgn="b"/>
                      <a:endParaRPr lang="en-US" sz="300" b="0" i="0" u="none" strike="noStrike">
                        <a:latin typeface="Arial"/>
                      </a:endParaRPr>
                    </a:p>
                  </a:txBody>
                  <a:tcPr marL="0" marR="0" marT="0" marB="0" anchor="b">
                    <a:lnL>
                      <a:noFill/>
                    </a:lnL>
                    <a:lnR>
                      <a:noFill/>
                    </a:lnR>
                    <a:lnT>
                      <a:noFill/>
                    </a:lnT>
                    <a:lnB>
                      <a:noFill/>
                    </a:lnB>
                  </a:tcPr>
                </a:tc>
                <a:tc>
                  <a:txBody>
                    <a:bodyPr/>
                    <a:lstStyle/>
                    <a:p>
                      <a:pPr algn="l" fontAlgn="b"/>
                      <a:endParaRPr lang="en-US" sz="300" b="0" i="0" u="none" strike="noStrike">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300" b="0" i="0" u="none" strike="noStrike">
                        <a:latin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1" i="1" u="none" strike="noStrike">
                          <a:solidFill>
                            <a:srgbClr val="FFFFFF"/>
                          </a:solidFill>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latin typeface="Arial"/>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300" b="0" i="0" u="none" strike="noStrike">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300" b="0" i="0" u="none" strike="noStrike">
                        <a:latin typeface="Arial"/>
                      </a:endParaRPr>
                    </a:p>
                  </a:txBody>
                  <a:tcPr marL="0" marR="0" marT="0" marB="0" anchor="b">
                    <a:lnL>
                      <a:noFill/>
                    </a:lnL>
                    <a:lnR>
                      <a:noFill/>
                    </a:lnR>
                    <a:lnT>
                      <a:noFill/>
                    </a:lnT>
                    <a:lnB>
                      <a:noFill/>
                    </a:lnB>
                  </a:tcPr>
                </a:tc>
              </a:tr>
              <a:tr h="210031">
                <a:tc>
                  <a:txBody>
                    <a:bodyPr/>
                    <a:lstStyle/>
                    <a:p>
                      <a:pPr algn="l" fontAlgn="b"/>
                      <a:endParaRPr lang="en-US" sz="300" b="0" i="0" u="none" strike="noStrike">
                        <a:latin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1" i="1" u="none" strike="noStrike" dirty="0">
                          <a:solidFill>
                            <a:srgbClr val="FFFFFF"/>
                          </a:solidFill>
                          <a:latin typeface="Arial"/>
                        </a:rPr>
                        <a:t>SUPPLIERS OF KEY INPUTS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l" fontAlgn="b"/>
                      <a:endParaRPr lang="en-US" sz="300" b="0" i="0" u="none" strike="noStrike">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dirty="0">
                          <a:latin typeface="Arial"/>
                        </a:rPr>
                        <a:t>  American Apparel, Inc.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300" b="0" i="0" u="none" strike="noStrike">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1" i="1" u="none" strike="noStrike" dirty="0">
                          <a:solidFill>
                            <a:srgbClr val="FFFFFF"/>
                          </a:solidFill>
                          <a:latin typeface="Arial"/>
                        </a:rPr>
                        <a:t>BUYERS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l" fontAlgn="b"/>
                      <a:endParaRPr lang="en-US" sz="300" b="0" i="0" u="none" strike="noStrike">
                        <a:latin typeface="Arial"/>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210031">
                <a:tc>
                  <a:txBody>
                    <a:bodyPr/>
                    <a:lstStyle/>
                    <a:p>
                      <a:pPr algn="l" fontAlgn="b"/>
                      <a:endParaRPr lang="en-US" sz="300" b="0" i="0" u="none" strike="noStrike">
                        <a:latin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3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dirty="0">
                          <a:latin typeface="Arial"/>
                        </a:rPr>
                        <a:t> GAP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300" b="0" i="0" u="none" strike="noStrike">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3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400" b="1" i="1" u="none" strike="noStrike">
                        <a:latin typeface="Arial"/>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210031">
                <a:tc>
                  <a:txBody>
                    <a:bodyPr/>
                    <a:lstStyle/>
                    <a:p>
                      <a:pPr algn="l" fontAlgn="b"/>
                      <a:endParaRPr lang="en-US" sz="300" b="0" i="0" u="none" strike="noStrike">
                        <a:latin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dirty="0">
                          <a:latin typeface="Arial"/>
                        </a:rPr>
                        <a:t> Most supply comes from low cost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300" b="0" i="0" u="none" strike="noStrike">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dirty="0">
                          <a:latin typeface="Arial"/>
                        </a:rPr>
                        <a:t> Urban Outfitters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300" b="0" i="0" u="none" strike="noStrike">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dirty="0">
                          <a:latin typeface="Arial"/>
                        </a:rPr>
                        <a:t> The industry caters to all males and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300" b="0" i="0" u="none" strike="noStrike">
                        <a:latin typeface="Arial"/>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210031">
                <a:tc>
                  <a:txBody>
                    <a:bodyPr/>
                    <a:lstStyle/>
                    <a:p>
                      <a:pPr algn="l" fontAlgn="b"/>
                      <a:endParaRPr lang="en-US" sz="300" b="0" i="0" u="none" strike="noStrike">
                        <a:latin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latin typeface="Arial"/>
                        </a:rPr>
                        <a:t> </a:t>
                      </a:r>
                      <a:endParaRPr lang="en-US" sz="800" b="0" i="0" u="none" strike="noStrike" dirty="0" smtClean="0">
                        <a:latin typeface="Arial"/>
                      </a:endParaRPr>
                    </a:p>
                    <a:p>
                      <a:pPr algn="ctr" fontAlgn="b"/>
                      <a:r>
                        <a:rPr lang="en-US" sz="800" b="0" i="0" u="none" strike="noStrike" dirty="0" smtClean="0">
                          <a:latin typeface="Arial"/>
                        </a:rPr>
                        <a:t>manufacturers </a:t>
                      </a:r>
                      <a:r>
                        <a:rPr lang="en-US" sz="800" b="0" i="0" u="none" strike="noStrike" dirty="0">
                          <a:latin typeface="Arial"/>
                        </a:rPr>
                        <a:t>located in Asia and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300" b="0" i="0" u="none" strike="noStrike" dirty="0">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dirty="0">
                          <a:latin typeface="Arial"/>
                        </a:rPr>
                        <a:t> </a:t>
                      </a:r>
                      <a:endParaRPr lang="en-US" sz="800" b="0" i="0" u="none" strike="noStrike" dirty="0" smtClean="0">
                        <a:latin typeface="Arial"/>
                      </a:endParaRPr>
                    </a:p>
                    <a:p>
                      <a:pPr algn="ctr" fontAlgn="b"/>
                      <a:r>
                        <a:rPr lang="en-US" sz="800" b="0" i="0" u="none" strike="noStrike" dirty="0" smtClean="0">
                          <a:latin typeface="Arial"/>
                        </a:rPr>
                        <a:t>Abercrombie </a:t>
                      </a:r>
                      <a:r>
                        <a:rPr lang="en-US" sz="800" b="0" i="0" u="none" strike="noStrike" dirty="0">
                          <a:latin typeface="Arial"/>
                        </a:rPr>
                        <a:t>&amp; Fitch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300" b="0" i="0" u="none" strike="noStrike">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dirty="0">
                          <a:latin typeface="Arial"/>
                        </a:rPr>
                        <a:t> females typically in the 18-35 year old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300" b="0" i="0" u="none" strike="noStrike">
                        <a:latin typeface="Arial"/>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210031">
                <a:tc>
                  <a:txBody>
                    <a:bodyPr/>
                    <a:lstStyle/>
                    <a:p>
                      <a:pPr algn="l" fontAlgn="b"/>
                      <a:endParaRPr lang="en-US" sz="300" b="0" i="0" u="none" strike="noStrike">
                        <a:latin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dirty="0">
                          <a:latin typeface="Arial"/>
                        </a:rPr>
                        <a:t> South America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300" b="0" i="0" u="none" strike="noStrike">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dirty="0">
                          <a:latin typeface="Arial"/>
                        </a:rPr>
                        <a:t> H &amp; M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300" b="0" i="0" u="none" strike="noStrike">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dirty="0">
                          <a:latin typeface="Arial"/>
                        </a:rPr>
                        <a:t> age demographic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300" b="0" i="0" u="none" strike="noStrike">
                        <a:latin typeface="Arial"/>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210031">
                <a:tc>
                  <a:txBody>
                    <a:bodyPr/>
                    <a:lstStyle/>
                    <a:p>
                      <a:pPr algn="l" fontAlgn="b"/>
                      <a:endParaRPr lang="en-US" sz="300" b="0" i="0" u="none" strike="noStrike">
                        <a:latin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3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endParaRPr lang="en-US" sz="300" b="0" i="0" u="none" strike="noStrike">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dirty="0">
                          <a:latin typeface="Arial"/>
                        </a:rPr>
                        <a:t> Banana Republic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300" b="0" i="0" u="none" strike="noStrike">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300" b="0" i="0" u="none" strike="noStrike" dirty="0">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300" b="0" i="0" u="none" strike="noStrike">
                        <a:latin typeface="Arial"/>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210031">
                <a:tc>
                  <a:txBody>
                    <a:bodyPr/>
                    <a:lstStyle/>
                    <a:p>
                      <a:pPr algn="l" fontAlgn="b"/>
                      <a:endParaRPr lang="en-US" sz="300" b="0" i="0" u="none" strike="noStrike">
                        <a:latin typeface="Arial"/>
                      </a:endParaRPr>
                    </a:p>
                  </a:txBody>
                  <a:tcPr marL="0" marR="0" marT="0" marB="0" anchor="b">
                    <a:lnL>
                      <a:noFill/>
                    </a:lnL>
                    <a:lnR>
                      <a:noFill/>
                    </a:lnR>
                    <a:lnT>
                      <a:noFill/>
                    </a:lnT>
                    <a:lnB>
                      <a:noFill/>
                    </a:lnB>
                  </a:tcPr>
                </a:tc>
                <a:tc>
                  <a:txBody>
                    <a:bodyPr/>
                    <a:lstStyle/>
                    <a:p>
                      <a:pPr algn="l" fontAlgn="b"/>
                      <a:endParaRPr lang="en-US" sz="3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latin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300" b="0" i="0" u="none" strike="noStrike">
                          <a:latin typeface="Arial"/>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endParaRPr lang="en-US" sz="300" b="0" i="0" u="none" strike="noStrike">
                        <a:latin typeface="Arial"/>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3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300" b="0" i="0" u="none" strike="noStrike">
                        <a:latin typeface="Arial"/>
                      </a:endParaRPr>
                    </a:p>
                  </a:txBody>
                  <a:tcPr marL="0" marR="0" marT="0" marB="0" anchor="b">
                    <a:lnL>
                      <a:noFill/>
                    </a:lnL>
                    <a:lnR>
                      <a:noFill/>
                    </a:lnR>
                    <a:lnT>
                      <a:noFill/>
                    </a:lnT>
                    <a:lnB>
                      <a:noFill/>
                    </a:lnB>
                  </a:tcPr>
                </a:tc>
              </a:tr>
              <a:tr h="114922">
                <a:tc>
                  <a:txBody>
                    <a:bodyPr/>
                    <a:lstStyle/>
                    <a:p>
                      <a:pPr algn="l" fontAlgn="b"/>
                      <a:endParaRPr lang="en-US" sz="300" b="0" i="0" u="none" strike="noStrike">
                        <a:latin typeface="Arial"/>
                      </a:endParaRPr>
                    </a:p>
                  </a:txBody>
                  <a:tcPr marL="0" marR="0" marT="0" marB="0" anchor="b">
                    <a:lnL>
                      <a:noFill/>
                    </a:lnL>
                    <a:lnR>
                      <a:noFill/>
                    </a:lnR>
                    <a:lnT>
                      <a:noFill/>
                    </a:lnT>
                    <a:lnB>
                      <a:noFill/>
                    </a:lnB>
                  </a:tcPr>
                </a:tc>
                <a:tc>
                  <a:txBody>
                    <a:bodyPr/>
                    <a:lstStyle/>
                    <a:p>
                      <a:pPr algn="ctr" fontAlgn="b"/>
                      <a:endParaRPr lang="en-US" sz="400" b="0" i="0" u="none" strike="noStrike">
                        <a:latin typeface="Arial"/>
                      </a:endParaRPr>
                    </a:p>
                  </a:txBody>
                  <a:tcPr marL="0" marR="0" marT="0" marB="0" anchor="b">
                    <a:lnL>
                      <a:noFill/>
                    </a:lnL>
                    <a:lnR>
                      <a:noFill/>
                    </a:lnR>
                    <a:lnT>
                      <a:noFill/>
                    </a:lnT>
                    <a:lnB>
                      <a:noFill/>
                    </a:lnB>
                  </a:tcPr>
                </a:tc>
                <a:tc>
                  <a:txBody>
                    <a:bodyPr/>
                    <a:lstStyle/>
                    <a:p>
                      <a:pPr algn="l" fontAlgn="b"/>
                      <a:endParaRPr lang="en-US" sz="300" b="0" i="0" u="none" strike="noStrike">
                        <a:latin typeface="Arial"/>
                      </a:endParaRPr>
                    </a:p>
                  </a:txBody>
                  <a:tcPr marL="0" marR="0" marT="0" marB="0" anchor="b">
                    <a:lnL>
                      <a:noFill/>
                    </a:lnL>
                    <a:lnR>
                      <a:noFill/>
                    </a:lnR>
                    <a:lnT>
                      <a:noFill/>
                    </a:lnT>
                    <a:lnB>
                      <a:noFill/>
                    </a:lnB>
                  </a:tcPr>
                </a:tc>
                <a:tc>
                  <a:txBody>
                    <a:bodyPr/>
                    <a:lstStyle/>
                    <a:p>
                      <a:pPr algn="ctr" fontAlgn="b"/>
                      <a:endParaRPr lang="en-US" sz="4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latin typeface="Arial"/>
                      </a:endParaRPr>
                    </a:p>
                  </a:txBody>
                  <a:tcPr marL="0" marR="0" marT="0" marB="0" anchor="b">
                    <a:lnL>
                      <a:noFill/>
                    </a:lnL>
                    <a:lnR>
                      <a:noFill/>
                    </a:lnR>
                    <a:lnT>
                      <a:noFill/>
                    </a:lnT>
                    <a:lnB>
                      <a:noFill/>
                    </a:lnB>
                  </a:tcPr>
                </a:tc>
                <a:tc>
                  <a:txBody>
                    <a:bodyPr/>
                    <a:lstStyle/>
                    <a:p>
                      <a:pPr algn="ctr" fontAlgn="b"/>
                      <a:endParaRPr lang="en-US" sz="400" b="0" i="0" u="none" strike="noStrike">
                        <a:latin typeface="Arial"/>
                      </a:endParaRPr>
                    </a:p>
                  </a:txBody>
                  <a:tcPr marL="0" marR="0" marT="0" marB="0" anchor="b">
                    <a:lnL>
                      <a:noFill/>
                    </a:lnL>
                    <a:lnR>
                      <a:noFill/>
                    </a:lnR>
                    <a:lnT>
                      <a:noFill/>
                    </a:lnT>
                    <a:lnB>
                      <a:noFill/>
                    </a:lnB>
                  </a:tcPr>
                </a:tc>
                <a:tc>
                  <a:txBody>
                    <a:bodyPr/>
                    <a:lstStyle/>
                    <a:p>
                      <a:pPr algn="ctr" fontAlgn="b"/>
                      <a:endParaRPr lang="en-US" sz="300" b="0" i="0" u="none" strike="noStrike">
                        <a:latin typeface="Arial"/>
                      </a:endParaRPr>
                    </a:p>
                  </a:txBody>
                  <a:tcPr marL="0" marR="0" marT="0" marB="0" anchor="b">
                    <a:lnL>
                      <a:noFill/>
                    </a:lnL>
                    <a:lnR>
                      <a:noFill/>
                    </a:lnR>
                    <a:lnT>
                      <a:noFill/>
                    </a:lnT>
                    <a:lnB>
                      <a:noFill/>
                    </a:lnB>
                  </a:tcPr>
                </a:tc>
              </a:tr>
              <a:tr h="261549">
                <a:tc>
                  <a:txBody>
                    <a:bodyPr/>
                    <a:lstStyle/>
                    <a:p>
                      <a:pPr algn="l" fontAlgn="b"/>
                      <a:endParaRPr lang="en-US" sz="300" b="0" i="0" u="none" strike="noStrike">
                        <a:latin typeface="Arial"/>
                      </a:endParaRPr>
                    </a:p>
                  </a:txBody>
                  <a:tcPr marL="0" marR="0" marT="0" marB="0" anchor="b">
                    <a:lnL>
                      <a:noFill/>
                    </a:lnL>
                    <a:lnR>
                      <a:noFill/>
                    </a:lnR>
                    <a:lnT>
                      <a:noFill/>
                    </a:lnT>
                    <a:lnB>
                      <a:noFill/>
                    </a:lnB>
                  </a:tcPr>
                </a:tc>
                <a:tc>
                  <a:txBody>
                    <a:bodyPr/>
                    <a:lstStyle/>
                    <a:p>
                      <a:pPr algn="l" fontAlgn="b"/>
                      <a:endParaRPr lang="en-US" sz="300" b="0" i="0" u="none" strike="noStrike">
                        <a:latin typeface="Arial"/>
                      </a:endParaRPr>
                    </a:p>
                  </a:txBody>
                  <a:tcPr marL="0" marR="0" marT="0" marB="0" anchor="b">
                    <a:lnL>
                      <a:noFill/>
                    </a:lnL>
                    <a:lnR>
                      <a:noFill/>
                    </a:lnR>
                    <a:lnT>
                      <a:noFill/>
                    </a:lnT>
                    <a:lnB>
                      <a:noFill/>
                    </a:lnB>
                  </a:tcPr>
                </a:tc>
                <a:tc>
                  <a:txBody>
                    <a:bodyPr/>
                    <a:lstStyle/>
                    <a:p>
                      <a:pPr algn="ctr" fontAlgn="b"/>
                      <a:endParaRPr lang="en-US" sz="500" b="1" i="1" u="none" strike="noStrike">
                        <a:latin typeface="Arial"/>
                      </a:endParaRPr>
                    </a:p>
                  </a:txBody>
                  <a:tcPr marL="0" marR="0" marT="0" marB="0" anchor="b">
                    <a:lnL>
                      <a:noFill/>
                    </a:lnL>
                    <a:lnR>
                      <a:noFill/>
                    </a:lnR>
                    <a:lnT>
                      <a:noFill/>
                    </a:lnT>
                    <a:lnB>
                      <a:noFill/>
                    </a:lnB>
                  </a:tcPr>
                </a:tc>
                <a:tc>
                  <a:txBody>
                    <a:bodyPr/>
                    <a:lstStyle/>
                    <a:p>
                      <a:pPr algn="l" fontAlgn="b"/>
                      <a:endParaRPr lang="en-US" sz="300" b="0" i="0" u="none" strike="noStrike">
                        <a:latin typeface="Arial"/>
                      </a:endParaRPr>
                    </a:p>
                  </a:txBody>
                  <a:tcPr marL="0" marR="0" marT="0" marB="0" anchor="b">
                    <a:lnL>
                      <a:noFill/>
                    </a:lnL>
                    <a:lnR>
                      <a:noFill/>
                    </a:lnR>
                    <a:lnT>
                      <a:noFill/>
                    </a:lnT>
                    <a:lnB>
                      <a:noFill/>
                    </a:lnB>
                  </a:tcPr>
                </a:tc>
                <a:tc>
                  <a:txBody>
                    <a:bodyPr/>
                    <a:lstStyle/>
                    <a:p>
                      <a:pPr algn="l" fontAlgn="b"/>
                      <a:endParaRPr lang="en-US" sz="300" b="0" i="0" u="none" strike="noStrike">
                        <a:latin typeface="Arial"/>
                      </a:endParaRPr>
                    </a:p>
                  </a:txBody>
                  <a:tcPr marL="0" marR="0" marT="0" marB="0" anchor="b">
                    <a:lnL>
                      <a:noFill/>
                    </a:lnL>
                    <a:lnR>
                      <a:noFill/>
                    </a:lnR>
                    <a:lnT>
                      <a:noFill/>
                    </a:lnT>
                    <a:lnB>
                      <a:noFill/>
                    </a:lnB>
                  </a:tcPr>
                </a:tc>
                <a:tc rowSpan="2">
                  <a:txBody>
                    <a:bodyPr/>
                    <a:lstStyle/>
                    <a:p>
                      <a:pPr algn="l" fontAlgn="ctr"/>
                      <a:endParaRPr lang="en-US" sz="400" b="0" i="0" u="none" strike="noStrike">
                        <a:latin typeface="Arial"/>
                      </a:endParaRPr>
                    </a:p>
                  </a:txBody>
                  <a:tcPr marL="0" marR="0" marT="0" marB="0" anchor="ctr">
                    <a:lnL>
                      <a:noFill/>
                    </a:lnL>
                    <a:lnR>
                      <a:noFill/>
                    </a:lnR>
                    <a:lnT>
                      <a:noFill/>
                    </a:lnT>
                    <a:lnB>
                      <a:noFill/>
                    </a:lnB>
                  </a:tcPr>
                </a:tc>
                <a:tc>
                  <a:txBody>
                    <a:bodyPr/>
                    <a:lstStyle/>
                    <a:p>
                      <a:pPr algn="ctr" fontAlgn="t"/>
                      <a:endParaRPr lang="en-US" sz="300" b="0" i="1" u="none" strike="noStrike">
                        <a:solidFill>
                          <a:srgbClr val="000000"/>
                        </a:solidFill>
                        <a:latin typeface="Times New Roman"/>
                      </a:endParaRPr>
                    </a:p>
                  </a:txBody>
                  <a:tcPr marL="0" marR="0" marT="0" marB="0">
                    <a:lnL>
                      <a:noFill/>
                    </a:lnL>
                    <a:lnR>
                      <a:noFill/>
                    </a:lnR>
                    <a:lnT>
                      <a:noFill/>
                    </a:lnT>
                    <a:lnB>
                      <a:noFill/>
                    </a:lnB>
                  </a:tcPr>
                </a:tc>
              </a:tr>
              <a:tr h="154552">
                <a:tc>
                  <a:txBody>
                    <a:bodyPr/>
                    <a:lstStyle/>
                    <a:p>
                      <a:pPr algn="l" fontAlgn="b"/>
                      <a:endParaRPr lang="en-US" sz="300" b="0" i="0" u="none" strike="noStrike">
                        <a:latin typeface="Arial"/>
                      </a:endParaRPr>
                    </a:p>
                  </a:txBody>
                  <a:tcPr marL="0" marR="0" marT="0" marB="0" anchor="b">
                    <a:lnL>
                      <a:noFill/>
                    </a:lnL>
                    <a:lnR>
                      <a:noFill/>
                    </a:lnR>
                    <a:lnT>
                      <a:noFill/>
                    </a:lnT>
                    <a:lnB>
                      <a:noFill/>
                    </a:lnB>
                  </a:tcPr>
                </a:tc>
                <a:tc>
                  <a:txBody>
                    <a:bodyPr/>
                    <a:lstStyle/>
                    <a:p>
                      <a:pPr algn="l" fontAlgn="b"/>
                      <a:endParaRPr lang="en-US" sz="300" b="0" i="0" u="none" strike="noStrike">
                        <a:latin typeface="Arial"/>
                      </a:endParaRPr>
                    </a:p>
                  </a:txBody>
                  <a:tcPr marL="0" marR="0" marT="0" marB="0" anchor="b">
                    <a:lnL>
                      <a:noFill/>
                    </a:lnL>
                    <a:lnR>
                      <a:noFill/>
                    </a:lnR>
                    <a:lnT>
                      <a:noFill/>
                    </a:lnT>
                    <a:lnB>
                      <a:noFill/>
                    </a:lnB>
                  </a:tcPr>
                </a:tc>
                <a:tc>
                  <a:txBody>
                    <a:bodyPr/>
                    <a:lstStyle/>
                    <a:p>
                      <a:pPr algn="l" fontAlgn="b"/>
                      <a:endParaRPr lang="en-US" sz="300" b="0" i="0" u="none" strike="noStrike">
                        <a:latin typeface="Arial"/>
                      </a:endParaRPr>
                    </a:p>
                  </a:txBody>
                  <a:tcPr marL="0" marR="0" marT="0" marB="0" anchor="b">
                    <a:lnL>
                      <a:noFill/>
                    </a:lnL>
                    <a:lnR>
                      <a:noFill/>
                    </a:lnR>
                    <a:lnT>
                      <a:noFill/>
                    </a:lnT>
                    <a:lnB>
                      <a:noFill/>
                    </a:lnB>
                  </a:tcPr>
                </a:tc>
                <a:tc>
                  <a:txBody>
                    <a:bodyPr/>
                    <a:lstStyle/>
                    <a:p>
                      <a:pPr algn="l" fontAlgn="b"/>
                      <a:endParaRPr lang="en-US" sz="300" b="0" i="0" u="none" strike="noStrike">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300" b="0" i="0" u="none" strike="noStrike">
                        <a:latin typeface="Arial"/>
                      </a:endParaRPr>
                    </a:p>
                  </a:txBody>
                  <a:tcPr marL="0" marR="0" marT="0" marB="0" anchor="b">
                    <a:lnL>
                      <a:noFill/>
                    </a:lnL>
                    <a:lnR>
                      <a:noFill/>
                    </a:lnR>
                    <a:lnT>
                      <a:noFill/>
                    </a:lnT>
                    <a:lnB>
                      <a:noFill/>
                    </a:lnB>
                  </a:tcPr>
                </a:tc>
                <a:tc vMerge="1">
                  <a:txBody>
                    <a:bodyPr/>
                    <a:lstStyle/>
                    <a:p>
                      <a:endParaRPr lang="en-US"/>
                    </a:p>
                  </a:txBody>
                  <a:tcPr/>
                </a:tc>
                <a:tc>
                  <a:txBody>
                    <a:bodyPr/>
                    <a:lstStyle/>
                    <a:p>
                      <a:pPr algn="l" fontAlgn="b"/>
                      <a:endParaRPr lang="en-US" sz="300" b="0" i="0" u="none" strike="noStrike">
                        <a:latin typeface="Arial"/>
                      </a:endParaRPr>
                    </a:p>
                  </a:txBody>
                  <a:tcPr marL="0" marR="0" marT="0" marB="0" anchor="b">
                    <a:lnL>
                      <a:noFill/>
                    </a:lnL>
                    <a:lnR>
                      <a:noFill/>
                    </a:lnR>
                    <a:lnT>
                      <a:noFill/>
                    </a:lnT>
                    <a:lnB>
                      <a:noFill/>
                    </a:lnB>
                  </a:tcPr>
                </a:tc>
              </a:tr>
              <a:tr h="186254">
                <a:tc>
                  <a:txBody>
                    <a:bodyPr/>
                    <a:lstStyle/>
                    <a:p>
                      <a:pPr algn="l" fontAlgn="b"/>
                      <a:endParaRPr lang="en-US" sz="300" b="0" i="0" u="none" strike="noStrike">
                        <a:latin typeface="Arial"/>
                      </a:endParaRPr>
                    </a:p>
                  </a:txBody>
                  <a:tcPr marL="0" marR="0" marT="0" marB="0" anchor="b">
                    <a:lnL>
                      <a:noFill/>
                    </a:lnL>
                    <a:lnR>
                      <a:noFill/>
                    </a:lnR>
                    <a:lnT>
                      <a:noFill/>
                    </a:lnT>
                    <a:lnB>
                      <a:noFill/>
                    </a:lnB>
                  </a:tcPr>
                </a:tc>
                <a:tc>
                  <a:txBody>
                    <a:bodyPr/>
                    <a:lstStyle/>
                    <a:p>
                      <a:pPr algn="l" fontAlgn="b"/>
                      <a:endParaRPr lang="en-US" sz="300" b="0" i="0" u="none" strike="noStrike">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300" b="0" i="0" u="none" strike="noStrike">
                        <a:latin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1" i="1" u="none" strike="noStrike" dirty="0">
                          <a:solidFill>
                            <a:srgbClr val="FFFFFF"/>
                          </a:solidFill>
                          <a:latin typeface="Arial"/>
                        </a:rPr>
                        <a:t>SUBSTITUTE PRODUCTS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l" fontAlgn="b"/>
                      <a:endParaRPr lang="en-US" sz="300" b="0" i="0" u="none" strike="noStrike">
                        <a:latin typeface="Arial"/>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300" b="0" i="0" u="none" strike="noStrike">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300" b="0" i="0" u="none" strike="noStrike">
                        <a:latin typeface="Arial"/>
                      </a:endParaRPr>
                    </a:p>
                  </a:txBody>
                  <a:tcPr marL="0" marR="0" marT="0" marB="0" anchor="b">
                    <a:lnL>
                      <a:noFill/>
                    </a:lnL>
                    <a:lnR>
                      <a:noFill/>
                    </a:lnR>
                    <a:lnT>
                      <a:noFill/>
                    </a:lnT>
                    <a:lnB>
                      <a:noFill/>
                    </a:lnB>
                  </a:tcPr>
                </a:tc>
              </a:tr>
              <a:tr h="130773">
                <a:tc>
                  <a:txBody>
                    <a:bodyPr/>
                    <a:lstStyle/>
                    <a:p>
                      <a:pPr algn="l" fontAlgn="b"/>
                      <a:endParaRPr lang="en-US" sz="300" b="0" i="0" u="none" strike="noStrike">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rowSpan="4">
                  <a:txBody>
                    <a:bodyPr/>
                    <a:lstStyle/>
                    <a:p>
                      <a:pPr algn="ctr" fontAlgn="ctr"/>
                      <a:r>
                        <a:rPr lang="en-US" sz="800" b="0" i="1" u="none" strike="noStrike" dirty="0">
                          <a:solidFill>
                            <a:srgbClr val="000000"/>
                          </a:solidFill>
                          <a:latin typeface="Times New Roman"/>
                        </a:rPr>
                        <a:t>Threat of Substitutes: </a:t>
                      </a:r>
                      <a:br>
                        <a:rPr lang="en-US" sz="800" b="0" i="1" u="none" strike="noStrike" dirty="0">
                          <a:solidFill>
                            <a:srgbClr val="000000"/>
                          </a:solidFill>
                          <a:latin typeface="Times New Roman"/>
                        </a:rPr>
                      </a:br>
                      <a:r>
                        <a:rPr lang="en-US" sz="800" b="0" i="1" u="none" strike="noStrike" dirty="0">
                          <a:solidFill>
                            <a:srgbClr val="000000"/>
                          </a:solidFill>
                          <a:latin typeface="Times New Roman"/>
                        </a:rPr>
                        <a:t>There is very low threat of substitutes because clothing and apparel are necessities for everyone the industry caters 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c>
                  <a:txBody>
                    <a:bodyPr/>
                    <a:lstStyle/>
                    <a:p>
                      <a:pPr algn="l" fontAlgn="b"/>
                      <a:endParaRPr lang="en-US" sz="300" b="0" i="0" u="none" strike="noStrike">
                        <a:latin typeface="Arial"/>
                      </a:endParaRP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3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latin typeface="Arial"/>
                      </a:endParaRP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4">
                  <a:txBody>
                    <a:bodyPr/>
                    <a:lstStyle/>
                    <a:p>
                      <a:pPr algn="ctr" fontAlgn="ctr"/>
                      <a:r>
                        <a:rPr lang="en-US" sz="800" b="0" i="1" u="none" strike="noStrike" dirty="0">
                          <a:solidFill>
                            <a:srgbClr val="000000"/>
                          </a:solidFill>
                          <a:latin typeface="Times New Roman"/>
                        </a:rPr>
                        <a:t>Barriers to Entry:  Barriers to entry are relatively low, but creating brand loyalty is sometimes difficult. New entrants also struggle to compete with the economies of scale achieved by large companies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c>
                  <a:txBody>
                    <a:bodyPr/>
                    <a:lstStyle/>
                    <a:p>
                      <a:pPr algn="l" fontAlgn="b"/>
                      <a:endParaRPr lang="en-US" sz="300" b="0" i="0" u="none" strike="noStrike">
                        <a:latin typeface="Arial"/>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202106">
                <a:tc>
                  <a:txBody>
                    <a:bodyPr/>
                    <a:lstStyle/>
                    <a:p>
                      <a:pPr algn="l" fontAlgn="b"/>
                      <a:endParaRPr lang="en-US" sz="300" b="0" i="0" u="none" strike="noStrike">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300" b="0" i="0" u="none" strike="noStrike">
                        <a:latin typeface="Arial"/>
                      </a:endParaRP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latin typeface="Arial"/>
                        </a:rPr>
                        <a:t> No substitutes - Clothing and apparel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300" b="0" i="0" u="none" strike="noStrike">
                        <a:latin typeface="Arial"/>
                      </a:endParaRP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300" b="0" i="0" u="none" strike="noStrike">
                        <a:latin typeface="Arial"/>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202106">
                <a:tc>
                  <a:txBody>
                    <a:bodyPr/>
                    <a:lstStyle/>
                    <a:p>
                      <a:pPr algn="l" fontAlgn="b"/>
                      <a:endParaRPr lang="en-US" sz="300" b="0" i="0" u="none" strike="noStrike" dirty="0">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300" b="0" i="0" u="none" strike="noStrike">
                        <a:latin typeface="Arial"/>
                      </a:endParaRP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latin typeface="Arial"/>
                        </a:rPr>
                        <a:t> are necessities for every consumer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300" b="0" i="0" u="none" strike="noStrike">
                        <a:latin typeface="Arial"/>
                      </a:endParaRP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300" b="0" i="0" u="none" strike="noStrike">
                        <a:latin typeface="Arial"/>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202106">
                <a:tc>
                  <a:txBody>
                    <a:bodyPr/>
                    <a:lstStyle/>
                    <a:p>
                      <a:pPr algn="l" fontAlgn="b"/>
                      <a:endParaRPr lang="en-US" sz="300" b="0" i="0" u="none" strike="noStrike" dirty="0">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300" b="0" i="0" u="none" strike="noStrike">
                        <a:latin typeface="Arial"/>
                      </a:endParaRP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dirty="0">
                          <a:latin typeface="Arial"/>
                        </a:rPr>
                        <a:t> within the industry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300" b="0" i="0" u="none" strike="noStrike">
                        <a:latin typeface="Arial"/>
                      </a:endParaRP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300" b="0"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46626">
                <a:tc>
                  <a:txBody>
                    <a:bodyPr/>
                    <a:lstStyle/>
                    <a:p>
                      <a:pPr algn="l" fontAlgn="b"/>
                      <a:endParaRPr lang="en-US" sz="300" b="0" i="0" u="none" strike="noStrike">
                        <a:latin typeface="Arial"/>
                      </a:endParaRPr>
                    </a:p>
                  </a:txBody>
                  <a:tcPr marL="0" marR="0" marT="0" marB="0" anchor="b">
                    <a:lnL>
                      <a:noFill/>
                    </a:lnL>
                    <a:lnR>
                      <a:noFill/>
                    </a:lnR>
                    <a:lnT>
                      <a:noFill/>
                    </a:lnT>
                    <a:lnB>
                      <a:noFill/>
                    </a:lnB>
                  </a:tcPr>
                </a:tc>
                <a:tc>
                  <a:txBody>
                    <a:bodyPr/>
                    <a:lstStyle/>
                    <a:p>
                      <a:pPr algn="l" fontAlgn="b"/>
                      <a:endParaRPr lang="en-US" sz="3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latin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3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endParaRPr lang="en-US" sz="300" b="0" i="0" u="none" strike="noStrike">
                        <a:latin typeface="Arial"/>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3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latin typeface="Arial"/>
                      </a:endParaRPr>
                    </a:p>
                  </a:txBody>
                  <a:tcPr marL="0" marR="0" marT="0" marB="0" anchor="b">
                    <a:lnL>
                      <a:noFill/>
                    </a:lnL>
                    <a:lnR>
                      <a:noFill/>
                    </a:lnR>
                    <a:lnT>
                      <a:noFill/>
                    </a:lnT>
                    <a:lnB>
                      <a:noFill/>
                    </a:lnB>
                  </a:tcPr>
                </a:tc>
              </a:tr>
              <a:tr h="114922">
                <a:tc>
                  <a:txBody>
                    <a:bodyPr/>
                    <a:lstStyle/>
                    <a:p>
                      <a:pPr algn="l" fontAlgn="b"/>
                      <a:endParaRPr lang="en-US" sz="300" b="0" i="0" u="none" strike="noStrike">
                        <a:latin typeface="Arial"/>
                      </a:endParaRPr>
                    </a:p>
                  </a:txBody>
                  <a:tcPr marL="0" marR="0" marT="0" marB="0" anchor="b">
                    <a:lnL>
                      <a:noFill/>
                    </a:lnL>
                    <a:lnR>
                      <a:noFill/>
                    </a:lnR>
                    <a:lnT>
                      <a:noFill/>
                    </a:lnT>
                    <a:lnB>
                      <a:noFill/>
                    </a:lnB>
                  </a:tcPr>
                </a:tc>
                <a:tc>
                  <a:txBody>
                    <a:bodyPr/>
                    <a:lstStyle/>
                    <a:p>
                      <a:pPr algn="l" fontAlgn="b"/>
                      <a:endParaRPr lang="en-US" sz="300" b="0" i="0" u="none" strike="noStrike">
                        <a:latin typeface="Arial"/>
                      </a:endParaRPr>
                    </a:p>
                  </a:txBody>
                  <a:tcPr marL="0" marR="0" marT="0" marB="0" anchor="b">
                    <a:lnL>
                      <a:noFill/>
                    </a:lnL>
                    <a:lnR>
                      <a:noFill/>
                    </a:lnR>
                    <a:lnT>
                      <a:noFill/>
                    </a:lnT>
                    <a:lnB>
                      <a:noFill/>
                    </a:lnB>
                  </a:tcPr>
                </a:tc>
                <a:tc>
                  <a:txBody>
                    <a:bodyPr/>
                    <a:lstStyle/>
                    <a:p>
                      <a:pPr algn="l" fontAlgn="b"/>
                      <a:endParaRPr lang="en-US" sz="300" b="0" i="0" u="none" strike="noStrike">
                        <a:latin typeface="Arial"/>
                      </a:endParaRPr>
                    </a:p>
                  </a:txBody>
                  <a:tcPr marL="0" marR="0" marT="0" marB="0" anchor="b">
                    <a:lnL>
                      <a:noFill/>
                    </a:lnL>
                    <a:lnR>
                      <a:noFill/>
                    </a:lnR>
                    <a:lnT>
                      <a:noFill/>
                    </a:lnT>
                    <a:lnB>
                      <a:noFill/>
                    </a:lnB>
                  </a:tcPr>
                </a:tc>
                <a:tc>
                  <a:txBody>
                    <a:bodyPr/>
                    <a:lstStyle/>
                    <a:p>
                      <a:pPr algn="l" fontAlgn="b"/>
                      <a:endParaRPr lang="en-US" sz="3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latin typeface="Arial"/>
                      </a:endParaRPr>
                    </a:p>
                  </a:txBody>
                  <a:tcPr marL="0" marR="0" marT="0" marB="0" anchor="b">
                    <a:lnL>
                      <a:noFill/>
                    </a:lnL>
                    <a:lnR>
                      <a:noFill/>
                    </a:lnR>
                    <a:lnT>
                      <a:noFill/>
                    </a:lnT>
                    <a:lnB>
                      <a:noFill/>
                    </a:lnB>
                  </a:tcPr>
                </a:tc>
                <a:tc>
                  <a:txBody>
                    <a:bodyPr/>
                    <a:lstStyle/>
                    <a:p>
                      <a:pPr algn="l" fontAlgn="b"/>
                      <a:endParaRPr lang="en-US" sz="300" b="0" i="0" u="none" strike="noStrike">
                        <a:latin typeface="Arial"/>
                      </a:endParaRPr>
                    </a:p>
                  </a:txBody>
                  <a:tcPr marL="0" marR="0" marT="0" marB="0" anchor="b">
                    <a:lnL>
                      <a:noFill/>
                    </a:lnL>
                    <a:lnR>
                      <a:noFill/>
                    </a:lnR>
                    <a:lnT>
                      <a:noFill/>
                    </a:lnT>
                    <a:lnB>
                      <a:noFill/>
                    </a:lnB>
                  </a:tcPr>
                </a:tc>
                <a:tc>
                  <a:txBody>
                    <a:bodyPr/>
                    <a:lstStyle/>
                    <a:p>
                      <a:pPr algn="l" fontAlgn="b"/>
                      <a:endParaRPr lang="en-US" sz="300" b="0" i="0" u="none" strike="noStrike">
                        <a:latin typeface="Arial"/>
                      </a:endParaRPr>
                    </a:p>
                  </a:txBody>
                  <a:tcPr marL="0" marR="0" marT="0" marB="0" anchor="b">
                    <a:lnL>
                      <a:noFill/>
                    </a:lnL>
                    <a:lnR>
                      <a:noFill/>
                    </a:lnR>
                    <a:lnT>
                      <a:noFill/>
                    </a:lnT>
                    <a:lnB>
                      <a:noFill/>
                    </a:lnB>
                  </a:tcPr>
                </a:tc>
              </a:tr>
              <a:tr h="114922">
                <a:tc>
                  <a:txBody>
                    <a:bodyPr/>
                    <a:lstStyle/>
                    <a:p>
                      <a:pPr algn="l" fontAlgn="b"/>
                      <a:endParaRPr lang="en-US" sz="300" b="0" i="0" u="none" strike="noStrike">
                        <a:latin typeface="Arial"/>
                      </a:endParaRPr>
                    </a:p>
                  </a:txBody>
                  <a:tcPr marL="0" marR="0" marT="0" marB="0" anchor="b">
                    <a:lnL>
                      <a:noFill/>
                    </a:lnL>
                    <a:lnR>
                      <a:noFill/>
                    </a:lnR>
                    <a:lnT>
                      <a:noFill/>
                    </a:lnT>
                    <a:lnB>
                      <a:noFill/>
                    </a:lnB>
                  </a:tcPr>
                </a:tc>
                <a:tc>
                  <a:txBody>
                    <a:bodyPr/>
                    <a:lstStyle/>
                    <a:p>
                      <a:pPr algn="l" fontAlgn="b"/>
                      <a:endParaRPr lang="en-US" sz="300" b="0" i="0" u="none" strike="noStrike">
                        <a:latin typeface="Arial"/>
                      </a:endParaRPr>
                    </a:p>
                  </a:txBody>
                  <a:tcPr marL="0" marR="0" marT="0" marB="0" anchor="b">
                    <a:lnL>
                      <a:noFill/>
                    </a:lnL>
                    <a:lnR>
                      <a:noFill/>
                    </a:lnR>
                    <a:lnT>
                      <a:noFill/>
                    </a:lnT>
                    <a:lnB>
                      <a:noFill/>
                    </a:lnB>
                  </a:tcPr>
                </a:tc>
                <a:tc>
                  <a:txBody>
                    <a:bodyPr/>
                    <a:lstStyle/>
                    <a:p>
                      <a:pPr algn="l" fontAlgn="b"/>
                      <a:endParaRPr lang="en-US" sz="300" b="0" i="0" u="none" strike="noStrike">
                        <a:latin typeface="Arial"/>
                      </a:endParaRPr>
                    </a:p>
                  </a:txBody>
                  <a:tcPr marL="0" marR="0" marT="0" marB="0" anchor="b">
                    <a:lnL>
                      <a:noFill/>
                    </a:lnL>
                    <a:lnR>
                      <a:noFill/>
                    </a:lnR>
                    <a:lnT>
                      <a:noFill/>
                    </a:lnT>
                    <a:lnB>
                      <a:noFill/>
                    </a:lnB>
                  </a:tcPr>
                </a:tc>
                <a:tc>
                  <a:txBody>
                    <a:bodyPr/>
                    <a:lstStyle/>
                    <a:p>
                      <a:pPr algn="l" fontAlgn="b"/>
                      <a:endParaRPr lang="en-US" sz="300" b="0" i="0" u="none" strike="noStrike">
                        <a:latin typeface="Arial"/>
                      </a:endParaRPr>
                    </a:p>
                  </a:txBody>
                  <a:tcPr marL="0" marR="0" marT="0" marB="0" anchor="b">
                    <a:lnL>
                      <a:noFill/>
                    </a:lnL>
                    <a:lnR>
                      <a:noFill/>
                    </a:lnR>
                    <a:lnT>
                      <a:noFill/>
                    </a:lnT>
                    <a:lnB>
                      <a:noFill/>
                    </a:lnB>
                  </a:tcPr>
                </a:tc>
                <a:tc>
                  <a:txBody>
                    <a:bodyPr/>
                    <a:lstStyle/>
                    <a:p>
                      <a:pPr algn="l" fontAlgn="b"/>
                      <a:endParaRPr lang="en-US" sz="300" b="0" i="0" u="none" strike="noStrike">
                        <a:latin typeface="Arial"/>
                      </a:endParaRPr>
                    </a:p>
                  </a:txBody>
                  <a:tcPr marL="0" marR="0" marT="0" marB="0" anchor="b">
                    <a:lnL>
                      <a:noFill/>
                    </a:lnL>
                    <a:lnR>
                      <a:noFill/>
                    </a:lnR>
                    <a:lnT>
                      <a:noFill/>
                    </a:lnT>
                    <a:lnB>
                      <a:noFill/>
                    </a:lnB>
                  </a:tcPr>
                </a:tc>
                <a:tc>
                  <a:txBody>
                    <a:bodyPr/>
                    <a:lstStyle/>
                    <a:p>
                      <a:pPr algn="l" fontAlgn="b"/>
                      <a:endParaRPr lang="en-US" sz="300" b="0" i="0" u="none" strike="noStrike">
                        <a:latin typeface="Arial"/>
                      </a:endParaRPr>
                    </a:p>
                  </a:txBody>
                  <a:tcPr marL="0" marR="0" marT="0" marB="0" anchor="b">
                    <a:lnL>
                      <a:noFill/>
                    </a:lnL>
                    <a:lnR>
                      <a:noFill/>
                    </a:lnR>
                    <a:lnT>
                      <a:noFill/>
                    </a:lnT>
                    <a:lnB>
                      <a:noFill/>
                    </a:lnB>
                  </a:tcPr>
                </a:tc>
                <a:tc>
                  <a:txBody>
                    <a:bodyPr/>
                    <a:lstStyle/>
                    <a:p>
                      <a:pPr algn="l" fontAlgn="b"/>
                      <a:endParaRPr lang="en-US" sz="300" b="0" i="0" u="none" strike="noStrike" dirty="0">
                        <a:latin typeface="Arial"/>
                      </a:endParaRPr>
                    </a:p>
                  </a:txBody>
                  <a:tcPr marL="0" marR="0" marT="0"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Group Map</a:t>
            </a:r>
            <a:endParaRPr lang="en-US" dirty="0"/>
          </a:p>
        </p:txBody>
      </p:sp>
      <p:graphicFrame>
        <p:nvGraphicFramePr>
          <p:cNvPr id="4" name="Table 3"/>
          <p:cNvGraphicFramePr>
            <a:graphicFrameLocks noGrp="1"/>
          </p:cNvGraphicFramePr>
          <p:nvPr/>
        </p:nvGraphicFramePr>
        <p:xfrm>
          <a:off x="533400" y="2743198"/>
          <a:ext cx="7010398" cy="4228310"/>
        </p:xfrm>
        <a:graphic>
          <a:graphicData uri="http://schemas.openxmlformats.org/drawingml/2006/table">
            <a:tbl>
              <a:tblPr/>
              <a:tblGrid>
                <a:gridCol w="381000"/>
                <a:gridCol w="2684881"/>
                <a:gridCol w="1081603"/>
                <a:gridCol w="1207124"/>
                <a:gridCol w="1260537"/>
                <a:gridCol w="395253"/>
              </a:tblGrid>
              <a:tr h="85039">
                <a:tc>
                  <a:txBody>
                    <a:bodyPr/>
                    <a:lstStyle/>
                    <a:p>
                      <a:pPr algn="l" fontAlgn="b"/>
                      <a:endParaRPr lang="en-US" sz="500" b="0" i="0" u="none" strike="noStrike" dirty="0">
                        <a:latin typeface="Arial"/>
                      </a:endParaRPr>
                    </a:p>
                  </a:txBody>
                  <a:tcPr marL="0" marR="0" marT="0" marB="0">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r>
              <a:tr h="85039">
                <a:tc>
                  <a:txBody>
                    <a:bodyPr/>
                    <a:lstStyle/>
                    <a:p>
                      <a:pPr algn="l" fontAlgn="b"/>
                      <a:endParaRPr lang="en-US" sz="500" b="0" i="0" u="none" strike="noStrike">
                        <a:latin typeface="Arial"/>
                      </a:endParaRPr>
                    </a:p>
                  </a:txBody>
                  <a:tcPr marL="0" marR="0" marT="0" marB="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r>
              <a:tr h="85039">
                <a:tc>
                  <a:txBody>
                    <a:bodyPr/>
                    <a:lstStyle/>
                    <a:p>
                      <a:pPr algn="l" fontAlgn="b"/>
                      <a:endParaRPr lang="en-US" sz="500" b="0" i="0" u="none" strike="noStrike">
                        <a:latin typeface="Arial"/>
                      </a:endParaRPr>
                    </a:p>
                  </a:txBody>
                  <a:tcPr marL="0" marR="0" marT="0" marB="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r>
              <a:tr h="85039">
                <a:tc>
                  <a:txBody>
                    <a:bodyPr/>
                    <a:lstStyle/>
                    <a:p>
                      <a:pPr algn="l" fontAlgn="b"/>
                      <a:endParaRPr lang="en-US" sz="500" b="0" i="0" u="none" strike="noStrike">
                        <a:latin typeface="Arial"/>
                      </a:endParaRPr>
                    </a:p>
                  </a:txBody>
                  <a:tcPr marL="0" marR="0" marT="0" marB="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r>
              <a:tr h="85039">
                <a:tc rowSpan="17">
                  <a:txBody>
                    <a:bodyPr/>
                    <a:lstStyle/>
                    <a:p>
                      <a:pPr algn="r" fontAlgn="ctr"/>
                      <a:r>
                        <a:rPr lang="en-US" sz="800" b="1" i="0" u="none" strike="noStrike" dirty="0">
                          <a:latin typeface="Arial"/>
                        </a:rPr>
                        <a:t>Low cost off-shore manufacturing</a:t>
                      </a:r>
                    </a:p>
                  </a:txBody>
                  <a:tcPr marL="0" marR="0" marT="0" marB="0" vert="vert270" anchor="ctr">
                    <a:lnL>
                      <a:noFill/>
                    </a:lnL>
                    <a:lnR>
                      <a:noFill/>
                    </a:lnR>
                    <a:lnT>
                      <a:noFill/>
                    </a:lnT>
                    <a:lnB>
                      <a:noFill/>
                    </a:lnB>
                  </a:tcPr>
                </a:tc>
                <a:tc>
                  <a:txBody>
                    <a:bodyPr/>
                    <a:lstStyle/>
                    <a:p>
                      <a:pPr algn="l" fontAlgn="b"/>
                      <a:endParaRPr lang="en-US" sz="500" b="0" i="0" u="none" strike="noStrike">
                        <a:latin typeface="Arial"/>
                      </a:endParaRPr>
                    </a:p>
                  </a:txBody>
                  <a:tcPr marL="0" marR="0" marT="0" marB="0" vert="vert27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r>
              <a:tr h="85039">
                <a:tc vMerge="1">
                  <a:txBody>
                    <a:bodyPr/>
                    <a:lstStyle/>
                    <a:p>
                      <a:endParaRPr lang="en-US"/>
                    </a:p>
                  </a:txBody>
                  <a:tcPr/>
                </a:tc>
                <a:tc>
                  <a:txBody>
                    <a:bodyPr/>
                    <a:lstStyle/>
                    <a:p>
                      <a:pPr algn="l" fontAlgn="b"/>
                      <a:endParaRPr lang="en-US" sz="500" b="0" i="0" u="none" strike="noStrike">
                        <a:latin typeface="Arial"/>
                      </a:endParaRPr>
                    </a:p>
                  </a:txBody>
                  <a:tcPr marL="0" marR="0" marT="0" marB="0" vert="vert27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r>
              <a:tr h="85039">
                <a:tc vMerge="1">
                  <a:txBody>
                    <a:bodyPr/>
                    <a:lstStyle/>
                    <a:p>
                      <a:endParaRPr lang="en-US"/>
                    </a:p>
                  </a:txBody>
                  <a:tcPr/>
                </a:tc>
                <a:tc>
                  <a:txBody>
                    <a:bodyPr/>
                    <a:lstStyle/>
                    <a:p>
                      <a:pPr algn="l" fontAlgn="b"/>
                      <a:endParaRPr lang="en-US" sz="500" b="0" i="0" u="none" strike="noStrike">
                        <a:latin typeface="Arial"/>
                      </a:endParaRPr>
                    </a:p>
                  </a:txBody>
                  <a:tcPr marL="0" marR="0" marT="0" marB="0" vert="vert27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r>
              <a:tr h="85039">
                <a:tc vMerge="1">
                  <a:txBody>
                    <a:bodyPr/>
                    <a:lstStyle/>
                    <a:p>
                      <a:endParaRPr lang="en-US"/>
                    </a:p>
                  </a:txBody>
                  <a:tcPr/>
                </a:tc>
                <a:tc>
                  <a:txBody>
                    <a:bodyPr/>
                    <a:lstStyle/>
                    <a:p>
                      <a:pPr algn="l" fontAlgn="b"/>
                      <a:endParaRPr lang="en-US" sz="500" b="0" i="0" u="none" strike="noStrike">
                        <a:latin typeface="Arial"/>
                      </a:endParaRPr>
                    </a:p>
                  </a:txBody>
                  <a:tcPr marL="0" marR="0" marT="0" marB="0" vert="vert27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r>
              <a:tr h="85039">
                <a:tc vMerge="1">
                  <a:txBody>
                    <a:bodyPr/>
                    <a:lstStyle/>
                    <a:p>
                      <a:endParaRPr lang="en-US"/>
                    </a:p>
                  </a:txBody>
                  <a:tcPr/>
                </a:tc>
                <a:tc>
                  <a:txBody>
                    <a:bodyPr/>
                    <a:lstStyle/>
                    <a:p>
                      <a:pPr algn="l" fontAlgn="b"/>
                      <a:endParaRPr lang="en-US" sz="500" b="0" i="0" u="none" strike="noStrike">
                        <a:latin typeface="Arial"/>
                      </a:endParaRPr>
                    </a:p>
                  </a:txBody>
                  <a:tcPr marL="0" marR="0" marT="0" marB="0" vert="vert27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r>
              <a:tr h="85039">
                <a:tc vMerge="1">
                  <a:txBody>
                    <a:bodyPr/>
                    <a:lstStyle/>
                    <a:p>
                      <a:endParaRPr lang="en-US"/>
                    </a:p>
                  </a:txBody>
                  <a:tcPr/>
                </a:tc>
                <a:tc>
                  <a:txBody>
                    <a:bodyPr/>
                    <a:lstStyle/>
                    <a:p>
                      <a:pPr algn="l" fontAlgn="b"/>
                      <a:endParaRPr lang="en-US" sz="500" b="0" i="0" u="none" strike="noStrike">
                        <a:latin typeface="Arial"/>
                      </a:endParaRPr>
                    </a:p>
                  </a:txBody>
                  <a:tcPr marL="0" marR="0" marT="0" marB="0" vert="vert27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r>
              <a:tr h="85039">
                <a:tc vMerge="1">
                  <a:txBody>
                    <a:bodyPr/>
                    <a:lstStyle/>
                    <a:p>
                      <a:endParaRPr lang="en-US"/>
                    </a:p>
                  </a:txBody>
                  <a:tcPr/>
                </a:tc>
                <a:tc>
                  <a:txBody>
                    <a:bodyPr/>
                    <a:lstStyle/>
                    <a:p>
                      <a:pPr algn="l" fontAlgn="b"/>
                      <a:endParaRPr lang="en-US" sz="500" b="0" i="0" u="none" strike="noStrike">
                        <a:latin typeface="Arial"/>
                      </a:endParaRPr>
                    </a:p>
                  </a:txBody>
                  <a:tcPr marL="0" marR="0" marT="0" marB="0" vert="vert27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r>
              <a:tr h="85039">
                <a:tc vMerge="1">
                  <a:txBody>
                    <a:bodyPr/>
                    <a:lstStyle/>
                    <a:p>
                      <a:endParaRPr lang="en-US"/>
                    </a:p>
                  </a:txBody>
                  <a:tcPr/>
                </a:tc>
                <a:tc>
                  <a:txBody>
                    <a:bodyPr/>
                    <a:lstStyle/>
                    <a:p>
                      <a:pPr algn="l" fontAlgn="b"/>
                      <a:endParaRPr lang="en-US" sz="500" b="0" i="0" u="none" strike="noStrike">
                        <a:latin typeface="Arial"/>
                      </a:endParaRPr>
                    </a:p>
                  </a:txBody>
                  <a:tcPr marL="0" marR="0" marT="0" marB="0" vert="vert27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r>
              <a:tr h="85039">
                <a:tc vMerge="1">
                  <a:txBody>
                    <a:bodyPr/>
                    <a:lstStyle/>
                    <a:p>
                      <a:endParaRPr lang="en-US"/>
                    </a:p>
                  </a:txBody>
                  <a:tcPr/>
                </a:tc>
                <a:tc>
                  <a:txBody>
                    <a:bodyPr/>
                    <a:lstStyle/>
                    <a:p>
                      <a:pPr algn="l" fontAlgn="b"/>
                      <a:endParaRPr lang="en-US" sz="500" b="0" i="0" u="none" strike="noStrike">
                        <a:latin typeface="Arial"/>
                      </a:endParaRPr>
                    </a:p>
                  </a:txBody>
                  <a:tcPr marL="0" marR="0" marT="0" marB="0" vert="vert27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r>
              <a:tr h="85039">
                <a:tc vMerge="1">
                  <a:txBody>
                    <a:bodyPr/>
                    <a:lstStyle/>
                    <a:p>
                      <a:endParaRPr lang="en-US"/>
                    </a:p>
                  </a:txBody>
                  <a:tcPr/>
                </a:tc>
                <a:tc>
                  <a:txBody>
                    <a:bodyPr/>
                    <a:lstStyle/>
                    <a:p>
                      <a:pPr algn="l" fontAlgn="b"/>
                      <a:endParaRPr lang="en-US" sz="500" b="0" i="0" u="none" strike="noStrike">
                        <a:latin typeface="Arial"/>
                      </a:endParaRPr>
                    </a:p>
                  </a:txBody>
                  <a:tcPr marL="0" marR="0" marT="0" marB="0" vert="vert27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r>
              <a:tr h="85039">
                <a:tc vMerge="1">
                  <a:txBody>
                    <a:bodyPr/>
                    <a:lstStyle/>
                    <a:p>
                      <a:endParaRPr lang="en-US"/>
                    </a:p>
                  </a:txBody>
                  <a:tcPr/>
                </a:tc>
                <a:tc>
                  <a:txBody>
                    <a:bodyPr/>
                    <a:lstStyle/>
                    <a:p>
                      <a:pPr algn="l" fontAlgn="b"/>
                      <a:endParaRPr lang="en-US" sz="500" b="0" i="0" u="none" strike="noStrike">
                        <a:latin typeface="Arial"/>
                      </a:endParaRPr>
                    </a:p>
                  </a:txBody>
                  <a:tcPr marL="0" marR="0" marT="0" marB="0" vert="vert27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r>
              <a:tr h="85039">
                <a:tc vMerge="1">
                  <a:txBody>
                    <a:bodyPr/>
                    <a:lstStyle/>
                    <a:p>
                      <a:endParaRPr lang="en-US"/>
                    </a:p>
                  </a:txBody>
                  <a:tcPr/>
                </a:tc>
                <a:tc>
                  <a:txBody>
                    <a:bodyPr/>
                    <a:lstStyle/>
                    <a:p>
                      <a:pPr algn="l" fontAlgn="b"/>
                      <a:endParaRPr lang="en-US" sz="500" b="0" i="0" u="none" strike="noStrike">
                        <a:latin typeface="Arial"/>
                      </a:endParaRPr>
                    </a:p>
                  </a:txBody>
                  <a:tcPr marL="0" marR="0" marT="0" marB="0" vert="vert27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r>
              <a:tr h="85039">
                <a:tc vMerge="1">
                  <a:txBody>
                    <a:bodyPr/>
                    <a:lstStyle/>
                    <a:p>
                      <a:endParaRPr lang="en-US"/>
                    </a:p>
                  </a:txBody>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r>
              <a:tr h="85039">
                <a:tc vMerge="1">
                  <a:txBody>
                    <a:bodyPr/>
                    <a:lstStyle/>
                    <a:p>
                      <a:endParaRPr lang="en-US"/>
                    </a:p>
                  </a:txBody>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r>
              <a:tr h="85039">
                <a:tc vMerge="1">
                  <a:txBody>
                    <a:bodyPr/>
                    <a:lstStyle/>
                    <a:p>
                      <a:endParaRPr lang="en-US"/>
                    </a:p>
                  </a:txBody>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r>
              <a:tr h="85039">
                <a:tc vMerge="1">
                  <a:txBody>
                    <a:bodyPr/>
                    <a:lstStyle/>
                    <a:p>
                      <a:endParaRPr lang="en-US"/>
                    </a:p>
                  </a:txBody>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r>
              <a:tr h="85039">
                <a:tc vMerge="1">
                  <a:txBody>
                    <a:bodyPr/>
                    <a:lstStyle/>
                    <a:p>
                      <a:endParaRPr lang="en-US"/>
                    </a:p>
                  </a:txBody>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c>
                  <a:txBody>
                    <a:bodyPr/>
                    <a:lstStyle/>
                    <a:p>
                      <a:pPr algn="ctr" fontAlgn="b"/>
                      <a:endParaRPr lang="en-US" sz="500" b="1" i="0" u="none" strike="noStrike">
                        <a:latin typeface="Arial"/>
                      </a:endParaRPr>
                    </a:p>
                  </a:txBody>
                  <a:tcPr marL="0" marR="0" marT="0" marB="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r>
              <a:tr h="85039">
                <a:tc>
                  <a:txBody>
                    <a:bodyPr/>
                    <a:lstStyle/>
                    <a:p>
                      <a:pPr algn="l" fontAlgn="b"/>
                      <a:endParaRPr lang="en-US" sz="500" b="0" i="0" u="none" strike="noStrike">
                        <a:latin typeface="Arial"/>
                      </a:endParaRPr>
                    </a:p>
                  </a:txBody>
                  <a:tcPr marL="0" marR="0" marT="0" marB="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r>
              <a:tr h="85039">
                <a:tc>
                  <a:txBody>
                    <a:bodyPr/>
                    <a:lstStyle/>
                    <a:p>
                      <a:pPr algn="l" fontAlgn="b"/>
                      <a:endParaRPr lang="en-US" sz="500" b="0" i="0" u="none" strike="noStrike">
                        <a:latin typeface="Arial"/>
                      </a:endParaRPr>
                    </a:p>
                  </a:txBody>
                  <a:tcPr marL="0" marR="0" marT="0" marB="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r>
              <a:tr h="85039">
                <a:tc>
                  <a:txBody>
                    <a:bodyPr/>
                    <a:lstStyle/>
                    <a:p>
                      <a:pPr algn="l" fontAlgn="b"/>
                      <a:endParaRPr lang="en-US" sz="500" b="0" i="0" u="none" strike="noStrike">
                        <a:latin typeface="Arial"/>
                      </a:endParaRPr>
                    </a:p>
                  </a:txBody>
                  <a:tcPr marL="0" marR="0" marT="0" marB="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c>
                  <a:txBody>
                    <a:bodyPr/>
                    <a:lstStyle/>
                    <a:p>
                      <a:pPr algn="l" fontAlgn="b"/>
                      <a:endParaRPr lang="en-US" sz="500" b="0" i="0" u="none" strike="noStrike" dirty="0">
                        <a:latin typeface="Arial"/>
                      </a:endParaRPr>
                    </a:p>
                  </a:txBody>
                  <a:tcPr marL="0" marR="0" marT="0" marB="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r>
              <a:tr h="263160">
                <a:tc>
                  <a:txBody>
                    <a:bodyPr/>
                    <a:lstStyle/>
                    <a:p>
                      <a:pPr algn="l" fontAlgn="b"/>
                      <a:endParaRPr lang="en-US" sz="500" b="0" i="0" u="none" strike="noStrike">
                        <a:latin typeface="Arial"/>
                      </a:endParaRPr>
                    </a:p>
                  </a:txBody>
                  <a:tcPr marL="0" marR="0" marT="0" marB="0" anchor="b">
                    <a:lnL>
                      <a:noFill/>
                    </a:lnL>
                    <a:lnR>
                      <a:noFill/>
                    </a:lnR>
                    <a:lnT>
                      <a:noFill/>
                    </a:lnT>
                    <a:lnB>
                      <a:noFill/>
                    </a:lnB>
                  </a:tcPr>
                </a:tc>
                <a:tc gridSpan="3">
                  <a:txBody>
                    <a:bodyPr/>
                    <a:lstStyle/>
                    <a:p>
                      <a:pPr algn="ctr" fontAlgn="t"/>
                      <a:r>
                        <a:rPr lang="en-US" sz="900" b="1" i="0" u="none" strike="noStrike" dirty="0" smtClean="0">
                          <a:latin typeface="Arial"/>
                        </a:rPr>
                        <a:t>                                                                      Vertical </a:t>
                      </a:r>
                      <a:r>
                        <a:rPr lang="en-US" sz="900" b="1" i="0" u="none" strike="noStrike" dirty="0">
                          <a:latin typeface="Arial"/>
                        </a:rPr>
                        <a:t>Integration</a:t>
                      </a:r>
                    </a:p>
                  </a:txBody>
                  <a:tcPr marL="0" marR="0" marT="0" marB="0">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500" b="0" i="0" u="none" strike="noStrike" dirty="0">
                        <a:latin typeface="Arial"/>
                      </a:endParaRPr>
                    </a:p>
                  </a:txBody>
                  <a:tcPr marL="0" marR="0" marT="0" marB="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r>
              <a:tr h="263160">
                <a:tc>
                  <a:txBody>
                    <a:bodyPr/>
                    <a:lstStyle/>
                    <a:p>
                      <a:pPr algn="l" fontAlgn="b"/>
                      <a:endParaRPr lang="en-US" sz="500" b="0" i="0" u="none" strike="noStrike">
                        <a:latin typeface="Arial"/>
                      </a:endParaRPr>
                    </a:p>
                  </a:txBody>
                  <a:tcPr marL="0" marR="0" marT="0" marB="0" anchor="b">
                    <a:lnL>
                      <a:noFill/>
                    </a:lnL>
                    <a:lnR>
                      <a:noFill/>
                    </a:lnR>
                    <a:lnT>
                      <a:noFill/>
                    </a:lnT>
                    <a:lnB>
                      <a:noFill/>
                    </a:lnB>
                  </a:tcPr>
                </a:tc>
                <a:tc>
                  <a:txBody>
                    <a:bodyPr/>
                    <a:lstStyle/>
                    <a:p>
                      <a:pPr algn="ctr" fontAlgn="t"/>
                      <a:endParaRPr lang="en-US" sz="500" b="1" i="0" u="none" strike="noStrike" dirty="0">
                        <a:latin typeface="Arial"/>
                      </a:endParaRPr>
                    </a:p>
                  </a:txBody>
                  <a:tcPr marL="0" marR="0" marT="0" marB="0">
                    <a:lnL>
                      <a:noFill/>
                    </a:lnL>
                    <a:lnR>
                      <a:noFill/>
                    </a:lnR>
                    <a:lnT>
                      <a:noFill/>
                    </a:lnT>
                    <a:lnB>
                      <a:noFill/>
                    </a:lnB>
                  </a:tcPr>
                </a:tc>
                <a:tc>
                  <a:txBody>
                    <a:bodyPr/>
                    <a:lstStyle/>
                    <a:p>
                      <a:pPr algn="ctr" fontAlgn="t"/>
                      <a:endParaRPr lang="en-US" sz="500" b="1" i="0" u="none" strike="noStrike">
                        <a:latin typeface="Arial"/>
                      </a:endParaRPr>
                    </a:p>
                  </a:txBody>
                  <a:tcPr marL="0" marR="0" marT="0"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t"/>
                      <a:endParaRPr lang="en-US" sz="500" b="1" i="0" u="none" strike="noStrike">
                        <a:latin typeface="Arial"/>
                      </a:endParaRPr>
                    </a:p>
                  </a:txBody>
                  <a:tcPr marL="0" marR="0" marT="0"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500" b="0" i="0" u="none" strike="noStrike">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500" b="0" i="0" u="none" strike="noStrike">
                        <a:latin typeface="Arial"/>
                      </a:endParaRPr>
                    </a:p>
                  </a:txBody>
                  <a:tcPr marL="0" marR="0" marT="0" marB="0" anchor="b">
                    <a:lnL>
                      <a:noFill/>
                    </a:lnL>
                    <a:lnR>
                      <a:noFill/>
                    </a:lnR>
                    <a:lnT>
                      <a:noFill/>
                    </a:lnT>
                    <a:lnB>
                      <a:noFill/>
                    </a:lnB>
                  </a:tcPr>
                </a:tc>
              </a:tr>
              <a:tr h="85039">
                <a:tc>
                  <a:txBody>
                    <a:bodyPr/>
                    <a:lstStyle/>
                    <a:p>
                      <a:pPr algn="l" fontAlgn="b"/>
                      <a:endParaRPr lang="en-US" sz="500" b="0" i="0" u="none" strike="noStrike">
                        <a:latin typeface="Arial"/>
                      </a:endParaRPr>
                    </a:p>
                  </a:txBody>
                  <a:tcPr marL="0" marR="0" marT="0" marB="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400" b="1" i="1" u="none" strike="noStrike">
                          <a:latin typeface="Arial"/>
                        </a:rPr>
                        <a:t>User Defined Criteria for X &amp; Y Axes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400" b="1" i="1" u="none" strike="noStrike">
                          <a:latin typeface="Arial"/>
                        </a:rPr>
                        <a:t>Relative Indication of Size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500" b="0" i="0" u="none" strike="noStrike">
                        <a:latin typeface="Arial"/>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204094">
                <a:tc>
                  <a:txBody>
                    <a:bodyPr/>
                    <a:lstStyle/>
                    <a:p>
                      <a:pPr algn="l" fontAlgn="b"/>
                      <a:endParaRPr lang="en-US" sz="500" b="0" i="0" u="none" strike="noStrike">
                        <a:latin typeface="Arial"/>
                      </a:endParaRPr>
                    </a:p>
                  </a:txBody>
                  <a:tcPr marL="0" marR="0" marT="0" marB="0" anchor="b">
                    <a:lnL>
                      <a:noFill/>
                    </a:lnL>
                    <a:lnR>
                      <a:noFill/>
                    </a:lnR>
                    <a:lnT>
                      <a:noFill/>
                    </a:lnT>
                    <a:lnB>
                      <a:noFill/>
                    </a:lnB>
                  </a:tcPr>
                </a:tc>
                <a:tc>
                  <a:txBody>
                    <a:bodyPr/>
                    <a:lstStyle/>
                    <a:p>
                      <a:pPr algn="ctr" fontAlgn="ctr"/>
                      <a:r>
                        <a:rPr lang="en-US" sz="800" b="1" i="0" u="none" strike="noStrike" dirty="0">
                          <a:latin typeface="Arial"/>
                        </a:rPr>
                        <a:t>Strategic Group </a:t>
                      </a:r>
                      <a:br>
                        <a:rPr lang="en-US" sz="800" b="1" i="0" u="none" strike="noStrike" dirty="0">
                          <a:latin typeface="Arial"/>
                        </a:rPr>
                      </a:br>
                      <a:r>
                        <a:rPr lang="en-US" sz="800" b="1" i="0" u="none" strike="noStrike" dirty="0">
                          <a:latin typeface="Arial"/>
                        </a:rPr>
                        <a:t>Map Data</a:t>
                      </a: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latin typeface="Arial"/>
                        </a:rPr>
                        <a:t>Vertical Integration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latin typeface="Arial"/>
                        </a:rPr>
                        <a:t>Low cost off-shore manufacturing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latin typeface="Arial"/>
                        </a:rPr>
                        <a:t>Group Size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500" b="0" i="0" u="none" strike="noStrike">
                        <a:latin typeface="Arial"/>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70078">
                <a:tc>
                  <a:txBody>
                    <a:bodyPr/>
                    <a:lstStyle/>
                    <a:p>
                      <a:pPr algn="l" fontAlgn="b"/>
                      <a:endParaRPr lang="en-US" sz="500" b="0" i="0" u="none" strike="noStrike">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1" i="1" u="none" strike="noStrike">
                          <a:latin typeface="Arial"/>
                        </a:rPr>
                        <a:t>User Defined Titles of Groups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latin typeface="Arial"/>
                        </a:rPr>
                        <a:t/>
                      </a:r>
                      <a:br>
                        <a:rPr lang="en-US" sz="800" b="1" i="0" u="none" strike="noStrike" dirty="0">
                          <a:latin typeface="Arial"/>
                        </a:rPr>
                      </a:br>
                      <a:r>
                        <a:rPr lang="en-US" sz="800" b="1" i="0" u="none" strike="noStrike" dirty="0">
                          <a:latin typeface="Arial"/>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7D971"/>
                    </a:solidFill>
                  </a:tcPr>
                </a:tc>
                <a:tc>
                  <a:txBody>
                    <a:bodyPr/>
                    <a:lstStyle/>
                    <a:p>
                      <a:pPr algn="ctr" fontAlgn="b"/>
                      <a:r>
                        <a:rPr lang="en-US" sz="800" b="1" i="0" u="none" strike="noStrike" dirty="0">
                          <a:latin typeface="Arial"/>
                        </a:rPr>
                        <a:t>(Y)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7D971"/>
                    </a:solidFill>
                  </a:tcPr>
                </a:tc>
                <a:tc>
                  <a:txBody>
                    <a:bodyPr/>
                    <a:lstStyle/>
                    <a:p>
                      <a:pPr algn="ctr" fontAlgn="b"/>
                      <a:r>
                        <a:rPr lang="en-US" sz="800" b="1" i="0" u="none" strike="noStrike">
                          <a:latin typeface="Arial"/>
                        </a:rPr>
                        <a:t>(Diameter)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7D971"/>
                    </a:solidFill>
                  </a:tcPr>
                </a:tc>
                <a:tc>
                  <a:txBody>
                    <a:bodyPr/>
                    <a:lstStyle/>
                    <a:p>
                      <a:pPr algn="l" fontAlgn="b"/>
                      <a:endParaRPr lang="en-US" sz="500" b="0" i="0" u="none" strike="noStrike">
                        <a:latin typeface="Arial"/>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250824">
                <a:tc>
                  <a:txBody>
                    <a:bodyPr/>
                    <a:lstStyle/>
                    <a:p>
                      <a:pPr algn="l" fontAlgn="b"/>
                      <a:endParaRPr lang="en-US" sz="500" b="0" i="0" u="none" strike="noStrike">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800" b="1" i="0" u="none" strike="noStrike" dirty="0">
                          <a:latin typeface="Arial"/>
                        </a:rPr>
                        <a:t>American Apparel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latin typeface="Arial"/>
                        </a:rPr>
                        <a:t>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latin typeface="Arial"/>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latin typeface="Arial"/>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500" b="0" i="0" u="none" strike="noStrike">
                        <a:latin typeface="Arial"/>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250824">
                <a:tc>
                  <a:txBody>
                    <a:bodyPr/>
                    <a:lstStyle/>
                    <a:p>
                      <a:pPr algn="l" fontAlgn="b"/>
                      <a:endParaRPr lang="en-US" sz="500" b="0" i="0" u="none" strike="noStrike">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800" b="1" i="0" u="none" strike="noStrike" dirty="0">
                          <a:latin typeface="Arial"/>
                        </a:rPr>
                        <a:t>Urban Outfitters, GAP, Abercrombie &amp; Fitch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latin typeface="Arial"/>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latin typeface="Arial"/>
                        </a:rPr>
                        <a:t>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latin typeface="Arial"/>
                        </a:rPr>
                        <a:t>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500" b="0" i="0" u="none" strike="noStrike">
                        <a:latin typeface="Arial"/>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250824">
                <a:tc>
                  <a:txBody>
                    <a:bodyPr/>
                    <a:lstStyle/>
                    <a:p>
                      <a:pPr algn="l" fontAlgn="b"/>
                      <a:endParaRPr lang="en-US" sz="500" b="0" i="0" u="none" strike="noStrike">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800" b="1" i="0" u="none" strike="noStrike">
                          <a:latin typeface="Arial"/>
                        </a:rPr>
                        <a:t>H&amp;M, Ralph Lauren, etc.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latin typeface="Arial"/>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latin typeface="Arial"/>
                        </a:rPr>
                        <a:t>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latin typeface="Arial"/>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500" b="0"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250824">
                <a:tc>
                  <a:txBody>
                    <a:bodyPr/>
                    <a:lstStyle/>
                    <a:p>
                      <a:pPr algn="l" fontAlgn="b"/>
                      <a:endParaRPr lang="en-US" sz="500" b="0" i="0" u="none" strike="noStrike" dirty="0">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500" b="1"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500" b="0" i="0" u="none" strike="noStrike">
                        <a:latin typeface="Arial"/>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85039">
                <a:tc>
                  <a:txBody>
                    <a:bodyPr/>
                    <a:lstStyle/>
                    <a:p>
                      <a:pPr algn="l" fontAlgn="b"/>
                      <a:endParaRPr lang="en-US" sz="500" b="0" i="0" u="none" strike="noStrike">
                        <a:latin typeface="Arial"/>
                      </a:endParaRPr>
                    </a:p>
                  </a:txBody>
                  <a:tcPr marL="0" marR="0" marT="0" marB="0" anchor="b">
                    <a:lnL>
                      <a:noFill/>
                    </a:lnL>
                    <a:lnR>
                      <a:noFill/>
                    </a:lnR>
                    <a:lnT>
                      <a:noFill/>
                    </a:lnT>
                    <a:lnB>
                      <a:noFill/>
                    </a:lnB>
                  </a:tcPr>
                </a:tc>
                <a:tc>
                  <a:txBody>
                    <a:bodyPr/>
                    <a:lstStyle/>
                    <a:p>
                      <a:pPr algn="l" fontAlgn="b"/>
                      <a:endParaRPr lang="en-US" sz="5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latin typeface="Arial"/>
                      </a:endParaRPr>
                    </a:p>
                  </a:txBody>
                  <a:tcPr marL="0" marR="0" marT="0" marB="0" anchor="b">
                    <a:lnL>
                      <a:noFill/>
                    </a:lnL>
                    <a:lnR>
                      <a:noFill/>
                    </a:lnR>
                    <a:lnT>
                      <a:noFill/>
                    </a:lnT>
                    <a:lnB>
                      <a:noFill/>
                    </a:lnB>
                  </a:tcPr>
                </a:tc>
              </a:tr>
            </a:tbl>
          </a:graphicData>
        </a:graphic>
      </p:graphicFrame>
      <p:sp>
        <p:nvSpPr>
          <p:cNvPr id="5" name="AutoShape 22"/>
          <p:cNvSpPr>
            <a:spLocks noChangeArrowheads="1"/>
          </p:cNvSpPr>
          <p:nvPr/>
        </p:nvSpPr>
        <p:spPr bwMode="auto">
          <a:xfrm>
            <a:off x="838200" y="1295400"/>
            <a:ext cx="7296150" cy="3209925"/>
          </a:xfrm>
          <a:prstGeom prst="roundRect">
            <a:avLst>
              <a:gd name="adj" fmla="val 16667"/>
            </a:avLst>
          </a:prstGeom>
          <a:noFill/>
          <a:ln w="9525">
            <a:solidFill>
              <a:srgbClr val="000000"/>
            </a:solidFill>
            <a:round/>
            <a:headEnd/>
            <a:tailEnd/>
          </a:ln>
        </p:spPr>
      </p:sp>
      <p:graphicFrame>
        <p:nvGraphicFramePr>
          <p:cNvPr id="6" name="Chart 5"/>
          <p:cNvGraphicFramePr>
            <a:graphicFrameLocks/>
          </p:cNvGraphicFramePr>
          <p:nvPr/>
        </p:nvGraphicFramePr>
        <p:xfrm>
          <a:off x="990600" y="609600"/>
          <a:ext cx="8153400" cy="381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TotalTime>
  <Words>1656</Words>
  <Application>Microsoft Office PowerPoint</Application>
  <PresentationFormat>On-screen Show (4:3)</PresentationFormat>
  <Paragraphs>455</Paragraphs>
  <Slides>19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Office Theme</vt:lpstr>
      <vt:lpstr>Microsoft Excel Macro-Enabled Worksheet</vt:lpstr>
      <vt:lpstr>American Apparel Company and Industry Analysis</vt:lpstr>
      <vt:lpstr>Introduction</vt:lpstr>
      <vt:lpstr>Industry Snapshot</vt:lpstr>
      <vt:lpstr>Industry Driving Forces</vt:lpstr>
      <vt:lpstr>Competitive Comparisons</vt:lpstr>
      <vt:lpstr>Competitive Analysis</vt:lpstr>
      <vt:lpstr>Competitive Analysis</vt:lpstr>
      <vt:lpstr>Porter’s 5 Forces Model</vt:lpstr>
      <vt:lpstr>Strategic Group Map</vt:lpstr>
      <vt:lpstr>Market Analysis</vt:lpstr>
      <vt:lpstr>American Apparel: 4 Year Financial Analysis</vt:lpstr>
      <vt:lpstr>SWOT Analysis</vt:lpstr>
      <vt:lpstr>TOWS Matrix</vt:lpstr>
      <vt:lpstr>American Apparel: Internal Analysis</vt:lpstr>
      <vt:lpstr>Core Competencies</vt:lpstr>
      <vt:lpstr>Strategy Canvas</vt:lpstr>
      <vt:lpstr>Four Action Strategy</vt:lpstr>
      <vt:lpstr>Alternative Strategic Suggestions</vt:lpstr>
      <vt:lpstr>Alternative Strategic Suggestions</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Apparel Financial Analysis</dc:title>
  <dc:creator>Becky Alvarado</dc:creator>
  <cp:lastModifiedBy>Patrick</cp:lastModifiedBy>
  <cp:revision>16</cp:revision>
  <dcterms:created xsi:type="dcterms:W3CDTF">2012-11-26T19:21:56Z</dcterms:created>
  <dcterms:modified xsi:type="dcterms:W3CDTF">2012-11-27T06:52:15Z</dcterms:modified>
</cp:coreProperties>
</file>