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68" r:id="rId4"/>
    <p:sldId id="258" r:id="rId5"/>
    <p:sldId id="259" r:id="rId6"/>
    <p:sldId id="260" r:id="rId7"/>
    <p:sldId id="261" r:id="rId8"/>
    <p:sldId id="262" r:id="rId9"/>
    <p:sldId id="263" r:id="rId10"/>
    <p:sldId id="264" r:id="rId11"/>
    <p:sldId id="274" r:id="rId12"/>
    <p:sldId id="275" r:id="rId13"/>
    <p:sldId id="276" r:id="rId14"/>
    <p:sldId id="265" r:id="rId15"/>
    <p:sldId id="266" r:id="rId16"/>
    <p:sldId id="267" r:id="rId17"/>
    <p:sldId id="273" r:id="rId18"/>
    <p:sldId id="277" r:id="rId19"/>
    <p:sldId id="278" r:id="rId20"/>
    <p:sldId id="279" r:id="rId21"/>
    <p:sldId id="282" r:id="rId22"/>
    <p:sldId id="269" r:id="rId23"/>
    <p:sldId id="270" r:id="rId24"/>
    <p:sldId id="271" r:id="rId25"/>
    <p:sldId id="272"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17" autoAdjust="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Nike</c:v>
                </c:pt>
              </c:strCache>
            </c:strRef>
          </c:tx>
          <c:cat>
            <c:strRef>
              <c:f>Sheet1!$B$1:$F$1</c:f>
              <c:strCache>
                <c:ptCount val="5"/>
                <c:pt idx="0">
                  <c:v>2011</c:v>
                </c:pt>
                <c:pt idx="1">
                  <c:v>2010</c:v>
                </c:pt>
                <c:pt idx="2">
                  <c:v>2009</c:v>
                </c:pt>
                <c:pt idx="3">
                  <c:v>2008</c:v>
                </c:pt>
                <c:pt idx="4">
                  <c:v>2007</c:v>
                </c:pt>
              </c:strCache>
            </c:strRef>
          </c:cat>
          <c:val>
            <c:numRef>
              <c:f>Sheet1!$B$2:$F$2</c:f>
              <c:numCache>
                <c:formatCode>General</c:formatCode>
                <c:ptCount val="5"/>
                <c:pt idx="0">
                  <c:v>14.5</c:v>
                </c:pt>
                <c:pt idx="1">
                  <c:v>13.78</c:v>
                </c:pt>
                <c:pt idx="2">
                  <c:v>11.57</c:v>
                </c:pt>
                <c:pt idx="3">
                  <c:v>16.239999999999988</c:v>
                </c:pt>
                <c:pt idx="4">
                  <c:v>14.51</c:v>
                </c:pt>
              </c:numCache>
            </c:numRef>
          </c:val>
          <c:smooth val="0"/>
        </c:ser>
        <c:ser>
          <c:idx val="1"/>
          <c:order val="1"/>
          <c:tx>
            <c:strRef>
              <c:f>Sheet1!$A$3</c:f>
              <c:strCache>
                <c:ptCount val="1"/>
                <c:pt idx="0">
                  <c:v>Under Armour</c:v>
                </c:pt>
              </c:strCache>
            </c:strRef>
          </c:tx>
          <c:cat>
            <c:strRef>
              <c:f>Sheet1!$B$1:$F$1</c:f>
              <c:strCache>
                <c:ptCount val="5"/>
                <c:pt idx="0">
                  <c:v>2011</c:v>
                </c:pt>
                <c:pt idx="1">
                  <c:v>2010</c:v>
                </c:pt>
                <c:pt idx="2">
                  <c:v>2009</c:v>
                </c:pt>
                <c:pt idx="3">
                  <c:v>2008</c:v>
                </c:pt>
                <c:pt idx="4">
                  <c:v>2007</c:v>
                </c:pt>
              </c:strCache>
            </c:strRef>
          </c:cat>
          <c:val>
            <c:numRef>
              <c:f>Sheet1!$B$3:$F$3</c:f>
              <c:numCache>
                <c:formatCode>General</c:formatCode>
                <c:ptCount val="5"/>
                <c:pt idx="0">
                  <c:v>12.16</c:v>
                </c:pt>
                <c:pt idx="1">
                  <c:v>11.219999999999999</c:v>
                </c:pt>
                <c:pt idx="2">
                  <c:v>9.06</c:v>
                </c:pt>
                <c:pt idx="3">
                  <c:v>8.68</c:v>
                </c:pt>
                <c:pt idx="4">
                  <c:v>15.46</c:v>
                </c:pt>
              </c:numCache>
            </c:numRef>
          </c:val>
          <c:smooth val="0"/>
        </c:ser>
        <c:ser>
          <c:idx val="2"/>
          <c:order val="2"/>
          <c:tx>
            <c:strRef>
              <c:f>Sheet1!$A$4</c:f>
              <c:strCache>
                <c:ptCount val="1"/>
                <c:pt idx="0">
                  <c:v>Adidas Group</c:v>
                </c:pt>
              </c:strCache>
            </c:strRef>
          </c:tx>
          <c:cat>
            <c:strRef>
              <c:f>Sheet1!$B$1:$F$1</c:f>
              <c:strCache>
                <c:ptCount val="5"/>
                <c:pt idx="0">
                  <c:v>2011</c:v>
                </c:pt>
                <c:pt idx="1">
                  <c:v>2010</c:v>
                </c:pt>
                <c:pt idx="2">
                  <c:v>2009</c:v>
                </c:pt>
                <c:pt idx="3">
                  <c:v>2008</c:v>
                </c:pt>
                <c:pt idx="4">
                  <c:v>2007</c:v>
                </c:pt>
              </c:strCache>
            </c:strRef>
          </c:cat>
          <c:val>
            <c:numRef>
              <c:f>Sheet1!$B$4:$F$4</c:f>
              <c:numCache>
                <c:formatCode>General</c:formatCode>
                <c:ptCount val="5"/>
                <c:pt idx="0">
                  <c:v>6.1</c:v>
                </c:pt>
                <c:pt idx="1">
                  <c:v>5.8199999999999985</c:v>
                </c:pt>
                <c:pt idx="2">
                  <c:v>2.66</c:v>
                </c:pt>
                <c:pt idx="3">
                  <c:v>7.17</c:v>
                </c:pt>
                <c:pt idx="4">
                  <c:v>6.6</c:v>
                </c:pt>
              </c:numCache>
            </c:numRef>
          </c:val>
          <c:smooth val="0"/>
        </c:ser>
        <c:dLbls>
          <c:showLegendKey val="0"/>
          <c:showVal val="0"/>
          <c:showCatName val="0"/>
          <c:showSerName val="0"/>
          <c:showPercent val="0"/>
          <c:showBubbleSize val="0"/>
        </c:dLbls>
        <c:marker val="1"/>
        <c:smooth val="0"/>
        <c:axId val="65824640"/>
        <c:axId val="65826176"/>
      </c:lineChart>
      <c:catAx>
        <c:axId val="65824640"/>
        <c:scaling>
          <c:orientation val="minMax"/>
        </c:scaling>
        <c:delete val="0"/>
        <c:axPos val="b"/>
        <c:numFmt formatCode="0.00%" sourceLinked="0"/>
        <c:majorTickMark val="out"/>
        <c:minorTickMark val="none"/>
        <c:tickLblPos val="nextTo"/>
        <c:crossAx val="65826176"/>
        <c:crosses val="autoZero"/>
        <c:auto val="1"/>
        <c:lblAlgn val="ctr"/>
        <c:lblOffset val="100"/>
        <c:noMultiLvlLbl val="0"/>
      </c:catAx>
      <c:valAx>
        <c:axId val="65826176"/>
        <c:scaling>
          <c:orientation val="minMax"/>
        </c:scaling>
        <c:delete val="0"/>
        <c:axPos val="l"/>
        <c:majorGridlines/>
        <c:numFmt formatCode="General" sourceLinked="1"/>
        <c:majorTickMark val="out"/>
        <c:minorTickMark val="none"/>
        <c:tickLblPos val="nextTo"/>
        <c:crossAx val="6582464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Nike</c:v>
                </c:pt>
              </c:strCache>
            </c:strRef>
          </c:tx>
          <c:cat>
            <c:strRef>
              <c:f>Sheet1!$B$1:$F$1</c:f>
              <c:strCache>
                <c:ptCount val="5"/>
                <c:pt idx="0">
                  <c:v>2011</c:v>
                </c:pt>
                <c:pt idx="1">
                  <c:v>2010</c:v>
                </c:pt>
                <c:pt idx="2">
                  <c:v>2009</c:v>
                </c:pt>
                <c:pt idx="3">
                  <c:v>2008</c:v>
                </c:pt>
                <c:pt idx="4">
                  <c:v>2007</c:v>
                </c:pt>
              </c:strCache>
            </c:strRef>
          </c:cat>
          <c:val>
            <c:numRef>
              <c:f>Sheet1!$B$2:$F$2</c:f>
              <c:numCache>
                <c:formatCode>General</c:formatCode>
                <c:ptCount val="5"/>
                <c:pt idx="0">
                  <c:v>21.77</c:v>
                </c:pt>
                <c:pt idx="1">
                  <c:v>20.67</c:v>
                </c:pt>
                <c:pt idx="2">
                  <c:v>18</c:v>
                </c:pt>
                <c:pt idx="3">
                  <c:v>25.3</c:v>
                </c:pt>
                <c:pt idx="4">
                  <c:v>22.41</c:v>
                </c:pt>
              </c:numCache>
            </c:numRef>
          </c:val>
          <c:smooth val="0"/>
        </c:ser>
        <c:ser>
          <c:idx val="1"/>
          <c:order val="1"/>
          <c:tx>
            <c:strRef>
              <c:f>Sheet1!$A$3</c:f>
              <c:strCache>
                <c:ptCount val="1"/>
                <c:pt idx="0">
                  <c:v>Under Armour</c:v>
                </c:pt>
              </c:strCache>
            </c:strRef>
          </c:tx>
          <c:cat>
            <c:strRef>
              <c:f>Sheet1!$B$1:$F$1</c:f>
              <c:strCache>
                <c:ptCount val="5"/>
                <c:pt idx="0">
                  <c:v>2011</c:v>
                </c:pt>
                <c:pt idx="1">
                  <c:v>2010</c:v>
                </c:pt>
                <c:pt idx="2">
                  <c:v>2009</c:v>
                </c:pt>
                <c:pt idx="3">
                  <c:v>2008</c:v>
                </c:pt>
                <c:pt idx="4">
                  <c:v>2007</c:v>
                </c:pt>
              </c:strCache>
            </c:strRef>
          </c:cat>
          <c:val>
            <c:numRef>
              <c:f>Sheet1!$B$3:$F$3</c:f>
              <c:numCache>
                <c:formatCode>General</c:formatCode>
                <c:ptCount val="5"/>
                <c:pt idx="0">
                  <c:v>17.100000000000001</c:v>
                </c:pt>
                <c:pt idx="1">
                  <c:v>15.27</c:v>
                </c:pt>
                <c:pt idx="2">
                  <c:v>12.8</c:v>
                </c:pt>
                <c:pt idx="3">
                  <c:v>12.47</c:v>
                </c:pt>
                <c:pt idx="4">
                  <c:v>21.24</c:v>
                </c:pt>
              </c:numCache>
            </c:numRef>
          </c:val>
          <c:smooth val="0"/>
        </c:ser>
        <c:ser>
          <c:idx val="2"/>
          <c:order val="2"/>
          <c:tx>
            <c:strRef>
              <c:f>Sheet1!$A$4</c:f>
              <c:strCache>
                <c:ptCount val="1"/>
                <c:pt idx="0">
                  <c:v>Adidas Group</c:v>
                </c:pt>
              </c:strCache>
            </c:strRef>
          </c:tx>
          <c:cat>
            <c:strRef>
              <c:f>Sheet1!$B$1:$F$1</c:f>
              <c:strCache>
                <c:ptCount val="5"/>
                <c:pt idx="0">
                  <c:v>2011</c:v>
                </c:pt>
                <c:pt idx="1">
                  <c:v>2010</c:v>
                </c:pt>
                <c:pt idx="2">
                  <c:v>2009</c:v>
                </c:pt>
                <c:pt idx="3">
                  <c:v>2008</c:v>
                </c:pt>
                <c:pt idx="4">
                  <c:v>2007</c:v>
                </c:pt>
              </c:strCache>
            </c:strRef>
          </c:cat>
          <c:val>
            <c:numRef>
              <c:f>Sheet1!$B$4:$F$4</c:f>
              <c:numCache>
                <c:formatCode>General</c:formatCode>
                <c:ptCount val="5"/>
                <c:pt idx="0">
                  <c:v>13.5</c:v>
                </c:pt>
                <c:pt idx="1">
                  <c:v>13.52</c:v>
                </c:pt>
                <c:pt idx="2">
                  <c:v>6.85</c:v>
                </c:pt>
                <c:pt idx="3">
                  <c:v>19.979999999999997</c:v>
                </c:pt>
                <c:pt idx="4">
                  <c:v>18.829999999999995</c:v>
                </c:pt>
              </c:numCache>
            </c:numRef>
          </c:val>
          <c:smooth val="0"/>
        </c:ser>
        <c:dLbls>
          <c:showLegendKey val="0"/>
          <c:showVal val="0"/>
          <c:showCatName val="0"/>
          <c:showSerName val="0"/>
          <c:showPercent val="0"/>
          <c:showBubbleSize val="0"/>
        </c:dLbls>
        <c:marker val="1"/>
        <c:smooth val="0"/>
        <c:axId val="65756160"/>
        <c:axId val="65757952"/>
      </c:lineChart>
      <c:catAx>
        <c:axId val="65756160"/>
        <c:scaling>
          <c:orientation val="minMax"/>
        </c:scaling>
        <c:delete val="0"/>
        <c:axPos val="b"/>
        <c:majorTickMark val="out"/>
        <c:minorTickMark val="none"/>
        <c:tickLblPos val="nextTo"/>
        <c:crossAx val="65757952"/>
        <c:crosses val="autoZero"/>
        <c:auto val="1"/>
        <c:lblAlgn val="ctr"/>
        <c:lblOffset val="100"/>
        <c:noMultiLvlLbl val="0"/>
      </c:catAx>
      <c:valAx>
        <c:axId val="65757952"/>
        <c:scaling>
          <c:orientation val="minMax"/>
        </c:scaling>
        <c:delete val="0"/>
        <c:axPos val="l"/>
        <c:majorGridlines/>
        <c:numFmt formatCode="General" sourceLinked="1"/>
        <c:majorTickMark val="out"/>
        <c:minorTickMark val="none"/>
        <c:tickLblPos val="nextTo"/>
        <c:crossAx val="65756160"/>
        <c:crosses val="autoZero"/>
        <c:crossBetween val="between"/>
      </c:valAx>
    </c:plotArea>
    <c:legend>
      <c:legendPos val="r"/>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0.86111</cdr:x>
      <cdr:y>0.60938</cdr:y>
    </cdr:from>
    <cdr:to>
      <cdr:x>1</cdr:x>
      <cdr:y>0.78125</cdr:y>
    </cdr:to>
    <cdr:sp macro="" textlink="">
      <cdr:nvSpPr>
        <cdr:cNvPr id="2" name="TextBox 1"/>
        <cdr:cNvSpPr txBox="1"/>
      </cdr:nvSpPr>
      <cdr:spPr>
        <a:xfrm xmlns:a="http://schemas.openxmlformats.org/drawingml/2006/main">
          <a:off x="7086600" y="2971800"/>
          <a:ext cx="11430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(Shown in Percent form)</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9C5DF-AD0C-4202-9DD1-65BEA5449905}" type="datetimeFigureOut">
              <a:rPr lang="en-US" smtClean="0"/>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AE8DB-6528-41B0-A358-B2E3F784E14B}" type="slidenum">
              <a:rPr lang="en-US" smtClean="0"/>
              <a:pPr/>
              <a:t>‹#›</a:t>
            </a:fld>
            <a:endParaRPr lang="en-US"/>
          </a:p>
        </p:txBody>
      </p:sp>
    </p:spTree>
    <p:extLst>
      <p:ext uri="{BB962C8B-B14F-4D97-AF65-F5344CB8AC3E}">
        <p14:creationId xmlns:p14="http://schemas.microsoft.com/office/powerpoint/2010/main" val="690766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a:t>
            </a:fld>
            <a:endParaRPr lang="en-US"/>
          </a:p>
        </p:txBody>
      </p:sp>
    </p:spTree>
    <p:extLst>
      <p:ext uri="{BB962C8B-B14F-4D97-AF65-F5344CB8AC3E}">
        <p14:creationId xmlns:p14="http://schemas.microsoft.com/office/powerpoint/2010/main" val="3028818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Hayley</a:t>
            </a:r>
            <a:r>
              <a:rPr lang="en-US" baseline="0" dirty="0" smtClean="0"/>
              <a:t> J.</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10</a:t>
            </a:fld>
            <a:endParaRPr lang="en-US"/>
          </a:p>
        </p:txBody>
      </p:sp>
    </p:spTree>
    <p:extLst>
      <p:ext uri="{BB962C8B-B14F-4D97-AF65-F5344CB8AC3E}">
        <p14:creationId xmlns:p14="http://schemas.microsoft.com/office/powerpoint/2010/main" val="4007518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Hayley</a:t>
            </a:r>
            <a:r>
              <a:rPr lang="en-US" baseline="0" dirty="0" smtClean="0"/>
              <a:t> J.</a:t>
            </a:r>
          </a:p>
        </p:txBody>
      </p:sp>
      <p:sp>
        <p:nvSpPr>
          <p:cNvPr id="4" name="Slide Number Placeholder 3"/>
          <p:cNvSpPr>
            <a:spLocks noGrp="1"/>
          </p:cNvSpPr>
          <p:nvPr>
            <p:ph type="sldNum" sz="quarter" idx="10"/>
          </p:nvPr>
        </p:nvSpPr>
        <p:spPr/>
        <p:txBody>
          <a:bodyPr/>
          <a:lstStyle/>
          <a:p>
            <a:fld id="{D1FAE8DB-6528-41B0-A358-B2E3F784E14B}" type="slidenum">
              <a:rPr lang="en-US" smtClean="0"/>
              <a:pPr/>
              <a:t>11</a:t>
            </a:fld>
            <a:endParaRPr lang="en-US"/>
          </a:p>
        </p:txBody>
      </p:sp>
    </p:spTree>
    <p:extLst>
      <p:ext uri="{BB962C8B-B14F-4D97-AF65-F5344CB8AC3E}">
        <p14:creationId xmlns:p14="http://schemas.microsoft.com/office/powerpoint/2010/main" val="1833027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12</a:t>
            </a:fld>
            <a:endParaRPr lang="en-US"/>
          </a:p>
        </p:txBody>
      </p:sp>
    </p:spTree>
    <p:extLst>
      <p:ext uri="{BB962C8B-B14F-4D97-AF65-F5344CB8AC3E}">
        <p14:creationId xmlns:p14="http://schemas.microsoft.com/office/powerpoint/2010/main" val="2802626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13</a:t>
            </a:fld>
            <a:endParaRPr lang="en-US"/>
          </a:p>
        </p:txBody>
      </p:sp>
    </p:spTree>
    <p:extLst>
      <p:ext uri="{BB962C8B-B14F-4D97-AF65-F5344CB8AC3E}">
        <p14:creationId xmlns:p14="http://schemas.microsoft.com/office/powerpoint/2010/main" val="2385712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14</a:t>
            </a:fld>
            <a:endParaRPr lang="en-US"/>
          </a:p>
        </p:txBody>
      </p:sp>
    </p:spTree>
    <p:extLst>
      <p:ext uri="{BB962C8B-B14F-4D97-AF65-F5344CB8AC3E}">
        <p14:creationId xmlns:p14="http://schemas.microsoft.com/office/powerpoint/2010/main" val="1734867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15</a:t>
            </a:fld>
            <a:endParaRPr lang="en-US"/>
          </a:p>
        </p:txBody>
      </p:sp>
    </p:spTree>
    <p:extLst>
      <p:ext uri="{BB962C8B-B14F-4D97-AF65-F5344CB8AC3E}">
        <p14:creationId xmlns:p14="http://schemas.microsoft.com/office/powerpoint/2010/main" val="3863977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16</a:t>
            </a:fld>
            <a:endParaRPr lang="en-US"/>
          </a:p>
        </p:txBody>
      </p:sp>
    </p:spTree>
    <p:extLst>
      <p:ext uri="{BB962C8B-B14F-4D97-AF65-F5344CB8AC3E}">
        <p14:creationId xmlns:p14="http://schemas.microsoft.com/office/powerpoint/2010/main" val="3092413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17</a:t>
            </a:fld>
            <a:endParaRPr lang="en-US"/>
          </a:p>
        </p:txBody>
      </p:sp>
    </p:spTree>
    <p:extLst>
      <p:ext uri="{BB962C8B-B14F-4D97-AF65-F5344CB8AC3E}">
        <p14:creationId xmlns:p14="http://schemas.microsoft.com/office/powerpoint/2010/main" val="3346480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Haley</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18</a:t>
            </a:fld>
            <a:endParaRPr lang="en-US"/>
          </a:p>
        </p:txBody>
      </p:sp>
    </p:spTree>
    <p:extLst>
      <p:ext uri="{BB962C8B-B14F-4D97-AF65-F5344CB8AC3E}">
        <p14:creationId xmlns:p14="http://schemas.microsoft.com/office/powerpoint/2010/main" val="3011390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Haley</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19</a:t>
            </a:fld>
            <a:endParaRPr lang="en-US"/>
          </a:p>
        </p:txBody>
      </p:sp>
    </p:spTree>
    <p:extLst>
      <p:ext uri="{BB962C8B-B14F-4D97-AF65-F5344CB8AC3E}">
        <p14:creationId xmlns:p14="http://schemas.microsoft.com/office/powerpoint/2010/main" val="88767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a:t>
            </a:fld>
            <a:endParaRPr lang="en-US"/>
          </a:p>
        </p:txBody>
      </p:sp>
    </p:spTree>
    <p:extLst>
      <p:ext uri="{BB962C8B-B14F-4D97-AF65-F5344CB8AC3E}">
        <p14:creationId xmlns:p14="http://schemas.microsoft.com/office/powerpoint/2010/main" val="3506208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Haley</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20</a:t>
            </a:fld>
            <a:endParaRPr lang="en-US"/>
          </a:p>
        </p:txBody>
      </p:sp>
    </p:spTree>
    <p:extLst>
      <p:ext uri="{BB962C8B-B14F-4D97-AF65-F5344CB8AC3E}">
        <p14:creationId xmlns:p14="http://schemas.microsoft.com/office/powerpoint/2010/main" val="3132090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22</a:t>
            </a:fld>
            <a:endParaRPr lang="en-US"/>
          </a:p>
        </p:txBody>
      </p:sp>
    </p:spTree>
    <p:extLst>
      <p:ext uri="{BB962C8B-B14F-4D97-AF65-F5344CB8AC3E}">
        <p14:creationId xmlns:p14="http://schemas.microsoft.com/office/powerpoint/2010/main" val="3844992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23</a:t>
            </a:fld>
            <a:endParaRPr lang="en-US"/>
          </a:p>
        </p:txBody>
      </p:sp>
    </p:spTree>
    <p:extLst>
      <p:ext uri="{BB962C8B-B14F-4D97-AF65-F5344CB8AC3E}">
        <p14:creationId xmlns:p14="http://schemas.microsoft.com/office/powerpoint/2010/main" val="3423929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24</a:t>
            </a:fld>
            <a:endParaRPr lang="en-US"/>
          </a:p>
        </p:txBody>
      </p:sp>
    </p:spTree>
    <p:extLst>
      <p:ext uri="{BB962C8B-B14F-4D97-AF65-F5344CB8AC3E}">
        <p14:creationId xmlns:p14="http://schemas.microsoft.com/office/powerpoint/2010/main" val="2733249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25</a:t>
            </a:fld>
            <a:endParaRPr lang="en-US"/>
          </a:p>
        </p:txBody>
      </p:sp>
    </p:spTree>
    <p:extLst>
      <p:ext uri="{BB962C8B-B14F-4D97-AF65-F5344CB8AC3E}">
        <p14:creationId xmlns:p14="http://schemas.microsoft.com/office/powerpoint/2010/main" val="24432492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26</a:t>
            </a:fld>
            <a:endParaRPr lang="en-US"/>
          </a:p>
        </p:txBody>
      </p:sp>
    </p:spTree>
    <p:extLst>
      <p:ext uri="{BB962C8B-B14F-4D97-AF65-F5344CB8AC3E}">
        <p14:creationId xmlns:p14="http://schemas.microsoft.com/office/powerpoint/2010/main" val="63444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Dan</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27</a:t>
            </a:fld>
            <a:endParaRPr lang="en-US"/>
          </a:p>
        </p:txBody>
      </p:sp>
    </p:spTree>
    <p:extLst>
      <p:ext uri="{BB962C8B-B14F-4D97-AF65-F5344CB8AC3E}">
        <p14:creationId xmlns:p14="http://schemas.microsoft.com/office/powerpoint/2010/main" val="398005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Paige</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3</a:t>
            </a:fld>
            <a:endParaRPr lang="en-US"/>
          </a:p>
        </p:txBody>
      </p:sp>
    </p:spTree>
    <p:extLst>
      <p:ext uri="{BB962C8B-B14F-4D97-AF65-F5344CB8AC3E}">
        <p14:creationId xmlns:p14="http://schemas.microsoft.com/office/powerpoint/2010/main" val="135405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Haley</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4</a:t>
            </a:fld>
            <a:endParaRPr lang="en-US"/>
          </a:p>
        </p:txBody>
      </p:sp>
    </p:spTree>
    <p:extLst>
      <p:ext uri="{BB962C8B-B14F-4D97-AF65-F5344CB8AC3E}">
        <p14:creationId xmlns:p14="http://schemas.microsoft.com/office/powerpoint/2010/main" val="3206233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Haley The graph below compares consumer spending before the recession and total footwear sales. The decrease in 2008 is caused by a high unemployment which caused a 3.5% decrease on the amount spent on normal goods, such as footwear. </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5</a:t>
            </a:fld>
            <a:endParaRPr lang="en-US"/>
          </a:p>
        </p:txBody>
      </p:sp>
    </p:spTree>
    <p:extLst>
      <p:ext uri="{BB962C8B-B14F-4D97-AF65-F5344CB8AC3E}">
        <p14:creationId xmlns:p14="http://schemas.microsoft.com/office/powerpoint/2010/main" val="2564685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Haley The graph below, presented by the U.S Department of Commerce: Bureau of Economic Analysis, indicates that the economy is recovering from the recession; therefore, companies in this industry expect growth by 2012. </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6</a:t>
            </a:fld>
            <a:endParaRPr lang="en-US"/>
          </a:p>
        </p:txBody>
      </p:sp>
    </p:spTree>
    <p:extLst>
      <p:ext uri="{BB962C8B-B14F-4D97-AF65-F5344CB8AC3E}">
        <p14:creationId xmlns:p14="http://schemas.microsoft.com/office/powerpoint/2010/main" val="1158251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Hayley J. With the increasing focus on an active and healthy lifestyle, there is an increasing need to provide products to all consumers in the market.  Women have taken an increasingly active role and vow to have a product that is functional. In addition, women currently consume the largest percentage of the shoe sale market . </a:t>
            </a:r>
          </a:p>
        </p:txBody>
      </p:sp>
      <p:sp>
        <p:nvSpPr>
          <p:cNvPr id="4" name="Slide Number Placeholder 3"/>
          <p:cNvSpPr>
            <a:spLocks noGrp="1"/>
          </p:cNvSpPr>
          <p:nvPr>
            <p:ph type="sldNum" sz="quarter" idx="10"/>
          </p:nvPr>
        </p:nvSpPr>
        <p:spPr/>
        <p:txBody>
          <a:bodyPr/>
          <a:lstStyle/>
          <a:p>
            <a:fld id="{D1FAE8DB-6528-41B0-A358-B2E3F784E14B}" type="slidenum">
              <a:rPr lang="en-US" smtClean="0"/>
              <a:pPr/>
              <a:t>7</a:t>
            </a:fld>
            <a:endParaRPr lang="en-US"/>
          </a:p>
        </p:txBody>
      </p:sp>
    </p:spTree>
    <p:extLst>
      <p:ext uri="{BB962C8B-B14F-4D97-AF65-F5344CB8AC3E}">
        <p14:creationId xmlns:p14="http://schemas.microsoft.com/office/powerpoint/2010/main" val="817555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Hayley J. </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8</a:t>
            </a:fld>
            <a:endParaRPr lang="en-US"/>
          </a:p>
        </p:txBody>
      </p:sp>
    </p:spTree>
    <p:extLst>
      <p:ext uri="{BB962C8B-B14F-4D97-AF65-F5344CB8AC3E}">
        <p14:creationId xmlns:p14="http://schemas.microsoft.com/office/powerpoint/2010/main" val="3454557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Hayley J. </a:t>
            </a:r>
            <a:endParaRPr lang="en-US" dirty="0"/>
          </a:p>
        </p:txBody>
      </p:sp>
      <p:sp>
        <p:nvSpPr>
          <p:cNvPr id="4" name="Slide Number Placeholder 3"/>
          <p:cNvSpPr>
            <a:spLocks noGrp="1"/>
          </p:cNvSpPr>
          <p:nvPr>
            <p:ph type="sldNum" sz="quarter" idx="10"/>
          </p:nvPr>
        </p:nvSpPr>
        <p:spPr/>
        <p:txBody>
          <a:bodyPr/>
          <a:lstStyle/>
          <a:p>
            <a:fld id="{D1FAE8DB-6528-41B0-A358-B2E3F784E14B}" type="slidenum">
              <a:rPr lang="en-US" smtClean="0"/>
              <a:pPr/>
              <a:t>9</a:t>
            </a:fld>
            <a:endParaRPr lang="en-US"/>
          </a:p>
        </p:txBody>
      </p:sp>
    </p:spTree>
    <p:extLst>
      <p:ext uri="{BB962C8B-B14F-4D97-AF65-F5344CB8AC3E}">
        <p14:creationId xmlns:p14="http://schemas.microsoft.com/office/powerpoint/2010/main" val="1114370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ACBC0-716F-4B37-9200-FB82B07C265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ACBC0-716F-4B37-9200-FB82B07C265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ACBC0-716F-4B37-9200-FB82B07C265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ACBC0-716F-4B37-9200-FB82B07C265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A46BE-DEA8-422A-945A-A944078E9A86}"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ACBC0-716F-4B37-9200-FB82B07C26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5FA46BE-DEA8-422A-945A-A944078E9A86}" type="datetimeFigureOut">
              <a:rPr lang="en-US" smtClean="0"/>
              <a:pPr/>
              <a:t>11/26/2012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68ACBC0-716F-4B37-9200-FB82B07C26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normAutofit fontScale="90000"/>
          </a:bodyPr>
          <a:lstStyle/>
          <a:p>
            <a:r>
              <a:rPr lang="en-US" sz="9600" dirty="0" smtClean="0"/>
              <a:t>NIKE</a:t>
            </a:r>
            <a:r>
              <a:rPr lang="en-US" dirty="0" smtClean="0"/>
              <a:t/>
            </a:r>
            <a:br>
              <a:rPr lang="en-US" dirty="0" smtClean="0"/>
            </a:br>
            <a:r>
              <a:rPr lang="en-US" dirty="0" smtClean="0"/>
              <a:t>Industry and Company Analysis</a:t>
            </a:r>
            <a:endParaRPr lang="en-US" dirty="0"/>
          </a:p>
        </p:txBody>
      </p:sp>
      <p:sp>
        <p:nvSpPr>
          <p:cNvPr id="3" name="Subtitle 2"/>
          <p:cNvSpPr>
            <a:spLocks noGrp="1"/>
          </p:cNvSpPr>
          <p:nvPr>
            <p:ph type="subTitle" idx="1"/>
          </p:nvPr>
        </p:nvSpPr>
        <p:spPr>
          <a:xfrm>
            <a:off x="1371600" y="4495800"/>
            <a:ext cx="6400800" cy="1752600"/>
          </a:xfrm>
        </p:spPr>
        <p:txBody>
          <a:bodyPr/>
          <a:lstStyle/>
          <a:p>
            <a:r>
              <a:rPr lang="en-US" dirty="0" smtClean="0"/>
              <a:t>Presented by: Paige Adams, Haley Smith, Laura Freeman, Dan Lawson, Hayley Jacobs, Gage Mitchell</a:t>
            </a:r>
            <a:endParaRPr lang="en-US" dirty="0"/>
          </a:p>
        </p:txBody>
      </p:sp>
    </p:spTree>
    <p:extLst>
      <p:ext uri="{BB962C8B-B14F-4D97-AF65-F5344CB8AC3E}">
        <p14:creationId xmlns:p14="http://schemas.microsoft.com/office/powerpoint/2010/main" val="2830099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ROA</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8153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166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Return On Assets</a:t>
            </a:r>
            <a:endParaRPr lang="en-US" dirty="0"/>
          </a:p>
        </p:txBody>
      </p:sp>
      <p:graphicFrame>
        <p:nvGraphicFramePr>
          <p:cNvPr id="4" name="Content Placeholder 3" descr="Return on Assets in percentage&#10;" title="Return on Assets"/>
          <p:cNvGraphicFramePr>
            <a:graphicFrameLocks noGrp="1"/>
          </p:cNvGraphicFramePr>
          <p:nvPr>
            <p:ph idx="1"/>
            <p:extLst>
              <p:ext uri="{D42A27DB-BD31-4B8C-83A1-F6EECF244321}">
                <p14:modId xmlns:p14="http://schemas.microsoft.com/office/powerpoint/2010/main" val="3151910414"/>
              </p:ext>
            </p:extLst>
          </p:nvPr>
        </p:nvGraphicFramePr>
        <p:xfrm>
          <a:off x="3810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0181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Return on Equity</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7467600" y="4572000"/>
            <a:ext cx="1143000" cy="838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dirty="0" smtClean="0"/>
              <a:t>(Shown in Percent form)</a:t>
            </a:r>
            <a:endParaRPr lang="en-US" sz="1100" dirty="0"/>
          </a:p>
        </p:txBody>
      </p:sp>
    </p:spTree>
    <p:extLst>
      <p:ext uri="{BB962C8B-B14F-4D97-AF65-F5344CB8AC3E}">
        <p14:creationId xmlns:p14="http://schemas.microsoft.com/office/powerpoint/2010/main" val="2367729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Analysis: Bankruptcy Prediction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86891"/>
              </p:ext>
            </p:extLst>
          </p:nvPr>
        </p:nvGraphicFramePr>
        <p:xfrm>
          <a:off x="685800" y="1752600"/>
          <a:ext cx="7239000" cy="2895600"/>
        </p:xfrm>
        <a:graphic>
          <a:graphicData uri="http://schemas.openxmlformats.org/drawingml/2006/table">
            <a:tbl>
              <a:tblPr firstRow="1" firstCol="1" bandRow="1">
                <a:tableStyleId>{5C22544A-7EE6-4342-B048-85BDC9FD1C3A}</a:tableStyleId>
              </a:tblPr>
              <a:tblGrid>
                <a:gridCol w="3619500"/>
                <a:gridCol w="3619500"/>
              </a:tblGrid>
              <a:tr h="723900">
                <a:tc gridSpan="2">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Bankruptcy </a:t>
                      </a:r>
                      <a:r>
                        <a:rPr lang="en-US" sz="2000" dirty="0">
                          <a:effectLst/>
                        </a:rPr>
                        <a:t>Prediction</a:t>
                      </a:r>
                      <a:endParaRPr lang="en-US" sz="2000" dirty="0">
                        <a:effectLst/>
                        <a:latin typeface="Calibri"/>
                        <a:ea typeface="MS Mincho"/>
                        <a:cs typeface="Times New Roman"/>
                      </a:endParaRPr>
                    </a:p>
                  </a:txBody>
                  <a:tcPr marL="68580" marR="68580" marT="0" marB="0"/>
                </a:tc>
                <a:tc hMerge="1">
                  <a:txBody>
                    <a:bodyPr/>
                    <a:lstStyle/>
                    <a:p>
                      <a:endParaRPr lang="en-US"/>
                    </a:p>
                  </a:txBody>
                  <a:tcPr/>
                </a:tc>
              </a:tr>
              <a:tr h="723900">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Nike</a:t>
                      </a:r>
                      <a:endParaRPr lang="en-US" sz="2000" dirty="0">
                        <a:effectLst/>
                        <a:latin typeface="Calibri"/>
                        <a:ea typeface="MS Mincho"/>
                        <a:cs typeface="Times New Roman"/>
                      </a:endParaRPr>
                    </a:p>
                  </a:txBody>
                  <a:tcPr marL="68580" marR="68580" marT="0" marB="0"/>
                </a:tc>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4.695</a:t>
                      </a:r>
                      <a:endParaRPr lang="en-US" sz="2000" dirty="0">
                        <a:effectLst/>
                        <a:latin typeface="Calibri"/>
                        <a:ea typeface="MS Mincho"/>
                        <a:cs typeface="Times New Roman"/>
                      </a:endParaRPr>
                    </a:p>
                  </a:txBody>
                  <a:tcPr marL="68580" marR="68580" marT="0" marB="0"/>
                </a:tc>
              </a:tr>
              <a:tr h="723900">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Under </a:t>
                      </a:r>
                      <a:r>
                        <a:rPr lang="en-US" sz="2000" dirty="0" err="1" smtClean="0">
                          <a:effectLst/>
                        </a:rPr>
                        <a:t>Armour</a:t>
                      </a:r>
                      <a:endParaRPr lang="en-US" sz="2000" dirty="0">
                        <a:effectLst/>
                        <a:latin typeface="Calibri"/>
                        <a:ea typeface="MS Mincho"/>
                        <a:cs typeface="Times New Roman"/>
                      </a:endParaRPr>
                    </a:p>
                  </a:txBody>
                  <a:tcPr marL="68580" marR="68580" marT="0" marB="0"/>
                </a:tc>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4.572</a:t>
                      </a:r>
                      <a:endParaRPr lang="en-US" sz="2000" dirty="0">
                        <a:effectLst/>
                        <a:latin typeface="Calibri"/>
                        <a:ea typeface="MS Mincho"/>
                        <a:cs typeface="Times New Roman"/>
                      </a:endParaRPr>
                    </a:p>
                  </a:txBody>
                  <a:tcPr marL="68580" marR="68580" marT="0" marB="0"/>
                </a:tc>
              </a:tr>
              <a:tr h="723900">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Adidas </a:t>
                      </a:r>
                      <a:r>
                        <a:rPr lang="en-US" sz="2000" dirty="0">
                          <a:effectLst/>
                        </a:rPr>
                        <a:t>Group</a:t>
                      </a:r>
                      <a:endParaRPr lang="en-US" sz="2000" dirty="0">
                        <a:effectLst/>
                        <a:latin typeface="Calibri"/>
                        <a:ea typeface="MS Mincho"/>
                        <a:cs typeface="Times New Roman"/>
                      </a:endParaRPr>
                    </a:p>
                  </a:txBody>
                  <a:tcPr marL="68580" marR="68580" marT="0" marB="0"/>
                </a:tc>
                <a:tc>
                  <a:txBody>
                    <a:bodyPr/>
                    <a:lstStyle/>
                    <a:p>
                      <a:pPr marL="0" marR="0" algn="ctr">
                        <a:spcBef>
                          <a:spcPts val="0"/>
                        </a:spcBef>
                        <a:spcAft>
                          <a:spcPts val="0"/>
                        </a:spcAft>
                      </a:pPr>
                      <a:endParaRPr lang="en-US" sz="2000" dirty="0" smtClean="0">
                        <a:effectLst/>
                      </a:endParaRPr>
                    </a:p>
                    <a:p>
                      <a:pPr marL="0" marR="0" algn="ctr">
                        <a:spcBef>
                          <a:spcPts val="0"/>
                        </a:spcBef>
                        <a:spcAft>
                          <a:spcPts val="0"/>
                        </a:spcAft>
                      </a:pPr>
                      <a:r>
                        <a:rPr lang="en-US" sz="2000" dirty="0" smtClean="0">
                          <a:effectLst/>
                        </a:rPr>
                        <a:t>2.236</a:t>
                      </a:r>
                      <a:endParaRPr lang="en-US" sz="2000" dirty="0">
                        <a:effectLst/>
                        <a:latin typeface="Calibri"/>
                        <a:ea typeface="MS Mincho"/>
                        <a:cs typeface="Times New Roman"/>
                      </a:endParaRPr>
                    </a:p>
                  </a:txBody>
                  <a:tcPr marL="68580" marR="68580" marT="0" marB="0"/>
                </a:tc>
              </a:tr>
            </a:tbl>
          </a:graphicData>
        </a:graphic>
      </p:graphicFrame>
      <p:sp>
        <p:nvSpPr>
          <p:cNvPr id="5" name="TextBox 4"/>
          <p:cNvSpPr txBox="1"/>
          <p:nvPr/>
        </p:nvSpPr>
        <p:spPr>
          <a:xfrm>
            <a:off x="685800" y="5029200"/>
            <a:ext cx="7162800" cy="646331"/>
          </a:xfrm>
          <a:prstGeom prst="rect">
            <a:avLst/>
          </a:prstGeom>
          <a:noFill/>
        </p:spPr>
        <p:txBody>
          <a:bodyPr wrap="square" rtlCol="0">
            <a:spAutoFit/>
          </a:bodyPr>
          <a:lstStyle/>
          <a:p>
            <a:pPr marL="285750" indent="-285750">
              <a:buFont typeface="Arial" pitchFamily="34" charset="0"/>
              <a:buChar char="•"/>
            </a:pPr>
            <a:r>
              <a:rPr lang="en-US" dirty="0" smtClean="0"/>
              <a:t>Desire a high z-score</a:t>
            </a:r>
          </a:p>
          <a:p>
            <a:pPr marL="285750" indent="-285750">
              <a:buFont typeface="Arial" pitchFamily="34" charset="0"/>
              <a:buChar char="•"/>
            </a:pPr>
            <a:r>
              <a:rPr lang="en-US" dirty="0" smtClean="0"/>
              <a:t>Less possibility of bankruptcy</a:t>
            </a:r>
            <a:endParaRPr lang="en-US" dirty="0"/>
          </a:p>
        </p:txBody>
      </p:sp>
    </p:spTree>
    <p:extLst>
      <p:ext uri="{BB962C8B-B14F-4D97-AF65-F5344CB8AC3E}">
        <p14:creationId xmlns:p14="http://schemas.microsoft.com/office/powerpoint/2010/main" val="299138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EPS</a:t>
            </a:r>
            <a:endParaRPr lang="en-US" dirty="0"/>
          </a:p>
        </p:txBody>
      </p:sp>
      <p:sp>
        <p:nvSpPr>
          <p:cNvPr id="3" name="Content Placeholder 2"/>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2337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Market Share</a:t>
            </a:r>
            <a:endParaRPr lang="en-US" dirty="0"/>
          </a:p>
        </p:txBody>
      </p:sp>
      <p:sp>
        <p:nvSpPr>
          <p:cNvPr id="3" name="Content Placeholder 2"/>
          <p:cNvSpPr>
            <a:spLocks noGrp="1"/>
          </p:cNvSpPr>
          <p:nvPr>
            <p:ph idx="1"/>
          </p:nvPr>
        </p:nvSpPr>
        <p:spPr/>
        <p:txBody>
          <a:bodyPr/>
          <a:lstStyle/>
          <a:p>
            <a:endParaRPr lang="en-US" dirty="0"/>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183" y="1523998"/>
            <a:ext cx="4079344" cy="5105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4038600" cy="490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66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Market Share</a:t>
            </a:r>
            <a:endParaRPr lang="en-US" dirty="0"/>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524000"/>
            <a:ext cx="4343400" cy="5096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4267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611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Analysis: Potential Growth for Industry</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2133600"/>
            <a:ext cx="8686800" cy="3962399"/>
          </a:xfrm>
          <a:prstGeom prst="rect">
            <a:avLst/>
          </a:prstGeom>
          <a:noFill/>
          <a:ln>
            <a:noFill/>
          </a:ln>
        </p:spPr>
      </p:pic>
    </p:spTree>
    <p:extLst>
      <p:ext uri="{BB962C8B-B14F-4D97-AF65-F5344CB8AC3E}">
        <p14:creationId xmlns:p14="http://schemas.microsoft.com/office/powerpoint/2010/main" val="957665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 - Adidas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5879850"/>
              </p:ext>
            </p:extLst>
          </p:nvPr>
        </p:nvGraphicFramePr>
        <p:xfrm>
          <a:off x="685800" y="1524000"/>
          <a:ext cx="7162800" cy="4800600"/>
        </p:xfrm>
        <a:graphic>
          <a:graphicData uri="http://schemas.openxmlformats.org/drawingml/2006/table">
            <a:tbl>
              <a:tblPr firstRow="1" bandRow="1"/>
              <a:tblGrid>
                <a:gridCol w="3514553"/>
                <a:gridCol w="3648247"/>
              </a:tblGrid>
              <a:tr h="2548011">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Strengths</a:t>
                      </a:r>
                      <a:endParaRPr lang="en-US" sz="2000" dirty="0">
                        <a:solidFill>
                          <a:schemeClr val="bg1"/>
                        </a:solidFill>
                        <a:effectLst/>
                        <a:latin typeface="Calibri"/>
                        <a:ea typeface="MS Mincho"/>
                        <a:cs typeface="Times New Roman"/>
                      </a:endParaRPr>
                    </a:p>
                    <a:p>
                      <a:pPr marL="114300" indent="-114300"/>
                      <a:r>
                        <a:rPr lang="en-US" sz="1600" dirty="0">
                          <a:solidFill>
                            <a:schemeClr val="bg1"/>
                          </a:solidFill>
                          <a:effectLst/>
                          <a:latin typeface="Arial"/>
                          <a:ea typeface="Times New Roman"/>
                        </a:rPr>
                        <a:t>Worldwide presence with </a:t>
                      </a:r>
                      <a:r>
                        <a:rPr lang="en-US" sz="1600" dirty="0" smtClean="0">
                          <a:solidFill>
                            <a:schemeClr val="bg1"/>
                          </a:solidFill>
                          <a:effectLst/>
                          <a:latin typeface="Arial"/>
                          <a:ea typeface="Times New Roman"/>
                        </a:rPr>
                        <a:t>international</a:t>
                      </a:r>
                      <a:r>
                        <a:rPr lang="en-US" sz="1600" baseline="0" dirty="0" smtClean="0">
                          <a:solidFill>
                            <a:schemeClr val="bg1"/>
                          </a:solidFill>
                          <a:effectLst/>
                          <a:latin typeface="Arial"/>
                          <a:ea typeface="Times New Roman"/>
                        </a:rPr>
                        <a:t> </a:t>
                      </a:r>
                      <a:r>
                        <a:rPr lang="en-US" sz="1600" dirty="0" smtClean="0">
                          <a:solidFill>
                            <a:schemeClr val="bg1"/>
                          </a:solidFill>
                          <a:effectLst/>
                          <a:latin typeface="Arial"/>
                          <a:ea typeface="Times New Roman"/>
                        </a:rPr>
                        <a:t>recognition</a:t>
                      </a:r>
                      <a:endParaRPr lang="en-US" sz="1600" dirty="0">
                        <a:solidFill>
                          <a:schemeClr val="bg1"/>
                        </a:solidFill>
                        <a:effectLst/>
                        <a:latin typeface="Calibri"/>
                      </a:endParaRPr>
                    </a:p>
                    <a:p>
                      <a:pPr marL="114300" indent="-114300"/>
                      <a:r>
                        <a:rPr lang="en-US" sz="1600" dirty="0">
                          <a:solidFill>
                            <a:schemeClr val="bg1"/>
                          </a:solidFill>
                          <a:effectLst/>
                          <a:latin typeface="Arial"/>
                          <a:ea typeface="Times New Roman"/>
                        </a:rPr>
                        <a:t>Diversified products – shoes, equipment, clothing and accessories</a:t>
                      </a:r>
                      <a:endParaRPr lang="en-US" sz="1600" dirty="0">
                        <a:solidFill>
                          <a:schemeClr val="bg1"/>
                        </a:solidFill>
                        <a:effectLst/>
                        <a:latin typeface="Calibri"/>
                      </a:endParaRPr>
                    </a:p>
                    <a:p>
                      <a:pPr marL="114300" indent="-114300"/>
                      <a:r>
                        <a:rPr lang="en-US" sz="1600" dirty="0">
                          <a:solidFill>
                            <a:schemeClr val="bg1"/>
                          </a:solidFill>
                          <a:effectLst/>
                          <a:latin typeface="Arial"/>
                          <a:ea typeface="Times New Roman"/>
                        </a:rPr>
                        <a:t>Workforce of over 45,000 employees</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F1260"/>
                    </a:solidFill>
                  </a:tcPr>
                </a:tc>
                <a:tc>
                  <a:txBody>
                    <a:bodyPr/>
                    <a:lstStyle/>
                    <a:p>
                      <a:pPr marL="0" marR="0">
                        <a:spcBef>
                          <a:spcPts val="0"/>
                        </a:spcBef>
                        <a:spcAft>
                          <a:spcPts val="0"/>
                        </a:spcAft>
                      </a:pPr>
                      <a:r>
                        <a:rPr lang="en-US" sz="2000" b="1" kern="1200" dirty="0">
                          <a:solidFill>
                            <a:srgbClr val="FFFFFF"/>
                          </a:solidFill>
                          <a:effectLst/>
                          <a:latin typeface="Arial"/>
                          <a:ea typeface="Times New Roman"/>
                          <a:cs typeface="Times New Roman"/>
                        </a:rPr>
                        <a:t>Weaknesses</a:t>
                      </a:r>
                      <a:endParaRPr lang="en-US" sz="2000" dirty="0">
                        <a:effectLst/>
                        <a:latin typeface="Calibri"/>
                        <a:ea typeface="MS Mincho"/>
                        <a:cs typeface="Times New Roman"/>
                      </a:endParaRPr>
                    </a:p>
                    <a:p>
                      <a:pPr marL="194310" marR="0" indent="-194310">
                        <a:spcBef>
                          <a:spcPts val="0"/>
                        </a:spcBef>
                        <a:spcAft>
                          <a:spcPts val="0"/>
                        </a:spcAft>
                      </a:pPr>
                      <a:r>
                        <a:rPr lang="en-US" sz="1600" dirty="0">
                          <a:solidFill>
                            <a:srgbClr val="FFFFFF"/>
                          </a:solidFill>
                          <a:effectLst/>
                          <a:latin typeface="Arial"/>
                          <a:ea typeface="Times New Roman"/>
                          <a:cs typeface="Times New Roman"/>
                        </a:rPr>
                        <a:t>Revenues greatly depend on shoe sales</a:t>
                      </a:r>
                      <a:endParaRPr lang="en-US" sz="1600" dirty="0">
                        <a:effectLst/>
                        <a:latin typeface="Calibri"/>
                        <a:ea typeface="MS Mincho"/>
                        <a:cs typeface="Times New Roman"/>
                      </a:endParaRPr>
                    </a:p>
                    <a:p>
                      <a:pPr marL="194310" marR="0" indent="-194310">
                        <a:spcBef>
                          <a:spcPts val="0"/>
                        </a:spcBef>
                        <a:spcAft>
                          <a:spcPts val="0"/>
                        </a:spcAft>
                      </a:pPr>
                      <a:r>
                        <a:rPr lang="en-US" sz="1600" dirty="0">
                          <a:solidFill>
                            <a:srgbClr val="FFFFFF"/>
                          </a:solidFill>
                          <a:effectLst/>
                          <a:latin typeface="Arial"/>
                          <a:ea typeface="Times New Roman"/>
                          <a:cs typeface="Times New Roman"/>
                        </a:rPr>
                        <a:t>Dependent on third party manufacturing</a:t>
                      </a:r>
                      <a:endParaRPr lang="en-US" sz="1600" dirty="0">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85519"/>
                    </a:solidFill>
                  </a:tcPr>
                </a:tc>
              </a:tr>
              <a:tr h="2252589">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Opportunities</a:t>
                      </a:r>
                      <a:endParaRPr lang="en-US" sz="2000" dirty="0">
                        <a:solidFill>
                          <a:schemeClr val="bg1"/>
                        </a:solidFill>
                        <a:effectLst/>
                        <a:latin typeface="Calibri"/>
                        <a:ea typeface="MS Mincho"/>
                        <a:cs typeface="Times New Roman"/>
                      </a:endParaRPr>
                    </a:p>
                    <a:p>
                      <a:pPr marL="228600" indent="-228600"/>
                      <a:r>
                        <a:rPr lang="en-US" sz="1600" dirty="0">
                          <a:solidFill>
                            <a:schemeClr val="bg1"/>
                          </a:solidFill>
                          <a:effectLst/>
                          <a:latin typeface="Arial"/>
                          <a:ea typeface="Times New Roman"/>
                        </a:rPr>
                        <a:t>Growing sporting goods industry in emerging countries</a:t>
                      </a:r>
                      <a:endParaRPr lang="en-US" sz="1600" dirty="0">
                        <a:solidFill>
                          <a:schemeClr val="bg1"/>
                        </a:solidFill>
                        <a:effectLst/>
                        <a:latin typeface="Calibri"/>
                      </a:endParaRPr>
                    </a:p>
                    <a:p>
                      <a:pPr marL="228600" indent="-228600"/>
                      <a:r>
                        <a:rPr lang="en-US" sz="1600" dirty="0">
                          <a:solidFill>
                            <a:schemeClr val="bg1"/>
                          </a:solidFill>
                          <a:effectLst/>
                          <a:latin typeface="Arial"/>
                          <a:ea typeface="Times New Roman"/>
                        </a:rPr>
                        <a:t>Sponsorship agreements increase visibility</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1C36"/>
                    </a:solidFill>
                  </a:tcPr>
                </a:tc>
                <a:tc>
                  <a:txBody>
                    <a:bodyPr/>
                    <a:lstStyle/>
                    <a:p>
                      <a:pPr marL="0" marR="0">
                        <a:spcBef>
                          <a:spcPts val="0"/>
                        </a:spcBef>
                        <a:spcAft>
                          <a:spcPts val="0"/>
                        </a:spcAft>
                      </a:pPr>
                      <a:r>
                        <a:rPr lang="en-US" sz="2000" b="1" kern="1200" dirty="0">
                          <a:solidFill>
                            <a:srgbClr val="FFFFFF"/>
                          </a:solidFill>
                          <a:effectLst/>
                          <a:latin typeface="Arial"/>
                          <a:ea typeface="Times New Roman"/>
                          <a:cs typeface="Times New Roman"/>
                        </a:rPr>
                        <a:t>Threats</a:t>
                      </a:r>
                      <a:endParaRPr lang="en-US" sz="2000" dirty="0">
                        <a:effectLst/>
                        <a:latin typeface="Calibri"/>
                        <a:ea typeface="MS Mincho"/>
                        <a:cs typeface="Times New Roman"/>
                      </a:endParaRPr>
                    </a:p>
                    <a:p>
                      <a:pPr marL="194310" marR="0" indent="-194310">
                        <a:spcBef>
                          <a:spcPts val="0"/>
                        </a:spcBef>
                        <a:spcAft>
                          <a:spcPts val="0"/>
                        </a:spcAft>
                      </a:pPr>
                      <a:r>
                        <a:rPr lang="en-US" sz="1600" kern="1200" dirty="0">
                          <a:solidFill>
                            <a:srgbClr val="FFFFFF"/>
                          </a:solidFill>
                          <a:effectLst/>
                          <a:latin typeface="Arial"/>
                          <a:ea typeface="Times New Roman"/>
                          <a:cs typeface="Times New Roman"/>
                        </a:rPr>
                        <a:t>Other successful brands in the market</a:t>
                      </a:r>
                      <a:endParaRPr lang="en-US" sz="1600" dirty="0">
                        <a:effectLst/>
                        <a:latin typeface="Calibri"/>
                        <a:ea typeface="MS Mincho"/>
                        <a:cs typeface="Times New Roman"/>
                      </a:endParaRPr>
                    </a:p>
                    <a:p>
                      <a:pPr marL="194310" marR="0" indent="-194310">
                        <a:spcBef>
                          <a:spcPts val="0"/>
                        </a:spcBef>
                        <a:spcAft>
                          <a:spcPts val="0"/>
                        </a:spcAft>
                      </a:pPr>
                      <a:r>
                        <a:rPr lang="en-US" sz="1600" kern="1200" dirty="0">
                          <a:solidFill>
                            <a:srgbClr val="FFFFFF"/>
                          </a:solidFill>
                          <a:effectLst/>
                          <a:latin typeface="Arial"/>
                          <a:ea typeface="Times New Roman"/>
                          <a:cs typeface="Times New Roman"/>
                        </a:rPr>
                        <a:t>Consumers are becoming more cost-focused as opposed to brand-focused</a:t>
                      </a:r>
                      <a:endParaRPr lang="en-US" sz="1600" dirty="0">
                        <a:effectLst/>
                        <a:latin typeface="Calibri"/>
                        <a:ea typeface="MS Mincho"/>
                        <a:cs typeface="Times New Roman"/>
                      </a:endParaRPr>
                    </a:p>
                    <a:p>
                      <a:pPr marL="194310" marR="0" indent="-194310">
                        <a:spcBef>
                          <a:spcPts val="0"/>
                        </a:spcBef>
                        <a:spcAft>
                          <a:spcPts val="0"/>
                        </a:spcAft>
                      </a:pPr>
                      <a:r>
                        <a:rPr lang="en-US" sz="1600" kern="1200" dirty="0">
                          <a:solidFill>
                            <a:srgbClr val="FFFFFF"/>
                          </a:solidFill>
                          <a:effectLst/>
                          <a:latin typeface="Arial"/>
                          <a:ea typeface="Times New Roman"/>
                          <a:cs typeface="Times New Roman"/>
                        </a:rPr>
                        <a:t>Copycats hurt brand image</a:t>
                      </a:r>
                      <a:endParaRPr lang="en-US" sz="1600" dirty="0">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D0000"/>
                    </a:solidFill>
                  </a:tcPr>
                </a:tc>
              </a:tr>
            </a:tbl>
          </a:graphicData>
        </a:graphic>
      </p:graphicFrame>
      <p:sp>
        <p:nvSpPr>
          <p:cNvPr id="5" name="Rectangle 1"/>
          <p:cNvSpPr>
            <a:spLocks noChangeArrowheads="1"/>
          </p:cNvSpPr>
          <p:nvPr/>
        </p:nvSpPr>
        <p:spPr bwMode="auto">
          <a:xfrm>
            <a:off x="1441450" y="2400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055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 – Under Armour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0060818"/>
              </p:ext>
            </p:extLst>
          </p:nvPr>
        </p:nvGraphicFramePr>
        <p:xfrm>
          <a:off x="685800" y="1828800"/>
          <a:ext cx="7696200" cy="4572000"/>
        </p:xfrm>
        <a:graphic>
          <a:graphicData uri="http://schemas.openxmlformats.org/drawingml/2006/table">
            <a:tbl>
              <a:tblPr firstRow="1" bandRow="1"/>
              <a:tblGrid>
                <a:gridCol w="3776307"/>
                <a:gridCol w="3919893"/>
              </a:tblGrid>
              <a:tr h="2286000">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Strengths</a:t>
                      </a:r>
                      <a:endParaRPr lang="en-US" sz="2000" dirty="0">
                        <a:solidFill>
                          <a:schemeClr val="bg1"/>
                        </a:solidFill>
                        <a:effectLst/>
                        <a:latin typeface="Calibri"/>
                        <a:ea typeface="MS Mincho"/>
                        <a:cs typeface="Times New Roman"/>
                      </a:endParaRPr>
                    </a:p>
                    <a:p>
                      <a:pPr marL="114300" indent="-114300"/>
                      <a:r>
                        <a:rPr lang="en-US" sz="1600" dirty="0">
                          <a:solidFill>
                            <a:schemeClr val="bg1"/>
                          </a:solidFill>
                          <a:effectLst/>
                          <a:latin typeface="Arial"/>
                          <a:ea typeface="Times New Roman"/>
                        </a:rPr>
                        <a:t>Innovation</a:t>
                      </a:r>
                      <a:endParaRPr lang="en-US" sz="1600" dirty="0">
                        <a:solidFill>
                          <a:schemeClr val="bg1"/>
                        </a:solidFill>
                        <a:effectLst/>
                        <a:latin typeface="Calibri"/>
                      </a:endParaRPr>
                    </a:p>
                    <a:p>
                      <a:pPr marL="114300" indent="-114300"/>
                      <a:r>
                        <a:rPr lang="en-US" sz="1600" dirty="0">
                          <a:solidFill>
                            <a:schemeClr val="bg1"/>
                          </a:solidFill>
                          <a:effectLst/>
                          <a:latin typeface="Arial"/>
                          <a:ea typeface="Times New Roman"/>
                        </a:rPr>
                        <a:t>Financially strong</a:t>
                      </a:r>
                      <a:endParaRPr lang="en-US" sz="1600" dirty="0">
                        <a:solidFill>
                          <a:schemeClr val="bg1"/>
                        </a:solidFill>
                        <a:effectLst/>
                        <a:latin typeface="Calibri"/>
                      </a:endParaRPr>
                    </a:p>
                    <a:p>
                      <a:pPr marL="114300" indent="-114300"/>
                      <a:r>
                        <a:rPr lang="en-US" sz="1600" dirty="0">
                          <a:solidFill>
                            <a:schemeClr val="bg1"/>
                          </a:solidFill>
                          <a:effectLst/>
                          <a:latin typeface="Arial"/>
                          <a:ea typeface="Times New Roman"/>
                        </a:rPr>
                        <a:t>Strong distribution chain</a:t>
                      </a:r>
                      <a:endParaRPr lang="en-US" sz="1600" dirty="0">
                        <a:solidFill>
                          <a:schemeClr val="bg1"/>
                        </a:solidFill>
                        <a:effectLst/>
                        <a:latin typeface="Calibri"/>
                      </a:endParaRPr>
                    </a:p>
                    <a:p>
                      <a:pPr marL="114300" indent="-114300"/>
                      <a:r>
                        <a:rPr lang="en-US" sz="1600" dirty="0">
                          <a:solidFill>
                            <a:schemeClr val="bg1"/>
                          </a:solidFill>
                          <a:effectLst/>
                          <a:latin typeface="Arial"/>
                          <a:ea typeface="Times New Roman"/>
                        </a:rPr>
                        <a:t>High profit to earning ratio</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F1260"/>
                    </a:solidFill>
                  </a:tcPr>
                </a:tc>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Weaknesses</a:t>
                      </a:r>
                      <a:endParaRPr lang="en-US" sz="20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High pricing</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smtClean="0">
                          <a:solidFill>
                            <a:schemeClr val="bg1"/>
                          </a:solidFill>
                          <a:effectLst/>
                          <a:latin typeface="Arial"/>
                          <a:ea typeface="Times New Roman"/>
                          <a:cs typeface="Times New Roman"/>
                        </a:rPr>
                        <a:t>Not </a:t>
                      </a:r>
                      <a:r>
                        <a:rPr lang="en-US" sz="1600" dirty="0">
                          <a:solidFill>
                            <a:schemeClr val="bg1"/>
                          </a:solidFill>
                          <a:effectLst/>
                          <a:latin typeface="Arial"/>
                          <a:ea typeface="Times New Roman"/>
                          <a:cs typeface="Times New Roman"/>
                        </a:rPr>
                        <a:t>cost efficient</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No set marketing strategy</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Young company</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200" dirty="0">
                          <a:solidFill>
                            <a:schemeClr val="bg1"/>
                          </a:solidFill>
                          <a:effectLst/>
                          <a:latin typeface="Arial"/>
                          <a:ea typeface="Times New Roman"/>
                          <a:cs typeface="Times New Roman"/>
                        </a:rPr>
                        <a:t> </a:t>
                      </a:r>
                      <a:endParaRPr lang="en-US" sz="1200" dirty="0">
                        <a:solidFill>
                          <a:schemeClr val="bg1"/>
                        </a:solidFill>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85519"/>
                    </a:solidFill>
                  </a:tcPr>
                </a:tc>
              </a:tr>
              <a:tr h="2286000">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Opportunities</a:t>
                      </a:r>
                      <a:endParaRPr lang="en-US" sz="2000" dirty="0">
                        <a:solidFill>
                          <a:schemeClr val="bg1"/>
                        </a:solidFill>
                        <a:effectLst/>
                        <a:latin typeface="Calibri"/>
                        <a:ea typeface="MS Mincho"/>
                        <a:cs typeface="Times New Roman"/>
                      </a:endParaRPr>
                    </a:p>
                    <a:p>
                      <a:pPr marL="228600" indent="-228600"/>
                      <a:r>
                        <a:rPr lang="en-US" sz="1600" dirty="0">
                          <a:solidFill>
                            <a:schemeClr val="bg1"/>
                          </a:solidFill>
                          <a:effectLst/>
                          <a:latin typeface="Arial"/>
                          <a:ea typeface="Times New Roman"/>
                        </a:rPr>
                        <a:t>Use widely known athletes as spokespeople</a:t>
                      </a:r>
                      <a:endParaRPr lang="en-US" sz="1600" dirty="0">
                        <a:solidFill>
                          <a:schemeClr val="bg1"/>
                        </a:solidFill>
                        <a:effectLst/>
                        <a:latin typeface="Calibri"/>
                      </a:endParaRPr>
                    </a:p>
                    <a:p>
                      <a:pPr marL="228600" indent="-228600"/>
                      <a:r>
                        <a:rPr lang="en-US" sz="1600" dirty="0">
                          <a:solidFill>
                            <a:schemeClr val="bg1"/>
                          </a:solidFill>
                          <a:effectLst/>
                          <a:latin typeface="Arial"/>
                          <a:ea typeface="Times New Roman"/>
                        </a:rPr>
                        <a:t>Lower prices (lower costs)</a:t>
                      </a:r>
                      <a:endParaRPr lang="en-US" sz="1600" dirty="0">
                        <a:solidFill>
                          <a:schemeClr val="bg1"/>
                        </a:solidFill>
                        <a:effectLst/>
                        <a:latin typeface="Calibri"/>
                      </a:endParaRPr>
                    </a:p>
                    <a:p>
                      <a:pPr marL="228600" indent="-228600"/>
                      <a:r>
                        <a:rPr lang="en-US" sz="1600" dirty="0">
                          <a:solidFill>
                            <a:schemeClr val="bg1"/>
                          </a:solidFill>
                          <a:effectLst/>
                          <a:latin typeface="Arial"/>
                          <a:ea typeface="Times New Roman"/>
                        </a:rPr>
                        <a:t>Become more relatable</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1C36"/>
                    </a:solidFill>
                  </a:tcPr>
                </a:tc>
                <a:tc>
                  <a:txBody>
                    <a:bodyPr/>
                    <a:lstStyle/>
                    <a:p>
                      <a:pPr marL="0" marR="0">
                        <a:spcBef>
                          <a:spcPts val="0"/>
                        </a:spcBef>
                        <a:spcAft>
                          <a:spcPts val="0"/>
                        </a:spcAft>
                      </a:pPr>
                      <a:r>
                        <a:rPr lang="en-US" sz="2000" b="1" kern="1200" dirty="0">
                          <a:solidFill>
                            <a:schemeClr val="bg1"/>
                          </a:solidFill>
                          <a:effectLst/>
                          <a:latin typeface="Arial"/>
                          <a:ea typeface="Times New Roman"/>
                          <a:cs typeface="Times New Roman"/>
                        </a:rPr>
                        <a:t>Threats</a:t>
                      </a:r>
                      <a:endParaRPr lang="en-US" sz="20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Economic recession</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Strong competition within the market</a:t>
                      </a:r>
                      <a:endParaRPr lang="en-US" sz="1600" dirty="0">
                        <a:solidFill>
                          <a:schemeClr val="bg1"/>
                        </a:solidFill>
                        <a:effectLst/>
                        <a:latin typeface="Calibri"/>
                        <a:ea typeface="MS Mincho"/>
                        <a:cs typeface="Times New Roman"/>
                      </a:endParaRPr>
                    </a:p>
                    <a:p>
                      <a:pPr marL="194310" marR="0" indent="-194310">
                        <a:spcBef>
                          <a:spcPts val="0"/>
                        </a:spcBef>
                        <a:spcAft>
                          <a:spcPts val="0"/>
                        </a:spcAft>
                      </a:pPr>
                      <a:r>
                        <a:rPr lang="en-US" sz="1600" dirty="0">
                          <a:solidFill>
                            <a:schemeClr val="bg1"/>
                          </a:solidFill>
                          <a:effectLst/>
                          <a:latin typeface="Arial"/>
                          <a:ea typeface="Times New Roman"/>
                          <a:cs typeface="Times New Roman"/>
                        </a:rPr>
                        <a:t>Male-dominated focus</a:t>
                      </a:r>
                      <a:endParaRPr lang="en-US" sz="1600" dirty="0">
                        <a:solidFill>
                          <a:schemeClr val="bg1"/>
                        </a:solidFill>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D0000"/>
                    </a:solidFill>
                  </a:tcPr>
                </a:tc>
              </a:tr>
            </a:tbl>
          </a:graphicData>
        </a:graphic>
      </p:graphicFrame>
    </p:spTree>
    <p:extLst>
      <p:ext uri="{BB962C8B-B14F-4D97-AF65-F5344CB8AC3E}">
        <p14:creationId xmlns:p14="http://schemas.microsoft.com/office/powerpoint/2010/main" val="3704354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Nike</a:t>
            </a:r>
            <a:endParaRPr lang="en-US" dirty="0"/>
          </a:p>
        </p:txBody>
      </p:sp>
      <p:sp>
        <p:nvSpPr>
          <p:cNvPr id="3" name="Content Placeholder 2"/>
          <p:cNvSpPr>
            <a:spLocks noGrp="1"/>
          </p:cNvSpPr>
          <p:nvPr>
            <p:ph idx="1"/>
          </p:nvPr>
        </p:nvSpPr>
        <p:spPr/>
        <p:txBody>
          <a:bodyPr/>
          <a:lstStyle/>
          <a:p>
            <a:r>
              <a:rPr lang="en-US" dirty="0" smtClean="0"/>
              <a:t>Bill </a:t>
            </a:r>
            <a:r>
              <a:rPr lang="en-US" dirty="0" err="1" smtClean="0"/>
              <a:t>Bowerman</a:t>
            </a:r>
            <a:r>
              <a:rPr lang="en-US" dirty="0"/>
              <a:t> </a:t>
            </a:r>
            <a:r>
              <a:rPr lang="en-US" dirty="0" smtClean="0"/>
              <a:t>and Phil Knight</a:t>
            </a:r>
          </a:p>
          <a:p>
            <a:pPr lvl="1"/>
            <a:r>
              <a:rPr lang="en-US" dirty="0" smtClean="0"/>
              <a:t>Desired greater performance </a:t>
            </a:r>
            <a:r>
              <a:rPr lang="en-US" dirty="0" smtClean="0"/>
              <a:t>shoes</a:t>
            </a:r>
          </a:p>
          <a:p>
            <a:pPr lvl="1"/>
            <a:endParaRPr lang="en-US" dirty="0" smtClean="0"/>
          </a:p>
          <a:p>
            <a:r>
              <a:rPr lang="en-US" dirty="0" smtClean="0"/>
              <a:t>Founded Blue Ribbon Sports in </a:t>
            </a:r>
            <a:r>
              <a:rPr lang="en-US" dirty="0" smtClean="0"/>
              <a:t>1964</a:t>
            </a:r>
          </a:p>
          <a:p>
            <a:endParaRPr lang="en-US" dirty="0" smtClean="0"/>
          </a:p>
          <a:p>
            <a:r>
              <a:rPr lang="en-US" dirty="0" smtClean="0"/>
              <a:t>Created the “Swoosh” and changed name to Nike in 1971</a:t>
            </a:r>
          </a:p>
          <a:p>
            <a:pPr lvl="1"/>
            <a:r>
              <a:rPr lang="en-US" dirty="0" smtClean="0"/>
              <a:t>Based in Beaverton, Oregon</a:t>
            </a:r>
          </a:p>
          <a:p>
            <a:pPr lvl="1"/>
            <a:endParaRPr lang="en-US" dirty="0"/>
          </a:p>
        </p:txBody>
      </p:sp>
    </p:spTree>
    <p:extLst>
      <p:ext uri="{BB962C8B-B14F-4D97-AF65-F5344CB8AC3E}">
        <p14:creationId xmlns:p14="http://schemas.microsoft.com/office/powerpoint/2010/main" val="2201919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 - Nike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5739819"/>
              </p:ext>
            </p:extLst>
          </p:nvPr>
        </p:nvGraphicFramePr>
        <p:xfrm>
          <a:off x="838200" y="1600200"/>
          <a:ext cx="7772400" cy="4953000"/>
        </p:xfrm>
        <a:graphic>
          <a:graphicData uri="http://schemas.openxmlformats.org/drawingml/2006/table">
            <a:tbl>
              <a:tblPr firstRow="1" bandRow="1"/>
              <a:tblGrid>
                <a:gridCol w="3813697"/>
                <a:gridCol w="3958703"/>
              </a:tblGrid>
              <a:tr h="2476500">
                <a:tc>
                  <a:txBody>
                    <a:bodyPr/>
                    <a:lstStyle/>
                    <a:p>
                      <a:pPr marL="0" marR="0">
                        <a:spcBef>
                          <a:spcPts val="0"/>
                        </a:spcBef>
                        <a:spcAft>
                          <a:spcPts val="0"/>
                        </a:spcAft>
                      </a:pPr>
                      <a:r>
                        <a:rPr lang="en-US" sz="2000" b="1" kern="1200" dirty="0" smtClean="0">
                          <a:solidFill>
                            <a:srgbClr val="FFFFFF"/>
                          </a:solidFill>
                          <a:effectLst/>
                          <a:latin typeface="Arial"/>
                          <a:ea typeface="Times New Roman"/>
                          <a:cs typeface="Times New Roman"/>
                        </a:rPr>
                        <a:t>Strengths</a:t>
                      </a:r>
                      <a:endParaRPr lang="en-US" sz="2000" dirty="0">
                        <a:effectLst/>
                        <a:latin typeface="Calibri"/>
                        <a:ea typeface="MS Mincho"/>
                        <a:cs typeface="Times New Roman"/>
                      </a:endParaRPr>
                    </a:p>
                    <a:p>
                      <a:r>
                        <a:rPr lang="en-US" sz="1600" dirty="0">
                          <a:solidFill>
                            <a:schemeClr val="bg1"/>
                          </a:solidFill>
                          <a:effectLst/>
                          <a:latin typeface="Arial"/>
                          <a:ea typeface="Times New Roman"/>
                        </a:rPr>
                        <a:t>Cost effective manufacturing network</a:t>
                      </a:r>
                      <a:endParaRPr lang="en-US" sz="1600" dirty="0">
                        <a:solidFill>
                          <a:schemeClr val="bg1"/>
                        </a:solidFill>
                        <a:effectLst/>
                        <a:latin typeface="Calibri"/>
                      </a:endParaRPr>
                    </a:p>
                    <a:p>
                      <a:r>
                        <a:rPr lang="en-US" sz="1600" dirty="0">
                          <a:solidFill>
                            <a:schemeClr val="bg1"/>
                          </a:solidFill>
                          <a:effectLst/>
                          <a:latin typeface="Arial"/>
                          <a:ea typeface="Times New Roman"/>
                        </a:rPr>
                        <a:t>Brand Equity</a:t>
                      </a:r>
                      <a:endParaRPr lang="en-US" sz="1600" dirty="0">
                        <a:solidFill>
                          <a:schemeClr val="bg1"/>
                        </a:solidFill>
                        <a:effectLst/>
                        <a:latin typeface="Calibri"/>
                      </a:endParaRPr>
                    </a:p>
                    <a:p>
                      <a:r>
                        <a:rPr lang="en-US" sz="1600" dirty="0">
                          <a:solidFill>
                            <a:schemeClr val="bg1"/>
                          </a:solidFill>
                          <a:effectLst/>
                          <a:latin typeface="Arial"/>
                          <a:ea typeface="Times New Roman"/>
                        </a:rPr>
                        <a:t>Strong R&amp;D capabilities</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F1260"/>
                    </a:solidFill>
                  </a:tcPr>
                </a:tc>
                <a:tc>
                  <a:txBody>
                    <a:bodyPr/>
                    <a:lstStyle/>
                    <a:p>
                      <a:pPr marL="0" marR="0">
                        <a:spcBef>
                          <a:spcPts val="0"/>
                        </a:spcBef>
                        <a:spcAft>
                          <a:spcPts val="0"/>
                        </a:spcAft>
                      </a:pPr>
                      <a:r>
                        <a:rPr lang="en-US" sz="2000" b="1" kern="1200" dirty="0">
                          <a:solidFill>
                            <a:srgbClr val="FFFFFF"/>
                          </a:solidFill>
                          <a:effectLst/>
                          <a:latin typeface="Arial"/>
                          <a:ea typeface="Times New Roman"/>
                          <a:cs typeface="Times New Roman"/>
                        </a:rPr>
                        <a:t>Weaknesses</a:t>
                      </a:r>
                      <a:endParaRPr lang="en-US" sz="1600" dirty="0">
                        <a:effectLst/>
                        <a:latin typeface="Calibri"/>
                        <a:ea typeface="MS Mincho"/>
                        <a:cs typeface="Times New Roman"/>
                      </a:endParaRPr>
                    </a:p>
                    <a:p>
                      <a:pPr marL="0" marR="0">
                        <a:spcBef>
                          <a:spcPts val="0"/>
                        </a:spcBef>
                        <a:spcAft>
                          <a:spcPts val="0"/>
                        </a:spcAft>
                      </a:pPr>
                      <a:r>
                        <a:rPr lang="en-US" sz="1600" dirty="0">
                          <a:solidFill>
                            <a:srgbClr val="FFFFFF"/>
                          </a:solidFill>
                          <a:effectLst/>
                          <a:latin typeface="Arial"/>
                          <a:ea typeface="Times New Roman"/>
                          <a:cs typeface="Times New Roman"/>
                        </a:rPr>
                        <a:t>Higher inventory than competitors</a:t>
                      </a:r>
                      <a:endParaRPr lang="en-US" sz="1600" dirty="0">
                        <a:effectLst/>
                        <a:latin typeface="Calibri"/>
                        <a:ea typeface="MS Mincho"/>
                        <a:cs typeface="Times New Roman"/>
                      </a:endParaRPr>
                    </a:p>
                    <a:p>
                      <a:pPr marL="0" marR="0">
                        <a:spcBef>
                          <a:spcPts val="0"/>
                        </a:spcBef>
                        <a:spcAft>
                          <a:spcPts val="0"/>
                        </a:spcAft>
                      </a:pPr>
                      <a:r>
                        <a:rPr lang="en-US" sz="1600" dirty="0">
                          <a:solidFill>
                            <a:srgbClr val="FFFFFF"/>
                          </a:solidFill>
                          <a:effectLst/>
                          <a:latin typeface="Arial"/>
                          <a:ea typeface="Times New Roman"/>
                          <a:cs typeface="Times New Roman"/>
                        </a:rPr>
                        <a:t>Declined liquidity</a:t>
                      </a:r>
                      <a:endParaRPr lang="en-US" sz="1600" dirty="0">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85519"/>
                    </a:solidFill>
                  </a:tcPr>
                </a:tc>
              </a:tr>
              <a:tr h="2476500">
                <a:tc>
                  <a:txBody>
                    <a:bodyPr/>
                    <a:lstStyle/>
                    <a:p>
                      <a:pPr marL="0" marR="0">
                        <a:spcBef>
                          <a:spcPts val="0"/>
                        </a:spcBef>
                        <a:spcAft>
                          <a:spcPts val="0"/>
                        </a:spcAft>
                      </a:pPr>
                      <a:r>
                        <a:rPr lang="en-US" sz="2000" b="1" kern="1200" dirty="0">
                          <a:solidFill>
                            <a:srgbClr val="FFFFFF"/>
                          </a:solidFill>
                          <a:effectLst/>
                          <a:latin typeface="Arial"/>
                          <a:ea typeface="Times New Roman"/>
                          <a:cs typeface="Times New Roman"/>
                        </a:rPr>
                        <a:t>Opportunities</a:t>
                      </a:r>
                      <a:endParaRPr lang="en-US" sz="1600" dirty="0">
                        <a:effectLst/>
                        <a:latin typeface="Calibri"/>
                        <a:ea typeface="MS Mincho"/>
                        <a:cs typeface="Times New Roman"/>
                      </a:endParaRPr>
                    </a:p>
                    <a:p>
                      <a:r>
                        <a:rPr lang="en-US" sz="1600" dirty="0">
                          <a:solidFill>
                            <a:schemeClr val="bg1"/>
                          </a:solidFill>
                          <a:effectLst/>
                          <a:latin typeface="Arial"/>
                          <a:ea typeface="Times New Roman"/>
                        </a:rPr>
                        <a:t>Growing sporting goods industry in emerging countries</a:t>
                      </a:r>
                      <a:endParaRPr lang="en-US" sz="1600" dirty="0">
                        <a:solidFill>
                          <a:schemeClr val="bg1"/>
                        </a:solidFill>
                        <a:effectLst/>
                        <a:latin typeface="Calibri"/>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1C36"/>
                    </a:solidFill>
                  </a:tcPr>
                </a:tc>
                <a:tc>
                  <a:txBody>
                    <a:bodyPr/>
                    <a:lstStyle/>
                    <a:p>
                      <a:pPr marL="0" marR="0">
                        <a:spcBef>
                          <a:spcPts val="0"/>
                        </a:spcBef>
                        <a:spcAft>
                          <a:spcPts val="0"/>
                        </a:spcAft>
                      </a:pPr>
                      <a:r>
                        <a:rPr lang="en-US" sz="2000" b="1" kern="1200" dirty="0">
                          <a:solidFill>
                            <a:srgbClr val="FFFFFF"/>
                          </a:solidFill>
                          <a:effectLst/>
                          <a:latin typeface="Arial"/>
                          <a:ea typeface="Times New Roman"/>
                          <a:cs typeface="Times New Roman"/>
                        </a:rPr>
                        <a:t>Threats</a:t>
                      </a:r>
                      <a:endParaRPr lang="en-US" sz="2000" dirty="0">
                        <a:effectLst/>
                        <a:latin typeface="Calibri"/>
                        <a:ea typeface="MS Mincho"/>
                        <a:cs typeface="Times New Roman"/>
                      </a:endParaRPr>
                    </a:p>
                    <a:p>
                      <a:pPr marL="0" marR="0">
                        <a:spcBef>
                          <a:spcPts val="0"/>
                        </a:spcBef>
                        <a:spcAft>
                          <a:spcPts val="0"/>
                        </a:spcAft>
                      </a:pPr>
                      <a:r>
                        <a:rPr lang="en-US" sz="1600" kern="1200" dirty="0">
                          <a:solidFill>
                            <a:srgbClr val="FFFFFF"/>
                          </a:solidFill>
                          <a:effectLst/>
                          <a:latin typeface="Arial"/>
                          <a:ea typeface="Times New Roman"/>
                          <a:cs typeface="Times New Roman"/>
                        </a:rPr>
                        <a:t>Competitive landscape</a:t>
                      </a:r>
                      <a:endParaRPr lang="en-US" sz="1600" dirty="0">
                        <a:effectLst/>
                        <a:latin typeface="Calibri"/>
                        <a:ea typeface="MS Mincho"/>
                        <a:cs typeface="Times New Roman"/>
                      </a:endParaRPr>
                    </a:p>
                    <a:p>
                      <a:pPr marL="0" marR="0">
                        <a:spcBef>
                          <a:spcPts val="0"/>
                        </a:spcBef>
                        <a:spcAft>
                          <a:spcPts val="0"/>
                        </a:spcAft>
                      </a:pPr>
                      <a:r>
                        <a:rPr lang="en-US" sz="1600" kern="1200" dirty="0">
                          <a:solidFill>
                            <a:srgbClr val="FFFFFF"/>
                          </a:solidFill>
                          <a:effectLst/>
                          <a:latin typeface="Arial"/>
                          <a:ea typeface="Times New Roman"/>
                          <a:cs typeface="Times New Roman"/>
                        </a:rPr>
                        <a:t>Rising manpower costs</a:t>
                      </a:r>
                      <a:endParaRPr lang="en-US" sz="1600" dirty="0">
                        <a:effectLst/>
                        <a:latin typeface="Calibri"/>
                        <a:ea typeface="MS Mincho"/>
                        <a:cs typeface="Times New Roman"/>
                      </a:endParaRPr>
                    </a:p>
                    <a:p>
                      <a:pPr marL="0" marR="0">
                        <a:spcBef>
                          <a:spcPts val="0"/>
                        </a:spcBef>
                        <a:spcAft>
                          <a:spcPts val="0"/>
                        </a:spcAft>
                      </a:pPr>
                      <a:r>
                        <a:rPr lang="en-US" sz="1600" kern="1200" dirty="0">
                          <a:solidFill>
                            <a:srgbClr val="FFFFFF"/>
                          </a:solidFill>
                          <a:effectLst/>
                          <a:latin typeface="Arial"/>
                          <a:ea typeface="Times New Roman"/>
                          <a:cs typeface="Times New Roman"/>
                        </a:rPr>
                        <a:t>Product counterfeiting risk</a:t>
                      </a:r>
                      <a:endParaRPr lang="en-US" sz="1600" dirty="0">
                        <a:effectLst/>
                        <a:latin typeface="Calibri"/>
                        <a:ea typeface="MS Mincho"/>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3D0000"/>
                    </a:solidFill>
                  </a:tcPr>
                </a:tc>
              </a:tr>
            </a:tbl>
          </a:graphicData>
        </a:graphic>
      </p:graphicFrame>
    </p:spTree>
    <p:extLst>
      <p:ext uri="{BB962C8B-B14F-4D97-AF65-F5344CB8AC3E}">
        <p14:creationId xmlns:p14="http://schemas.microsoft.com/office/powerpoint/2010/main" val="3583554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Company Analysis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14747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Company Compatibility Profile: </a:t>
            </a:r>
            <a:br>
              <a:rPr lang="en-US" sz="3200" dirty="0" smtClean="0"/>
            </a:br>
            <a:r>
              <a:rPr lang="en-US" sz="3200" dirty="0" smtClean="0"/>
              <a:t>Managerial Factors</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98993109"/>
              </p:ext>
            </p:extLst>
          </p:nvPr>
        </p:nvGraphicFramePr>
        <p:xfrm>
          <a:off x="990600" y="1801091"/>
          <a:ext cx="7162800" cy="4691737"/>
        </p:xfrm>
        <a:graphic>
          <a:graphicData uri="http://schemas.openxmlformats.org/drawingml/2006/table">
            <a:tbl>
              <a:tblPr firstRow="1" firstCol="1" lastRow="1" lastCol="1" bandRow="1" bandCol="1"/>
              <a:tblGrid>
                <a:gridCol w="2949388"/>
                <a:gridCol w="1053353"/>
                <a:gridCol w="1053353"/>
                <a:gridCol w="1053353"/>
                <a:gridCol w="1053353"/>
              </a:tblGrid>
              <a:tr h="424309">
                <a:tc>
                  <a:txBody>
                    <a:bodyPr/>
                    <a:lstStyle/>
                    <a:p>
                      <a:pPr marL="228600" marR="0" indent="-228600">
                        <a:spcBef>
                          <a:spcPts val="0"/>
                        </a:spcBef>
                        <a:spcAft>
                          <a:spcPts val="0"/>
                        </a:spcAft>
                      </a:pPr>
                      <a:r>
                        <a:rPr lang="en-US" sz="900" dirty="0">
                          <a:effectLst/>
                          <a:latin typeface="Arial"/>
                          <a:ea typeface="Times New Roman"/>
                          <a:cs typeface="Times New Roman"/>
                        </a:rPr>
                        <a:t>1.   Corporate Image, Social Responsibility</a:t>
                      </a:r>
                      <a:endParaRPr lang="en-US" sz="900" dirty="0">
                        <a:effectLst/>
                        <a:latin typeface="Calibri"/>
                        <a:ea typeface="MS Mincho"/>
                        <a:cs typeface="Times New Roman"/>
                      </a:endParaRPr>
                    </a:p>
                    <a:p>
                      <a:pPr marL="0" marR="0">
                        <a:spcBef>
                          <a:spcPts val="0"/>
                        </a:spcBef>
                        <a:spcAft>
                          <a:spcPts val="0"/>
                        </a:spcAft>
                      </a:pPr>
                      <a:r>
                        <a:rPr lang="en-US" sz="900" dirty="0">
                          <a:effectLst/>
                          <a:latin typeface="Arial"/>
                          <a:ea typeface="Times New Roman"/>
                          <a:cs typeface="Times New Roman"/>
                        </a:rPr>
                        <a:t> </a:t>
                      </a:r>
                      <a:endParaRPr lang="en-US" sz="900" dirty="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lgn="ctr">
                        <a:spcBef>
                          <a:spcPts val="0"/>
                        </a:spcBef>
                        <a:spcAft>
                          <a:spcPts val="0"/>
                        </a:spcAft>
                      </a:pP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0" marR="0">
                        <a:spcBef>
                          <a:spcPts val="0"/>
                        </a:spcBef>
                        <a:spcAft>
                          <a:spcPts val="0"/>
                        </a:spcAft>
                      </a:pPr>
                      <a:r>
                        <a:rPr lang="en-US" sz="900">
                          <a:effectLst/>
                          <a:latin typeface="Arial"/>
                          <a:ea typeface="Times New Roman"/>
                          <a:cs typeface="Times New Roman"/>
                        </a:rPr>
                        <a:t>2.   Use of Strategic Plans and Strategic Analysis</a:t>
                      </a:r>
                      <a:endParaRPr lang="en-US" sz="900">
                        <a:effectLst/>
                        <a:latin typeface="Calibri"/>
                        <a:ea typeface="MS Mincho"/>
                        <a:cs typeface="Times New Roman"/>
                      </a:endParaRPr>
                    </a:p>
                    <a:p>
                      <a:pPr marL="11430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lgn="ctr">
                        <a:spcBef>
                          <a:spcPts val="0"/>
                        </a:spcBef>
                        <a:spcAft>
                          <a:spcPts val="0"/>
                        </a:spcAft>
                      </a:pP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0" marR="0">
                        <a:spcBef>
                          <a:spcPts val="0"/>
                        </a:spcBef>
                        <a:spcAft>
                          <a:spcPts val="0"/>
                        </a:spcAft>
                      </a:pPr>
                      <a:r>
                        <a:rPr lang="en-US" sz="900">
                          <a:effectLst/>
                          <a:latin typeface="Arial"/>
                          <a:ea typeface="Times New Roman"/>
                          <a:cs typeface="Times New Roman"/>
                        </a:rPr>
                        <a:t>3.   Environmental Assessment and  Forecasting</a:t>
                      </a:r>
                      <a:endParaRPr lang="en-US" sz="900">
                        <a:effectLst/>
                        <a:latin typeface="Calibri"/>
                        <a:ea typeface="MS Mincho"/>
                        <a:cs typeface="Times New Roman"/>
                      </a:endParaRPr>
                    </a:p>
                    <a:p>
                      <a:pPr marL="0" marR="0" indent="11430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lgn="ctr">
                        <a:spcBef>
                          <a:spcPts val="0"/>
                        </a:spcBef>
                        <a:spcAft>
                          <a:spcPts val="0"/>
                        </a:spcAft>
                      </a:pP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0" marR="0">
                        <a:spcBef>
                          <a:spcPts val="0"/>
                        </a:spcBef>
                        <a:spcAft>
                          <a:spcPts val="0"/>
                        </a:spcAft>
                      </a:pPr>
                      <a:r>
                        <a:rPr lang="en-US" sz="900">
                          <a:effectLst/>
                          <a:latin typeface="Arial"/>
                          <a:ea typeface="Times New Roman"/>
                          <a:cs typeface="Times New Roman"/>
                        </a:rPr>
                        <a:t>4.   Speed of Response to Changing  Conditions</a:t>
                      </a:r>
                      <a:endParaRPr lang="en-US" sz="900">
                        <a:effectLst/>
                        <a:latin typeface="Calibri"/>
                        <a:ea typeface="MS Mincho"/>
                        <a:cs typeface="Times New Roman"/>
                      </a:endParaRPr>
                    </a:p>
                    <a:p>
                      <a:pPr marL="0" marR="0" indent="11430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p>
                      <a:pPr marL="0" marR="0" algn="ctr">
                        <a:spcBef>
                          <a:spcPts val="0"/>
                        </a:spcBef>
                        <a:spcAft>
                          <a:spcPts val="0"/>
                        </a:spcAft>
                      </a:pPr>
                      <a:r>
                        <a:rPr lang="en-US" sz="1200" b="1">
                          <a:effectLst/>
                          <a:latin typeface="Arial"/>
                          <a:ea typeface="Times New Roman"/>
                          <a:cs typeface="Times New Roman"/>
                        </a:rPr>
                        <a:t>X</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228600" marR="0" indent="-228600">
                        <a:spcBef>
                          <a:spcPts val="0"/>
                        </a:spcBef>
                        <a:spcAft>
                          <a:spcPts val="0"/>
                        </a:spcAft>
                      </a:pPr>
                      <a:r>
                        <a:rPr lang="en-US" sz="900">
                          <a:effectLst/>
                          <a:latin typeface="Arial"/>
                          <a:ea typeface="Times New Roman"/>
                          <a:cs typeface="Times New Roman"/>
                        </a:rPr>
                        <a:t>5.   Flexibility of Organizational Structure</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745">
                <a:tc>
                  <a:txBody>
                    <a:bodyPr/>
                    <a:lstStyle/>
                    <a:p>
                      <a:pPr marL="0" marR="0">
                        <a:spcBef>
                          <a:spcPts val="0"/>
                        </a:spcBef>
                        <a:spcAft>
                          <a:spcPts val="0"/>
                        </a:spcAft>
                      </a:pPr>
                      <a:r>
                        <a:rPr lang="en-US" sz="900">
                          <a:effectLst/>
                          <a:latin typeface="Arial"/>
                          <a:ea typeface="Times New Roman"/>
                          <a:cs typeface="Times New Roman"/>
                        </a:rPr>
                        <a:t>6.   Management Communication and </a:t>
                      </a:r>
                      <a:endParaRPr lang="en-US" sz="900">
                        <a:effectLst/>
                        <a:latin typeface="Calibri"/>
                        <a:ea typeface="MS Mincho"/>
                        <a:cs typeface="Times New Roman"/>
                      </a:endParaRPr>
                    </a:p>
                    <a:p>
                      <a:pPr marL="0" marR="0" indent="114300">
                        <a:spcBef>
                          <a:spcPts val="0"/>
                        </a:spcBef>
                        <a:spcAft>
                          <a:spcPts val="0"/>
                        </a:spcAft>
                      </a:pPr>
                      <a:r>
                        <a:rPr lang="en-US" sz="900">
                          <a:effectLst/>
                          <a:latin typeface="Arial"/>
                          <a:ea typeface="Times New Roman"/>
                          <a:cs typeface="Times New Roman"/>
                        </a:rPr>
                        <a:t>  Control</a:t>
                      </a:r>
                      <a:endParaRPr lang="en-US" sz="900">
                        <a:effectLst/>
                        <a:latin typeface="Calibri"/>
                        <a:ea typeface="MS Mincho"/>
                        <a:cs typeface="Times New Roman"/>
                      </a:endParaRPr>
                    </a:p>
                    <a:p>
                      <a:pPr marL="0" marR="0" indent="11430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smtClean="0">
                        <a:effectLst/>
                        <a:latin typeface="Arial"/>
                        <a:ea typeface="Times New Roman"/>
                        <a:cs typeface="Times New Roman"/>
                      </a:endParaRPr>
                    </a:p>
                    <a:p>
                      <a:pPr marL="0" marR="0">
                        <a:spcBef>
                          <a:spcPts val="0"/>
                        </a:spcBef>
                        <a:spcAft>
                          <a:spcPts val="0"/>
                        </a:spcAft>
                      </a:pPr>
                      <a:r>
                        <a:rPr lang="en-US" sz="1200" b="1" dirty="0" smtClean="0">
                          <a:effectLst/>
                          <a:latin typeface="Arial"/>
                          <a:ea typeface="MS Mincho"/>
                          <a:cs typeface="Times New Roman"/>
                        </a:rPr>
                        <a:t>          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73">
                <a:tc>
                  <a:txBody>
                    <a:bodyPr/>
                    <a:lstStyle/>
                    <a:p>
                      <a:pPr marL="0" marR="0">
                        <a:spcBef>
                          <a:spcPts val="0"/>
                        </a:spcBef>
                        <a:spcAft>
                          <a:spcPts val="0"/>
                        </a:spcAft>
                      </a:pPr>
                      <a:r>
                        <a:rPr lang="en-US" sz="900">
                          <a:effectLst/>
                          <a:latin typeface="Arial"/>
                          <a:ea typeface="Times New Roman"/>
                          <a:cs typeface="Times New Roman"/>
                        </a:rPr>
                        <a:t>7. Entrepreneurial Orientation</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0" marR="0">
                        <a:spcBef>
                          <a:spcPts val="0"/>
                        </a:spcBef>
                        <a:spcAft>
                          <a:spcPts val="0"/>
                        </a:spcAft>
                      </a:pPr>
                      <a:r>
                        <a:rPr lang="en-US" sz="900">
                          <a:effectLst/>
                          <a:latin typeface="Arial"/>
                          <a:ea typeface="Times New Roman"/>
                          <a:cs typeface="Times New Roman"/>
                        </a:rPr>
                        <a:t>8.Ability to Attract and Retain Highly Creative People</a:t>
                      </a:r>
                      <a:endParaRPr lang="en-US" sz="900">
                        <a:effectLst/>
                        <a:latin typeface="Calibri"/>
                        <a:ea typeface="MS Mincho"/>
                        <a:cs typeface="Times New Roman"/>
                      </a:endParaRPr>
                    </a:p>
                    <a:p>
                      <a:pPr marL="0" marR="0" indent="11430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228600" marR="0" indent="-228600">
                        <a:spcBef>
                          <a:spcPts val="0"/>
                        </a:spcBef>
                        <a:spcAft>
                          <a:spcPts val="0"/>
                        </a:spcAft>
                      </a:pPr>
                      <a:r>
                        <a:rPr lang="en-US" sz="900">
                          <a:effectLst/>
                          <a:latin typeface="Arial"/>
                          <a:ea typeface="Times New Roman"/>
                          <a:cs typeface="Times New Roman"/>
                        </a:rPr>
                        <a:t>9.   Ability to Meet Changing Technology</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73">
                <a:tc>
                  <a:txBody>
                    <a:bodyPr/>
                    <a:lstStyle/>
                    <a:p>
                      <a:pPr marL="0" marR="0">
                        <a:spcBef>
                          <a:spcPts val="0"/>
                        </a:spcBef>
                        <a:spcAft>
                          <a:spcPts val="0"/>
                        </a:spcAft>
                      </a:pPr>
                      <a:r>
                        <a:rPr lang="en-US" sz="900">
                          <a:effectLst/>
                          <a:latin typeface="Arial"/>
                          <a:ea typeface="Times New Roman"/>
                          <a:cs typeface="Times New Roman"/>
                        </a:rPr>
                        <a:t>10. Ability to Handle Inflation</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309">
                <a:tc>
                  <a:txBody>
                    <a:bodyPr/>
                    <a:lstStyle/>
                    <a:p>
                      <a:pPr marL="228600" marR="0" indent="-228600">
                        <a:spcBef>
                          <a:spcPts val="0"/>
                        </a:spcBef>
                        <a:spcAft>
                          <a:spcPts val="0"/>
                        </a:spcAft>
                      </a:pPr>
                      <a:r>
                        <a:rPr lang="en-US" sz="900">
                          <a:effectLst/>
                          <a:latin typeface="Arial"/>
                          <a:ea typeface="Times New Roman"/>
                          <a:cs typeface="Times New Roman"/>
                        </a:rPr>
                        <a:t>11. Aggressiveness in Meeting Competition</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6476" marR="5647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3048000" y="1509485"/>
            <a:ext cx="59282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	   Weak	                 Neutral (50)                   Strong      100%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1285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72700222"/>
              </p:ext>
            </p:extLst>
          </p:nvPr>
        </p:nvGraphicFramePr>
        <p:xfrm>
          <a:off x="990599" y="2200042"/>
          <a:ext cx="7337377" cy="4503717"/>
        </p:xfrm>
        <a:graphic>
          <a:graphicData uri="http://schemas.openxmlformats.org/drawingml/2006/table">
            <a:tbl>
              <a:tblPr firstRow="1" firstCol="1" lastRow="1" lastCol="1" bandRow="1" bandCol="1"/>
              <a:tblGrid>
                <a:gridCol w="3014941"/>
                <a:gridCol w="1076763"/>
                <a:gridCol w="1076763"/>
                <a:gridCol w="1076763"/>
                <a:gridCol w="1092147"/>
              </a:tblGrid>
              <a:tr h="404164">
                <a:tc>
                  <a:txBody>
                    <a:bodyPr/>
                    <a:lstStyle/>
                    <a:p>
                      <a:pPr marL="0" marR="0">
                        <a:spcBef>
                          <a:spcPts val="0"/>
                        </a:spcBef>
                        <a:spcAft>
                          <a:spcPts val="0"/>
                        </a:spcAft>
                      </a:pPr>
                      <a:r>
                        <a:rPr lang="en-US" sz="900" dirty="0">
                          <a:effectLst/>
                          <a:latin typeface="Arial"/>
                          <a:ea typeface="Times New Roman"/>
                          <a:cs typeface="Times New Roman"/>
                        </a:rPr>
                        <a:t>1.   Product Strength, Quality, Uniqueness</a:t>
                      </a:r>
                      <a:endParaRPr lang="en-US" sz="900" dirty="0">
                        <a:effectLst/>
                        <a:latin typeface="Calibri"/>
                        <a:ea typeface="MS Mincho"/>
                        <a:cs typeface="Times New Roman"/>
                      </a:endParaRPr>
                    </a:p>
                    <a:p>
                      <a:pPr marL="0" marR="0">
                        <a:spcBef>
                          <a:spcPts val="0"/>
                        </a:spcBef>
                        <a:spcAft>
                          <a:spcPts val="0"/>
                        </a:spcAft>
                      </a:pPr>
                      <a:r>
                        <a:rPr lang="en-US" sz="900" dirty="0">
                          <a:effectLst/>
                          <a:latin typeface="Arial"/>
                          <a:ea typeface="Times New Roman"/>
                          <a:cs typeface="Times New Roman"/>
                        </a:rPr>
                        <a:t> </a:t>
                      </a:r>
                      <a:endParaRPr lang="en-US" sz="900" dirty="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2.   Customer Loyalty and Satisfaction</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443">
                <a:tc>
                  <a:txBody>
                    <a:bodyPr/>
                    <a:lstStyle/>
                    <a:p>
                      <a:pPr marL="0" marR="0">
                        <a:spcBef>
                          <a:spcPts val="0"/>
                        </a:spcBef>
                        <a:spcAft>
                          <a:spcPts val="0"/>
                        </a:spcAft>
                      </a:pPr>
                      <a:r>
                        <a:rPr lang="en-US" sz="900">
                          <a:effectLst/>
                          <a:latin typeface="Arial"/>
                          <a:ea typeface="Times New Roman"/>
                          <a:cs typeface="Times New Roman"/>
                        </a:rPr>
                        <a:t>3.   Market Share</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4.   Low Selling and Distribution Costs</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5.   Use of Experience Curve for Pricing</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Calibri"/>
                        <a:ea typeface="MS Mincho"/>
                        <a:cs typeface="Times New Roman"/>
                      </a:endParaRPr>
                    </a:p>
                    <a:p>
                      <a:pPr marL="0" marR="0" algn="ctr">
                        <a:spcBef>
                          <a:spcPts val="0"/>
                        </a:spcBef>
                        <a:spcAft>
                          <a:spcPts val="0"/>
                        </a:spcAft>
                      </a:pPr>
                      <a:r>
                        <a:rPr lang="en-US" sz="1200" b="1" dirty="0" smtClean="0">
                          <a:effectLst/>
                          <a:latin typeface="Calibri"/>
                          <a:ea typeface="MS Mincho"/>
                          <a:cs typeface="Times New Roman"/>
                        </a:rPr>
                        <a:t>X</a:t>
                      </a:r>
                      <a:endParaRPr lang="en-US" sz="1200" b="1" dirty="0" smtClean="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885">
                <a:tc>
                  <a:txBody>
                    <a:bodyPr/>
                    <a:lstStyle/>
                    <a:p>
                      <a:pPr marL="0" marR="0">
                        <a:spcBef>
                          <a:spcPts val="0"/>
                        </a:spcBef>
                        <a:spcAft>
                          <a:spcPts val="0"/>
                        </a:spcAft>
                      </a:pPr>
                      <a:r>
                        <a:rPr lang="en-US" sz="900" dirty="0">
                          <a:effectLst/>
                          <a:latin typeface="Arial"/>
                          <a:ea typeface="Times New Roman"/>
                          <a:cs typeface="Times New Roman"/>
                        </a:rPr>
                        <a:t>6.   Use of Life Cycle of Products and Replacement Cycle</a:t>
                      </a:r>
                      <a:endParaRPr lang="en-US" sz="900" dirty="0">
                        <a:effectLst/>
                        <a:latin typeface="Calibri"/>
                        <a:ea typeface="MS Mincho"/>
                        <a:cs typeface="Times New Roman"/>
                      </a:endParaRPr>
                    </a:p>
                    <a:p>
                      <a:pPr marL="0" marR="0">
                        <a:spcBef>
                          <a:spcPts val="0"/>
                        </a:spcBef>
                        <a:spcAft>
                          <a:spcPts val="0"/>
                        </a:spcAft>
                      </a:pPr>
                      <a:r>
                        <a:rPr lang="en-US" sz="900" dirty="0">
                          <a:effectLst/>
                          <a:latin typeface="Arial"/>
                          <a:ea typeface="Times New Roman"/>
                          <a:cs typeface="Times New Roman"/>
                        </a:rPr>
                        <a:t> </a:t>
                      </a:r>
                      <a:endParaRPr lang="en-US" sz="900" dirty="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7.   Investment in New Product Development by R&amp;D</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8.   High Barriers to Entry into the Company’s Markets</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9.   Advantage Taken of Market Growth Potential</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164">
                <a:tc>
                  <a:txBody>
                    <a:bodyPr/>
                    <a:lstStyle/>
                    <a:p>
                      <a:pPr marL="0" marR="0">
                        <a:spcBef>
                          <a:spcPts val="0"/>
                        </a:spcBef>
                        <a:spcAft>
                          <a:spcPts val="0"/>
                        </a:spcAft>
                      </a:pPr>
                      <a:r>
                        <a:rPr lang="en-US" sz="900">
                          <a:effectLst/>
                          <a:latin typeface="Arial"/>
                          <a:ea typeface="Times New Roman"/>
                          <a:cs typeface="Times New Roman"/>
                        </a:rPr>
                        <a:t>10. Supplier Strength and Material Availability</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443">
                <a:tc>
                  <a:txBody>
                    <a:bodyPr/>
                    <a:lstStyle/>
                    <a:p>
                      <a:pPr marL="0" marR="0">
                        <a:spcBef>
                          <a:spcPts val="0"/>
                        </a:spcBef>
                        <a:spcAft>
                          <a:spcPts val="0"/>
                        </a:spcAft>
                      </a:pPr>
                      <a:r>
                        <a:rPr lang="en-US" sz="900">
                          <a:effectLst/>
                          <a:latin typeface="Arial"/>
                          <a:ea typeface="Times New Roman"/>
                          <a:cs typeface="Times New Roman"/>
                        </a:rPr>
                        <a:t>11. Customer Concentration</a:t>
                      </a:r>
                      <a:endParaRPr lang="en-US" sz="900">
                        <a:effectLst/>
                        <a:latin typeface="Calibri"/>
                        <a:ea typeface="MS Mincho"/>
                        <a:cs typeface="Times New Roman"/>
                      </a:endParaRPr>
                    </a:p>
                    <a:p>
                      <a:pPr marL="0" marR="0">
                        <a:spcBef>
                          <a:spcPts val="0"/>
                        </a:spcBef>
                        <a:spcAft>
                          <a:spcPts val="0"/>
                        </a:spcAft>
                      </a:pPr>
                      <a:r>
                        <a:rPr lang="en-US" sz="900">
                          <a:effectLst/>
                          <a:latin typeface="Arial"/>
                          <a:ea typeface="Times New Roman"/>
                          <a:cs typeface="Times New Roman"/>
                        </a:rPr>
                        <a:t> </a:t>
                      </a:r>
                      <a:endParaRPr lang="en-US" sz="900">
                        <a:effectLst/>
                        <a:latin typeface="Calibri"/>
                        <a:ea typeface="MS Mincho"/>
                        <a:cs typeface="Times New Roman"/>
                      </a:endParaRPr>
                    </a:p>
                  </a:txBody>
                  <a:tcPr marL="53039" marR="5303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53039" marR="53039"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b="1" dirty="0" smtClean="0">
                        <a:effectLst/>
                        <a:latin typeface="Arial"/>
                        <a:ea typeface="Times New Roman"/>
                        <a:cs typeface="Times New Roman"/>
                      </a:endParaRPr>
                    </a:p>
                    <a:p>
                      <a:pPr marL="0" marR="0" algn="ctr">
                        <a:spcBef>
                          <a:spcPts val="0"/>
                        </a:spcBef>
                        <a:spcAft>
                          <a:spcPts val="0"/>
                        </a:spcAft>
                      </a:pP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33400" y="1856416"/>
            <a:ext cx="93185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0%     Weak	               Neutral (50)                Strong           100%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itle 6"/>
          <p:cNvSpPr>
            <a:spLocks noGrp="1"/>
          </p:cNvSpPr>
          <p:nvPr>
            <p:ph type="title"/>
          </p:nvPr>
        </p:nvSpPr>
        <p:spPr/>
        <p:txBody>
          <a:bodyPr>
            <a:noAutofit/>
          </a:bodyPr>
          <a:lstStyle/>
          <a:p>
            <a:r>
              <a:rPr lang="en-US" sz="3200" dirty="0" smtClean="0"/>
              <a:t>Company Compatibility Profile: </a:t>
            </a:r>
            <a:br>
              <a:rPr lang="en-US" sz="3200" dirty="0" smtClean="0"/>
            </a:br>
            <a:r>
              <a:rPr lang="en-US" sz="3200" dirty="0" smtClean="0"/>
              <a:t>Competitive Factors</a:t>
            </a:r>
            <a:endParaRPr lang="en-US" sz="3200" dirty="0"/>
          </a:p>
        </p:txBody>
      </p:sp>
    </p:spTree>
    <p:extLst>
      <p:ext uri="{BB962C8B-B14F-4D97-AF65-F5344CB8AC3E}">
        <p14:creationId xmlns:p14="http://schemas.microsoft.com/office/powerpoint/2010/main" val="2924052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Company Compatibility Profile: </a:t>
            </a:r>
            <a:br>
              <a:rPr lang="en-US" sz="3200" dirty="0" smtClean="0"/>
            </a:br>
            <a:r>
              <a:rPr lang="en-US" sz="3200" dirty="0" smtClean="0"/>
              <a:t>Financial Factors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539949822"/>
              </p:ext>
            </p:extLst>
          </p:nvPr>
        </p:nvGraphicFramePr>
        <p:xfrm>
          <a:off x="685800" y="2209799"/>
          <a:ext cx="7772402" cy="4206240"/>
        </p:xfrm>
        <a:graphic>
          <a:graphicData uri="http://schemas.openxmlformats.org/drawingml/2006/table">
            <a:tbl>
              <a:tblPr firstRow="1" firstCol="1" lastRow="1" lastCol="1" bandRow="1" bandCol="1"/>
              <a:tblGrid>
                <a:gridCol w="3192575"/>
                <a:gridCol w="1140206"/>
                <a:gridCol w="1140206"/>
                <a:gridCol w="1140206"/>
                <a:gridCol w="1159209"/>
              </a:tblGrid>
              <a:tr h="304800">
                <a:tc>
                  <a:txBody>
                    <a:bodyPr/>
                    <a:lstStyle/>
                    <a:p>
                      <a:pPr marL="0" marR="0">
                        <a:spcBef>
                          <a:spcPts val="0"/>
                        </a:spcBef>
                        <a:spcAft>
                          <a:spcPts val="0"/>
                        </a:spcAft>
                        <a:tabLst>
                          <a:tab pos="1051560" algn="ctr"/>
                        </a:tabLst>
                      </a:pPr>
                      <a:r>
                        <a:rPr lang="en-US" sz="1000" dirty="0">
                          <a:effectLst/>
                          <a:latin typeface="Arial"/>
                          <a:ea typeface="Times New Roman"/>
                          <a:cs typeface="Times New Roman"/>
                        </a:rPr>
                        <a:t>1.   Access to Capital when Required</a:t>
                      </a:r>
                      <a:endParaRPr lang="en-US" sz="1200" dirty="0">
                        <a:effectLst/>
                        <a:latin typeface="Calibri"/>
                        <a:ea typeface="MS Mincho"/>
                        <a:cs typeface="Times New Roman"/>
                      </a:endParaRPr>
                    </a:p>
                    <a:p>
                      <a:pPr marL="0" marR="0">
                        <a:spcBef>
                          <a:spcPts val="0"/>
                        </a:spcBef>
                        <a:spcAft>
                          <a:spcPts val="0"/>
                        </a:spcAft>
                        <a:tabLst>
                          <a:tab pos="1051560" algn="ctr"/>
                        </a:tabLst>
                      </a:pPr>
                      <a:r>
                        <a:rPr lang="en-US" sz="1000" dirty="0">
                          <a:effectLst/>
                          <a:latin typeface="Arial"/>
                          <a:ea typeface="Times New Roman"/>
                          <a:cs typeface="Times New Roman"/>
                        </a:rPr>
                        <a:t> </a:t>
                      </a:r>
                      <a:endParaRPr lang="en-US" sz="1200" dirty="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p>
                      <a:pPr marL="0" marR="0">
                        <a:spcBef>
                          <a:spcPts val="0"/>
                        </a:spcBef>
                        <a:spcAft>
                          <a:spcPts val="0"/>
                        </a:spcAft>
                      </a:pPr>
                      <a:r>
                        <a:rPr lang="en-US" sz="1200" b="1">
                          <a:effectLst/>
                          <a:latin typeface="Arial"/>
                          <a:ea typeface="Times New Roman"/>
                          <a:cs typeface="Times New Roman"/>
                        </a:rPr>
                        <a:t>           X</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a:effectLst/>
                          <a:latin typeface="Arial"/>
                          <a:ea typeface="Times New Roman"/>
                          <a:cs typeface="Times New Roman"/>
                        </a:rPr>
                        <a:t>2.   Degree of Capital Utilization</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p>
                      <a:pPr marL="0" marR="0">
                        <a:spcBef>
                          <a:spcPts val="0"/>
                        </a:spcBef>
                        <a:spcAft>
                          <a:spcPts val="0"/>
                        </a:spcAft>
                      </a:pPr>
                      <a:r>
                        <a:rPr lang="en-US" sz="1200" b="1">
                          <a:effectLst/>
                          <a:latin typeface="Arial"/>
                          <a:ea typeface="Times New Roman"/>
                          <a:cs typeface="Times New Roman"/>
                        </a:rPr>
                        <a:t>           X</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a:effectLst/>
                          <a:latin typeface="Arial"/>
                          <a:ea typeface="Times New Roman"/>
                          <a:cs typeface="Times New Roman"/>
                        </a:rPr>
                        <a:t>3.   Ease of Exit from the Market</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p>
                      <a:pPr marL="0" marR="0">
                        <a:spcBef>
                          <a:spcPts val="0"/>
                        </a:spcBef>
                        <a:spcAft>
                          <a:spcPts val="0"/>
                        </a:spcAft>
                      </a:pPr>
                      <a:r>
                        <a:rPr lang="en-US" sz="1200" b="1">
                          <a:effectLst/>
                          <a:latin typeface="Arial"/>
                          <a:ea typeface="Times New Roman"/>
                          <a:cs typeface="Times New Roman"/>
                        </a:rPr>
                        <a:t>            X</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000">
                          <a:effectLst/>
                          <a:latin typeface="Arial"/>
                          <a:ea typeface="Times New Roman"/>
                          <a:cs typeface="Times New Roman"/>
                        </a:rPr>
                        <a:t>4.   Profitability, Return on Investment</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X                                    </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dirty="0">
                          <a:effectLst/>
                          <a:latin typeface="Arial"/>
                          <a:ea typeface="Times New Roman"/>
                          <a:cs typeface="Times New Roman"/>
                        </a:rPr>
                        <a:t>5.   Liquidity, Available Internal Funds</a:t>
                      </a:r>
                      <a:endParaRPr lang="en-US" sz="1200" dirty="0">
                        <a:effectLst/>
                        <a:latin typeface="Calibri"/>
                        <a:ea typeface="MS Mincho"/>
                        <a:cs typeface="Times New Roman"/>
                      </a:endParaRPr>
                    </a:p>
                    <a:p>
                      <a:pPr marL="0" marR="0">
                        <a:spcBef>
                          <a:spcPts val="0"/>
                        </a:spcBef>
                        <a:spcAft>
                          <a:spcPts val="0"/>
                        </a:spcAft>
                      </a:pPr>
                      <a:r>
                        <a:rPr lang="en-US" sz="1000" dirty="0">
                          <a:effectLst/>
                          <a:latin typeface="Arial"/>
                          <a:ea typeface="Times New Roman"/>
                          <a:cs typeface="Times New Roman"/>
                        </a:rPr>
                        <a:t> </a:t>
                      </a:r>
                      <a:endParaRPr lang="en-US" sz="1200" dirty="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000">
                          <a:effectLst/>
                          <a:latin typeface="Arial"/>
                          <a:ea typeface="Times New Roman"/>
                          <a:cs typeface="Times New Roman"/>
                        </a:rPr>
                        <a:t>6.   Degree of Leverage, Financial Stability</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baseline="0" dirty="0" smtClean="0">
                          <a:effectLst/>
                          <a:latin typeface="Arial"/>
                          <a:ea typeface="Times New Roman"/>
                          <a:cs typeface="Times New Roman"/>
                        </a:rPr>
                        <a:t> </a:t>
                      </a:r>
                      <a:r>
                        <a:rPr lang="en-US" sz="1200" b="1" dirty="0" smtClean="0">
                          <a:effectLst/>
                          <a:latin typeface="Arial"/>
                          <a:ea typeface="Times New Roman"/>
                          <a:cs typeface="Times New Roman"/>
                        </a:rPr>
                        <a:t>X           </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dirty="0">
                          <a:effectLst/>
                          <a:latin typeface="Arial"/>
                          <a:ea typeface="Times New Roman"/>
                          <a:cs typeface="Times New Roman"/>
                        </a:rPr>
                        <a:t>7.   Ability to Compete on Prices</a:t>
                      </a:r>
                      <a:endParaRPr lang="en-US" sz="1200" dirty="0">
                        <a:effectLst/>
                        <a:latin typeface="Calibri"/>
                        <a:ea typeface="MS Mincho"/>
                        <a:cs typeface="Times New Roman"/>
                      </a:endParaRPr>
                    </a:p>
                    <a:p>
                      <a:pPr marL="0" marR="0">
                        <a:spcBef>
                          <a:spcPts val="0"/>
                        </a:spcBef>
                        <a:spcAft>
                          <a:spcPts val="0"/>
                        </a:spcAft>
                      </a:pPr>
                      <a:r>
                        <a:rPr lang="en-US" sz="1000" dirty="0">
                          <a:effectLst/>
                          <a:latin typeface="Arial"/>
                          <a:ea typeface="Times New Roman"/>
                          <a:cs typeface="Times New Roman"/>
                        </a:rPr>
                        <a:t> </a:t>
                      </a:r>
                      <a:endParaRPr lang="en-US" sz="1200" dirty="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a:effectLst/>
                          <a:latin typeface="Arial"/>
                          <a:ea typeface="Times New Roman"/>
                          <a:cs typeface="Times New Roman"/>
                        </a:rPr>
                        <a:t>8.   Capital Investment, Capacity to Meet Demand</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a:effectLst/>
                          <a:latin typeface="Arial"/>
                          <a:ea typeface="Times New Roman"/>
                          <a:cs typeface="Times New Roman"/>
                        </a:rPr>
                        <a:t>9.   Stability of Costs </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a:effectLst/>
                          <a:latin typeface="Arial"/>
                          <a:ea typeface="Times New Roman"/>
                          <a:cs typeface="Times New Roman"/>
                        </a:rPr>
                        <a:t>10. Ability to Sustain Effort in Cyclic Demand</a:t>
                      </a:r>
                      <a:endParaRPr lang="en-US" sz="12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20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spcBef>
                          <a:spcPts val="0"/>
                        </a:spcBef>
                        <a:spcAft>
                          <a:spcPts val="0"/>
                        </a:spcAft>
                      </a:pPr>
                      <a:r>
                        <a:rPr lang="en-US" sz="1000" dirty="0">
                          <a:effectLst/>
                          <a:latin typeface="Arial"/>
                          <a:ea typeface="Times New Roman"/>
                          <a:cs typeface="Times New Roman"/>
                        </a:rPr>
                        <a:t>11. Price Elasticity of Demand</a:t>
                      </a:r>
                      <a:endParaRPr lang="en-US" sz="1200" dirty="0">
                        <a:effectLst/>
                        <a:latin typeface="Calibri"/>
                        <a:ea typeface="MS Mincho"/>
                        <a:cs typeface="Times New Roman"/>
                      </a:endParaRPr>
                    </a:p>
                    <a:p>
                      <a:pPr marL="0" marR="0">
                        <a:spcBef>
                          <a:spcPts val="0"/>
                        </a:spcBef>
                        <a:spcAft>
                          <a:spcPts val="0"/>
                        </a:spcAft>
                      </a:pPr>
                      <a:r>
                        <a:rPr lang="en-US" sz="1000" dirty="0">
                          <a:effectLst/>
                          <a:latin typeface="Arial"/>
                          <a:ea typeface="Times New Roman"/>
                          <a:cs typeface="Times New Roman"/>
                        </a:rPr>
                        <a:t> </a:t>
                      </a:r>
                      <a:endParaRPr lang="en-US" sz="1200" dirty="0">
                        <a:effectLst/>
                        <a:latin typeface="Calibri"/>
                        <a:ea typeface="MS Mincho"/>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txBody>
                  <a:tcPr marL="68580" marR="68580"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457200" y="1884149"/>
            <a:ext cx="85250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lang="en-US" sz="1200" b="1" dirty="0">
                <a:latin typeface="Arial" pitchFamily="34" charset="0"/>
                <a:ea typeface="MS Mincho" pitchFamily="49" charset="-128"/>
                <a:cs typeface="Arial" pitchFamily="34" charset="0"/>
              </a:rPr>
              <a:t> </a:t>
            </a:r>
            <a:r>
              <a:rPr lang="en-US" sz="1200" b="1" dirty="0" smtClean="0">
                <a:latin typeface="Arial" pitchFamily="34" charset="0"/>
                <a:ea typeface="MS Mincho" pitchFamily="49" charset="-128"/>
                <a:cs typeface="Arial" pitchFamily="34" charset="0"/>
              </a:rPr>
              <a:t>                                                                           </a:t>
            </a:r>
            <a:r>
              <a:rPr kumimoji="0" lang="en-US"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0%     Weak	                 Neutral (50)                       Strong     100%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70829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Company Compatibility Profile:</a:t>
            </a:r>
            <a:br>
              <a:rPr lang="en-US" sz="3200" dirty="0" smtClean="0"/>
            </a:br>
            <a:r>
              <a:rPr lang="en-US" sz="3200" dirty="0" smtClean="0"/>
              <a:t>Technical Factors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24653548"/>
              </p:ext>
            </p:extLst>
          </p:nvPr>
        </p:nvGraphicFramePr>
        <p:xfrm>
          <a:off x="533397" y="2198340"/>
          <a:ext cx="8077202" cy="4375944"/>
        </p:xfrm>
        <a:graphic>
          <a:graphicData uri="http://schemas.openxmlformats.org/drawingml/2006/table">
            <a:tbl>
              <a:tblPr firstRow="1" firstCol="1" lastRow="1" lastCol="1" bandRow="1" bandCol="1"/>
              <a:tblGrid>
                <a:gridCol w="3317774"/>
                <a:gridCol w="1184920"/>
                <a:gridCol w="1184920"/>
                <a:gridCol w="1184920"/>
                <a:gridCol w="1204668"/>
              </a:tblGrid>
              <a:tr h="386973">
                <a:tc>
                  <a:txBody>
                    <a:bodyPr/>
                    <a:lstStyle/>
                    <a:p>
                      <a:pPr marL="0" marR="0">
                        <a:spcBef>
                          <a:spcPts val="0"/>
                        </a:spcBef>
                        <a:spcAft>
                          <a:spcPts val="0"/>
                        </a:spcAft>
                        <a:tabLst>
                          <a:tab pos="1051560" algn="ctr"/>
                        </a:tabLst>
                      </a:pPr>
                      <a:r>
                        <a:rPr lang="en-US" sz="1000" dirty="0">
                          <a:effectLst/>
                          <a:latin typeface="Arial"/>
                          <a:ea typeface="Times New Roman"/>
                          <a:cs typeface="Times New Roman"/>
                        </a:rPr>
                        <a:t>1.   Technical and Manufacturing Skills</a:t>
                      </a:r>
                      <a:endParaRPr lang="en-US" sz="1100" dirty="0">
                        <a:effectLst/>
                        <a:latin typeface="Calibri"/>
                        <a:ea typeface="MS Mincho"/>
                        <a:cs typeface="Times New Roman"/>
                      </a:endParaRPr>
                    </a:p>
                    <a:p>
                      <a:pPr marL="0" marR="0">
                        <a:spcBef>
                          <a:spcPts val="0"/>
                        </a:spcBef>
                        <a:spcAft>
                          <a:spcPts val="0"/>
                        </a:spcAft>
                        <a:tabLst>
                          <a:tab pos="1051560" algn="ctr"/>
                        </a:tabLst>
                      </a:pPr>
                      <a:r>
                        <a:rPr lang="en-US" sz="1000" dirty="0">
                          <a:effectLst/>
                          <a:latin typeface="Arial"/>
                          <a:ea typeface="Times New Roman"/>
                          <a:cs typeface="Times New Roman"/>
                        </a:rPr>
                        <a:t> </a:t>
                      </a:r>
                      <a:endParaRPr lang="en-US" sz="1100" dirty="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2.   Resource and Personnel Utilization</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p>
                      <a:pPr marL="0" marR="0">
                        <a:spcBef>
                          <a:spcPts val="0"/>
                        </a:spcBef>
                        <a:spcAft>
                          <a:spcPts val="0"/>
                        </a:spcAft>
                      </a:pPr>
                      <a:r>
                        <a:rPr lang="en-US" sz="1200" b="1">
                          <a:effectLst/>
                          <a:latin typeface="Arial"/>
                          <a:ea typeface="Times New Roman"/>
                          <a:cs typeface="Times New Roman"/>
                        </a:rPr>
                        <a:t>            X</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3.   Level of Technology Used in Products</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4.   Strength of Patents and Processes</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965">
                <a:tc>
                  <a:txBody>
                    <a:bodyPr/>
                    <a:lstStyle/>
                    <a:p>
                      <a:pPr marL="0" marR="0">
                        <a:spcBef>
                          <a:spcPts val="0"/>
                        </a:spcBef>
                        <a:spcAft>
                          <a:spcPts val="0"/>
                        </a:spcAft>
                      </a:pPr>
                      <a:r>
                        <a:rPr lang="en-US" sz="1000" dirty="0">
                          <a:effectLst/>
                          <a:latin typeface="Arial"/>
                          <a:ea typeface="Times New Roman"/>
                          <a:cs typeface="Times New Roman"/>
                        </a:rPr>
                        <a:t>5.   Production Effectiveness and Delivery        </a:t>
                      </a:r>
                      <a:endParaRPr lang="en-US" sz="1100" dirty="0">
                        <a:effectLst/>
                        <a:latin typeface="Calibri"/>
                        <a:ea typeface="MS Mincho"/>
                        <a:cs typeface="Times New Roman"/>
                      </a:endParaRPr>
                    </a:p>
                    <a:p>
                      <a:pPr marL="0" marR="0">
                        <a:spcBef>
                          <a:spcPts val="0"/>
                        </a:spcBef>
                        <a:spcAft>
                          <a:spcPts val="0"/>
                        </a:spcAft>
                      </a:pPr>
                      <a:r>
                        <a:rPr lang="en-US" sz="1000" dirty="0">
                          <a:effectLst/>
                          <a:latin typeface="Arial"/>
                          <a:ea typeface="Times New Roman"/>
                          <a:cs typeface="Times New Roman"/>
                        </a:rPr>
                        <a:t>      Schedules</a:t>
                      </a:r>
                      <a:endParaRPr lang="en-US" sz="1100" dirty="0">
                        <a:effectLst/>
                        <a:latin typeface="Calibri"/>
                        <a:ea typeface="MS Mincho"/>
                        <a:cs typeface="Times New Roman"/>
                      </a:endParaRPr>
                    </a:p>
                    <a:p>
                      <a:pPr marL="0" marR="0">
                        <a:spcBef>
                          <a:spcPts val="0"/>
                        </a:spcBef>
                        <a:spcAft>
                          <a:spcPts val="0"/>
                        </a:spcAft>
                      </a:pPr>
                      <a:r>
                        <a:rPr lang="en-US" sz="1000" dirty="0">
                          <a:effectLst/>
                          <a:latin typeface="Arial"/>
                          <a:ea typeface="Times New Roman"/>
                          <a:cs typeface="Times New Roman"/>
                        </a:rPr>
                        <a:t> </a:t>
                      </a:r>
                      <a:endParaRPr lang="en-US" sz="1100" dirty="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982">
                <a:tc>
                  <a:txBody>
                    <a:bodyPr/>
                    <a:lstStyle/>
                    <a:p>
                      <a:pPr marL="0" marR="0">
                        <a:spcBef>
                          <a:spcPts val="0"/>
                        </a:spcBef>
                        <a:spcAft>
                          <a:spcPts val="0"/>
                        </a:spcAft>
                      </a:pPr>
                      <a:r>
                        <a:rPr lang="en-US" sz="1000">
                          <a:effectLst/>
                          <a:latin typeface="Arial"/>
                          <a:ea typeface="Times New Roman"/>
                          <a:cs typeface="Times New Roman"/>
                        </a:rPr>
                        <a:t>6.   Value Added to Product</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7.   Intensity of Labor to Produce to the Product</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982">
                <a:tc>
                  <a:txBody>
                    <a:bodyPr/>
                    <a:lstStyle/>
                    <a:p>
                      <a:pPr marL="0" marR="0">
                        <a:spcBef>
                          <a:spcPts val="0"/>
                        </a:spcBef>
                        <a:spcAft>
                          <a:spcPts val="0"/>
                        </a:spcAft>
                      </a:pPr>
                      <a:r>
                        <a:rPr lang="en-US" sz="1000">
                          <a:effectLst/>
                          <a:latin typeface="Arial"/>
                          <a:ea typeface="Times New Roman"/>
                          <a:cs typeface="Times New Roman"/>
                        </a:rPr>
                        <a:t>8.   Economies of Scale</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9.   Newness of Plant and Equipment</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10. Application of Computer Technology</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a:effectLst/>
                          <a:latin typeface="Arial"/>
                          <a:ea typeface="Times New Roman"/>
                          <a:cs typeface="Times New Roman"/>
                        </a:rPr>
                        <a:t>         </a:t>
                      </a:r>
                      <a:r>
                        <a:rPr lang="en-US" sz="1200" b="1" dirty="0" smtClean="0">
                          <a:effectLst/>
                          <a:latin typeface="Arial"/>
                          <a:ea typeface="Times New Roman"/>
                          <a:cs typeface="Times New Roman"/>
                        </a:rPr>
                        <a:t>  </a:t>
                      </a:r>
                      <a:r>
                        <a:rPr lang="en-US" sz="1200" b="1" dirty="0">
                          <a:effectLst/>
                          <a:latin typeface="Arial"/>
                          <a:ea typeface="Times New Roman"/>
                          <a:cs typeface="Times New Roman"/>
                        </a:rPr>
                        <a:t>X</a:t>
                      </a:r>
                      <a:endParaRPr lang="en-US" sz="1200" b="1" dirty="0">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73">
                <a:tc>
                  <a:txBody>
                    <a:bodyPr/>
                    <a:lstStyle/>
                    <a:p>
                      <a:pPr marL="0" marR="0">
                        <a:spcBef>
                          <a:spcPts val="0"/>
                        </a:spcBef>
                        <a:spcAft>
                          <a:spcPts val="0"/>
                        </a:spcAft>
                      </a:pPr>
                      <a:r>
                        <a:rPr lang="en-US" sz="1000">
                          <a:effectLst/>
                          <a:latin typeface="Arial"/>
                          <a:ea typeface="Times New Roman"/>
                          <a:cs typeface="Times New Roman"/>
                        </a:rPr>
                        <a:t>11. Level of Coordination and Integration</a:t>
                      </a:r>
                      <a:endParaRPr lang="en-US" sz="1100">
                        <a:effectLst/>
                        <a:latin typeface="Calibri"/>
                        <a:ea typeface="MS Mincho"/>
                        <a:cs typeface="Times New Roman"/>
                      </a:endParaRPr>
                    </a:p>
                    <a:p>
                      <a:pPr marL="0" marR="0">
                        <a:spcBef>
                          <a:spcPts val="0"/>
                        </a:spcBef>
                        <a:spcAft>
                          <a:spcPts val="0"/>
                        </a:spcAft>
                      </a:pPr>
                      <a:r>
                        <a:rPr lang="en-US" sz="1000">
                          <a:effectLst/>
                          <a:latin typeface="Arial"/>
                          <a:ea typeface="Times New Roman"/>
                          <a:cs typeface="Times New Roman"/>
                        </a:rPr>
                        <a:t> </a:t>
                      </a:r>
                      <a:endParaRPr lang="en-US" sz="1100">
                        <a:effectLst/>
                        <a:latin typeface="Calibri"/>
                        <a:ea typeface="MS Mincho"/>
                        <a:cs typeface="Times New Roman"/>
                      </a:endParaRPr>
                    </a:p>
                  </a:txBody>
                  <a:tcPr marL="61993" marR="61993"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Arial"/>
                          <a:ea typeface="Times New Roman"/>
                          <a:cs typeface="Times New Roman"/>
                        </a:rPr>
                        <a:t> </a:t>
                      </a:r>
                      <a:endParaRPr lang="en-US" sz="1200" b="1">
                        <a:effectLst/>
                        <a:latin typeface="Calibri"/>
                        <a:ea typeface="MS Mincho"/>
                        <a:cs typeface="Times New Roman"/>
                      </a:endParaRPr>
                    </a:p>
                  </a:txBody>
                  <a:tcPr marL="61993" marR="61993" marT="0" marB="0">
                    <a:lnL w="762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a:ea typeface="Times New Roman"/>
                          <a:cs typeface="Times New Roman"/>
                        </a:rPr>
                        <a:t> </a:t>
                      </a:r>
                      <a:endParaRPr lang="en-US" sz="1200" b="1" dirty="0">
                        <a:effectLst/>
                        <a:latin typeface="Calibri"/>
                        <a:ea typeface="MS Mincho"/>
                        <a:cs typeface="Times New Roman"/>
                      </a:endParaRPr>
                    </a:p>
                    <a:p>
                      <a:pPr marL="0" marR="0">
                        <a:spcBef>
                          <a:spcPts val="0"/>
                        </a:spcBef>
                        <a:spcAft>
                          <a:spcPts val="0"/>
                        </a:spcAft>
                      </a:pPr>
                      <a:r>
                        <a:rPr lang="en-US" sz="1200" b="1" dirty="0" smtClean="0">
                          <a:effectLst/>
                          <a:latin typeface="Arial"/>
                          <a:ea typeface="Times New Roman"/>
                          <a:cs typeface="Times New Roman"/>
                        </a:rPr>
                        <a:t>           X</a:t>
                      </a:r>
                      <a:endParaRPr lang="en-US" sz="1200" b="1" dirty="0">
                        <a:effectLst/>
                        <a:latin typeface="Calibri"/>
                        <a:ea typeface="MS Mincho"/>
                        <a:cs typeface="Times New Roman"/>
                      </a:endParaRPr>
                    </a:p>
                  </a:txBody>
                  <a:tcPr marL="61993" marR="61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381000" y="1928137"/>
            <a:ext cx="886332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kumimoji="0" lang="en-US" sz="9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r>
              <a:rPr kumimoji="0" lang="en-US"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r>
              <a:rPr kumimoji="0" lang="en-US" sz="1200" b="1" i="0" u="none" strike="noStrike" cap="none" normalizeH="0" dirty="0" smtClean="0">
                <a:ln>
                  <a:noFill/>
                </a:ln>
                <a:solidFill>
                  <a:schemeClr val="tx1"/>
                </a:solidFill>
                <a:effectLst/>
                <a:latin typeface="Arial" pitchFamily="34" charset="0"/>
                <a:ea typeface="MS Mincho" pitchFamily="49" charset="-128"/>
                <a:cs typeface="Arial" pitchFamily="34" charset="0"/>
              </a:rPr>
              <a:t>                               </a:t>
            </a:r>
            <a:r>
              <a:rPr kumimoji="0" lang="en-US"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0%</a:t>
            </a:r>
            <a:r>
              <a:rPr kumimoji="0" lang="en-US" sz="1200" b="1" i="0" u="none" strike="noStrike" cap="none" normalizeH="0" dirty="0" smtClean="0">
                <a:ln>
                  <a:noFill/>
                </a:ln>
                <a:solidFill>
                  <a:schemeClr val="tx1"/>
                </a:solidFill>
                <a:effectLst/>
                <a:latin typeface="Arial" pitchFamily="34" charset="0"/>
                <a:ea typeface="MS Mincho" pitchFamily="49" charset="-128"/>
                <a:cs typeface="Arial" pitchFamily="34" charset="0"/>
              </a:rPr>
              <a:t>        </a:t>
            </a:r>
            <a:r>
              <a:rPr kumimoji="0" lang="en-US"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rPr>
              <a:t>Weak	                     Neutral (50                         Strong      100%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14285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Assessment of Cultural Elements</a:t>
            </a:r>
            <a:endParaRPr lang="en-US" dirty="0"/>
          </a:p>
        </p:txBody>
      </p:sp>
      <p:sp>
        <p:nvSpPr>
          <p:cNvPr id="5" name="Content Placeholder 4"/>
          <p:cNvSpPr>
            <a:spLocks noGrp="1"/>
          </p:cNvSpPr>
          <p:nvPr>
            <p:ph idx="1"/>
          </p:nvPr>
        </p:nvSpPr>
        <p:spPr/>
        <p:txBody>
          <a:bodyPr/>
          <a:lstStyle/>
          <a:p>
            <a:r>
              <a:rPr lang="en-US" dirty="0" smtClean="0"/>
              <a:t>Founders’ </a:t>
            </a:r>
            <a:r>
              <a:rPr lang="en-US" dirty="0" smtClean="0"/>
              <a:t>beliefs</a:t>
            </a:r>
          </a:p>
          <a:p>
            <a:endParaRPr lang="en-US" dirty="0"/>
          </a:p>
          <a:p>
            <a:r>
              <a:rPr lang="en-US" dirty="0" smtClean="0"/>
              <a:t>Key </a:t>
            </a:r>
            <a:r>
              <a:rPr lang="en-US" dirty="0" smtClean="0"/>
              <a:t>executive</a:t>
            </a:r>
            <a:r>
              <a:rPr lang="en-US" dirty="0" smtClean="0"/>
              <a:t>s’</a:t>
            </a:r>
            <a:r>
              <a:rPr lang="en-US" dirty="0" smtClean="0"/>
              <a:t> </a:t>
            </a:r>
            <a:r>
              <a:rPr lang="en-US" dirty="0" smtClean="0"/>
              <a:t>style</a:t>
            </a:r>
          </a:p>
          <a:p>
            <a:endParaRPr lang="en-US" dirty="0"/>
          </a:p>
          <a:p>
            <a:r>
              <a:rPr lang="en-US" dirty="0" smtClean="0"/>
              <a:t>Maturity of organization</a:t>
            </a:r>
          </a:p>
          <a:p>
            <a:endParaRPr lang="en-US" dirty="0"/>
          </a:p>
          <a:p>
            <a:r>
              <a:rPr lang="en-US" dirty="0" smtClean="0"/>
              <a:t>Openness and trust</a:t>
            </a:r>
          </a:p>
          <a:p>
            <a:endParaRPr lang="en-US" dirty="0"/>
          </a:p>
          <a:p>
            <a:r>
              <a:rPr lang="en-US" dirty="0" smtClean="0"/>
              <a:t>Recognition for performance</a:t>
            </a:r>
            <a:endParaRPr lang="en-US" dirty="0"/>
          </a:p>
        </p:txBody>
      </p:sp>
    </p:spTree>
    <p:extLst>
      <p:ext uri="{BB962C8B-B14F-4D97-AF65-F5344CB8AC3E}">
        <p14:creationId xmlns:p14="http://schemas.microsoft.com/office/powerpoint/2010/main" val="4009347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519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Nike Today</a:t>
            </a:r>
            <a:endParaRPr lang="en-US" dirty="0"/>
          </a:p>
        </p:txBody>
      </p:sp>
      <p:sp>
        <p:nvSpPr>
          <p:cNvPr id="3" name="Content Placeholder 2"/>
          <p:cNvSpPr>
            <a:spLocks noGrp="1"/>
          </p:cNvSpPr>
          <p:nvPr>
            <p:ph idx="1"/>
          </p:nvPr>
        </p:nvSpPr>
        <p:spPr/>
        <p:txBody>
          <a:bodyPr/>
          <a:lstStyle/>
          <a:p>
            <a:r>
              <a:rPr lang="en-US" dirty="0" smtClean="0"/>
              <a:t>Nike is now the world’s leading supplier of athletic shoes and apparel and major manufactures of sports equipment.</a:t>
            </a:r>
          </a:p>
          <a:p>
            <a:endParaRPr lang="en-US" dirty="0" smtClean="0"/>
          </a:p>
          <a:p>
            <a:endParaRPr lang="en-US" dirty="0" smtClean="0"/>
          </a:p>
          <a:p>
            <a:pPr>
              <a:buNone/>
            </a:pPr>
            <a:endParaRPr lang="en-US" dirty="0" smtClean="0"/>
          </a:p>
          <a:p>
            <a:r>
              <a:rPr lang="en-US" dirty="0" smtClean="0"/>
              <a:t>We are continuously working to expand, improve, and remain competitive within the industry.</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Outsourcing</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8077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3272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Analysis: Personal Consumption</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8077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7504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Analysis: Change in Expenditures</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8077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30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Analysis: Footwear Type Distribution</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76400"/>
            <a:ext cx="8077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1737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SATRA</a:t>
            </a:r>
            <a:endParaRPr lang="en-US" dirty="0"/>
          </a:p>
        </p:txBody>
      </p:sp>
      <p:sp>
        <p:nvSpPr>
          <p:cNvPr id="3" name="Content Placeholder 2"/>
          <p:cNvSpPr>
            <a:spLocks noGrp="1"/>
          </p:cNvSpPr>
          <p:nvPr>
            <p:ph idx="1"/>
          </p:nvPr>
        </p:nvSpPr>
        <p:spPr/>
        <p:txBody>
          <a:bodyPr/>
          <a:lstStyle/>
          <a:p>
            <a:pPr marL="0" indent="0">
              <a:buNone/>
            </a:pPr>
            <a:r>
              <a:rPr lang="en-US" dirty="0" smtClean="0"/>
              <a:t>Shoe and Allied Trade Research Association</a:t>
            </a:r>
          </a:p>
          <a:p>
            <a:endParaRPr lang="en-US" dirty="0" smtClean="0"/>
          </a:p>
          <a:p>
            <a:r>
              <a:rPr lang="en-US" dirty="0" smtClean="0"/>
              <a:t>Built upon strengths of knowledge, research, and testing</a:t>
            </a:r>
          </a:p>
          <a:p>
            <a:r>
              <a:rPr lang="en-US" dirty="0" smtClean="0"/>
              <a:t>Help to control manufacturing costs and improve quality through the evaluation of materials and production.</a:t>
            </a:r>
          </a:p>
          <a:p>
            <a:endParaRPr lang="en-US" dirty="0" smtClean="0"/>
          </a:p>
          <a:p>
            <a:r>
              <a:rPr lang="en-US" dirty="0" smtClean="0"/>
              <a:t>Moist Heat Setting – reduced manufacturing time</a:t>
            </a:r>
          </a:p>
          <a:p>
            <a:r>
              <a:rPr lang="en-US" dirty="0" smtClean="0"/>
              <a:t>Advanced Moisture Management Test – correcting problems efficiently</a:t>
            </a:r>
          </a:p>
          <a:p>
            <a:r>
              <a:rPr lang="en-US" dirty="0" smtClean="0"/>
              <a:t>New comprehensive testing facility in China</a:t>
            </a:r>
            <a:endParaRPr lang="en-US" dirty="0"/>
          </a:p>
        </p:txBody>
      </p:sp>
    </p:spTree>
    <p:extLst>
      <p:ext uri="{BB962C8B-B14F-4D97-AF65-F5344CB8AC3E}">
        <p14:creationId xmlns:p14="http://schemas.microsoft.com/office/powerpoint/2010/main" val="363491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Analysis: Spokespeople</a:t>
            </a:r>
            <a:endParaRPr lang="en-US" dirty="0"/>
          </a:p>
        </p:txBody>
      </p:sp>
      <p:sp>
        <p:nvSpPr>
          <p:cNvPr id="3" name="Content Placeholder 2"/>
          <p:cNvSpPr>
            <a:spLocks noGrp="1"/>
          </p:cNvSpPr>
          <p:nvPr>
            <p:ph sz="half" idx="1"/>
          </p:nvPr>
        </p:nvSpPr>
        <p:spPr/>
        <p:txBody>
          <a:bodyPr>
            <a:normAutofit fontScale="85000" lnSpcReduction="20000"/>
          </a:bodyPr>
          <a:lstStyle/>
          <a:p>
            <a:r>
              <a:rPr lang="en-US" u="sng" dirty="0"/>
              <a:t>Under </a:t>
            </a:r>
            <a:r>
              <a:rPr lang="en-US" u="sng" dirty="0" err="1"/>
              <a:t>Armour</a:t>
            </a:r>
            <a:endParaRPr lang="en-US" dirty="0"/>
          </a:p>
          <a:p>
            <a:pPr lvl="0"/>
            <a:r>
              <a:rPr lang="en-US" dirty="0"/>
              <a:t>Cam Newton</a:t>
            </a:r>
          </a:p>
          <a:p>
            <a:pPr lvl="0"/>
            <a:r>
              <a:rPr lang="en-US" dirty="0"/>
              <a:t>Tom Brady (previously with NIKE)</a:t>
            </a:r>
          </a:p>
          <a:p>
            <a:pPr lvl="0"/>
            <a:r>
              <a:rPr lang="en-US" dirty="0"/>
              <a:t>Ray Lewis</a:t>
            </a:r>
          </a:p>
          <a:p>
            <a:pPr lvl="0"/>
            <a:r>
              <a:rPr lang="en-US" dirty="0"/>
              <a:t>Miles Austin</a:t>
            </a:r>
            <a:br>
              <a:rPr lang="en-US" dirty="0"/>
            </a:br>
            <a:endParaRPr lang="en-US" dirty="0"/>
          </a:p>
          <a:p>
            <a:r>
              <a:rPr lang="en-US" u="sng" dirty="0"/>
              <a:t>Adidas</a:t>
            </a:r>
            <a:endParaRPr lang="en-US" dirty="0"/>
          </a:p>
          <a:p>
            <a:pPr lvl="0"/>
            <a:r>
              <a:rPr lang="en-US" dirty="0"/>
              <a:t>Reggie Bush</a:t>
            </a:r>
          </a:p>
          <a:p>
            <a:pPr lvl="0"/>
            <a:r>
              <a:rPr lang="en-US" dirty="0"/>
              <a:t>David Beckham (soccer)</a:t>
            </a:r>
          </a:p>
          <a:p>
            <a:pPr lvl="0"/>
            <a:r>
              <a:rPr lang="en-US" dirty="0"/>
              <a:t>Yao Ming (basketball</a:t>
            </a:r>
            <a:r>
              <a:rPr lang="en-US" dirty="0" smtClean="0"/>
              <a:t>)</a:t>
            </a:r>
            <a:endParaRPr lang="en-US" dirty="0"/>
          </a:p>
        </p:txBody>
      </p:sp>
      <p:sp>
        <p:nvSpPr>
          <p:cNvPr id="4" name="Content Placeholder 3"/>
          <p:cNvSpPr>
            <a:spLocks noGrp="1"/>
          </p:cNvSpPr>
          <p:nvPr>
            <p:ph sz="half" idx="2"/>
          </p:nvPr>
        </p:nvSpPr>
        <p:spPr/>
        <p:txBody>
          <a:bodyPr>
            <a:normAutofit fontScale="85000" lnSpcReduction="20000"/>
          </a:bodyPr>
          <a:lstStyle/>
          <a:p>
            <a:r>
              <a:rPr lang="en-US" u="sng" dirty="0"/>
              <a:t>Nike</a:t>
            </a:r>
            <a:endParaRPr lang="en-US" dirty="0"/>
          </a:p>
          <a:p>
            <a:pPr lvl="0"/>
            <a:r>
              <a:rPr lang="en-US" dirty="0"/>
              <a:t>Aaron Rodgers</a:t>
            </a:r>
          </a:p>
          <a:p>
            <a:pPr lvl="0"/>
            <a:r>
              <a:rPr lang="en-US" dirty="0"/>
              <a:t>Mark Sanchez</a:t>
            </a:r>
          </a:p>
          <a:p>
            <a:pPr lvl="0"/>
            <a:r>
              <a:rPr lang="en-US" dirty="0"/>
              <a:t>Patrick Peterson</a:t>
            </a:r>
          </a:p>
          <a:p>
            <a:pPr lvl="0"/>
            <a:r>
              <a:rPr lang="en-US" dirty="0"/>
              <a:t>Tim </a:t>
            </a:r>
            <a:r>
              <a:rPr lang="en-US" dirty="0" err="1"/>
              <a:t>Tebow</a:t>
            </a:r>
            <a:endParaRPr lang="en-US" dirty="0"/>
          </a:p>
          <a:p>
            <a:pPr lvl="0"/>
            <a:r>
              <a:rPr lang="en-US" dirty="0"/>
              <a:t>Tiger Woods</a:t>
            </a:r>
          </a:p>
          <a:p>
            <a:pPr lvl="0"/>
            <a:r>
              <a:rPr lang="en-US" dirty="0"/>
              <a:t>Michael Jordan</a:t>
            </a:r>
          </a:p>
          <a:p>
            <a:pPr lvl="0"/>
            <a:r>
              <a:rPr lang="en-US" dirty="0"/>
              <a:t>Lance Armstrong </a:t>
            </a:r>
            <a:r>
              <a:rPr lang="en-US" dirty="0" smtClean="0"/>
              <a:t>(contract terminated </a:t>
            </a:r>
            <a:r>
              <a:rPr lang="en-US" dirty="0"/>
              <a:t>in Oct. 2012)</a:t>
            </a:r>
          </a:p>
          <a:p>
            <a:pPr lvl="0"/>
            <a:r>
              <a:rPr lang="en-US" dirty="0"/>
              <a:t>LeBron James</a:t>
            </a:r>
          </a:p>
          <a:p>
            <a:pPr lvl="0"/>
            <a:r>
              <a:rPr lang="en-US" dirty="0"/>
              <a:t>Kobe Bryant</a:t>
            </a:r>
          </a:p>
          <a:p>
            <a:pPr lvl="0"/>
            <a:r>
              <a:rPr lang="en-US" dirty="0"/>
              <a:t>Kevin Durant</a:t>
            </a:r>
          </a:p>
          <a:p>
            <a:endParaRPr lang="en-US" dirty="0"/>
          </a:p>
        </p:txBody>
      </p:sp>
    </p:spTree>
    <p:extLst>
      <p:ext uri="{BB962C8B-B14F-4D97-AF65-F5344CB8AC3E}">
        <p14:creationId xmlns:p14="http://schemas.microsoft.com/office/powerpoint/2010/main" val="1354209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179</TotalTime>
  <Words>1028</Words>
  <Application>Microsoft Office PowerPoint</Application>
  <PresentationFormat>On-screen Show (4:3)</PresentationFormat>
  <Paragraphs>507</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NIKE Industry and Company Analysis</vt:lpstr>
      <vt:lpstr>History of Nike</vt:lpstr>
      <vt:lpstr>Nike Today</vt:lpstr>
      <vt:lpstr>Industry Analysis: Outsourcing</vt:lpstr>
      <vt:lpstr>Industry Analysis: Personal Consumption</vt:lpstr>
      <vt:lpstr>Industry Analysis: Change in Expenditures</vt:lpstr>
      <vt:lpstr>Industry Analysis: Footwear Type Distribution</vt:lpstr>
      <vt:lpstr>Industry Analysis: SATRA</vt:lpstr>
      <vt:lpstr>Industry Analysis: Spokespeople</vt:lpstr>
      <vt:lpstr>Industry Analysis: ROA</vt:lpstr>
      <vt:lpstr>Industry Analysis: Return On Assets</vt:lpstr>
      <vt:lpstr>Industry Analysis: Return on Equity</vt:lpstr>
      <vt:lpstr>Industry Analysis: Bankruptcy Prediction</vt:lpstr>
      <vt:lpstr>Industry Analysis: EPS</vt:lpstr>
      <vt:lpstr>Industry Analysis: Market Share</vt:lpstr>
      <vt:lpstr>Industry Analysis: Market Share</vt:lpstr>
      <vt:lpstr>Industry Analysis: Potential Growth for Industry</vt:lpstr>
      <vt:lpstr>SWOT Analysis - Adidas</vt:lpstr>
      <vt:lpstr>SWOT Analysis – Under Armour</vt:lpstr>
      <vt:lpstr>SWOT Analysis - Nike</vt:lpstr>
      <vt:lpstr>Company Analysis</vt:lpstr>
      <vt:lpstr>Company Compatibility Profile:  Managerial Factors</vt:lpstr>
      <vt:lpstr>Company Compatibility Profile:  Competitive Factors</vt:lpstr>
      <vt:lpstr>Company Compatibility Profile:  Financial Factors</vt:lpstr>
      <vt:lpstr>Company Compatibility Profile: Technical Factors</vt:lpstr>
      <vt:lpstr>Assessment of Cultural Elements</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NIKE Industry and Company Analysis</dc:title>
  <dc:creator>hayley</dc:creator>
  <cp:lastModifiedBy>hayley</cp:lastModifiedBy>
  <cp:revision>27</cp:revision>
  <dcterms:created xsi:type="dcterms:W3CDTF">2012-11-26T02:00:37Z</dcterms:created>
  <dcterms:modified xsi:type="dcterms:W3CDTF">2012-11-27T01:03:49Z</dcterms:modified>
</cp:coreProperties>
</file>