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696" y="6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46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3396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441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9489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6889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669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3853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7548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1587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7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4105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8092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9059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ftr" idx="11"/>
          </p:nvPr>
        </p:nvSpPr>
        <p:spPr>
          <a:xfrm>
            <a:off x="5789612" y="5296958"/>
            <a:ext cx="2895600" cy="304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6529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2278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920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19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206500"/>
            <a:ext cx="6619244" cy="277465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981150"/>
            <a:ext cx="6619244" cy="71785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8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000489"/>
            <a:ext cx="6619243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71500"/>
            <a:ext cx="6619244" cy="30338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472771"/>
            <a:ext cx="6619242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6619244" cy="1651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6619244" cy="19685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6058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206500"/>
            <a:ext cx="5999486" cy="193614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25548"/>
            <a:ext cx="6619244" cy="13970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142645"/>
            <a:ext cx="5459737" cy="28514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05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3721" y="80937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 smtClean="0"/>
              <a:t>“</a:t>
            </a:r>
            <a:endParaRPr lang="en-US" sz="9150" dirty="0"/>
          </a:p>
        </p:txBody>
      </p:sp>
      <p:sp>
        <p:nvSpPr>
          <p:cNvPr id="15" name="TextBox 14"/>
          <p:cNvSpPr txBox="1"/>
          <p:nvPr/>
        </p:nvSpPr>
        <p:spPr>
          <a:xfrm>
            <a:off x="6997868" y="2178156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 smtClean="0"/>
              <a:t>”</a:t>
            </a:r>
            <a:endParaRPr lang="en-US" sz="9150" dirty="0"/>
          </a:p>
        </p:txBody>
      </p:sp>
    </p:spTree>
    <p:extLst>
      <p:ext uri="{BB962C8B-B14F-4D97-AF65-F5344CB8AC3E}">
        <p14:creationId xmlns:p14="http://schemas.microsoft.com/office/powerpoint/2010/main" val="160661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03501"/>
            <a:ext cx="6619245" cy="137765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32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206500"/>
            <a:ext cx="5999486" cy="27305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1101" y="4127500"/>
            <a:ext cx="5999486" cy="895048"/>
          </a:xfrm>
        </p:spPr>
        <p:txBody>
          <a:bodyPr anchor="t">
            <a:normAutofit/>
          </a:bodyPr>
          <a:lstStyle>
            <a:lvl1pPr marL="0" indent="0">
              <a:buNone/>
              <a:defRPr lang="en-US" sz="135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3721" y="80937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 smtClean="0"/>
              <a:t>“</a:t>
            </a:r>
            <a:endParaRPr lang="en-US" sz="9150" dirty="0"/>
          </a:p>
        </p:txBody>
      </p:sp>
      <p:sp>
        <p:nvSpPr>
          <p:cNvPr id="15" name="TextBox 14"/>
          <p:cNvSpPr txBox="1"/>
          <p:nvPr/>
        </p:nvSpPr>
        <p:spPr>
          <a:xfrm>
            <a:off x="7000525" y="2763761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 smtClean="0"/>
              <a:t>”</a:t>
            </a:r>
            <a:endParaRPr lang="en-US" sz="9150" dirty="0"/>
          </a:p>
        </p:txBody>
      </p:sp>
    </p:spTree>
    <p:extLst>
      <p:ext uri="{BB962C8B-B14F-4D97-AF65-F5344CB8AC3E}">
        <p14:creationId xmlns:p14="http://schemas.microsoft.com/office/powerpoint/2010/main" val="1614953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6619244" cy="1651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25548"/>
            <a:ext cx="6619244" cy="13970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215" y="3207175"/>
            <a:ext cx="6619244" cy="490431"/>
          </a:xfrm>
        </p:spPr>
        <p:txBody>
          <a:bodyPr anchor="b">
            <a:normAutofit/>
          </a:bodyPr>
          <a:lstStyle>
            <a:lvl1pPr marL="0" indent="0" algn="l" defTabSz="342900" rtl="0" eaLnBrk="1" latinLnBrk="0" hangingPunct="1">
              <a:buNone/>
              <a:defRPr lang="en-US" sz="27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515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651000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651000"/>
            <a:ext cx="220218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651000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222500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222500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222500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45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542458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542458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542458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022676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022676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022674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489347" y="1841500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2917031" y="1841500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5343525" y="1841500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34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2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58511"/>
            <a:ext cx="1314451" cy="4855104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358511"/>
            <a:ext cx="5567362" cy="48551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6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8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384778"/>
            <a:ext cx="6619243" cy="159637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6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717146"/>
            <a:ext cx="3297254" cy="349646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713411"/>
            <a:ext cx="3297256" cy="35002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7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4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3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206500"/>
            <a:ext cx="2550798" cy="12065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206500"/>
            <a:ext cx="3896998" cy="3810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607734"/>
            <a:ext cx="2550797" cy="24129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545160"/>
            <a:ext cx="3819680" cy="131234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12160" y="952500"/>
            <a:ext cx="2400300" cy="381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3813734" cy="11430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9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15491" y="2222500"/>
            <a:ext cx="3143250" cy="3492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0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5" name="Oval 14"/>
          <p:cNvSpPr/>
          <p:nvPr/>
        </p:nvSpPr>
        <p:spPr>
          <a:xfrm>
            <a:off x="-629841" y="2413000"/>
            <a:ext cx="1771650" cy="1968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6" name="Oval 15"/>
          <p:cNvSpPr/>
          <p:nvPr/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Oval 16"/>
          <p:cNvSpPr/>
          <p:nvPr/>
        </p:nvSpPr>
        <p:spPr>
          <a:xfrm>
            <a:off x="5999559" y="-381000"/>
            <a:ext cx="1200150" cy="1333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8" name="Oval 17"/>
          <p:cNvSpPr/>
          <p:nvPr/>
        </p:nvSpPr>
        <p:spPr>
          <a:xfrm>
            <a:off x="6456759" y="5080000"/>
            <a:ext cx="742950" cy="825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67000">
                <a:schemeClr val="bg2">
                  <a:lumMod val="60000"/>
                  <a:lumOff val="40000"/>
                  <a:alpha val="0"/>
                </a:schemeClr>
              </a:gs>
              <a:gs pos="30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1167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710766"/>
            <a:ext cx="6709906" cy="349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575455" y="1504951"/>
            <a:ext cx="8254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552855" y="2700448"/>
            <a:ext cx="321649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46441"/>
            <a:ext cx="628649" cy="639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6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</p:sldLayoutIdLst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9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xfrm>
            <a:off x="533399" y="1634490"/>
            <a:ext cx="7924799" cy="1857375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b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Assessing Strengths and Weaknesses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8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Doing an Internal Analysis </a:t>
            </a:r>
            <a:br>
              <a:rPr lang="x-none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x-none" sz="24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Chapter 4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subTitle" idx="1"/>
          </p:nvPr>
        </p:nvSpPr>
        <p:spPr>
          <a:xfrm>
            <a:off x="381749" y="3766417"/>
            <a:ext cx="8228100" cy="1231106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0" anchor="t" anchorCtr="0">
            <a:spAutoFit/>
          </a:bodyPr>
          <a:lstStyle/>
          <a:p>
            <a:pPr marL="0" marR="0" lvl="0" indent="0" algn="ctr" rtl="0">
              <a:spcBef>
                <a:spcPts val="3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x-none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Group 5: </a:t>
            </a:r>
          </a:p>
          <a:p>
            <a:pPr marL="0" marR="0" lvl="0" indent="0" algn="ctr" rtl="0">
              <a:spcBef>
                <a:spcPts val="3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x-none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Courtney Ellis,</a:t>
            </a:r>
            <a:r>
              <a:rPr lang="x-none" dirty="0"/>
              <a:t> </a:t>
            </a:r>
            <a:r>
              <a:rPr lang="x-none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Casey Harvey</a:t>
            </a:r>
            <a:r>
              <a:rPr lang="x-none" dirty="0"/>
              <a:t>, </a:t>
            </a:r>
            <a:r>
              <a:rPr lang="x-none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Travis Tempel</a:t>
            </a:r>
          </a:p>
          <a:p>
            <a:pPr marL="0" marR="0" lvl="0" indent="0" algn="ctr" rtl="0">
              <a:spcBef>
                <a:spcPts val="3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x-none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Roberto Padilla,</a:t>
            </a:r>
            <a:r>
              <a:rPr lang="x-none" dirty="0"/>
              <a:t> </a:t>
            </a:r>
            <a:r>
              <a:rPr lang="x-none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Julio Garcia</a:t>
            </a:r>
            <a:r>
              <a:rPr lang="x-none" dirty="0"/>
              <a:t>, </a:t>
            </a:r>
            <a:r>
              <a:rPr lang="x-none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Miguel Medrano</a:t>
            </a:r>
          </a:p>
          <a:p>
            <a:pPr marL="0" marR="0" lvl="0" indent="0" algn="ctr" rtl="0">
              <a:spcBef>
                <a:spcPts val="3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x-none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Glen Lesly</a:t>
            </a:r>
            <a:r>
              <a:rPr lang="x-none" dirty="0"/>
              <a:t>, </a:t>
            </a:r>
            <a:r>
              <a:rPr lang="x-none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Mason </a:t>
            </a:r>
            <a:r>
              <a:rPr lang="x-none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Sto</a:t>
            </a:r>
            <a:r>
              <a:rPr lang="en-US" b="0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</a:t>
            </a:r>
            <a:endParaRPr lang="x-none" dirty="0"/>
          </a:p>
        </p:txBody>
      </p:sp>
      <p:pic>
        <p:nvPicPr>
          <p:cNvPr id="1026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Internal Audit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idx="1"/>
          </p:nvPr>
        </p:nvSpPr>
        <p:spPr>
          <a:xfrm>
            <a:off x="827484" y="1710766"/>
            <a:ext cx="7451010" cy="29494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 thorough  assessment of an organizations internal areas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Similar to financial audit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Assess the organizations resources and capabilities from the perspective of its different functions and organizational elements</a:t>
            </a: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Capabilities Assessment Profile 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idx="1"/>
          </p:nvPr>
        </p:nvSpPr>
        <p:spPr>
          <a:xfrm>
            <a:off x="781764" y="2007946"/>
            <a:ext cx="7745016" cy="34393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In-depth evaluation of an organization’s capabilities</a:t>
            </a:r>
          </a:p>
          <a:p>
            <a:endParaRPr lang="x-none" sz="2400" b="0" i="0" u="none" strike="noStrike" cap="none" baseline="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Beneficial because it provides guidelines for identifying the organization’s distinctive capabilities</a:t>
            </a:r>
          </a:p>
          <a:p>
            <a:endParaRPr lang="x-none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x-none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x-none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Capabilities Assessment Phases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idx="1"/>
          </p:nvPr>
        </p:nvSpPr>
        <p:spPr>
          <a:xfrm>
            <a:off x="828220" y="2167966"/>
            <a:ext cx="6709906" cy="15208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2000"/>
              </a:spcBef>
              <a:buClr>
                <a:schemeClr val="accent1"/>
              </a:buClr>
              <a:buSzPct val="90909"/>
              <a:buNone/>
            </a:pPr>
            <a:r>
              <a:rPr lang="x-none" sz="2400" b="0" i="0" u="none" strike="noStrike" cap="none" baseline="0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Phase </a:t>
            </a: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1: Identifying distinctive capabilites</a:t>
            </a:r>
          </a:p>
          <a:p>
            <a:pPr marL="0" marR="0" lvl="0" indent="0" algn="l" rtl="0">
              <a:spcBef>
                <a:spcPts val="2000"/>
              </a:spcBef>
              <a:buClr>
                <a:schemeClr val="accent1"/>
              </a:buClr>
              <a:buSzPct val="90909"/>
              <a:buNone/>
            </a:pPr>
            <a:r>
              <a:rPr lang="x-none" sz="2400" b="0" i="0" u="none" strike="noStrike" cap="none" baseline="0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Phase </a:t>
            </a: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2: Developing and learning the distinctive capabilites</a:t>
            </a: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 Steps of Phase 1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idx="1"/>
          </p:nvPr>
        </p:nvSpPr>
        <p:spPr>
          <a:xfrm>
            <a:off x="747474" y="1276426"/>
            <a:ext cx="8396526" cy="39805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17647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Step 1: Prepare current product-market profile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17647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Step 2: Identify sources of competitive advantage and disadvantage in the main product-market segments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17647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Step 3: Describe all the organizational capabilities and competencies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17647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Step 4: Sort the core capabilities and competencies according to strategic importance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17647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Step 5: Identify and agree on the key capabilities and competencies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6385559" y="5004061"/>
            <a:ext cx="304800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4.4 pg 115</a:t>
            </a:r>
          </a:p>
        </p:txBody>
      </p:sp>
      <p:pic>
        <p:nvPicPr>
          <p:cNvPr id="5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1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Determining Strengths and Weaknesses</a:t>
            </a:r>
          </a:p>
        </p:txBody>
      </p:sp>
      <p:sp>
        <p:nvSpPr>
          <p:cNvPr id="199" name="Shape 199"/>
          <p:cNvSpPr/>
          <p:nvPr/>
        </p:nvSpPr>
        <p:spPr>
          <a:xfrm>
            <a:off x="2133600" y="2476500"/>
            <a:ext cx="4800600" cy="1524000"/>
          </a:xfrm>
          <a:prstGeom prst="ellipse">
            <a:avLst/>
          </a:prstGeom>
          <a:gradFill>
            <a:gsLst>
              <a:gs pos="0">
                <a:srgbClr val="E2F7B1"/>
              </a:gs>
              <a:gs pos="40000">
                <a:srgbClr val="D1F383"/>
              </a:gs>
              <a:gs pos="100000">
                <a:srgbClr val="7BB300"/>
              </a:gs>
            </a:gsLst>
            <a:lin ang="5400000" scaled="0"/>
          </a:gradFill>
          <a:ln w="12700" cap="flat">
            <a:solidFill>
              <a:srgbClr val="7EB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0" name="Shape 200"/>
          <p:cNvSpPr txBox="1"/>
          <p:nvPr/>
        </p:nvSpPr>
        <p:spPr>
          <a:xfrm>
            <a:off x="2590801" y="2608402"/>
            <a:ext cx="3886200" cy="12003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x-none" sz="2400" b="0" i="0" u="none" strike="noStrike" cap="none" baseline="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Are Organizational resources and capabilities strengths or weaknesses?</a:t>
            </a:r>
          </a:p>
        </p:txBody>
      </p:sp>
      <p:sp>
        <p:nvSpPr>
          <p:cNvPr id="201" name="Shape 201"/>
          <p:cNvSpPr/>
          <p:nvPr/>
        </p:nvSpPr>
        <p:spPr>
          <a:xfrm>
            <a:off x="762000" y="1587500"/>
            <a:ext cx="2438399" cy="571500"/>
          </a:xfrm>
          <a:prstGeom prst="rect">
            <a:avLst/>
          </a:prstGeom>
          <a:gradFill>
            <a:gsLst>
              <a:gs pos="0">
                <a:srgbClr val="E2F7B1"/>
              </a:gs>
              <a:gs pos="40000">
                <a:srgbClr val="D1F383"/>
              </a:gs>
              <a:gs pos="100000">
                <a:srgbClr val="7BB300"/>
              </a:gs>
            </a:gsLst>
            <a:lin ang="5400000" scaled="0"/>
          </a:gradFill>
          <a:ln w="12700" cap="flat">
            <a:solidFill>
              <a:srgbClr val="7EB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2" name="Shape 202"/>
          <p:cNvSpPr txBox="1"/>
          <p:nvPr/>
        </p:nvSpPr>
        <p:spPr>
          <a:xfrm>
            <a:off x="761999" y="1564791"/>
            <a:ext cx="24383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x-none" sz="18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Past Performance Trends</a:t>
            </a:r>
          </a:p>
        </p:txBody>
      </p:sp>
      <p:sp>
        <p:nvSpPr>
          <p:cNvPr id="203" name="Shape 203"/>
          <p:cNvSpPr/>
          <p:nvPr/>
        </p:nvSpPr>
        <p:spPr>
          <a:xfrm>
            <a:off x="5334000" y="1587500"/>
            <a:ext cx="2819400" cy="571500"/>
          </a:xfrm>
          <a:prstGeom prst="rect">
            <a:avLst/>
          </a:prstGeom>
          <a:gradFill>
            <a:gsLst>
              <a:gs pos="0">
                <a:srgbClr val="E2F7B1"/>
              </a:gs>
              <a:gs pos="40000">
                <a:srgbClr val="D1F383"/>
              </a:gs>
              <a:gs pos="100000">
                <a:srgbClr val="7BB300"/>
              </a:gs>
            </a:gsLst>
            <a:lin ang="5400000" scaled="0"/>
          </a:gradFill>
          <a:ln w="12700" cap="flat">
            <a:solidFill>
              <a:srgbClr val="7EB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5410200" y="1587500"/>
            <a:ext cx="27431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Comparison Against Competitors</a:t>
            </a:r>
          </a:p>
        </p:txBody>
      </p:sp>
      <p:sp>
        <p:nvSpPr>
          <p:cNvPr id="205" name="Shape 205"/>
          <p:cNvSpPr/>
          <p:nvPr/>
        </p:nvSpPr>
        <p:spPr>
          <a:xfrm>
            <a:off x="533400" y="4318000"/>
            <a:ext cx="2743199" cy="635000"/>
          </a:xfrm>
          <a:prstGeom prst="rect">
            <a:avLst/>
          </a:prstGeom>
          <a:gradFill>
            <a:gsLst>
              <a:gs pos="0">
                <a:srgbClr val="E2F7B1"/>
              </a:gs>
              <a:gs pos="40000">
                <a:srgbClr val="D1F383"/>
              </a:gs>
              <a:gs pos="100000">
                <a:srgbClr val="7BB300"/>
              </a:gs>
            </a:gsLst>
            <a:lin ang="5400000" scaled="0"/>
          </a:gradFill>
          <a:ln w="12700" cap="flat">
            <a:solidFill>
              <a:srgbClr val="7EB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6" name="Shape 206"/>
          <p:cNvSpPr txBox="1"/>
          <p:nvPr/>
        </p:nvSpPr>
        <p:spPr>
          <a:xfrm>
            <a:off x="533400" y="4381500"/>
            <a:ext cx="26669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Specific Goals or Targets</a:t>
            </a:r>
          </a:p>
        </p:txBody>
      </p:sp>
      <p:sp>
        <p:nvSpPr>
          <p:cNvPr id="207" name="Shape 207"/>
          <p:cNvSpPr/>
          <p:nvPr/>
        </p:nvSpPr>
        <p:spPr>
          <a:xfrm>
            <a:off x="5410200" y="4254500"/>
            <a:ext cx="3200399" cy="825499"/>
          </a:xfrm>
          <a:prstGeom prst="rect">
            <a:avLst/>
          </a:prstGeom>
          <a:gradFill>
            <a:gsLst>
              <a:gs pos="0">
                <a:srgbClr val="E2F7B1"/>
              </a:gs>
              <a:gs pos="40000">
                <a:srgbClr val="D1F383"/>
              </a:gs>
              <a:gs pos="100000">
                <a:srgbClr val="7BB300"/>
              </a:gs>
            </a:gsLst>
            <a:lin ang="5400000" scaled="0"/>
          </a:gradFill>
          <a:ln w="12700" cap="flat">
            <a:solidFill>
              <a:srgbClr val="7EB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5486400" y="4318000"/>
            <a:ext cx="3048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buSzPct val="25000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Opinions of Strategic Decision Makers or Consultants</a:t>
            </a:r>
          </a:p>
        </p:txBody>
      </p:sp>
      <p:cxnSp>
        <p:nvCxnSpPr>
          <p:cNvPr id="209" name="Shape 209"/>
          <p:cNvCxnSpPr/>
          <p:nvPr/>
        </p:nvCxnSpPr>
        <p:spPr>
          <a:xfrm rot="10800000" flipH="1">
            <a:off x="5943600" y="2158999"/>
            <a:ext cx="304799" cy="444500"/>
          </a:xfrm>
          <a:prstGeom prst="straightConnector1">
            <a:avLst/>
          </a:prstGeom>
          <a:noFill/>
          <a:ln w="317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0" name="Shape 210"/>
          <p:cNvCxnSpPr/>
          <p:nvPr/>
        </p:nvCxnSpPr>
        <p:spPr>
          <a:xfrm rot="10800000">
            <a:off x="2438400" y="2158999"/>
            <a:ext cx="533399" cy="508000"/>
          </a:xfrm>
          <a:prstGeom prst="straightConnector1">
            <a:avLst/>
          </a:prstGeom>
          <a:noFill/>
          <a:ln w="317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1" name="Shape 211"/>
          <p:cNvCxnSpPr/>
          <p:nvPr/>
        </p:nvCxnSpPr>
        <p:spPr>
          <a:xfrm>
            <a:off x="5562600" y="3873500"/>
            <a:ext cx="609599" cy="381000"/>
          </a:xfrm>
          <a:prstGeom prst="straightConnector1">
            <a:avLst/>
          </a:prstGeom>
          <a:noFill/>
          <a:ln w="317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2" name="Shape 212"/>
          <p:cNvCxnSpPr/>
          <p:nvPr/>
        </p:nvCxnSpPr>
        <p:spPr>
          <a:xfrm flipH="1">
            <a:off x="2590800" y="3873500"/>
            <a:ext cx="685799" cy="508000"/>
          </a:xfrm>
          <a:prstGeom prst="straightConnector1">
            <a:avLst/>
          </a:prstGeom>
          <a:noFill/>
          <a:ln w="317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7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Importance of Internal Analysis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idx="1"/>
          </p:nvPr>
        </p:nvSpPr>
        <p:spPr>
          <a:xfrm>
            <a:off x="828220" y="1950796"/>
            <a:ext cx="6709906" cy="22108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20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Important for two reasons</a:t>
            </a:r>
            <a:r>
              <a:rPr lang="x-none" sz="2400" b="0" i="0" u="none" strike="noStrike" cap="none" baseline="0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:</a:t>
            </a:r>
            <a:endParaRPr lang="x-none" sz="2400" b="0" i="0" u="none" strike="noStrike" cap="none" baseline="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spcBef>
                <a:spcPts val="20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1.) Only way to identify an organization’s strengths and weaknesses</a:t>
            </a:r>
          </a:p>
          <a:p>
            <a:pPr marL="0" marR="0" lvl="0" indent="0" algn="l" rtl="0">
              <a:spcBef>
                <a:spcPts val="20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2.) Needed for making good strategic decisions</a:t>
            </a: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Key Points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xfrm>
            <a:off x="1199653" y="1361493"/>
            <a:ext cx="6709906" cy="40128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lvl="0" indent="-317500" rtl="0"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Internal analysis</a:t>
            </a:r>
          </a:p>
          <a:p>
            <a:pPr marL="457200" lvl="0" indent="-317500" rtl="0"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Resources to capabilities</a:t>
            </a:r>
          </a:p>
          <a:p>
            <a:pPr marL="457200" lvl="0" indent="-317500" rtl="0"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Distinctive organizational capabilities</a:t>
            </a:r>
          </a:p>
          <a:p>
            <a:pPr marL="457200" lvl="0" indent="-317500" rtl="0"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Strengths and Weaknesses</a:t>
            </a:r>
          </a:p>
          <a:p>
            <a:pPr marL="457200" lvl="0" indent="-317500" rtl="0"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Value chain analysis</a:t>
            </a:r>
          </a:p>
          <a:p>
            <a:pPr marL="457200" lvl="0" indent="-317500" rtl="0"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Internal audit</a:t>
            </a:r>
          </a:p>
          <a:p>
            <a:pPr marL="457200" lvl="0" indent="-317500" rtl="0"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Capabilities assessment phases</a:t>
            </a:r>
          </a:p>
          <a:p>
            <a:pPr marL="457200" lvl="0" indent="-317500" rtl="0"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Determining strengths and weaknesses</a:t>
            </a: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Chapter Overview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idx="1"/>
          </p:nvPr>
        </p:nvSpPr>
        <p:spPr>
          <a:xfrm>
            <a:off x="828220" y="1452335"/>
            <a:ext cx="7538540" cy="38933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Internal Analysis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Relationship between resources, capabilities and competitive advantage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Characteristics of distinctive organizational capabilities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Strengths and weaknesses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Value chain analysis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Organizational internal audit</a:t>
            </a:r>
          </a:p>
          <a:p>
            <a:pPr marL="342900" marR="0" lvl="0" indent="-342900" algn="l" rtl="0">
              <a:spcBef>
                <a:spcPts val="600"/>
              </a:spcBef>
              <a:buClr>
                <a:schemeClr val="accent1"/>
              </a:buClr>
              <a:buSzPct val="166666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Capabilities assessment profile </a:t>
            </a: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Internal Analysis	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idx="1"/>
          </p:nvPr>
        </p:nvSpPr>
        <p:spPr>
          <a:xfrm>
            <a:off x="827484" y="1710766"/>
            <a:ext cx="7607856" cy="363941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The process of evaluating </a:t>
            </a: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organization’s skills and work activities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Provides important information about an organization's assets, skills, and work activities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What's good? What's lacking or deficient? 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Most importantly, it evaluates the organization's resources, capabilities, and core competencies</a:t>
            </a: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83848" y="296324"/>
            <a:ext cx="7053542" cy="1167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Resources 	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xfrm>
            <a:off x="827484" y="1463432"/>
            <a:ext cx="6709906" cy="36917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Financial Resources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Physical Resources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Human Resources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Intangible Resources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Structural-Cultural Resources</a:t>
            </a:r>
          </a:p>
          <a:p>
            <a:endParaRPr lang="x-none" sz="2200" b="0" i="0" u="none" strike="noStrike" cap="none" baseline="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Resources to Capabilities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xfrm>
            <a:off x="827484" y="1710766"/>
            <a:ext cx="6709906" cy="11515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Organizational Capabilities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Organizational Routines and Processes</a:t>
            </a: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84584" y="160615"/>
            <a:ext cx="7053542" cy="1600408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x-none" sz="4600" dirty="0">
                <a:latin typeface="Arial" panose="020B0604020202020204" pitchFamily="34" charset="0"/>
                <a:cs typeface="Arial" panose="020B0604020202020204" pitchFamily="34" charset="0"/>
              </a:rPr>
              <a:t>Under Armour's Distinctive Capabilities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idx="1"/>
          </p:nvPr>
        </p:nvSpPr>
        <p:spPr>
          <a:xfrm>
            <a:off x="827484" y="1710766"/>
            <a:ext cx="6709906" cy="2500654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17500" rtl="0">
              <a:lnSpc>
                <a:spcPct val="115000"/>
              </a:lnSpc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First to implement compression athletic wear with moisture wicking capabilities.</a:t>
            </a:r>
          </a:p>
          <a:p>
            <a:pPr marL="457200" lvl="0" indent="-317500" rtl="0">
              <a:lnSpc>
                <a:spcPct val="115000"/>
              </a:lnSpc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Reputation of better quality product.</a:t>
            </a:r>
          </a:p>
          <a:p>
            <a:pPr marL="457200" lvl="0" indent="-317500" rtl="0">
              <a:lnSpc>
                <a:spcPct val="115000"/>
              </a:lnSpc>
              <a:buClr>
                <a:schemeClr val="accent1"/>
              </a:buClr>
              <a:buSzPct val="106060"/>
              <a:buFont typeface="Arial"/>
              <a:buChar char="•"/>
            </a:pPr>
            <a:r>
              <a:rPr lang="x-none" sz="2400" dirty="0">
                <a:latin typeface="Calibri" panose="020F0502020204030204" pitchFamily="34" charset="0"/>
                <a:cs typeface="Calibri" panose="020F0502020204030204" pitchFamily="34" charset="0"/>
              </a:rPr>
              <a:t>Customers willing to pay more.</a:t>
            </a:r>
          </a:p>
          <a:p>
            <a:endParaRPr lang="x-none" dirty="0"/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228600" y="228864"/>
            <a:ext cx="8686800" cy="11681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15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Distinctive Organizational Capabilities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idx="1"/>
          </p:nvPr>
        </p:nvSpPr>
        <p:spPr>
          <a:xfrm>
            <a:off x="827484" y="1710766"/>
            <a:ext cx="6709906" cy="18414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Contributes to superior customer value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Is difficult for competitors to imitate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Can be used in a variety of ways</a:t>
            </a: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Strengths and Weaknesses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idx="1"/>
          </p:nvPr>
        </p:nvSpPr>
        <p:spPr>
          <a:xfrm>
            <a:off x="827484" y="1710766"/>
            <a:ext cx="7451010" cy="29494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It’s all about comparison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Strengths – resources the organization  possesses and capabilities it has developed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Weaknesses – resources and capabilities that are lacking or deficient and prevent the organization from developing a sustainable competitive advantage</a:t>
            </a: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x-none" sz="4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Value Chain Analysis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idx="1"/>
          </p:nvPr>
        </p:nvSpPr>
        <p:spPr>
          <a:xfrm>
            <a:off x="827484" y="1710766"/>
            <a:ext cx="7630716" cy="294948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x-none" sz="2400" b="0" i="0" u="none" strike="noStrike" cap="none" baseline="0" dirty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A systematic way of examining all the organizations functional activities and how well they create customer value</a:t>
            </a:r>
            <a:r>
              <a:rPr lang="x-none" sz="2400" b="0" i="0" u="none" strike="noStrike" cap="none" baseline="0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.</a:t>
            </a:r>
            <a:endParaRPr lang="en-US" sz="2400" b="0" i="0" u="none" strike="noStrike" cap="none" baseline="0" dirty="0" smtClean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UA creates value for consumers and creates a competitive advantage through technology development.</a:t>
            </a:r>
          </a:p>
          <a:p>
            <a:pPr marL="342900" marR="0" lvl="0" indent="-342900" algn="l" rtl="0">
              <a:spcBef>
                <a:spcPts val="2000"/>
              </a:spcBef>
              <a:buClr>
                <a:schemeClr val="accent1"/>
              </a:buClr>
              <a:buSzPct val="90909"/>
              <a:buFont typeface="Arial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Strong development team </a:t>
            </a:r>
            <a:endParaRPr lang="x-none" sz="2400" b="0" i="0" u="none" strike="noStrike" cap="none" baseline="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4" name="Picture 2" descr="http://upload.wikimedia.org/wikipedia/en/thumb/5/57/Under_Armour.svg/200px-Under_Armour.svg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559" y="599487"/>
            <a:ext cx="368935" cy="2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Gree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474</Words>
  <Application>Microsoft Office PowerPoint</Application>
  <PresentationFormat>On-screen Show (16:10)</PresentationFormat>
  <Paragraphs>82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Ion</vt:lpstr>
      <vt:lpstr>Assessing Strengths and Weaknesses  Doing an Internal Analysis  Chapter 4</vt:lpstr>
      <vt:lpstr>Chapter Overview</vt:lpstr>
      <vt:lpstr> Internal Analysis </vt:lpstr>
      <vt:lpstr>Resources  </vt:lpstr>
      <vt:lpstr>Resources to Capabilities</vt:lpstr>
      <vt:lpstr>Under Armour's Distinctive Capabilities</vt:lpstr>
      <vt:lpstr>Distinctive Organizational Capabilities</vt:lpstr>
      <vt:lpstr>Strengths and Weaknesses</vt:lpstr>
      <vt:lpstr>Value Chain Analysis</vt:lpstr>
      <vt:lpstr>Internal Audit</vt:lpstr>
      <vt:lpstr>Capabilities Assessment Profile </vt:lpstr>
      <vt:lpstr>Capabilities Assessment Phases</vt:lpstr>
      <vt:lpstr>5 Steps of Phase 1</vt:lpstr>
      <vt:lpstr>Determining Strengths and Weaknesses</vt:lpstr>
      <vt:lpstr>Importance of Internal Analysis</vt:lpstr>
      <vt:lpstr>Key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Strengths and Weaknesses  Doing an Internal Analysis  Chapter 4</dc:title>
  <dc:creator>Travis</dc:creator>
  <cp:lastModifiedBy>Glen</cp:lastModifiedBy>
  <cp:revision>2</cp:revision>
  <dcterms:modified xsi:type="dcterms:W3CDTF">2012-09-25T15:46:56Z</dcterms:modified>
</cp:coreProperties>
</file>