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79" r:id="rId15"/>
    <p:sldId id="280" r:id="rId16"/>
    <p:sldId id="281" r:id="rId17"/>
    <p:sldId id="276" r:id="rId18"/>
    <p:sldId id="277" r:id="rId19"/>
    <p:sldId id="275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39B4A4A-82E8-425A-BCDF-1515B1847871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E705B57-E62C-473C-AF53-3952524443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Team 3 (Nike) – Paige Adams, Laura Freeman, Hayley Jacobs, Dan Lawson, </a:t>
            </a:r>
          </a:p>
          <a:p>
            <a:r>
              <a:rPr lang="en-US" sz="2800" dirty="0" smtClean="0"/>
              <a:t>Gage Mitchell, Haley Smith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Strategic Management in Action</a:t>
            </a:r>
            <a:br>
              <a:rPr lang="en-US" sz="3600" dirty="0" smtClean="0"/>
            </a:br>
            <a:r>
              <a:rPr lang="en-US" sz="3600" dirty="0" smtClean="0"/>
              <a:t>Chapter 5 – Functional Strategies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5197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14359"/>
            <a:ext cx="1188720" cy="109728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15240" y="77833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Plan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0" y="1244354"/>
            <a:ext cx="1188720" cy="109728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43200" y="2072163"/>
            <a:ext cx="1188720" cy="109728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62400" y="2889581"/>
            <a:ext cx="1188720" cy="109728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3706999"/>
            <a:ext cx="1188720" cy="109728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00800" y="4524417"/>
            <a:ext cx="1188720" cy="109728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620000" y="5341835"/>
            <a:ext cx="1188720" cy="109728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99062" y="1608328"/>
            <a:ext cx="1253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Design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02378" y="2436137"/>
            <a:ext cx="1870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Make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0960" y="325355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Move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74178" y="4070973"/>
            <a:ext cx="80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Sell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3200" y="4888391"/>
            <a:ext cx="746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Use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2127" y="5705809"/>
            <a:ext cx="182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Reuse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Bent-Up Arrow 25"/>
          <p:cNvSpPr/>
          <p:nvPr/>
        </p:nvSpPr>
        <p:spPr>
          <a:xfrm rot="10800000" flipH="1">
            <a:off x="1524000" y="695965"/>
            <a:ext cx="685800" cy="534065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Bent-Up Arrow 26"/>
          <p:cNvSpPr/>
          <p:nvPr/>
        </p:nvSpPr>
        <p:spPr>
          <a:xfrm rot="10800000" flipH="1">
            <a:off x="2752898" y="1538098"/>
            <a:ext cx="685800" cy="534065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Bent-Up Arrow 27"/>
          <p:cNvSpPr/>
          <p:nvPr/>
        </p:nvSpPr>
        <p:spPr>
          <a:xfrm rot="10800000" flipH="1">
            <a:off x="3962400" y="2334815"/>
            <a:ext cx="685800" cy="534065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ent-Up Arrow 28"/>
          <p:cNvSpPr/>
          <p:nvPr/>
        </p:nvSpPr>
        <p:spPr>
          <a:xfrm rot="10800000" flipH="1">
            <a:off x="5181600" y="3167226"/>
            <a:ext cx="685800" cy="534065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ent-Up Arrow 29"/>
          <p:cNvSpPr/>
          <p:nvPr/>
        </p:nvSpPr>
        <p:spPr>
          <a:xfrm rot="10800000" flipH="1">
            <a:off x="6400800" y="3970790"/>
            <a:ext cx="685800" cy="534065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ent-Up Arrow 30"/>
          <p:cNvSpPr/>
          <p:nvPr/>
        </p:nvSpPr>
        <p:spPr>
          <a:xfrm rot="10800000" flipH="1">
            <a:off x="7626927" y="4783605"/>
            <a:ext cx="685800" cy="534065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97403" y="659746"/>
            <a:ext cx="4206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Nike’s Process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103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marketing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7924800" cy="411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Efficiently and effectively presenting products</a:t>
            </a:r>
          </a:p>
          <a:p>
            <a:endParaRPr lang="en-US" sz="2000" dirty="0"/>
          </a:p>
          <a:p>
            <a:r>
              <a:rPr lang="en-US" sz="2000" dirty="0" smtClean="0"/>
              <a:t>Two C’s</a:t>
            </a:r>
          </a:p>
          <a:p>
            <a:pPr lvl="1"/>
            <a:r>
              <a:rPr lang="en-US" sz="2000" dirty="0" smtClean="0"/>
              <a:t>Customers and Competitors</a:t>
            </a:r>
          </a:p>
          <a:p>
            <a:endParaRPr lang="en-US" sz="2000" dirty="0"/>
          </a:p>
          <a:p>
            <a:r>
              <a:rPr lang="en-US" sz="2000" dirty="0" smtClean="0"/>
              <a:t>Marketing Mix – 4 P’s</a:t>
            </a:r>
          </a:p>
          <a:p>
            <a:pPr lvl="1"/>
            <a:r>
              <a:rPr lang="en-US" sz="2000" dirty="0" smtClean="0"/>
              <a:t>Product</a:t>
            </a:r>
          </a:p>
          <a:p>
            <a:pPr lvl="1"/>
            <a:r>
              <a:rPr lang="en-US" sz="2000" dirty="0" smtClean="0"/>
              <a:t>Pricing</a:t>
            </a:r>
          </a:p>
          <a:p>
            <a:pPr lvl="1"/>
            <a:r>
              <a:rPr lang="en-US" sz="2000" dirty="0" smtClean="0"/>
              <a:t>Promotion</a:t>
            </a:r>
          </a:p>
          <a:p>
            <a:pPr lvl="1"/>
            <a:r>
              <a:rPr lang="en-US" sz="2000" dirty="0" smtClean="0"/>
              <a:t>Place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135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b="1" dirty="0" smtClean="0">
                <a:solidFill>
                  <a:srgbClr val="FFFFFF"/>
                </a:solidFill>
              </a:rPr>
              <a:t>Nike </a:t>
            </a:r>
            <a:r>
              <a:rPr lang="en-US" sz="4000" dirty="0" smtClean="0">
                <a:solidFill>
                  <a:srgbClr val="FFFFFF"/>
                </a:solidFill>
              </a:rPr>
              <a:t>marketing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Traditional</a:t>
            </a:r>
          </a:p>
          <a:p>
            <a:pPr lvl="1"/>
            <a:r>
              <a:rPr lang="en-US" sz="2000" dirty="0" smtClean="0"/>
              <a:t>TV and Print Ads</a:t>
            </a:r>
          </a:p>
          <a:p>
            <a:pPr lvl="1"/>
            <a:r>
              <a:rPr lang="en-US" sz="2000" dirty="0" smtClean="0"/>
              <a:t>Dropped by 40% in three years</a:t>
            </a:r>
          </a:p>
          <a:p>
            <a:endParaRPr lang="en-US" sz="2000" dirty="0" smtClean="0"/>
          </a:p>
          <a:p>
            <a:r>
              <a:rPr lang="en-US" sz="2000" dirty="0" smtClean="0"/>
              <a:t>Implementing</a:t>
            </a:r>
          </a:p>
          <a:p>
            <a:pPr lvl="1"/>
            <a:r>
              <a:rPr lang="en-US" sz="2000" dirty="0" smtClean="0"/>
              <a:t>Social Media</a:t>
            </a:r>
          </a:p>
          <a:p>
            <a:endParaRPr lang="en-US" sz="2000" dirty="0"/>
          </a:p>
          <a:p>
            <a:r>
              <a:rPr lang="en-US" sz="2400" dirty="0" smtClean="0"/>
              <a:t>“Connecting today is a dialogue.”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631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Functional Strategies – The People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High – performance practices lead to:</a:t>
            </a:r>
          </a:p>
          <a:p>
            <a:pPr lvl="1"/>
            <a:r>
              <a:rPr lang="en-US" sz="2000" dirty="0" smtClean="0"/>
              <a:t>High individual performance</a:t>
            </a:r>
          </a:p>
          <a:p>
            <a:pPr lvl="1"/>
            <a:r>
              <a:rPr lang="en-US" sz="2000" dirty="0" smtClean="0"/>
              <a:t>High organizational performance </a:t>
            </a:r>
          </a:p>
          <a:p>
            <a:r>
              <a:rPr lang="en-US" sz="2000" dirty="0" smtClean="0"/>
              <a:t>Nike</a:t>
            </a:r>
          </a:p>
          <a:p>
            <a:pPr lvl="1"/>
            <a:r>
              <a:rPr lang="en-US" sz="2000" dirty="0" smtClean="0"/>
              <a:t>Lean Manufacturing</a:t>
            </a:r>
          </a:p>
          <a:p>
            <a:pPr lvl="1"/>
            <a:r>
              <a:rPr lang="en-US" sz="2000" dirty="0" smtClean="0"/>
              <a:t>Worker Surveys</a:t>
            </a:r>
          </a:p>
          <a:p>
            <a:pPr lvl="1"/>
            <a:r>
              <a:rPr lang="en-US" sz="2000" dirty="0" smtClean="0"/>
              <a:t>Human Resource Management (HRM) training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37960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0"/>
            <a:ext cx="75581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of Empowerment model</a:t>
            </a:r>
            <a:endParaRPr lang="en-US" dirty="0"/>
          </a:p>
        </p:txBody>
      </p:sp>
      <p:pic>
        <p:nvPicPr>
          <p:cNvPr id="6" name="Content Placeholder 5" descr="4-25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63" b="-2463"/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9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choices in HR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1"/>
            <a:r>
              <a:rPr lang="en-US" sz="2000" dirty="0" smtClean="0"/>
              <a:t>Getting people into the organization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Making sure they have the knowledge/skills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Assessing how well they do jobs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Motivating high levels of effort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70961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“Dance”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62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Offensive – exploit and strengthen its competitive position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81000" y="2438400"/>
            <a:ext cx="4040188" cy="3951288"/>
          </a:xfrm>
          <a:prstGeom prst="rect">
            <a:avLst/>
          </a:prstGeo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Frontal assault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Attack weaknesses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All-out </a:t>
            </a:r>
            <a:r>
              <a:rPr lang="en-US" sz="2000" dirty="0" smtClean="0"/>
              <a:t>attack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Avoid head-on challenges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“Guerrilla” attacks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39762"/>
          </a:xfrm>
        </p:spPr>
        <p:txBody>
          <a:bodyPr>
            <a:noAutofit/>
          </a:bodyPr>
          <a:lstStyle/>
          <a:p>
            <a:r>
              <a:rPr lang="en-US" sz="2200" dirty="0" smtClean="0"/>
              <a:t>Defensive – protect its competitive advantage and turf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8200" y="2438400"/>
            <a:ext cx="4041775" cy="3951288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No areas to attack</a:t>
            </a:r>
          </a:p>
          <a:p>
            <a:r>
              <a:rPr lang="en-US" sz="2000" dirty="0" smtClean="0"/>
              <a:t>Retaliation is expected</a:t>
            </a:r>
          </a:p>
          <a:p>
            <a:r>
              <a:rPr lang="en-US" sz="2000" dirty="0" smtClean="0"/>
              <a:t>Counterattacks</a:t>
            </a:r>
          </a:p>
          <a:p>
            <a:r>
              <a:rPr lang="en-US" sz="2000" dirty="0" smtClean="0"/>
              <a:t>No incentive to attack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6056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Competitive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Determine what happened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Increase in sales revenues, market shares, average donations, blood donors</a:t>
            </a:r>
          </a:p>
          <a:p>
            <a:r>
              <a:rPr lang="en-US" sz="2400" dirty="0" smtClean="0"/>
              <a:t>Why?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Has the market changed?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Are resources being used effectively and efficiently?</a:t>
            </a:r>
          </a:p>
          <a:p>
            <a:endParaRPr lang="en-US" sz="2400" dirty="0" smtClean="0"/>
          </a:p>
          <a:p>
            <a:r>
              <a:rPr lang="en-US" sz="2600" dirty="0" smtClean="0"/>
              <a:t>Changes may be needed!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1660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various functional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600200"/>
            <a:ext cx="7924800" cy="4114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Implementing the strategies very simply means </a:t>
            </a:r>
            <a:r>
              <a:rPr lang="en-US" sz="2000" i="1" dirty="0" smtClean="0"/>
              <a:t>doing </a:t>
            </a:r>
            <a:r>
              <a:rPr lang="en-US" sz="2000" dirty="0" smtClean="0"/>
              <a:t>them </a:t>
            </a:r>
          </a:p>
          <a:p>
            <a:endParaRPr lang="en-US" sz="2000" dirty="0"/>
          </a:p>
          <a:p>
            <a:r>
              <a:rPr lang="en-US" sz="2000" dirty="0" smtClean="0"/>
              <a:t>Involves deciding what work processes and work activities will need to be done, and then just doing it</a:t>
            </a:r>
          </a:p>
          <a:p>
            <a:endParaRPr lang="en-US" sz="2000" dirty="0"/>
          </a:p>
          <a:p>
            <a:r>
              <a:rPr lang="en-US" sz="2000" dirty="0" smtClean="0"/>
              <a:t>Managing organization’s functional area might keep it from exploiting its key resources</a:t>
            </a:r>
            <a:endParaRPr lang="en-US" sz="2000" dirty="0"/>
          </a:p>
        </p:txBody>
      </p:sp>
      <p:pic>
        <p:nvPicPr>
          <p:cNvPr id="1026" name="Picture 2" descr="C:\Users\Dan lawson\Pictures\Ni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990600"/>
            <a:ext cx="2125756" cy="212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2.mm.bing.net/images/thumbnail.aspx?q=4816969755132089&amp;id=2e213eba711834816334b93ecd902e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990600"/>
            <a:ext cx="2085975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32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strategic management in action: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1" dirty="0" smtClean="0"/>
              <a:t>Corporate Strategies</a:t>
            </a:r>
          </a:p>
          <a:p>
            <a:pPr lvl="1"/>
            <a:r>
              <a:rPr lang="en-US" dirty="0" smtClean="0"/>
              <a:t>Decided in the beginning</a:t>
            </a:r>
          </a:p>
          <a:p>
            <a:pPr lvl="1"/>
            <a:r>
              <a:rPr lang="en-US" dirty="0" smtClean="0"/>
              <a:t>Developed over time</a:t>
            </a:r>
          </a:p>
          <a:p>
            <a:pPr lvl="2"/>
            <a:r>
              <a:rPr lang="en-US" dirty="0" smtClean="0"/>
              <a:t>Overall vision</a:t>
            </a:r>
          </a:p>
          <a:p>
            <a:pPr lvl="2"/>
            <a:r>
              <a:rPr lang="en-US" dirty="0" smtClean="0"/>
              <a:t>Mission(s)</a:t>
            </a:r>
          </a:p>
          <a:p>
            <a:pPr lvl="2"/>
            <a:r>
              <a:rPr lang="en-US" dirty="0" smtClean="0"/>
              <a:t>Corporate and Competitive Strategies</a:t>
            </a:r>
          </a:p>
          <a:p>
            <a:pPr lvl="1"/>
            <a:r>
              <a:rPr lang="en-US" dirty="0" smtClean="0"/>
              <a:t>Competitive advantages discovered thru implementation </a:t>
            </a:r>
          </a:p>
          <a:p>
            <a:pPr lvl="1"/>
            <a:r>
              <a:rPr lang="en-US" b="1" dirty="0" smtClean="0"/>
              <a:t>Use SWOT Analysis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Exploit possible competitive advantages</a:t>
            </a:r>
          </a:p>
          <a:p>
            <a:pPr lvl="2"/>
            <a:r>
              <a:rPr lang="en-US" dirty="0" smtClean="0"/>
              <a:t>Counteract possible threats</a:t>
            </a:r>
          </a:p>
        </p:txBody>
      </p:sp>
    </p:spTree>
    <p:extLst>
      <p:ext uri="{BB962C8B-B14F-4D97-AF65-F5344CB8AC3E}">
        <p14:creationId xmlns:p14="http://schemas.microsoft.com/office/powerpoint/2010/main" val="1023220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"/>
            <a:ext cx="7620000" cy="670560"/>
          </a:xfrm>
        </p:spPr>
        <p:txBody>
          <a:bodyPr>
            <a:noAutofit/>
          </a:bodyPr>
          <a:lstStyle/>
          <a:p>
            <a:r>
              <a:rPr lang="en-US" sz="2800" dirty="0" smtClean="0"/>
              <a:t>evaluating Strategies &amp; Making Changes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7239000" cy="50841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Self Checkout Counters</a:t>
            </a:r>
          </a:p>
          <a:p>
            <a:pPr lvl="1"/>
            <a:r>
              <a:rPr lang="en-US" sz="2000" dirty="0" smtClean="0"/>
              <a:t>Lower labor costs</a:t>
            </a:r>
          </a:p>
          <a:p>
            <a:pPr lvl="1"/>
            <a:r>
              <a:rPr lang="en-US" sz="2000" dirty="0" smtClean="0"/>
              <a:t>Reduces impulse buys by 45%</a:t>
            </a:r>
          </a:p>
          <a:p>
            <a:pPr lvl="1"/>
            <a:r>
              <a:rPr lang="en-US" sz="2000" dirty="0" smtClean="0"/>
              <a:t>What should retailers do now?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Nike Self Checkout Counters?</a:t>
            </a:r>
          </a:p>
          <a:p>
            <a:pPr lvl="1"/>
            <a:r>
              <a:rPr lang="en-US" sz="2000" dirty="0" smtClean="0"/>
              <a:t>No; Prefers quality customer service </a:t>
            </a:r>
          </a:p>
          <a:p>
            <a:pPr lvl="1"/>
            <a:r>
              <a:rPr lang="en-US" sz="2000" dirty="0" smtClean="0"/>
              <a:t>Loves impulse buys </a:t>
            </a:r>
          </a:p>
          <a:p>
            <a:pPr lvl="2"/>
            <a:r>
              <a:rPr lang="en-US" sz="2000" dirty="0" smtClean="0"/>
              <a:t>SHOE LACES </a:t>
            </a:r>
          </a:p>
          <a:p>
            <a:pPr lvl="2"/>
            <a:r>
              <a:rPr lang="en-US" sz="2000" dirty="0" smtClean="0"/>
              <a:t>SOCKS </a:t>
            </a:r>
          </a:p>
          <a:p>
            <a:pPr lvl="1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3939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848600" cy="67056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evaluating Strategies &amp; Making Changes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Performance measures at functional level</a:t>
            </a:r>
          </a:p>
          <a:p>
            <a:pPr lvl="1"/>
            <a:r>
              <a:rPr lang="en-US" sz="2000" dirty="0" smtClean="0"/>
              <a:t>Quantitative </a:t>
            </a:r>
          </a:p>
          <a:p>
            <a:pPr lvl="1"/>
            <a:r>
              <a:rPr lang="en-US" sz="2000" dirty="0" smtClean="0"/>
              <a:t>Qualitative</a:t>
            </a:r>
          </a:p>
          <a:p>
            <a:pPr lvl="1"/>
            <a:r>
              <a:rPr lang="en-US" sz="2000" dirty="0" smtClean="0"/>
              <a:t>Must be measured against some standard</a:t>
            </a:r>
          </a:p>
          <a:p>
            <a:pPr lvl="1"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Strategy evaluation involves looking at what </a:t>
            </a:r>
            <a:r>
              <a:rPr lang="en-US" sz="2000" b="1" i="1" dirty="0" smtClean="0"/>
              <a:t>was</a:t>
            </a:r>
            <a:r>
              <a:rPr lang="en-US" sz="2000" dirty="0" smtClean="0"/>
              <a:t> done, what was </a:t>
            </a:r>
            <a:r>
              <a:rPr lang="en-US" sz="2000" b="1" i="1" dirty="0" smtClean="0"/>
              <a:t>supposed</a:t>
            </a:r>
            <a:r>
              <a:rPr lang="en-US" sz="2000" dirty="0" smtClean="0"/>
              <a:t> to be done, assessing any variances, and trying to determine what happened.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5265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7536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Coordinating with other organizational strategies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7696200" cy="5007936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Organizational levels </a:t>
            </a:r>
          </a:p>
          <a:p>
            <a:pPr lvl="1"/>
            <a:r>
              <a:rPr lang="en-US" sz="2500" dirty="0" smtClean="0"/>
              <a:t>Functional (marketing, HR, production, operations, etc.)</a:t>
            </a:r>
          </a:p>
          <a:p>
            <a:pPr lvl="1"/>
            <a:r>
              <a:rPr lang="en-US" sz="2500" dirty="0" smtClean="0"/>
              <a:t>Business (competitive)</a:t>
            </a:r>
          </a:p>
          <a:p>
            <a:pPr lvl="1"/>
            <a:r>
              <a:rPr lang="en-US" sz="2500" dirty="0" smtClean="0"/>
              <a:t>Corporate</a:t>
            </a:r>
          </a:p>
          <a:p>
            <a:endParaRPr lang="en-US" sz="2800" dirty="0" smtClean="0"/>
          </a:p>
          <a:p>
            <a:r>
              <a:rPr lang="en-US" sz="2800" dirty="0" smtClean="0"/>
              <a:t>Strategic choices</a:t>
            </a:r>
          </a:p>
          <a:p>
            <a:pPr lvl="1"/>
            <a:r>
              <a:rPr lang="en-US" sz="2500" dirty="0" smtClean="0"/>
              <a:t>Affect or affected by implementation of functional strategies</a:t>
            </a:r>
          </a:p>
          <a:p>
            <a:pPr lvl="1"/>
            <a:endParaRPr lang="en-US" sz="2500" dirty="0" smtClean="0"/>
          </a:p>
          <a:p>
            <a:r>
              <a:rPr lang="en-US" dirty="0" smtClean="0"/>
              <a:t>It is important for an organizations functional strategies to be managed strategically so that its resources, capabilities, and core competencies can be developed into sustainable competitive advantage.</a:t>
            </a:r>
          </a:p>
          <a:p>
            <a:pPr lvl="1"/>
            <a:endParaRPr lang="en-US" sz="2500" dirty="0" smtClean="0"/>
          </a:p>
          <a:p>
            <a:pPr lvl="1">
              <a:buNone/>
            </a:pPr>
            <a:endParaRPr lang="en-US" sz="25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3974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Nike</a:t>
            </a:r>
          </a:p>
          <a:p>
            <a:pPr lvl="1"/>
            <a:r>
              <a:rPr lang="en-US" sz="2000" dirty="0" smtClean="0"/>
              <a:t>Business Model – To market high-end consumer products manufactured in cost-efficient supply chains</a:t>
            </a:r>
          </a:p>
          <a:p>
            <a:pPr lvl="1"/>
            <a:r>
              <a:rPr lang="en-US" sz="2000" dirty="0" smtClean="0"/>
              <a:t>Adjust business model to embrace responsibility practices</a:t>
            </a:r>
          </a:p>
          <a:p>
            <a:pPr lvl="2"/>
            <a:r>
              <a:rPr lang="en-US" sz="2000" dirty="0" smtClean="0"/>
              <a:t>1998 - Established a corporate responsibility department</a:t>
            </a:r>
          </a:p>
          <a:p>
            <a:pPr lvl="3"/>
            <a:r>
              <a:rPr lang="en-US" sz="2000" dirty="0" smtClean="0"/>
              <a:t>Criticized for work conditions</a:t>
            </a:r>
          </a:p>
          <a:p>
            <a:pPr lvl="3"/>
            <a:r>
              <a:rPr lang="en-US" sz="2000" dirty="0" smtClean="0"/>
              <a:t>“Industry Leader”; competitors had the same conditions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57766"/>
            <a:ext cx="7924800" cy="1143000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strategic management in action: process - Nike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133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143000"/>
          </a:xfrm>
        </p:spPr>
        <p:txBody>
          <a:bodyPr/>
          <a:lstStyle/>
          <a:p>
            <a:r>
              <a:rPr lang="en-US" sz="4000" dirty="0"/>
              <a:t>Nike SWOT Analysis</a:t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589714"/>
              </p:ext>
            </p:extLst>
          </p:nvPr>
        </p:nvGraphicFramePr>
        <p:xfrm>
          <a:off x="381000" y="1371600"/>
          <a:ext cx="82296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Strengths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dirty="0" smtClean="0"/>
                        <a:t>Extremely</a:t>
                      </a:r>
                      <a:r>
                        <a:rPr lang="en-US" sz="1600" b="0" baseline="0" dirty="0" smtClean="0"/>
                        <a:t> competitive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/>
                        <a:t>Doesn’t own factories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/>
                        <a:t>Strong R&amp;D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/>
                        <a:t>Global brand image</a:t>
                      </a:r>
                      <a:endParaRPr lang="en-US" sz="1600" b="0" dirty="0" smtClean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rgbClr val="7030A0">
                            <a:shade val="30000"/>
                            <a:satMod val="115000"/>
                          </a:srgbClr>
                        </a:gs>
                        <a:gs pos="55000">
                          <a:srgbClr val="7030A0">
                            <a:shade val="67500"/>
                            <a:satMod val="115000"/>
                            <a:lumMod val="74000"/>
                            <a:lumOff val="26000"/>
                          </a:srgbClr>
                        </a:gs>
                        <a:gs pos="100000">
                          <a:srgbClr val="7030A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Weaknesses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dirty="0" smtClean="0"/>
                        <a:t>Revenue heavily dependent</a:t>
                      </a:r>
                      <a:r>
                        <a:rPr lang="en-US" sz="1600" b="0" baseline="0" dirty="0" smtClean="0"/>
                        <a:t> on footwear sales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/>
                        <a:t>Dependent on retailer sector (highly price sensitive)</a:t>
                      </a:r>
                      <a:endParaRPr lang="en-US" sz="1600" b="0" dirty="0"/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rgbClr val="92D050">
                            <a:shade val="30000"/>
                            <a:satMod val="115000"/>
                            <a:lumMod val="67000"/>
                          </a:srgbClr>
                        </a:gs>
                        <a:gs pos="47000">
                          <a:srgbClr val="92D050">
                            <a:shade val="67500"/>
                            <a:satMod val="115000"/>
                            <a:lumMod val="84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Opportunities</a:t>
                      </a:r>
                    </a:p>
                    <a:p>
                      <a:pPr algn="ctr"/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development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International marketing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Nike has become a fashion image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rgbClr val="0070C0">
                            <a:shade val="30000"/>
                            <a:satMod val="115000"/>
                            <a:lumMod val="45000"/>
                          </a:srgbClr>
                        </a:gs>
                        <a:gs pos="50000">
                          <a:srgbClr val="0070C0">
                            <a:shade val="67500"/>
                            <a:satMod val="115000"/>
                          </a:srgbClr>
                        </a:gs>
                        <a:gs pos="100000">
                          <a:srgbClr val="0070C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Threats</a:t>
                      </a:r>
                    </a:p>
                    <a:p>
                      <a:pPr algn="ctr"/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Main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strategy has been replicated by competitors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Consumers are looking more at price than brand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rgbClr val="C00000">
                            <a:shade val="30000"/>
                            <a:satMod val="115000"/>
                            <a:lumMod val="51000"/>
                          </a:srgbClr>
                        </a:gs>
                        <a:gs pos="59000">
                          <a:srgbClr val="C00000">
                            <a:shade val="67500"/>
                            <a:satMod val="115000"/>
                          </a:srgbClr>
                        </a:gs>
                        <a:gs pos="100000">
                          <a:srgbClr val="C000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90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functional strategies – </a:t>
            </a:r>
            <a:br>
              <a:rPr lang="en-US" sz="3600" dirty="0" smtClean="0"/>
            </a:br>
            <a:r>
              <a:rPr lang="en-US" sz="3600" dirty="0" smtClean="0"/>
              <a:t>the product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Product – a good or service</a:t>
            </a:r>
          </a:p>
          <a:p>
            <a:pPr lvl="1"/>
            <a:r>
              <a:rPr lang="en-US" sz="2000" dirty="0" smtClean="0"/>
              <a:t>Shoes</a:t>
            </a:r>
            <a:endParaRPr lang="en-US" sz="2000" dirty="0"/>
          </a:p>
          <a:p>
            <a:pPr lvl="1"/>
            <a:r>
              <a:rPr lang="en-US" sz="2000" dirty="0" smtClean="0"/>
              <a:t>Athletic wear</a:t>
            </a:r>
          </a:p>
          <a:p>
            <a:pPr lvl="1"/>
            <a:r>
              <a:rPr lang="en-US" sz="2000" dirty="0" smtClean="0"/>
              <a:t>Nike+</a:t>
            </a:r>
          </a:p>
          <a:p>
            <a:pPr lvl="1"/>
            <a:r>
              <a:rPr lang="en-US" sz="2000" dirty="0" err="1" smtClean="0"/>
              <a:t>NikeID</a:t>
            </a:r>
            <a:endParaRPr lang="en-US" sz="2000" dirty="0" smtClean="0"/>
          </a:p>
          <a:p>
            <a:r>
              <a:rPr lang="en-US" sz="2000" dirty="0" smtClean="0"/>
              <a:t>Three Stages of the Product</a:t>
            </a:r>
          </a:p>
          <a:p>
            <a:pPr lvl="1"/>
            <a:r>
              <a:rPr lang="en-US" sz="2000" dirty="0" smtClean="0"/>
              <a:t>Design</a:t>
            </a:r>
          </a:p>
          <a:p>
            <a:pPr lvl="1"/>
            <a:r>
              <a:rPr lang="en-US" sz="2000" dirty="0" smtClean="0"/>
              <a:t>Product Operations</a:t>
            </a:r>
          </a:p>
          <a:p>
            <a:pPr lvl="1"/>
            <a:r>
              <a:rPr lang="en-US" sz="2000" dirty="0" smtClean="0"/>
              <a:t>Marketing</a:t>
            </a:r>
          </a:p>
        </p:txBody>
      </p:sp>
    </p:spTree>
    <p:extLst>
      <p:ext uri="{BB962C8B-B14F-4D97-AF65-F5344CB8AC3E}">
        <p14:creationId xmlns:p14="http://schemas.microsoft.com/office/powerpoint/2010/main" val="390704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Timing</a:t>
            </a:r>
          </a:p>
          <a:p>
            <a:pPr lvl="2"/>
            <a:r>
              <a:rPr lang="en-US" sz="2000" dirty="0" smtClean="0"/>
              <a:t>New Movers</a:t>
            </a:r>
          </a:p>
          <a:p>
            <a:pPr lvl="2"/>
            <a:r>
              <a:rPr lang="en-US" sz="2000" dirty="0" smtClean="0"/>
              <a:t>Followers</a:t>
            </a:r>
          </a:p>
          <a:p>
            <a:pPr lvl="1"/>
            <a:r>
              <a:rPr lang="en-US" sz="2000" dirty="0" smtClean="0"/>
              <a:t>Who</a:t>
            </a:r>
          </a:p>
          <a:p>
            <a:pPr lvl="2"/>
            <a:r>
              <a:rPr lang="en-US" sz="2000" dirty="0" smtClean="0"/>
              <a:t>R&amp;D</a:t>
            </a:r>
          </a:p>
          <a:p>
            <a:pPr lvl="2"/>
            <a:r>
              <a:rPr lang="en-US" sz="2000" dirty="0" smtClean="0"/>
              <a:t>Cross Functional Teams</a:t>
            </a:r>
          </a:p>
          <a:p>
            <a:pPr lvl="1"/>
            <a:r>
              <a:rPr lang="en-US" sz="2000" dirty="0" smtClean="0"/>
              <a:t>How</a:t>
            </a:r>
          </a:p>
          <a:p>
            <a:pPr lvl="2"/>
            <a:r>
              <a:rPr lang="en-US" sz="2000" dirty="0" smtClean="0"/>
              <a:t>Process</a:t>
            </a:r>
          </a:p>
          <a:p>
            <a:pPr lvl="2"/>
            <a:r>
              <a:rPr lang="en-US" sz="2000" dirty="0" smtClean="0"/>
              <a:t>Type of Research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product design and development strategies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721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First Mover</a:t>
            </a:r>
          </a:p>
          <a:p>
            <a:pPr lvl="1"/>
            <a:r>
              <a:rPr lang="en-US" sz="2000" dirty="0" smtClean="0"/>
              <a:t>Innovation</a:t>
            </a:r>
          </a:p>
          <a:p>
            <a:pPr lvl="1"/>
            <a:r>
              <a:rPr lang="en-US" sz="2000" dirty="0" smtClean="0"/>
              <a:t>“Always on the Offense”</a:t>
            </a:r>
          </a:p>
          <a:p>
            <a:pPr lvl="1"/>
            <a:r>
              <a:rPr lang="en-US" sz="2000" dirty="0" smtClean="0"/>
              <a:t>See each challenge and risk as opportunity</a:t>
            </a:r>
          </a:p>
          <a:p>
            <a:r>
              <a:rPr lang="en-US" sz="2000" dirty="0" smtClean="0"/>
              <a:t>Cross Functional Team</a:t>
            </a:r>
          </a:p>
          <a:p>
            <a:pPr lvl="1"/>
            <a:r>
              <a:rPr lang="en-US" sz="2000" dirty="0" smtClean="0"/>
              <a:t>R&amp;D, Product Designers, Specialists</a:t>
            </a:r>
          </a:p>
          <a:p>
            <a:pPr lvl="1"/>
            <a:r>
              <a:rPr lang="en-US" sz="2000" dirty="0" smtClean="0"/>
              <a:t>Coaches and Athletes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048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 err="1" smtClean="0"/>
              <a:t>nike</a:t>
            </a:r>
            <a:r>
              <a:rPr lang="en-US" sz="3600" dirty="0" smtClean="0"/>
              <a:t> - product design and development strategies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4757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production operations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Process of creating goods and services</a:t>
            </a:r>
          </a:p>
          <a:p>
            <a:endParaRPr lang="en-US" sz="2000" dirty="0" smtClean="0"/>
          </a:p>
          <a:p>
            <a:r>
              <a:rPr lang="en-US" sz="2000" dirty="0" smtClean="0"/>
              <a:t>Where produced</a:t>
            </a:r>
          </a:p>
          <a:p>
            <a:pPr lvl="1"/>
            <a:r>
              <a:rPr lang="en-US" sz="2000" dirty="0" smtClean="0"/>
              <a:t>Capacity, location, and layout</a:t>
            </a:r>
          </a:p>
          <a:p>
            <a:endParaRPr lang="en-US" sz="2000" dirty="0" smtClean="0"/>
          </a:p>
          <a:p>
            <a:r>
              <a:rPr lang="en-US" sz="2000" dirty="0" smtClean="0"/>
              <a:t>How produced</a:t>
            </a:r>
          </a:p>
          <a:p>
            <a:pPr lvl="1"/>
            <a:r>
              <a:rPr lang="en-US" sz="2000" dirty="0" smtClean="0"/>
              <a:t>Supply chain, quality, planning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413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Primary Product, but also Service</a:t>
            </a:r>
          </a:p>
          <a:p>
            <a:pPr lvl="1"/>
            <a:r>
              <a:rPr lang="en-US" sz="2000" dirty="0" smtClean="0"/>
              <a:t>Easily detectible for our tangible products such as Nike shorts and shoes</a:t>
            </a:r>
          </a:p>
          <a:p>
            <a:pPr lvl="1"/>
            <a:r>
              <a:rPr lang="en-US" sz="2000" dirty="0" smtClean="0"/>
              <a:t>Difficult to detect for services like Nike+</a:t>
            </a:r>
          </a:p>
          <a:p>
            <a:endParaRPr lang="en-US" sz="2000" dirty="0" smtClean="0"/>
          </a:p>
          <a:p>
            <a:r>
              <a:rPr lang="en-US" sz="2000" dirty="0" smtClean="0"/>
              <a:t>Operate in more than 160 Countries</a:t>
            </a:r>
          </a:p>
          <a:p>
            <a:pPr lvl="1"/>
            <a:r>
              <a:rPr lang="en-US" sz="2000" dirty="0" smtClean="0"/>
              <a:t>Main distribution center: Memphis, TN</a:t>
            </a:r>
          </a:p>
          <a:p>
            <a:pPr lvl="1"/>
            <a:r>
              <a:rPr lang="en-US" sz="2000" dirty="0" smtClean="0"/>
              <a:t>900 contracted factories</a:t>
            </a:r>
          </a:p>
          <a:p>
            <a:pPr lvl="1"/>
            <a:r>
              <a:rPr lang="en-US" sz="2000" dirty="0" smtClean="0"/>
              <a:t>Produced near suppliers of raw materials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Nike </a:t>
            </a:r>
            <a:r>
              <a:rPr lang="en-US" sz="4000" dirty="0" smtClean="0"/>
              <a:t>production operations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7549322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547</TotalTime>
  <Words>703</Words>
  <Application>Microsoft Office PowerPoint</Application>
  <PresentationFormat>On-screen Show (4:3)</PresentationFormat>
  <Paragraphs>189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Horizon</vt:lpstr>
      <vt:lpstr>Strategic Management in Action Chapter 5 – Functional Strategies</vt:lpstr>
      <vt:lpstr>strategic management in action: process</vt:lpstr>
      <vt:lpstr> strategic management in action: process - Nike</vt:lpstr>
      <vt:lpstr>Nike SWOT Analysis </vt:lpstr>
      <vt:lpstr>functional strategies –  the product</vt:lpstr>
      <vt:lpstr>product design and development strategies</vt:lpstr>
      <vt:lpstr>PowerPoint Presentation</vt:lpstr>
      <vt:lpstr>production operations</vt:lpstr>
      <vt:lpstr>Nike production operations</vt:lpstr>
      <vt:lpstr>PowerPoint Presentation</vt:lpstr>
      <vt:lpstr>marketing</vt:lpstr>
      <vt:lpstr> Nike marketing</vt:lpstr>
      <vt:lpstr>Functional Strategies – The People</vt:lpstr>
      <vt:lpstr>PowerPoint Presentation</vt:lpstr>
      <vt:lpstr>Culture of Empowerment model</vt:lpstr>
      <vt:lpstr>Strategic choices in HR</vt:lpstr>
      <vt:lpstr>Competitive “Dance”</vt:lpstr>
      <vt:lpstr>Evaluating Competitive Strategy</vt:lpstr>
      <vt:lpstr>Implementing various functional strategies</vt:lpstr>
      <vt:lpstr>evaluating Strategies &amp; Making Changes</vt:lpstr>
      <vt:lpstr>evaluating Strategies &amp; Making Changes</vt:lpstr>
      <vt:lpstr>Coordinating with other organizational strategies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 in Action Chapter 5 – Functional Strategies</dc:title>
  <dc:creator>Haley</dc:creator>
  <cp:lastModifiedBy>TKP</cp:lastModifiedBy>
  <cp:revision>13</cp:revision>
  <dcterms:created xsi:type="dcterms:W3CDTF">2012-09-29T15:22:27Z</dcterms:created>
  <dcterms:modified xsi:type="dcterms:W3CDTF">2012-10-01T13:23:24Z</dcterms:modified>
</cp:coreProperties>
</file>