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9" r:id="rId5"/>
    <p:sldId id="271" r:id="rId6"/>
    <p:sldId id="270" r:id="rId7"/>
    <p:sldId id="272" r:id="rId8"/>
    <p:sldId id="259" r:id="rId9"/>
    <p:sldId id="273" r:id="rId10"/>
    <p:sldId id="274" r:id="rId11"/>
    <p:sldId id="275" r:id="rId12"/>
    <p:sldId id="276" r:id="rId13"/>
    <p:sldId id="277" r:id="rId14"/>
    <p:sldId id="261" r:id="rId15"/>
    <p:sldId id="262" r:id="rId16"/>
    <p:sldId id="278" r:id="rId17"/>
    <p:sldId id="279" r:id="rId18"/>
    <p:sldId id="280" r:id="rId19"/>
    <p:sldId id="281" r:id="rId20"/>
    <p:sldId id="266" r:id="rId21"/>
    <p:sldId id="267" r:id="rId22"/>
    <p:sldId id="268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8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610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14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11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06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45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5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6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1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2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4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0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669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49" y="1657350"/>
            <a:ext cx="8153401" cy="1662707"/>
          </a:xfrm>
        </p:spPr>
        <p:txBody>
          <a:bodyPr/>
          <a:lstStyle/>
          <a:p>
            <a:pPr algn="ctr"/>
            <a:r>
              <a:rPr lang="en-US" sz="6200" b="1" dirty="0" smtClean="0"/>
              <a:t>Blue Ocean Strategy</a:t>
            </a:r>
            <a:br>
              <a:rPr lang="en-US" sz="6200" b="1" dirty="0" smtClean="0"/>
            </a:br>
            <a:r>
              <a:rPr lang="en-US" sz="4500" dirty="0" smtClean="0"/>
              <a:t>Chapter 1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837" y="4389938"/>
            <a:ext cx="8228013" cy="1066800"/>
          </a:xfrm>
        </p:spPr>
        <p:txBody>
          <a:bodyPr/>
          <a:lstStyle/>
          <a:p>
            <a:pPr algn="ctr"/>
            <a:r>
              <a:rPr lang="en-US" dirty="0" smtClean="0"/>
              <a:t>Team 2 – Jakeb, Cedric, David, Cody</a:t>
            </a:r>
          </a:p>
          <a:p>
            <a:pPr algn="ctr"/>
            <a:r>
              <a:rPr lang="en-US" dirty="0" smtClean="0"/>
              <a:t>September 16,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14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Continuing Creation of Blue Oceans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18" y="2397968"/>
            <a:ext cx="8565502" cy="4096138"/>
          </a:xfrm>
        </p:spPr>
        <p:txBody>
          <a:bodyPr/>
          <a:lstStyle/>
          <a:p>
            <a:r>
              <a:rPr lang="en-US" sz="2200" dirty="0" smtClean="0"/>
              <a:t>N.A.I.C.S</a:t>
            </a:r>
          </a:p>
          <a:p>
            <a:pPr lvl="1"/>
            <a:r>
              <a:rPr lang="en-US" sz="2200" dirty="0" smtClean="0"/>
              <a:t>North American Industry Classification System</a:t>
            </a:r>
          </a:p>
          <a:p>
            <a:pPr lvl="1"/>
            <a:r>
              <a:rPr lang="en-US" sz="2200" dirty="0" smtClean="0"/>
              <a:t>Implemented in 1997 to reflect changing economic conditions</a:t>
            </a:r>
          </a:p>
          <a:p>
            <a:pPr lvl="1"/>
            <a:r>
              <a:rPr lang="en-US" sz="2200" dirty="0" smtClean="0"/>
              <a:t>Between Canada, Mexico, United States </a:t>
            </a:r>
          </a:p>
          <a:p>
            <a:pPr lvl="2"/>
            <a:r>
              <a:rPr lang="en-US" sz="2200" dirty="0" smtClean="0"/>
              <a:t>[NAFTA] &amp; North American Agreement on Labor Cooperation (NAALC)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5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Continuing Creation of Blue Oceans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896" y="1853248"/>
            <a:ext cx="8462866" cy="4329403"/>
          </a:xfrm>
        </p:spPr>
        <p:txBody>
          <a:bodyPr>
            <a:noAutofit/>
          </a:bodyPr>
          <a:lstStyle/>
          <a:p>
            <a:r>
              <a:rPr lang="en-US" sz="2200" dirty="0"/>
              <a:t>N.A.I.C.S</a:t>
            </a:r>
          </a:p>
          <a:p>
            <a:r>
              <a:rPr lang="en-US" sz="2200" dirty="0"/>
              <a:t>SIC codes have a hierarchical, top-down structure that begins with general characteristics and narrows down to the specifics. The first two digits of the code represent the major industry sector to which a business belongs. The third and fourth digits describe the sub-classification of the business group and specialization, respectively. For example, "36" refers to a business that deals in "Electronic and Other Equipment." Adding "7" as a third digit to get "367" indicates that the business operates in "Electronic, Component and Accessories." The fourth digit distinguishes the specific industry sector, so a code of "3672" indicates that the business is concerned with "Printed Circuit Boards."</a:t>
            </a:r>
          </a:p>
        </p:txBody>
      </p:sp>
    </p:spTree>
    <p:extLst>
      <p:ext uri="{BB962C8B-B14F-4D97-AF65-F5344CB8AC3E}">
        <p14:creationId xmlns:p14="http://schemas.microsoft.com/office/powerpoint/2010/main" val="1399027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Continuing Creation of Blue Oceans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17782"/>
            <a:ext cx="7663027" cy="3719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56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Continuing Creation of Blue Oceans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607" y="2228850"/>
            <a:ext cx="7735093" cy="407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60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Rising Imperative of Creating Blue Oceans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722344"/>
            <a:ext cx="7803629" cy="4983256"/>
          </a:xfrm>
        </p:spPr>
        <p:txBody>
          <a:bodyPr>
            <a:noAutofit/>
          </a:bodyPr>
          <a:lstStyle/>
          <a:p>
            <a:r>
              <a:rPr lang="en-US" sz="2200" dirty="0" smtClean="0"/>
              <a:t>The Sharks are multiplying (and the food source is not).</a:t>
            </a:r>
          </a:p>
          <a:p>
            <a:pPr lvl="1"/>
            <a:r>
              <a:rPr lang="en-US" sz="2000" dirty="0"/>
              <a:t>Technology</a:t>
            </a:r>
          </a:p>
          <a:p>
            <a:pPr lvl="1"/>
            <a:r>
              <a:rPr lang="en-US" sz="2000" dirty="0" smtClean="0"/>
              <a:t>Globalization</a:t>
            </a:r>
          </a:p>
          <a:p>
            <a:pPr lvl="2"/>
            <a:r>
              <a:rPr lang="en-US" sz="2000" dirty="0" smtClean="0"/>
              <a:t>Tiger sharks, the new neighbors</a:t>
            </a:r>
          </a:p>
          <a:p>
            <a:pPr lvl="2"/>
            <a:r>
              <a:rPr lang="en-US" sz="2000" dirty="0" smtClean="0"/>
              <a:t>The best of the best of the best, sir—with honors</a:t>
            </a:r>
          </a:p>
          <a:p>
            <a:r>
              <a:rPr lang="en-US" sz="2200" dirty="0" smtClean="0"/>
              <a:t>Who cares anymore?</a:t>
            </a:r>
          </a:p>
          <a:p>
            <a:pPr lvl="1"/>
            <a:r>
              <a:rPr lang="en-US" sz="2000" dirty="0" smtClean="0"/>
              <a:t>Times are getting hard for brand loyalty—what difference does it make</a:t>
            </a:r>
          </a:p>
          <a:p>
            <a:r>
              <a:rPr lang="en-US" sz="2200" dirty="0" smtClean="0"/>
              <a:t>In search for bluer pastures.</a:t>
            </a:r>
          </a:p>
          <a:p>
            <a:pPr lvl="1"/>
            <a:r>
              <a:rPr lang="en-US" sz="2000" dirty="0" smtClean="0"/>
              <a:t>Back to the drawing board—its time for a new strategy</a:t>
            </a:r>
          </a:p>
        </p:txBody>
      </p:sp>
    </p:spTree>
    <p:extLst>
      <p:ext uri="{BB962C8B-B14F-4D97-AF65-F5344CB8AC3E}">
        <p14:creationId xmlns:p14="http://schemas.microsoft.com/office/powerpoint/2010/main" val="1118826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Company and Industry to Strategic Move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Eww</a:t>
            </a:r>
            <a:r>
              <a:rPr lang="en-US" sz="2200" dirty="0" smtClean="0"/>
              <a:t>, what is it?</a:t>
            </a:r>
          </a:p>
          <a:p>
            <a:pPr lvl="1"/>
            <a:r>
              <a:rPr lang="en-US" sz="2200" dirty="0" smtClean="0"/>
              <a:t>This and that company—are no more</a:t>
            </a:r>
            <a:endParaRPr lang="en-US" sz="2200" dirty="0"/>
          </a:p>
          <a:p>
            <a:r>
              <a:rPr lang="en-US" sz="2200" dirty="0" smtClean="0"/>
              <a:t>Strategy—the difference maker.</a:t>
            </a:r>
          </a:p>
          <a:p>
            <a:pPr lvl="1"/>
            <a:r>
              <a:rPr lang="en-US" sz="2200" dirty="0" smtClean="0"/>
              <a:t>You’re so demanding</a:t>
            </a:r>
          </a:p>
          <a:p>
            <a:r>
              <a:rPr lang="en-US" sz="2200" dirty="0" smtClean="0"/>
              <a:t>Value Innovation</a:t>
            </a:r>
          </a:p>
        </p:txBody>
      </p:sp>
    </p:spTree>
    <p:extLst>
      <p:ext uri="{BB962C8B-B14F-4D97-AF65-F5344CB8AC3E}">
        <p14:creationId xmlns:p14="http://schemas.microsoft.com/office/powerpoint/2010/main" val="276366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Value Innovation: The Cornerstone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innovation, the cornerstone of blue ocean strategy, is the simultaneous pursuit of differentiation and low cost, creating a leap in value for both buyers and the company.</a:t>
            </a:r>
            <a:endParaRPr lang="en-US" dirty="0" smtClean="0"/>
          </a:p>
          <a:p>
            <a:r>
              <a:rPr lang="en-US" dirty="0" smtClean="0"/>
              <a:t>Value Innovation= Value and Innovation</a:t>
            </a:r>
          </a:p>
          <a:p>
            <a:r>
              <a:rPr lang="en-US" dirty="0" smtClean="0"/>
              <a:t>Ignoring Innovation= incremental changes</a:t>
            </a:r>
          </a:p>
          <a:p>
            <a:r>
              <a:rPr lang="en-US" dirty="0" smtClean="0"/>
              <a:t>Ignoring Value= unmarketable products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18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607266"/>
            <a:ext cx="7055380" cy="1028352"/>
          </a:xfrm>
        </p:spPr>
        <p:txBody>
          <a:bodyPr/>
          <a:lstStyle/>
          <a:p>
            <a:r>
              <a:rPr lang="en-US" b="1" dirty="0" smtClean="0"/>
              <a:t>Why Is It Controversial?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50000"/>
              </a:lnSpc>
            </a:pPr>
            <a:r>
              <a:rPr lang="en-US" sz="2200" dirty="0" smtClean="0"/>
              <a:t>Value-Cost trade-off</a:t>
            </a:r>
          </a:p>
          <a:p>
            <a:pPr algn="ctr">
              <a:lnSpc>
                <a:spcPct val="250000"/>
              </a:lnSpc>
            </a:pPr>
            <a:r>
              <a:rPr lang="en-US" sz="2200" dirty="0" smtClean="0"/>
              <a:t>Quality vs.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072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89716"/>
          </a:xfrm>
        </p:spPr>
        <p:txBody>
          <a:bodyPr/>
          <a:lstStyle/>
          <a:p>
            <a:r>
              <a:rPr lang="en-US" b="1" dirty="0" smtClean="0"/>
              <a:t>Value Innovation Chart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73" y="2176530"/>
            <a:ext cx="3724425" cy="340003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41974" y="1442434"/>
            <a:ext cx="4438387" cy="4813905"/>
          </a:xfrm>
        </p:spPr>
        <p:txBody>
          <a:bodyPr>
            <a:normAutofit/>
          </a:bodyPr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Value </a:t>
            </a:r>
            <a:r>
              <a:rPr lang="en-US" sz="2000" dirty="0"/>
              <a:t>to buyers comes from the offering’s utility minus its </a:t>
            </a:r>
            <a:r>
              <a:rPr lang="en-US" sz="2000" dirty="0" smtClean="0"/>
              <a:t>price</a:t>
            </a:r>
          </a:p>
          <a:p>
            <a:pPr lvl="1"/>
            <a:r>
              <a:rPr lang="en-US" sz="2000" dirty="0" smtClean="0"/>
              <a:t>Value </a:t>
            </a:r>
            <a:r>
              <a:rPr lang="en-US" sz="2000" dirty="0"/>
              <a:t>to the company is generated from the offering’s price minus its cost, </a:t>
            </a:r>
            <a:endParaRPr lang="en-US" sz="2000" dirty="0" smtClean="0"/>
          </a:p>
          <a:p>
            <a:pPr lvl="1"/>
            <a:r>
              <a:rPr lang="en-US" sz="2000" dirty="0" smtClean="0"/>
              <a:t>Value </a:t>
            </a:r>
            <a:r>
              <a:rPr lang="en-US" sz="2000" dirty="0"/>
              <a:t>innovation is achieved only when the whole system of utility, price, and cost is aligned.</a:t>
            </a:r>
            <a:endParaRPr lang="en-US" sz="2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766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028352"/>
          </a:xfrm>
        </p:spPr>
        <p:txBody>
          <a:bodyPr/>
          <a:lstStyle/>
          <a:p>
            <a:r>
              <a:rPr lang="en-US" b="1" dirty="0" smtClean="0"/>
              <a:t>Chipotle's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200" dirty="0" smtClean="0"/>
              <a:t>Cost Savings:</a:t>
            </a:r>
          </a:p>
          <a:p>
            <a:pPr lvl="1"/>
            <a:r>
              <a:rPr lang="en-US" sz="2200" dirty="0" smtClean="0"/>
              <a:t>Minimum Marketing</a:t>
            </a:r>
          </a:p>
          <a:p>
            <a:pPr lvl="1"/>
            <a:r>
              <a:rPr lang="en-US" sz="2200" dirty="0" smtClean="0"/>
              <a:t>Simple Layout</a:t>
            </a:r>
          </a:p>
          <a:p>
            <a:pPr lvl="1"/>
            <a:r>
              <a:rPr lang="en-US" sz="2200" dirty="0" smtClean="0"/>
              <a:t>The Menu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Customer’s Value</a:t>
            </a:r>
          </a:p>
          <a:p>
            <a:pPr lvl="1"/>
            <a:r>
              <a:rPr lang="en-US" sz="2200" dirty="0" smtClean="0"/>
              <a:t>Taste, Value, Convenience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5103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Creating Blue Oceans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1" y="2200275"/>
            <a:ext cx="7983014" cy="4210050"/>
          </a:xfrm>
        </p:spPr>
        <p:txBody>
          <a:bodyPr/>
          <a:lstStyle/>
          <a:p>
            <a:r>
              <a:rPr lang="en-US" sz="2200" dirty="0" smtClean="0"/>
              <a:t>Circus- </a:t>
            </a:r>
            <a:r>
              <a:rPr lang="en-US" sz="2200" i="1" dirty="0" smtClean="0"/>
              <a:t>Cirque du Soleil</a:t>
            </a:r>
          </a:p>
          <a:p>
            <a:pPr lvl="1"/>
            <a:r>
              <a:rPr lang="en-US" sz="2200" dirty="0"/>
              <a:t>CEO –Guy </a:t>
            </a:r>
            <a:r>
              <a:rPr lang="en-US" sz="2200" dirty="0" err="1" smtClean="0"/>
              <a:t>Laliberté</a:t>
            </a:r>
            <a:endParaRPr lang="en-US" sz="2200" dirty="0" smtClean="0"/>
          </a:p>
          <a:p>
            <a:pPr lvl="1"/>
            <a:r>
              <a:rPr lang="en-US" sz="2200" dirty="0" smtClean="0"/>
              <a:t>Created by group of street performers</a:t>
            </a:r>
          </a:p>
          <a:p>
            <a:r>
              <a:rPr lang="en-US" sz="2200" dirty="0" smtClean="0"/>
              <a:t>Utilized the supply of experienced well trained performers</a:t>
            </a:r>
          </a:p>
          <a:p>
            <a:pPr lvl="1"/>
            <a:r>
              <a:rPr lang="en-US" sz="2200" dirty="0" smtClean="0"/>
              <a:t>Supplier power = strong</a:t>
            </a:r>
          </a:p>
          <a:p>
            <a:pPr lvl="1"/>
            <a:r>
              <a:rPr lang="en-US" sz="2200" dirty="0" smtClean="0"/>
              <a:t>Did not compete with </a:t>
            </a:r>
            <a:r>
              <a:rPr lang="en-US" sz="2200" i="1" dirty="0" smtClean="0"/>
              <a:t>Ringling Bros. </a:t>
            </a:r>
            <a:r>
              <a:rPr lang="en-US" sz="2200" dirty="0" smtClean="0"/>
              <a:t>and </a:t>
            </a:r>
            <a:r>
              <a:rPr lang="en-US" sz="2200" i="1" dirty="0" smtClean="0"/>
              <a:t>Barnum &amp; Bailey </a:t>
            </a:r>
            <a:r>
              <a:rPr lang="en-US" sz="2200" dirty="0" smtClean="0"/>
              <a:t>in already dwindling market share.</a:t>
            </a:r>
          </a:p>
          <a:p>
            <a:endParaRPr lang="en-US" dirty="0" smtClean="0"/>
          </a:p>
        </p:txBody>
      </p:sp>
      <p:pic>
        <p:nvPicPr>
          <p:cNvPr id="1026" name="Picture 2" descr="http://images.forbes.com/media/lists/10/2006/SY4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477" y="1257300"/>
            <a:ext cx="2704597" cy="1835263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930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Formulating Blue Ocean Strategy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962151"/>
            <a:ext cx="8430690" cy="462915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Reconstruct market Boundaries</a:t>
            </a:r>
          </a:p>
          <a:p>
            <a:pPr lvl="1"/>
            <a:r>
              <a:rPr lang="en-US" sz="2400" dirty="0" smtClean="0"/>
              <a:t>Chipotle – Quick service, healthy food; simultaneously</a:t>
            </a:r>
          </a:p>
          <a:p>
            <a:r>
              <a:rPr lang="en-US" sz="2400" dirty="0" smtClean="0"/>
              <a:t>Focus on the big picture, not the numbers</a:t>
            </a:r>
          </a:p>
          <a:p>
            <a:pPr lvl="1"/>
            <a:r>
              <a:rPr lang="en-US" sz="2400" dirty="0" smtClean="0"/>
              <a:t>Chipotle – fresh food is not as cheap, but consumers desire this</a:t>
            </a:r>
          </a:p>
          <a:p>
            <a:r>
              <a:rPr lang="en-US" sz="2400" dirty="0" smtClean="0"/>
              <a:t>Reach beyond existing demand</a:t>
            </a:r>
          </a:p>
          <a:p>
            <a:pPr lvl="1"/>
            <a:r>
              <a:rPr lang="en-US" sz="2400" dirty="0" smtClean="0"/>
              <a:t>Chipotle – existing demand lied in the unhealthy yet fast food market</a:t>
            </a:r>
          </a:p>
          <a:p>
            <a:r>
              <a:rPr lang="en-US" sz="2400" dirty="0" smtClean="0"/>
              <a:t>Get the strategic sequence right</a:t>
            </a:r>
          </a:p>
          <a:p>
            <a:pPr lvl="1"/>
            <a:r>
              <a:rPr lang="en-US" sz="2400" dirty="0" smtClean="0"/>
              <a:t>Utility, Price, Cost, Adoption = both Chipotle and </a:t>
            </a:r>
            <a:r>
              <a:rPr lang="en-US" sz="2400" dirty="0"/>
              <a:t>c</a:t>
            </a:r>
            <a:r>
              <a:rPr lang="en-US" sz="2400" dirty="0" smtClean="0"/>
              <a:t>ustomers win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04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Execution Principles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649550" cy="419548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Overcome key organizational hurdles</a:t>
            </a:r>
          </a:p>
          <a:p>
            <a:pPr lvl="1"/>
            <a:r>
              <a:rPr lang="en-US" sz="2200" dirty="0" smtClean="0"/>
              <a:t>Chipotle – tipping point leadership, overcoming hurdles of expanding market capabilities</a:t>
            </a:r>
          </a:p>
          <a:p>
            <a:r>
              <a:rPr lang="en-US" sz="2200" dirty="0" smtClean="0"/>
              <a:t>Build execution into strategy</a:t>
            </a:r>
          </a:p>
          <a:p>
            <a:pPr lvl="1"/>
            <a:r>
              <a:rPr lang="en-US" sz="2200" dirty="0" smtClean="0"/>
              <a:t>Chipotle -  all levels of organization devoted to the culture of fresh, healthy, and environmentally friendly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2687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687650" cy="419548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Blue Ocean Strategy is not for everyone</a:t>
            </a:r>
          </a:p>
          <a:p>
            <a:r>
              <a:rPr lang="en-US" sz="2200" dirty="0" smtClean="0"/>
              <a:t>Some companies were meant to stay in the Red Ocean</a:t>
            </a:r>
          </a:p>
          <a:p>
            <a:r>
              <a:rPr lang="en-US" sz="2200" dirty="0" smtClean="0"/>
              <a:t>There is so much opportunity that is yet to be discovered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71174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49" y="1657350"/>
            <a:ext cx="8153401" cy="1662707"/>
          </a:xfrm>
        </p:spPr>
        <p:txBody>
          <a:bodyPr/>
          <a:lstStyle/>
          <a:p>
            <a:pPr algn="ctr"/>
            <a:r>
              <a:rPr lang="en-US" sz="6200" b="1" dirty="0" smtClean="0"/>
              <a:t>Blue Ocean Strategy</a:t>
            </a:r>
            <a:br>
              <a:rPr lang="en-US" sz="6200" b="1" dirty="0" smtClean="0"/>
            </a:br>
            <a:r>
              <a:rPr lang="en-US" sz="4500" dirty="0" smtClean="0"/>
              <a:t>Chapter 1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837" y="4389938"/>
            <a:ext cx="8228013" cy="1066800"/>
          </a:xfrm>
        </p:spPr>
        <p:txBody>
          <a:bodyPr/>
          <a:lstStyle/>
          <a:p>
            <a:pPr algn="ctr"/>
            <a:r>
              <a:rPr lang="en-US" dirty="0" smtClean="0"/>
              <a:t>Team 2 – Jakeb, Cedric, David, Cody</a:t>
            </a:r>
          </a:p>
          <a:p>
            <a:pPr algn="ctr"/>
            <a:r>
              <a:rPr lang="en-US" dirty="0" smtClean="0"/>
              <a:t>September 16,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93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Market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8298"/>
            <a:ext cx="7506675" cy="4195481"/>
          </a:xfrm>
        </p:spPr>
        <p:txBody>
          <a:bodyPr>
            <a:normAutofit/>
          </a:bodyPr>
          <a:lstStyle/>
          <a:p>
            <a:r>
              <a:rPr lang="en-US" sz="2200" dirty="0"/>
              <a:t>Cirque du Soleil’s success It appealed to a whole new group of customers:</a:t>
            </a:r>
          </a:p>
          <a:p>
            <a:pPr lvl="1"/>
            <a:r>
              <a:rPr lang="en-US" sz="2200" dirty="0"/>
              <a:t>Adults and corporate clients prepared to pay a price several times greater for an out-of this world performance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Realized: “the only way to beat the competition is to stop </a:t>
            </a:r>
            <a:r>
              <a:rPr lang="en-US" sz="2200" i="1" dirty="0" smtClean="0"/>
              <a:t>trying</a:t>
            </a:r>
            <a:r>
              <a:rPr lang="en-US" sz="2200" dirty="0" smtClean="0"/>
              <a:t> to beat the competition”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2230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Market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592400" cy="4100225"/>
          </a:xfrm>
        </p:spPr>
        <p:txBody>
          <a:bodyPr/>
          <a:lstStyle/>
          <a:p>
            <a:r>
              <a:rPr lang="en-US" sz="2200" dirty="0" smtClean="0"/>
              <a:t>Red Oceans: all the industries in existence today</a:t>
            </a:r>
          </a:p>
          <a:p>
            <a:pPr lvl="1"/>
            <a:r>
              <a:rPr lang="en-US" sz="2200" dirty="0" smtClean="0"/>
              <a:t>(known as the market space)</a:t>
            </a:r>
          </a:p>
          <a:p>
            <a:r>
              <a:rPr lang="en-US" sz="2200" dirty="0" smtClean="0"/>
              <a:t>Blue Oceans: all the industries not in existence today</a:t>
            </a:r>
          </a:p>
          <a:p>
            <a:pPr lvl="1"/>
            <a:r>
              <a:rPr lang="en-US" sz="2200" dirty="0" smtClean="0"/>
              <a:t>(Unknown market space)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6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Market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744800" cy="419548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Red Ocean</a:t>
            </a:r>
          </a:p>
          <a:p>
            <a:pPr lvl="1"/>
            <a:r>
              <a:rPr lang="en-US" sz="2200" dirty="0" smtClean="0"/>
              <a:t>Industry boundaries are defined and accepted</a:t>
            </a:r>
          </a:p>
          <a:p>
            <a:pPr lvl="1"/>
            <a:r>
              <a:rPr lang="en-US" sz="2200" dirty="0" smtClean="0"/>
              <a:t>Competitive rules of the game are known</a:t>
            </a:r>
          </a:p>
          <a:p>
            <a:pPr lvl="1"/>
            <a:r>
              <a:rPr lang="en-US" sz="2200" dirty="0" smtClean="0"/>
              <a:t>Competition for share of market; companies outperform their rivals. Cutthroat competition turns the red ocean bloody.</a:t>
            </a:r>
          </a:p>
          <a:p>
            <a:pPr lvl="1"/>
            <a:r>
              <a:rPr lang="en-US" sz="2200" dirty="0" smtClean="0"/>
              <a:t>Prospects for growth and profits become strained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4294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Market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544775" cy="4195481"/>
          </a:xfrm>
        </p:spPr>
        <p:txBody>
          <a:bodyPr/>
          <a:lstStyle/>
          <a:p>
            <a:r>
              <a:rPr lang="en-US" sz="2200" dirty="0" smtClean="0"/>
              <a:t>Blue Ocean</a:t>
            </a:r>
          </a:p>
          <a:p>
            <a:pPr lvl="1"/>
            <a:r>
              <a:rPr lang="en-US" sz="2200" dirty="0" smtClean="0"/>
              <a:t>Defined by untapped market space</a:t>
            </a:r>
          </a:p>
          <a:p>
            <a:pPr lvl="1"/>
            <a:r>
              <a:rPr lang="en-US" sz="2200" dirty="0" smtClean="0"/>
              <a:t>Opportunity for a highly profitable growth</a:t>
            </a:r>
          </a:p>
          <a:p>
            <a:pPr lvl="1"/>
            <a:r>
              <a:rPr lang="en-US" sz="2200" dirty="0" smtClean="0"/>
              <a:t>Generally created within red oceans by expanding existing industry boundaries i.e. </a:t>
            </a:r>
            <a:r>
              <a:rPr lang="en-US" sz="2200" i="1" dirty="0" smtClean="0"/>
              <a:t>Cirque du Soleil.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2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Market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01745"/>
            <a:ext cx="7662864" cy="385354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Disclaimer:</a:t>
            </a:r>
          </a:p>
          <a:p>
            <a:r>
              <a:rPr lang="en-US" sz="2200" dirty="0" smtClean="0"/>
              <a:t>“It </a:t>
            </a:r>
            <a:r>
              <a:rPr lang="en-US" sz="2200" dirty="0"/>
              <a:t>will always be important to swim successfully in the red </a:t>
            </a:r>
            <a:r>
              <a:rPr lang="en-US" sz="2200" dirty="0" smtClean="0"/>
              <a:t>ocean by </a:t>
            </a:r>
            <a:r>
              <a:rPr lang="en-US" sz="2200" dirty="0"/>
              <a:t>outcompeting rivals. </a:t>
            </a:r>
            <a:r>
              <a:rPr lang="en-US" sz="2200" dirty="0" smtClean="0"/>
              <a:t>Red oceans will always matter and will always be a fact of business life. But supply exceeding demand in more industries, competing for a share of contracting markets, while necessary, will not be sufficient to sustain high performance…To seize new profits and growth opportunities, they also need to create blue oceans.”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3599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Continuing Creation of Blue Oceans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70417"/>
            <a:ext cx="7977673" cy="359448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100 years back? </a:t>
            </a:r>
            <a:endParaRPr lang="en-US" sz="2200" dirty="0"/>
          </a:p>
          <a:p>
            <a:pPr lvl="1"/>
            <a:r>
              <a:rPr lang="en-US" sz="2200" dirty="0" smtClean="0"/>
              <a:t>Industries as basic as automobiles, management consulting, or aviation had just began to merge.</a:t>
            </a:r>
          </a:p>
          <a:p>
            <a:r>
              <a:rPr lang="en-US" sz="2200" dirty="0" smtClean="0"/>
              <a:t>30 years back?</a:t>
            </a:r>
          </a:p>
          <a:p>
            <a:pPr lvl="1"/>
            <a:r>
              <a:rPr lang="en-US" sz="2200" dirty="0" smtClean="0"/>
              <a:t>Multibillion-dollar industries jump out like cell phones, discount retail express delivery packages and more.</a:t>
            </a:r>
          </a:p>
          <a:p>
            <a:r>
              <a:rPr lang="en-US" sz="2200" dirty="0" smtClean="0"/>
              <a:t>Future?</a:t>
            </a:r>
          </a:p>
          <a:p>
            <a:pPr lvl="1"/>
            <a:r>
              <a:rPr lang="en-US" sz="2200" dirty="0" smtClean="0"/>
              <a:t>Industries never stand still.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69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Continuing Creation of Blue Oceans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12" y="1853248"/>
            <a:ext cx="8733453" cy="4547552"/>
          </a:xfrm>
        </p:spPr>
        <p:txBody>
          <a:bodyPr>
            <a:noAutofit/>
          </a:bodyPr>
          <a:lstStyle/>
          <a:p>
            <a:r>
              <a:rPr lang="en-US" sz="2200" dirty="0" smtClean="0"/>
              <a:t>U.S Government expanded the system for classifying industry sector. </a:t>
            </a:r>
          </a:p>
          <a:p>
            <a:r>
              <a:rPr lang="en-US" sz="2200" dirty="0" smtClean="0"/>
              <a:t>Originally S.I.C</a:t>
            </a:r>
          </a:p>
          <a:p>
            <a:pPr lvl="1"/>
            <a:r>
              <a:rPr lang="en-US" sz="2200" dirty="0" smtClean="0"/>
              <a:t>Standard Industrial Classification (numerical codes)</a:t>
            </a:r>
          </a:p>
          <a:p>
            <a:pPr lvl="1"/>
            <a:r>
              <a:rPr lang="en-US" sz="2200" dirty="0" smtClean="0"/>
              <a:t>Established 1937</a:t>
            </a:r>
          </a:p>
          <a:p>
            <a:pPr lvl="1"/>
            <a:r>
              <a:rPr lang="en-US" sz="2200" dirty="0" smtClean="0"/>
              <a:t>Purpose: to create uniform metrics for measuring and analyzing data across various agencies within the government.</a:t>
            </a:r>
          </a:p>
          <a:p>
            <a:pPr lvl="1"/>
            <a:r>
              <a:rPr lang="en-US" sz="2200" dirty="0" smtClean="0"/>
              <a:t>Used by U.S Census, Bureau of Labor Statistics , IRS, Social Security Administration to name a few.</a:t>
            </a:r>
          </a:p>
          <a:p>
            <a:pPr lvl="1"/>
            <a:r>
              <a:rPr lang="en-US" sz="2200" dirty="0" smtClean="0"/>
              <a:t>Codes are updated every 3 years.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12670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</TotalTime>
  <Words>1004</Words>
  <Application>Microsoft Office PowerPoint</Application>
  <PresentationFormat>On-screen Show (4:3)</PresentationFormat>
  <Paragraphs>117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Ion</vt:lpstr>
      <vt:lpstr>Blue Ocean Strategy Chapter 1</vt:lpstr>
      <vt:lpstr>Creating Blue Oceans</vt:lpstr>
      <vt:lpstr>New Market Space</vt:lpstr>
      <vt:lpstr>New Market Space</vt:lpstr>
      <vt:lpstr>New Market Space</vt:lpstr>
      <vt:lpstr>New Market Space</vt:lpstr>
      <vt:lpstr>New Market Space</vt:lpstr>
      <vt:lpstr>The Continuing Creation of Blue Oceans</vt:lpstr>
      <vt:lpstr>The Continuing Creation of Blue Oceans</vt:lpstr>
      <vt:lpstr>The Continuing Creation of Blue Oceans</vt:lpstr>
      <vt:lpstr>The Continuing Creation of Blue Oceans</vt:lpstr>
      <vt:lpstr>The Continuing Creation of Blue Oceans</vt:lpstr>
      <vt:lpstr>The Continuing Creation of Blue Oceans</vt:lpstr>
      <vt:lpstr>The Rising Imperative of Creating Blue Oceans</vt:lpstr>
      <vt:lpstr>From Company and Industry to Strategic Move</vt:lpstr>
      <vt:lpstr>Value Innovation: The Cornerstone</vt:lpstr>
      <vt:lpstr>Why Is It Controversial?</vt:lpstr>
      <vt:lpstr>Value Innovation Chart</vt:lpstr>
      <vt:lpstr>Chipotle's Case</vt:lpstr>
      <vt:lpstr>Formulating Blue Ocean Strategy</vt:lpstr>
      <vt:lpstr>Execution Principles </vt:lpstr>
      <vt:lpstr>Conclusion</vt:lpstr>
      <vt:lpstr>Blue Ocean Strategy Chapter 1</vt:lpstr>
    </vt:vector>
  </TitlesOfParts>
  <Company>Texas Tech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Ocean Strategy Chapter 1</dc:title>
  <dc:creator>Jakeb Stunz</dc:creator>
  <cp:lastModifiedBy>Lafont, Matthew</cp:lastModifiedBy>
  <cp:revision>26</cp:revision>
  <dcterms:created xsi:type="dcterms:W3CDTF">2014-09-14T22:52:59Z</dcterms:created>
  <dcterms:modified xsi:type="dcterms:W3CDTF">2014-09-29T19:36:21Z</dcterms:modified>
</cp:coreProperties>
</file>