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F80029-7FEC-4E19-A0BC-DA06240B003A}" type="datetimeFigureOut">
              <a:rPr lang="en-US" smtClean="0"/>
              <a:t>10/2/2014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87E21A-8799-4EC5-99C9-5AF085440CFF}" type="slidenum">
              <a:rPr lang="en-US" smtClean="0"/>
              <a:t>‹#›</a:t>
            </a:fld>
            <a:endParaRPr lang="en-US"/>
          </a:p>
        </p:txBody>
      </p:sp>
    </p:spTree>
    <p:extLst>
      <p:ext uri="{BB962C8B-B14F-4D97-AF65-F5344CB8AC3E}">
        <p14:creationId xmlns:p14="http://schemas.microsoft.com/office/powerpoint/2010/main" val="4278803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87E21A-8799-4EC5-99C9-5AF085440CFF}" type="slidenum">
              <a:rPr lang="en-US" smtClean="0"/>
              <a:t>14</a:t>
            </a:fld>
            <a:endParaRPr lang="en-US"/>
          </a:p>
        </p:txBody>
      </p:sp>
    </p:spTree>
    <p:extLst>
      <p:ext uri="{BB962C8B-B14F-4D97-AF65-F5344CB8AC3E}">
        <p14:creationId xmlns:p14="http://schemas.microsoft.com/office/powerpoint/2010/main" val="3049510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0282AB47-6203-40DD-B707-76DFD756EB23}" type="datetimeFigureOut">
              <a:rPr lang="en-US" smtClean="0"/>
              <a:t>10/2/2014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C13E3A2-1A00-4412-84A8-3A6A8E04984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82AB47-6203-40DD-B707-76DFD756EB23}"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3E3A2-1A00-4412-84A8-3A6A8E04984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82AB47-6203-40DD-B707-76DFD756EB23}"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3E3A2-1A00-4412-84A8-3A6A8E04984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82AB47-6203-40DD-B707-76DFD756EB23}"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3E3A2-1A00-4412-84A8-3A6A8E04984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282AB47-6203-40DD-B707-76DFD756EB23}"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3E3A2-1A00-4412-84A8-3A6A8E04984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282AB47-6203-40DD-B707-76DFD756EB23}" type="datetimeFigureOut">
              <a:rPr lang="en-US" smtClean="0"/>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13E3A2-1A00-4412-84A8-3A6A8E04984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0282AB47-6203-40DD-B707-76DFD756EB23}" type="datetimeFigureOut">
              <a:rPr lang="en-US" smtClean="0"/>
              <a:t>10/2/2014</a:t>
            </a:fld>
            <a:endParaRPr lang="en-US"/>
          </a:p>
        </p:txBody>
      </p:sp>
      <p:sp>
        <p:nvSpPr>
          <p:cNvPr id="27" name="Slide Number Placeholder 26"/>
          <p:cNvSpPr>
            <a:spLocks noGrp="1"/>
          </p:cNvSpPr>
          <p:nvPr>
            <p:ph type="sldNum" sz="quarter" idx="11"/>
          </p:nvPr>
        </p:nvSpPr>
        <p:spPr/>
        <p:txBody>
          <a:bodyPr rtlCol="0"/>
          <a:lstStyle/>
          <a:p>
            <a:fld id="{5C13E3A2-1A00-4412-84A8-3A6A8E04984C}"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0282AB47-6203-40DD-B707-76DFD756EB23}" type="datetimeFigureOut">
              <a:rPr lang="en-US" smtClean="0"/>
              <a:t>10/2/2014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5C13E3A2-1A00-4412-84A8-3A6A8E04984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82AB47-6203-40DD-B707-76DFD756EB23}" type="datetimeFigureOut">
              <a:rPr lang="en-US" smtClean="0"/>
              <a:t>10/2/2014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13E3A2-1A00-4412-84A8-3A6A8E04984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282AB47-6203-40DD-B707-76DFD756EB23}" type="datetimeFigureOut">
              <a:rPr lang="en-US" smtClean="0"/>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13E3A2-1A00-4412-84A8-3A6A8E04984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82AB47-6203-40DD-B707-76DFD756EB23}" type="datetimeFigureOut">
              <a:rPr lang="en-US" smtClean="0"/>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13E3A2-1A00-4412-84A8-3A6A8E04984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282AB47-6203-40DD-B707-76DFD756EB23}" type="datetimeFigureOut">
              <a:rPr lang="en-US" smtClean="0"/>
              <a:t>10/2/2014</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C13E3A2-1A00-4412-84A8-3A6A8E04984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youtube.com/watch?v=Szn-TbvEL2I"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057400"/>
            <a:ext cx="6858000" cy="990600"/>
          </a:xfrm>
        </p:spPr>
        <p:txBody>
          <a:bodyPr>
            <a:normAutofit fontScale="90000"/>
          </a:bodyPr>
          <a:lstStyle/>
          <a:p>
            <a:r>
              <a:rPr lang="en-US" dirty="0" smtClean="0"/>
              <a:t>Analytical Tools and Frameworks</a:t>
            </a:r>
            <a:endParaRPr lang="en-US" dirty="0"/>
          </a:p>
        </p:txBody>
      </p:sp>
      <p:sp>
        <p:nvSpPr>
          <p:cNvPr id="3" name="Subtitle 2"/>
          <p:cNvSpPr>
            <a:spLocks noGrp="1"/>
          </p:cNvSpPr>
          <p:nvPr>
            <p:ph type="subTitle" idx="1"/>
          </p:nvPr>
        </p:nvSpPr>
        <p:spPr>
          <a:xfrm>
            <a:off x="1219200" y="5029200"/>
            <a:ext cx="6858000" cy="1524000"/>
          </a:xfrm>
        </p:spPr>
        <p:txBody>
          <a:bodyPr>
            <a:noAutofit/>
          </a:bodyPr>
          <a:lstStyle/>
          <a:p>
            <a:r>
              <a:rPr lang="en-US" u="sng" dirty="0" smtClean="0"/>
              <a:t>Group 4</a:t>
            </a:r>
          </a:p>
          <a:p>
            <a:r>
              <a:rPr lang="en-US" dirty="0" smtClean="0"/>
              <a:t>Mason Hart</a:t>
            </a:r>
          </a:p>
          <a:p>
            <a:r>
              <a:rPr lang="en-US" dirty="0" smtClean="0"/>
              <a:t>Dan </a:t>
            </a:r>
            <a:r>
              <a:rPr lang="en-US" dirty="0" err="1" smtClean="0"/>
              <a:t>Lanjewar</a:t>
            </a:r>
            <a:endParaRPr lang="en-US" dirty="0" smtClean="0"/>
          </a:p>
          <a:p>
            <a:r>
              <a:rPr lang="en-US" dirty="0" err="1" smtClean="0"/>
              <a:t>Cleto</a:t>
            </a:r>
            <a:r>
              <a:rPr lang="en-US" dirty="0" smtClean="0"/>
              <a:t> Cordero</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Casella Wines</a:t>
            </a:r>
            <a:endParaRPr lang="en-US" dirty="0"/>
          </a:p>
        </p:txBody>
      </p:sp>
      <p:sp>
        <p:nvSpPr>
          <p:cNvPr id="3" name="Content Placeholder 2"/>
          <p:cNvSpPr>
            <a:spLocks noGrp="1"/>
          </p:cNvSpPr>
          <p:nvPr>
            <p:ph idx="1"/>
          </p:nvPr>
        </p:nvSpPr>
        <p:spPr/>
        <p:txBody>
          <a:bodyPr>
            <a:normAutofit/>
          </a:bodyPr>
          <a:lstStyle/>
          <a:p>
            <a:r>
              <a:rPr lang="en-US" dirty="0" smtClean="0"/>
              <a:t>[yellow tail] – an Australian winery</a:t>
            </a:r>
          </a:p>
          <a:p>
            <a:r>
              <a:rPr lang="en-US" dirty="0" smtClean="0"/>
              <a:t>Redefined the problem of the wine industry to a new one</a:t>
            </a:r>
          </a:p>
          <a:p>
            <a:pPr lvl="1"/>
            <a:r>
              <a:rPr lang="en-US" dirty="0" smtClean="0"/>
              <a:t>How to make a fun and nontraditional wine that’s easy to drink for everyone?</a:t>
            </a:r>
          </a:p>
          <a:p>
            <a:r>
              <a:rPr lang="en-US" dirty="0" smtClean="0"/>
              <a:t>Casella turned to the four actions framework to find blue oceans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Four Actions Framework</a:t>
            </a:r>
            <a:br>
              <a:rPr lang="en-US" dirty="0" smtClean="0"/>
            </a:br>
            <a:r>
              <a:rPr lang="en-US" dirty="0" smtClean="0"/>
              <a:t>Figure 2-2</a:t>
            </a:r>
            <a:endParaRPr lang="en-US" dirty="0"/>
          </a:p>
        </p:txBody>
      </p:sp>
      <p:pic>
        <p:nvPicPr>
          <p:cNvPr id="4" name="Content Placeholder 3" descr="The four actions framework.png"/>
          <p:cNvPicPr>
            <a:picLocks noGrp="1" noChangeAspect="1"/>
          </p:cNvPicPr>
          <p:nvPr>
            <p:ph idx="1"/>
          </p:nvPr>
        </p:nvPicPr>
        <p:blipFill>
          <a:blip r:embed="rId2"/>
          <a:stretch>
            <a:fillRect/>
          </a:stretch>
        </p:blipFill>
        <p:spPr>
          <a:xfrm>
            <a:off x="1524000" y="1752600"/>
            <a:ext cx="5951228" cy="4582568"/>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Four Actions Framework </a:t>
            </a:r>
            <a:endParaRPr lang="en-US" dirty="0"/>
          </a:p>
        </p:txBody>
      </p:sp>
      <p:sp>
        <p:nvSpPr>
          <p:cNvPr id="3" name="Content Placeholder 2"/>
          <p:cNvSpPr>
            <a:spLocks noGrp="1"/>
          </p:cNvSpPr>
          <p:nvPr>
            <p:ph idx="1"/>
          </p:nvPr>
        </p:nvSpPr>
        <p:spPr/>
        <p:txBody>
          <a:bodyPr>
            <a:normAutofit lnSpcReduction="10000"/>
          </a:bodyPr>
          <a:lstStyle/>
          <a:p>
            <a:r>
              <a:rPr lang="en-US" dirty="0" smtClean="0"/>
              <a:t>The four questions address that there is a fundamental change in what buyers value </a:t>
            </a:r>
          </a:p>
          <a:p>
            <a:r>
              <a:rPr lang="en-US" dirty="0" smtClean="0"/>
              <a:t>They allow you to explore how to reconstruct buyer value to offer buyer an entirely new experience</a:t>
            </a:r>
          </a:p>
          <a:p>
            <a:pPr lvl="1"/>
            <a:r>
              <a:rPr lang="en-US" dirty="0" smtClean="0"/>
              <a:t>Hence making the existing rules of competition irrelevant</a:t>
            </a:r>
          </a:p>
          <a:p>
            <a:r>
              <a:rPr lang="en-US" dirty="0" smtClean="0"/>
              <a:t>When applying the four action framework to the strategy canvas of your industry, you get a revealing new look at old perceived truths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[yellow tail]</a:t>
            </a:r>
            <a:endParaRPr lang="en-US" dirty="0"/>
          </a:p>
        </p:txBody>
      </p:sp>
      <p:sp>
        <p:nvSpPr>
          <p:cNvPr id="3" name="Content Placeholder 2"/>
          <p:cNvSpPr>
            <a:spLocks noGrp="1"/>
          </p:cNvSpPr>
          <p:nvPr>
            <p:ph idx="1"/>
          </p:nvPr>
        </p:nvSpPr>
        <p:spPr/>
        <p:txBody>
          <a:bodyPr>
            <a:normAutofit lnSpcReduction="10000"/>
          </a:bodyPr>
          <a:lstStyle/>
          <a:p>
            <a:r>
              <a:rPr lang="en-US" dirty="0" smtClean="0"/>
              <a:t>A social drink available to everyone</a:t>
            </a:r>
          </a:p>
          <a:p>
            <a:r>
              <a:rPr lang="en-US" dirty="0" smtClean="0"/>
              <a:t>Beer drinkers, cocktail drinkers, and other drinkers of </a:t>
            </a:r>
            <a:r>
              <a:rPr lang="en-US" dirty="0" err="1" smtClean="0"/>
              <a:t>nonwine</a:t>
            </a:r>
            <a:r>
              <a:rPr lang="en-US" dirty="0" smtClean="0"/>
              <a:t> beverages </a:t>
            </a:r>
          </a:p>
          <a:p>
            <a:r>
              <a:rPr lang="en-US" dirty="0" smtClean="0"/>
              <a:t>In the space of two years [yellow tail] emerged as the fastest growing brand in the history of both the Australian and U.S. wine industries and the #1 imported wine in the U.S.</a:t>
            </a:r>
          </a:p>
          <a:p>
            <a:pPr lvl="1"/>
            <a:r>
              <a:rPr lang="en-US" dirty="0" smtClean="0"/>
              <a:t>By August 2003 they became the number one sold red wine in a 750-ml bottle, outstripping California labels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[yellow tail]</a:t>
            </a:r>
            <a:endParaRPr lang="en-US" dirty="0"/>
          </a:p>
        </p:txBody>
      </p:sp>
      <p:sp>
        <p:nvSpPr>
          <p:cNvPr id="3" name="Content Placeholder 2"/>
          <p:cNvSpPr>
            <a:spLocks noGrp="1"/>
          </p:cNvSpPr>
          <p:nvPr>
            <p:ph idx="1"/>
          </p:nvPr>
        </p:nvSpPr>
        <p:spPr/>
        <p:txBody>
          <a:bodyPr/>
          <a:lstStyle/>
          <a:p>
            <a:r>
              <a:rPr lang="en-US" dirty="0" smtClean="0"/>
              <a:t>By making a fun easy to drink wine they leaped over tall competitors with no promotional campaign, mass media, or consumer advertising</a:t>
            </a:r>
          </a:p>
          <a:p>
            <a:pPr lvl="1"/>
            <a:r>
              <a:rPr lang="en-US" dirty="0" smtClean="0"/>
              <a:t>They didn’t simply steal sales, they grew the market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yellowtail.jpg"/>
          <p:cNvPicPr>
            <a:picLocks noGrp="1" noChangeAspect="1"/>
          </p:cNvPicPr>
          <p:nvPr>
            <p:ph idx="1"/>
          </p:nvPr>
        </p:nvPicPr>
        <p:blipFill>
          <a:blip r:embed="rId2"/>
          <a:stretch>
            <a:fillRect/>
          </a:stretch>
        </p:blipFill>
        <p:spPr>
          <a:xfrm>
            <a:off x="838200" y="457200"/>
            <a:ext cx="7653159" cy="5867061"/>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[yellow tail]</a:t>
            </a:r>
            <a:endParaRPr lang="en-US" dirty="0"/>
          </a:p>
        </p:txBody>
      </p:sp>
      <p:sp>
        <p:nvSpPr>
          <p:cNvPr id="3" name="Content Placeholder 2"/>
          <p:cNvSpPr>
            <a:spLocks noGrp="1"/>
          </p:cNvSpPr>
          <p:nvPr>
            <p:ph idx="1"/>
          </p:nvPr>
        </p:nvSpPr>
        <p:spPr/>
        <p:txBody>
          <a:bodyPr/>
          <a:lstStyle/>
          <a:p>
            <a:r>
              <a:rPr lang="en-US" dirty="0" smtClean="0"/>
              <a:t>By focusing on easy to drink, easy to select, and fun and adventure and eliminated or reduced everything else yellow tail was able to expand the market and create a new demand that proved to be a great success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Eliminate-Reduce-Raise-Create Grid</a:t>
            </a:r>
            <a:endParaRPr lang="en-US" dirty="0"/>
          </a:p>
        </p:txBody>
      </p:sp>
      <p:sp>
        <p:nvSpPr>
          <p:cNvPr id="3" name="Content Placeholder 2"/>
          <p:cNvSpPr>
            <a:spLocks noGrp="1"/>
          </p:cNvSpPr>
          <p:nvPr>
            <p:ph idx="1"/>
          </p:nvPr>
        </p:nvSpPr>
        <p:spPr/>
        <p:txBody>
          <a:bodyPr/>
          <a:lstStyle/>
          <a:p>
            <a:r>
              <a:rPr lang="en-US" dirty="0" smtClean="0"/>
              <a:t>Ask companies to </a:t>
            </a:r>
            <a:r>
              <a:rPr lang="en-US" u="sng" dirty="0" smtClean="0"/>
              <a:t>ACT </a:t>
            </a:r>
            <a:r>
              <a:rPr lang="en-US" dirty="0" smtClean="0"/>
              <a:t>on all four questions in four actions framework</a:t>
            </a:r>
          </a:p>
          <a:p>
            <a:endParaRPr lang="en-US" dirty="0" smtClean="0"/>
          </a:p>
          <a:p>
            <a:r>
              <a:rPr lang="en-US" dirty="0" smtClean="0"/>
              <a:t>Key to creation of Blue Oceans</a:t>
            </a:r>
          </a:p>
          <a:p>
            <a:endParaRPr lang="en-US" dirty="0"/>
          </a:p>
        </p:txBody>
      </p:sp>
    </p:spTree>
    <p:extLst>
      <p:ext uri="{BB962C8B-B14F-4D97-AF65-F5344CB8AC3E}">
        <p14:creationId xmlns:p14="http://schemas.microsoft.com/office/powerpoint/2010/main" val="2732766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Four Immediate Benefits of Acting</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Push to Simultaneously pursue differentiation and low cost            </a:t>
            </a:r>
            <a:r>
              <a:rPr lang="en-US" dirty="0" smtClean="0">
                <a:solidFill>
                  <a:srgbClr val="FF0000"/>
                </a:solidFill>
              </a:rPr>
              <a:t>Breaks value-cost tradeoff</a:t>
            </a:r>
          </a:p>
          <a:p>
            <a:pPr marL="0" indent="0">
              <a:buNone/>
            </a:pPr>
            <a:endParaRPr lang="en-US" dirty="0">
              <a:solidFill>
                <a:srgbClr val="FF0000"/>
              </a:solidFill>
            </a:endParaRPr>
          </a:p>
          <a:p>
            <a:pPr marL="0" indent="0">
              <a:buNone/>
            </a:pPr>
            <a:r>
              <a:rPr lang="en-US" dirty="0" smtClean="0"/>
              <a:t>2. Flags companies only focused on raising and </a:t>
            </a:r>
          </a:p>
          <a:p>
            <a:pPr marL="0" indent="0">
              <a:buNone/>
            </a:pPr>
            <a:r>
              <a:rPr lang="en-US" dirty="0"/>
              <a:t> </a:t>
            </a:r>
            <a:r>
              <a:rPr lang="en-US" dirty="0" smtClean="0"/>
              <a:t>    creating               </a:t>
            </a:r>
            <a:r>
              <a:rPr lang="en-US" dirty="0" smtClean="0">
                <a:solidFill>
                  <a:srgbClr val="FF0000"/>
                </a:solidFill>
              </a:rPr>
              <a:t>Keeps cost structure low</a:t>
            </a:r>
            <a:endParaRPr lang="en-US" dirty="0"/>
          </a:p>
          <a:p>
            <a:pPr marL="514350" indent="-514350">
              <a:buAutoNum type="arabicPeriod"/>
            </a:pPr>
            <a:endParaRPr lang="en-US" dirty="0"/>
          </a:p>
        </p:txBody>
      </p:sp>
      <p:sp>
        <p:nvSpPr>
          <p:cNvPr id="4" name="Right Arrow 3"/>
          <p:cNvSpPr/>
          <p:nvPr/>
        </p:nvSpPr>
        <p:spPr>
          <a:xfrm>
            <a:off x="5791200" y="2192482"/>
            <a:ext cx="762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2514600" y="44196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98303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Eliminate-Reduce-Raise Create Grid: [yellow tail]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17693825"/>
              </p:ext>
            </p:extLst>
          </p:nvPr>
        </p:nvGraphicFramePr>
        <p:xfrm>
          <a:off x="533400" y="2362200"/>
          <a:ext cx="8229600" cy="3962400"/>
        </p:xfrm>
        <a:graphic>
          <a:graphicData uri="http://schemas.openxmlformats.org/drawingml/2006/table">
            <a:tbl>
              <a:tblPr>
                <a:tableStyleId>{5C22544A-7EE6-4342-B048-85BDC9FD1C3A}</a:tableStyleId>
              </a:tblPr>
              <a:tblGrid>
                <a:gridCol w="4114800"/>
                <a:gridCol w="4114800"/>
              </a:tblGrid>
              <a:tr h="1981200">
                <a:tc>
                  <a:txBody>
                    <a:bodyPr/>
                    <a:lstStyle/>
                    <a:p>
                      <a:pPr algn="ctr"/>
                      <a:r>
                        <a:rPr lang="en-US" u="sng" dirty="0" smtClean="0"/>
                        <a:t>Eliminate</a:t>
                      </a:r>
                    </a:p>
                    <a:p>
                      <a:pPr marL="285750" indent="-285750" algn="l">
                        <a:buFont typeface="Arial" panose="020B0604020202020204" pitchFamily="34" charset="0"/>
                        <a:buChar char="•"/>
                      </a:pPr>
                      <a:r>
                        <a:rPr lang="en-US" u="none" dirty="0" smtClean="0"/>
                        <a:t>Enological</a:t>
                      </a:r>
                      <a:r>
                        <a:rPr lang="en-US" u="none" baseline="0" dirty="0" smtClean="0"/>
                        <a:t> terminology</a:t>
                      </a:r>
                    </a:p>
                    <a:p>
                      <a:pPr marL="285750" indent="-285750" algn="l">
                        <a:buFont typeface="Arial" panose="020B0604020202020204" pitchFamily="34" charset="0"/>
                        <a:buChar char="•"/>
                      </a:pPr>
                      <a:r>
                        <a:rPr lang="en-US" u="none" baseline="0" dirty="0" smtClean="0"/>
                        <a:t>Aging qualities</a:t>
                      </a:r>
                    </a:p>
                    <a:p>
                      <a:pPr marL="285750" indent="-285750" algn="l">
                        <a:buFont typeface="Arial" panose="020B0604020202020204" pitchFamily="34" charset="0"/>
                        <a:buChar char="•"/>
                      </a:pPr>
                      <a:r>
                        <a:rPr lang="en-US" u="none" baseline="0" dirty="0" smtClean="0"/>
                        <a:t>Above-the-line marketing</a:t>
                      </a:r>
                    </a:p>
                  </a:txBody>
                  <a:tcPr/>
                </a:tc>
                <a:tc>
                  <a:txBody>
                    <a:bodyPr/>
                    <a:lstStyle/>
                    <a:p>
                      <a:pPr algn="ctr"/>
                      <a:r>
                        <a:rPr lang="en-US" u="sng" dirty="0" smtClean="0"/>
                        <a:t>Raise</a:t>
                      </a:r>
                    </a:p>
                    <a:p>
                      <a:pPr marL="285750" indent="-285750" algn="l">
                        <a:buFont typeface="Arial" panose="020B0604020202020204" pitchFamily="34" charset="0"/>
                        <a:buChar char="•"/>
                      </a:pPr>
                      <a:r>
                        <a:rPr lang="en-US" u="none" dirty="0" smtClean="0"/>
                        <a:t>Price vs. budget wines</a:t>
                      </a:r>
                    </a:p>
                    <a:p>
                      <a:pPr marL="285750" indent="-285750" algn="l">
                        <a:buFont typeface="Arial" panose="020B0604020202020204" pitchFamily="34" charset="0"/>
                        <a:buChar char="•"/>
                      </a:pPr>
                      <a:r>
                        <a:rPr lang="en-US" u="none" dirty="0" smtClean="0"/>
                        <a:t>Retail store involvement</a:t>
                      </a:r>
                    </a:p>
                    <a:p>
                      <a:pPr marL="0" indent="0" algn="l">
                        <a:buFont typeface="Arial" panose="020B0604020202020204" pitchFamily="34" charset="0"/>
                        <a:buNone/>
                      </a:pPr>
                      <a:endParaRPr lang="en-US" u="none" dirty="0"/>
                    </a:p>
                  </a:txBody>
                  <a:tcPr/>
                </a:tc>
              </a:tr>
              <a:tr h="1981200">
                <a:tc>
                  <a:txBody>
                    <a:bodyPr/>
                    <a:lstStyle/>
                    <a:p>
                      <a:pPr algn="ctr"/>
                      <a:r>
                        <a:rPr lang="en-US" u="sng" dirty="0" smtClean="0"/>
                        <a:t>Reduce</a:t>
                      </a:r>
                    </a:p>
                    <a:p>
                      <a:pPr marL="285750" indent="-285750" algn="l">
                        <a:buFont typeface="Arial" panose="020B0604020202020204" pitchFamily="34" charset="0"/>
                        <a:buChar char="•"/>
                      </a:pPr>
                      <a:r>
                        <a:rPr lang="en-US" u="none" dirty="0" smtClean="0"/>
                        <a:t>Wine</a:t>
                      </a:r>
                      <a:r>
                        <a:rPr lang="en-US" u="none" baseline="0" dirty="0" smtClean="0"/>
                        <a:t> complexity</a:t>
                      </a:r>
                    </a:p>
                    <a:p>
                      <a:pPr marL="285750" indent="-285750" algn="l">
                        <a:buFont typeface="Arial" panose="020B0604020202020204" pitchFamily="34" charset="0"/>
                        <a:buChar char="•"/>
                      </a:pPr>
                      <a:r>
                        <a:rPr lang="en-US" u="none" baseline="0" dirty="0" smtClean="0"/>
                        <a:t>Wine range </a:t>
                      </a:r>
                    </a:p>
                    <a:p>
                      <a:pPr marL="285750" indent="-285750" algn="l">
                        <a:buFont typeface="Arial" panose="020B0604020202020204" pitchFamily="34" charset="0"/>
                        <a:buChar char="•"/>
                      </a:pPr>
                      <a:r>
                        <a:rPr lang="en-US" u="none" baseline="0" dirty="0" smtClean="0"/>
                        <a:t>Vineyard prestige</a:t>
                      </a:r>
                      <a:endParaRPr lang="en-US" u="none" dirty="0"/>
                    </a:p>
                  </a:txBody>
                  <a:tcPr/>
                </a:tc>
                <a:tc>
                  <a:txBody>
                    <a:bodyPr/>
                    <a:lstStyle/>
                    <a:p>
                      <a:pPr algn="ctr"/>
                      <a:r>
                        <a:rPr lang="en-US" u="sng" dirty="0" smtClean="0"/>
                        <a:t>Create</a:t>
                      </a:r>
                    </a:p>
                    <a:p>
                      <a:pPr marL="285750" indent="-285750" algn="l">
                        <a:buFont typeface="Arial" panose="020B0604020202020204" pitchFamily="34" charset="0"/>
                        <a:buChar char="•"/>
                      </a:pPr>
                      <a:r>
                        <a:rPr lang="en-US" u="none" dirty="0" smtClean="0"/>
                        <a:t>Easy</a:t>
                      </a:r>
                      <a:r>
                        <a:rPr lang="en-US" u="none" baseline="0" dirty="0" smtClean="0"/>
                        <a:t> drinking</a:t>
                      </a:r>
                    </a:p>
                    <a:p>
                      <a:pPr marL="285750" indent="-285750" algn="l">
                        <a:buFont typeface="Arial" panose="020B0604020202020204" pitchFamily="34" charset="0"/>
                        <a:buChar char="•"/>
                      </a:pPr>
                      <a:r>
                        <a:rPr lang="en-US" u="none" baseline="0" dirty="0" smtClean="0"/>
                        <a:t>Ease of selection</a:t>
                      </a:r>
                    </a:p>
                    <a:p>
                      <a:pPr marL="285750" indent="-285750" algn="l">
                        <a:buFont typeface="Arial" panose="020B0604020202020204" pitchFamily="34" charset="0"/>
                        <a:buChar char="•"/>
                      </a:pPr>
                      <a:r>
                        <a:rPr lang="en-US" u="none" baseline="0" dirty="0" smtClean="0"/>
                        <a:t>Fun and adventure</a:t>
                      </a:r>
                      <a:endParaRPr lang="en-US" u="none" dirty="0" smtClean="0"/>
                    </a:p>
                  </a:txBody>
                  <a:tcPr/>
                </a:tc>
              </a:tr>
            </a:tbl>
          </a:graphicData>
        </a:graphic>
      </p:graphicFrame>
    </p:spTree>
    <p:extLst>
      <p:ext uri="{BB962C8B-B14F-4D97-AF65-F5344CB8AC3E}">
        <p14:creationId xmlns:p14="http://schemas.microsoft.com/office/powerpoint/2010/main" val="3636702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Developing </a:t>
            </a:r>
            <a:r>
              <a:rPr lang="en-US" dirty="0"/>
              <a:t>A</a:t>
            </a:r>
            <a:r>
              <a:rPr lang="en-US" dirty="0" smtClean="0"/>
              <a:t>nalytical Tools And Frameworks</a:t>
            </a:r>
            <a:endParaRPr lang="en-US" dirty="0"/>
          </a:p>
        </p:txBody>
      </p:sp>
      <p:sp>
        <p:nvSpPr>
          <p:cNvPr id="3" name="Content Placeholder 2"/>
          <p:cNvSpPr>
            <a:spLocks noGrp="1"/>
          </p:cNvSpPr>
          <p:nvPr>
            <p:ph idx="1"/>
          </p:nvPr>
        </p:nvSpPr>
        <p:spPr/>
        <p:txBody>
          <a:bodyPr/>
          <a:lstStyle/>
          <a:p>
            <a:r>
              <a:rPr lang="en-US" sz="2400" dirty="0" smtClean="0"/>
              <a:t>There are an impressive array of tools and frameworks to compete in red oceans</a:t>
            </a:r>
          </a:p>
          <a:p>
            <a:r>
              <a:rPr lang="en-US" sz="2400" dirty="0" smtClean="0"/>
              <a:t>In the absence of analytics, Executives cannot be expected to act on a call to break away from existing competition and enter blue oceans</a:t>
            </a:r>
          </a:p>
          <a:p>
            <a:r>
              <a:rPr lang="en-US" sz="2400" dirty="0" smtClean="0"/>
              <a:t>Effective blue ocean strategy should be about risk minimization not risk taking </a:t>
            </a:r>
          </a:p>
          <a:p>
            <a:r>
              <a:rPr lang="en-US" sz="2400" dirty="0" smtClean="0"/>
              <a:t>To address the imbalance and in the quest for blue oceans we will look at the U.S. wine industry </a:t>
            </a:r>
          </a:p>
          <a:p>
            <a:endParaRPr lang="en-US" sz="2400"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Eliminate-Reduce-Raise Create Grid: </a:t>
            </a:r>
            <a:r>
              <a:rPr lang="en-US" dirty="0" smtClean="0"/>
              <a:t>Cirque de Soleil</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10886634"/>
              </p:ext>
            </p:extLst>
          </p:nvPr>
        </p:nvGraphicFramePr>
        <p:xfrm>
          <a:off x="457200" y="2362200"/>
          <a:ext cx="8229600" cy="4114800"/>
        </p:xfrm>
        <a:graphic>
          <a:graphicData uri="http://schemas.openxmlformats.org/drawingml/2006/table">
            <a:tbl>
              <a:tblPr>
                <a:tableStyleId>{5C22544A-7EE6-4342-B048-85BDC9FD1C3A}</a:tableStyleId>
              </a:tblPr>
              <a:tblGrid>
                <a:gridCol w="4114800"/>
                <a:gridCol w="4114800"/>
              </a:tblGrid>
              <a:tr h="2057400">
                <a:tc>
                  <a:txBody>
                    <a:bodyPr/>
                    <a:lstStyle/>
                    <a:p>
                      <a:r>
                        <a:rPr lang="en-US" dirty="0" smtClean="0"/>
                        <a:t>Eliminate</a:t>
                      </a:r>
                    </a:p>
                    <a:p>
                      <a:pPr marL="285750" indent="-285750">
                        <a:buFont typeface="Arial" panose="020B0604020202020204" pitchFamily="34" charset="0"/>
                        <a:buChar char="•"/>
                      </a:pPr>
                      <a:r>
                        <a:rPr lang="en-US" dirty="0" smtClean="0"/>
                        <a:t>Star</a:t>
                      </a:r>
                      <a:r>
                        <a:rPr lang="en-US" baseline="0" dirty="0" smtClean="0"/>
                        <a:t> performers</a:t>
                      </a:r>
                    </a:p>
                    <a:p>
                      <a:pPr marL="285750" indent="-285750">
                        <a:buFont typeface="Arial" panose="020B0604020202020204" pitchFamily="34" charset="0"/>
                        <a:buChar char="•"/>
                      </a:pPr>
                      <a:r>
                        <a:rPr lang="en-US" baseline="0" dirty="0" smtClean="0"/>
                        <a:t>Animal shows</a:t>
                      </a:r>
                    </a:p>
                    <a:p>
                      <a:pPr marL="285750" indent="-285750">
                        <a:buFont typeface="Arial" panose="020B0604020202020204" pitchFamily="34" charset="0"/>
                        <a:buChar char="•"/>
                      </a:pPr>
                      <a:r>
                        <a:rPr lang="en-US" baseline="0" dirty="0" smtClean="0"/>
                        <a:t>Aisle concession sales</a:t>
                      </a:r>
                    </a:p>
                    <a:p>
                      <a:pPr marL="285750" indent="-285750">
                        <a:buFont typeface="Arial" panose="020B0604020202020204" pitchFamily="34" charset="0"/>
                        <a:buChar char="•"/>
                      </a:pPr>
                      <a:r>
                        <a:rPr lang="en-US" baseline="0" dirty="0" smtClean="0"/>
                        <a:t>Multiple show arenas</a:t>
                      </a:r>
                      <a:endParaRPr lang="en-US" dirty="0"/>
                    </a:p>
                  </a:txBody>
                  <a:tcPr/>
                </a:tc>
                <a:tc>
                  <a:txBody>
                    <a:bodyPr/>
                    <a:lstStyle/>
                    <a:p>
                      <a:r>
                        <a:rPr lang="en-US" dirty="0" smtClean="0"/>
                        <a:t>Raise</a:t>
                      </a:r>
                    </a:p>
                    <a:p>
                      <a:pPr marL="285750" indent="-285750" algn="l">
                        <a:buFont typeface="Arial" panose="020B0604020202020204" pitchFamily="34" charset="0"/>
                        <a:buChar char="•"/>
                      </a:pPr>
                      <a:r>
                        <a:rPr lang="en-US" dirty="0" smtClean="0"/>
                        <a:t>Unique</a:t>
                      </a:r>
                      <a:r>
                        <a:rPr lang="en-US" baseline="0" dirty="0" smtClean="0"/>
                        <a:t> venue</a:t>
                      </a:r>
                    </a:p>
                    <a:p>
                      <a:pPr marL="0" indent="0" algn="l">
                        <a:buFont typeface="Arial" panose="020B0604020202020204" pitchFamily="34" charset="0"/>
                        <a:buNone/>
                      </a:pPr>
                      <a:endParaRPr lang="en-US" dirty="0"/>
                    </a:p>
                  </a:txBody>
                  <a:tcPr/>
                </a:tc>
              </a:tr>
              <a:tr h="2057400">
                <a:tc>
                  <a:txBody>
                    <a:bodyPr/>
                    <a:lstStyle/>
                    <a:p>
                      <a:r>
                        <a:rPr lang="en-US" dirty="0" smtClean="0"/>
                        <a:t>Reduce</a:t>
                      </a:r>
                    </a:p>
                    <a:p>
                      <a:pPr marL="285750" indent="-285750">
                        <a:buFont typeface="Arial" panose="020B0604020202020204" pitchFamily="34" charset="0"/>
                        <a:buChar char="•"/>
                      </a:pPr>
                      <a:r>
                        <a:rPr lang="en-US" dirty="0" smtClean="0"/>
                        <a:t>Fun and humor</a:t>
                      </a:r>
                    </a:p>
                    <a:p>
                      <a:pPr marL="285750" indent="-285750">
                        <a:buFont typeface="Arial" panose="020B0604020202020204" pitchFamily="34" charset="0"/>
                        <a:buChar char="•"/>
                      </a:pPr>
                      <a:r>
                        <a:rPr lang="en-US" dirty="0" smtClean="0"/>
                        <a:t>Thrill</a:t>
                      </a:r>
                      <a:r>
                        <a:rPr lang="en-US" baseline="0" dirty="0" smtClean="0"/>
                        <a:t> and danger</a:t>
                      </a:r>
                      <a:endParaRPr lang="en-US" dirty="0"/>
                    </a:p>
                  </a:txBody>
                  <a:tcPr/>
                </a:tc>
                <a:tc>
                  <a:txBody>
                    <a:bodyPr/>
                    <a:lstStyle/>
                    <a:p>
                      <a:r>
                        <a:rPr lang="en-US" dirty="0" smtClean="0"/>
                        <a:t>Create</a:t>
                      </a:r>
                    </a:p>
                    <a:p>
                      <a:pPr marL="285750" indent="-285750">
                        <a:buFont typeface="Arial" panose="020B0604020202020204" pitchFamily="34" charset="0"/>
                        <a:buChar char="•"/>
                      </a:pPr>
                      <a:r>
                        <a:rPr lang="en-US" dirty="0" smtClean="0"/>
                        <a:t>Theme</a:t>
                      </a:r>
                    </a:p>
                    <a:p>
                      <a:pPr marL="285750" indent="-285750">
                        <a:buFont typeface="Arial" panose="020B0604020202020204" pitchFamily="34" charset="0"/>
                        <a:buChar char="•"/>
                      </a:pPr>
                      <a:r>
                        <a:rPr lang="en-US" dirty="0" smtClean="0"/>
                        <a:t>Refined</a:t>
                      </a:r>
                      <a:r>
                        <a:rPr lang="en-US" baseline="0" dirty="0" smtClean="0"/>
                        <a:t> environment</a:t>
                      </a:r>
                    </a:p>
                    <a:p>
                      <a:pPr marL="285750" indent="-285750">
                        <a:buFont typeface="Arial" panose="020B0604020202020204" pitchFamily="34" charset="0"/>
                        <a:buChar char="•"/>
                      </a:pPr>
                      <a:r>
                        <a:rPr lang="en-US" baseline="0" dirty="0" smtClean="0"/>
                        <a:t>Multiple productions</a:t>
                      </a:r>
                    </a:p>
                    <a:p>
                      <a:pPr marL="285750" indent="-285750">
                        <a:buFont typeface="Arial" panose="020B0604020202020204" pitchFamily="34" charset="0"/>
                        <a:buChar char="•"/>
                      </a:pPr>
                      <a:r>
                        <a:rPr lang="en-US" baseline="0" dirty="0" smtClean="0"/>
                        <a:t>Artistic music and dance</a:t>
                      </a:r>
                      <a:endParaRPr lang="en-US" dirty="0"/>
                    </a:p>
                  </a:txBody>
                  <a:tcPr/>
                </a:tc>
              </a:tr>
            </a:tbl>
          </a:graphicData>
        </a:graphic>
      </p:graphicFrame>
    </p:spTree>
    <p:extLst>
      <p:ext uri="{BB962C8B-B14F-4D97-AF65-F5344CB8AC3E}">
        <p14:creationId xmlns:p14="http://schemas.microsoft.com/office/powerpoint/2010/main" val="20981464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Characteristics of Good Strategy</a:t>
            </a: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dirty="0" smtClean="0"/>
              <a:t>Focus</a:t>
            </a:r>
          </a:p>
          <a:p>
            <a:pPr marL="514350" indent="-514350">
              <a:buAutoNum type="arabicPeriod"/>
            </a:pPr>
            <a:endParaRPr lang="en-US" dirty="0"/>
          </a:p>
          <a:p>
            <a:pPr marL="514350" indent="-514350">
              <a:buAutoNum type="arabicPeriod"/>
            </a:pPr>
            <a:r>
              <a:rPr lang="en-US" dirty="0" smtClean="0"/>
              <a:t>Divergence</a:t>
            </a:r>
          </a:p>
          <a:p>
            <a:pPr marL="514350" indent="-514350">
              <a:buAutoNum type="arabicPeriod"/>
            </a:pPr>
            <a:endParaRPr lang="en-US" dirty="0"/>
          </a:p>
          <a:p>
            <a:pPr marL="514350" indent="-514350">
              <a:buAutoNum type="arabicPeriod"/>
            </a:pPr>
            <a:r>
              <a:rPr lang="en-US" dirty="0" smtClean="0"/>
              <a:t>Compelling Tagline</a:t>
            </a:r>
          </a:p>
          <a:p>
            <a:pPr marL="0" indent="0">
              <a:buNone/>
            </a:pPr>
            <a:endParaRPr lang="en-US" dirty="0"/>
          </a:p>
          <a:p>
            <a:pPr marL="0" indent="0">
              <a:buNone/>
            </a:pPr>
            <a:r>
              <a:rPr lang="en-US" sz="3600" dirty="0" smtClean="0"/>
              <a:t>These define Blue Ocean Strategy!</a:t>
            </a:r>
          </a:p>
          <a:p>
            <a:pPr marL="0" indent="0">
              <a:buNone/>
            </a:pPr>
            <a:endParaRPr lang="en-US" sz="2400" dirty="0"/>
          </a:p>
        </p:txBody>
      </p:sp>
    </p:spTree>
    <p:extLst>
      <p:ext uri="{BB962C8B-B14F-4D97-AF65-F5344CB8AC3E}">
        <p14:creationId xmlns:p14="http://schemas.microsoft.com/office/powerpoint/2010/main" val="38523216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Three Characteristics: Focus</a:t>
            </a:r>
            <a:endParaRPr lang="en-US" dirty="0"/>
          </a:p>
        </p:txBody>
      </p:sp>
      <p:sp>
        <p:nvSpPr>
          <p:cNvPr id="3" name="Content Placeholder 2"/>
          <p:cNvSpPr>
            <a:spLocks noGrp="1"/>
          </p:cNvSpPr>
          <p:nvPr>
            <p:ph idx="1"/>
          </p:nvPr>
        </p:nvSpPr>
        <p:spPr/>
        <p:txBody>
          <a:bodyPr/>
          <a:lstStyle/>
          <a:p>
            <a:r>
              <a:rPr lang="en-US" dirty="0" smtClean="0"/>
              <a:t>Company does not diffuse its efforts across all key factors</a:t>
            </a:r>
          </a:p>
          <a:p>
            <a:pPr marL="457200" lvl="1" indent="0">
              <a:buNone/>
            </a:pPr>
            <a:r>
              <a:rPr lang="en-US" dirty="0"/>
              <a:t>-</a:t>
            </a:r>
            <a:r>
              <a:rPr lang="en-US" dirty="0" smtClean="0"/>
              <a:t>Southwest Airlines: Focuses only on three factors</a:t>
            </a:r>
          </a:p>
          <a:p>
            <a:pPr marL="457200" lvl="1" indent="0">
              <a:buNone/>
            </a:pPr>
            <a:endParaRPr lang="en-US" dirty="0"/>
          </a:p>
          <a:p>
            <a:pPr marL="457200" lvl="1"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3573196"/>
            <a:ext cx="3967244" cy="2980004"/>
          </a:xfrm>
          <a:prstGeom prst="rect">
            <a:avLst/>
          </a:prstGeom>
        </p:spPr>
      </p:pic>
    </p:spTree>
    <p:extLst>
      <p:ext uri="{BB962C8B-B14F-4D97-AF65-F5344CB8AC3E}">
        <p14:creationId xmlns:p14="http://schemas.microsoft.com/office/powerpoint/2010/main" val="11600345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Three Characteristics: Divergence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Not benchmarking competitors but instead looking at alternatives</a:t>
            </a:r>
          </a:p>
          <a:p>
            <a:pPr marL="0" indent="0">
              <a:buNone/>
            </a:pPr>
            <a:endParaRPr lang="en-US" dirty="0" smtClean="0"/>
          </a:p>
          <a:p>
            <a:r>
              <a:rPr lang="en-US" dirty="0" smtClean="0"/>
              <a:t>Applying the four actions              Differentiate profile from industry average profile. Become unique.</a:t>
            </a:r>
          </a:p>
          <a:p>
            <a:endParaRPr lang="en-US" dirty="0"/>
          </a:p>
          <a:p>
            <a:pPr marL="0" indent="0">
              <a:buNone/>
            </a:pPr>
            <a:r>
              <a:rPr lang="en-US" dirty="0" smtClean="0"/>
              <a:t>Ex: Southwest Airlines</a:t>
            </a:r>
          </a:p>
          <a:p>
            <a:pPr marL="0" indent="0">
              <a:buNone/>
            </a:pPr>
            <a:r>
              <a:rPr lang="en-US" dirty="0" smtClean="0"/>
              <a:t>-Pioneered point-to-point travel between midsize cities </a:t>
            </a:r>
          </a:p>
          <a:p>
            <a:pPr marL="0" indent="0">
              <a:buNone/>
            </a:pPr>
            <a:r>
              <a:rPr lang="en-US" dirty="0" smtClean="0"/>
              <a:t>- As compared to hub-and-spoke systems</a:t>
            </a:r>
          </a:p>
          <a:p>
            <a:pPr>
              <a:buNone/>
            </a:pPr>
            <a:endParaRPr lang="en-US" dirty="0" smtClean="0"/>
          </a:p>
          <a:p>
            <a:pPr>
              <a:buNone/>
            </a:pPr>
            <a:r>
              <a:rPr lang="en-US" dirty="0" smtClean="0">
                <a:hlinkClick r:id="rId2"/>
              </a:rPr>
              <a:t>https://www.youtube.com/watch?v=Szn-TbvEL2I</a:t>
            </a:r>
            <a:r>
              <a:rPr lang="en-US" dirty="0" smtClean="0"/>
              <a:t> </a:t>
            </a:r>
            <a:endParaRPr lang="en-US" dirty="0"/>
          </a:p>
          <a:p>
            <a:pPr marL="0" indent="0">
              <a:buNone/>
            </a:pPr>
            <a:r>
              <a:rPr lang="en-US" dirty="0"/>
              <a:t> </a:t>
            </a:r>
          </a:p>
        </p:txBody>
      </p:sp>
      <p:sp>
        <p:nvSpPr>
          <p:cNvPr id="4" name="Right Arrow 3"/>
          <p:cNvSpPr/>
          <p:nvPr/>
        </p:nvSpPr>
        <p:spPr>
          <a:xfrm>
            <a:off x="4433455" y="259786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873892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Characteristics:</a:t>
            </a:r>
            <a:br>
              <a:rPr lang="en-US" dirty="0" smtClean="0"/>
            </a:br>
            <a:r>
              <a:rPr lang="en-US" dirty="0" smtClean="0"/>
              <a:t> Compelling Tagline</a:t>
            </a:r>
            <a:endParaRPr lang="en-US" dirty="0"/>
          </a:p>
        </p:txBody>
      </p:sp>
      <p:sp>
        <p:nvSpPr>
          <p:cNvPr id="3" name="Content Placeholder 2"/>
          <p:cNvSpPr>
            <a:spLocks noGrp="1"/>
          </p:cNvSpPr>
          <p:nvPr>
            <p:ph idx="1"/>
          </p:nvPr>
        </p:nvSpPr>
        <p:spPr/>
        <p:txBody>
          <a:bodyPr>
            <a:normAutofit/>
          </a:bodyPr>
          <a:lstStyle/>
          <a:p>
            <a:r>
              <a:rPr lang="en-US" dirty="0" smtClean="0"/>
              <a:t>Makes your profile clear</a:t>
            </a:r>
          </a:p>
          <a:p>
            <a:r>
              <a:rPr lang="en-US" dirty="0" smtClean="0"/>
              <a:t>Must deliver a clear message AND be truthful.</a:t>
            </a:r>
          </a:p>
          <a:p>
            <a:pPr marL="0" indent="0">
              <a:buNone/>
            </a:pPr>
            <a:r>
              <a:rPr lang="en-US" dirty="0" smtClean="0"/>
              <a:t>	-or else lose customer interest and trust</a:t>
            </a:r>
          </a:p>
          <a:p>
            <a:pPr marL="0" indent="0">
              <a:buNone/>
            </a:pPr>
            <a:endParaRPr lang="en-US" dirty="0"/>
          </a:p>
          <a:p>
            <a:pPr marL="0" indent="0">
              <a:buNone/>
            </a:pPr>
            <a:r>
              <a:rPr lang="en-US" dirty="0" smtClean="0"/>
              <a:t>[yellow tail]- “a fun and simple wine to be enjoyed every day”</a:t>
            </a:r>
          </a:p>
          <a:p>
            <a:pPr marL="0" indent="0">
              <a:buNone/>
            </a:pPr>
            <a:r>
              <a:rPr lang="en-US" dirty="0" smtClean="0"/>
              <a:t>Southwest Airlines- “The speed of a plane at the price of a car– whenever you need it.”</a:t>
            </a:r>
            <a:endParaRPr lang="en-US" dirty="0"/>
          </a:p>
        </p:txBody>
      </p:sp>
    </p:spTree>
    <p:extLst>
      <p:ext uri="{BB962C8B-B14F-4D97-AF65-F5344CB8AC3E}">
        <p14:creationId xmlns:p14="http://schemas.microsoft.com/office/powerpoint/2010/main" val="24288384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Cirque du Soleil’s Strategic Profile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89100" y="2249488"/>
            <a:ext cx="5765800" cy="4324350"/>
          </a:xfrm>
        </p:spPr>
      </p:pic>
    </p:spTree>
    <p:extLst>
      <p:ext uri="{BB962C8B-B14F-4D97-AF65-F5344CB8AC3E}">
        <p14:creationId xmlns:p14="http://schemas.microsoft.com/office/powerpoint/2010/main" val="3032425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Reading the Value Curves		</a:t>
            </a:r>
            <a:endParaRPr lang="en-US" dirty="0"/>
          </a:p>
        </p:txBody>
      </p:sp>
      <p:sp>
        <p:nvSpPr>
          <p:cNvPr id="3" name="Content Placeholder 2"/>
          <p:cNvSpPr>
            <a:spLocks noGrp="1"/>
          </p:cNvSpPr>
          <p:nvPr>
            <p:ph idx="1"/>
          </p:nvPr>
        </p:nvSpPr>
        <p:spPr/>
        <p:txBody>
          <a:bodyPr/>
          <a:lstStyle/>
          <a:p>
            <a:r>
              <a:rPr lang="en-US" dirty="0" smtClean="0"/>
              <a:t>Enables companies to see the future</a:t>
            </a:r>
          </a:p>
          <a:p>
            <a:r>
              <a:rPr lang="en-US" dirty="0" smtClean="0"/>
              <a:t>Must understand how to read value curves</a:t>
            </a:r>
          </a:p>
          <a:p>
            <a:r>
              <a:rPr lang="en-US" dirty="0" smtClean="0"/>
              <a:t>Wealth of strategic knowledge is embedded in the value curves on the status of a business</a:t>
            </a:r>
            <a:endParaRPr lang="en-US" dirty="0"/>
          </a:p>
        </p:txBody>
      </p:sp>
    </p:spTree>
    <p:extLst>
      <p:ext uri="{BB962C8B-B14F-4D97-AF65-F5344CB8AC3E}">
        <p14:creationId xmlns:p14="http://schemas.microsoft.com/office/powerpoint/2010/main" val="32707504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Blue Ocean Strategy</a:t>
            </a:r>
            <a:endParaRPr lang="en-US" dirty="0"/>
          </a:p>
        </p:txBody>
      </p:sp>
      <p:sp>
        <p:nvSpPr>
          <p:cNvPr id="3" name="Content Placeholder 2"/>
          <p:cNvSpPr>
            <a:spLocks noGrp="1"/>
          </p:cNvSpPr>
          <p:nvPr>
            <p:ph idx="1"/>
          </p:nvPr>
        </p:nvSpPr>
        <p:spPr/>
        <p:txBody>
          <a:bodyPr>
            <a:normAutofit/>
          </a:bodyPr>
          <a:lstStyle/>
          <a:p>
            <a:r>
              <a:rPr lang="en-US" dirty="0" smtClean="0"/>
              <a:t>Whether a business deserves to be a winner?</a:t>
            </a:r>
          </a:p>
          <a:p>
            <a:r>
              <a:rPr lang="en-US" dirty="0" smtClean="0"/>
              <a:t>Focus, divergence, and compelling tagline that speaks to market</a:t>
            </a:r>
          </a:p>
          <a:p>
            <a:r>
              <a:rPr lang="en-US" dirty="0" smtClean="0"/>
              <a:t>Lacks focus</a:t>
            </a:r>
          </a:p>
          <a:p>
            <a:pPr lvl="1"/>
            <a:r>
              <a:rPr lang="en-US" dirty="0" smtClean="0"/>
              <a:t>Cost structure will be high</a:t>
            </a:r>
          </a:p>
          <a:p>
            <a:r>
              <a:rPr lang="en-US" dirty="0" smtClean="0"/>
              <a:t>Lacks divergence</a:t>
            </a:r>
          </a:p>
          <a:p>
            <a:pPr lvl="1"/>
            <a:r>
              <a:rPr lang="en-US" dirty="0" smtClean="0"/>
              <a:t>Strategy is a me-too</a:t>
            </a:r>
          </a:p>
          <a:p>
            <a:r>
              <a:rPr lang="en-US" dirty="0" smtClean="0"/>
              <a:t>Lacks compelling tagline</a:t>
            </a:r>
          </a:p>
          <a:p>
            <a:pPr lvl="1"/>
            <a:r>
              <a:rPr lang="en-US" dirty="0" smtClean="0"/>
              <a:t>Internally driven</a:t>
            </a:r>
          </a:p>
        </p:txBody>
      </p:sp>
    </p:spTree>
    <p:extLst>
      <p:ext uri="{BB962C8B-B14F-4D97-AF65-F5344CB8AC3E}">
        <p14:creationId xmlns:p14="http://schemas.microsoft.com/office/powerpoint/2010/main" val="17241979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Company Caught in the Red Ocean</a:t>
            </a:r>
            <a:endParaRPr lang="en-US" dirty="0"/>
          </a:p>
        </p:txBody>
      </p:sp>
      <p:sp>
        <p:nvSpPr>
          <p:cNvPr id="3" name="Content Placeholder 2"/>
          <p:cNvSpPr>
            <a:spLocks noGrp="1"/>
          </p:cNvSpPr>
          <p:nvPr>
            <p:ph idx="1"/>
          </p:nvPr>
        </p:nvSpPr>
        <p:spPr/>
        <p:txBody>
          <a:bodyPr>
            <a:normAutofit/>
          </a:bodyPr>
          <a:lstStyle/>
          <a:p>
            <a:r>
              <a:rPr lang="en-US" dirty="0" smtClean="0"/>
              <a:t>Value curve converges with its competitors</a:t>
            </a:r>
          </a:p>
          <a:p>
            <a:pPr lvl="1"/>
            <a:r>
              <a:rPr lang="en-US" dirty="0" smtClean="0"/>
              <a:t>Company is caught within the red ocean of bloody competition</a:t>
            </a:r>
          </a:p>
          <a:p>
            <a:r>
              <a:rPr lang="en-US" dirty="0" smtClean="0"/>
              <a:t>Explicit or implicit strategy trying to outdo it competition on the basis of cost or quality</a:t>
            </a:r>
          </a:p>
          <a:p>
            <a:pPr lvl="1"/>
            <a:r>
              <a:rPr lang="en-US" dirty="0" smtClean="0"/>
              <a:t>Slows growth</a:t>
            </a:r>
          </a:p>
          <a:p>
            <a:pPr lvl="1"/>
            <a:r>
              <a:rPr lang="en-US" dirty="0" smtClean="0"/>
              <a:t>Luck if the company benefits from being in an industry that is growing on its own accord</a:t>
            </a:r>
          </a:p>
          <a:p>
            <a:endParaRPr lang="en-US" dirty="0"/>
          </a:p>
        </p:txBody>
      </p:sp>
    </p:spTree>
    <p:extLst>
      <p:ext uri="{BB962C8B-B14F-4D97-AF65-F5344CB8AC3E}">
        <p14:creationId xmlns:p14="http://schemas.microsoft.com/office/powerpoint/2010/main" val="21027424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Overdelivery</a:t>
            </a:r>
            <a:r>
              <a:rPr lang="en-US" dirty="0" smtClean="0"/>
              <a:t> Without Payback</a:t>
            </a:r>
            <a:endParaRPr lang="en-US" dirty="0"/>
          </a:p>
        </p:txBody>
      </p:sp>
      <p:sp>
        <p:nvSpPr>
          <p:cNvPr id="3" name="Content Placeholder 2"/>
          <p:cNvSpPr>
            <a:spLocks noGrp="1"/>
          </p:cNvSpPr>
          <p:nvPr>
            <p:ph idx="1"/>
          </p:nvPr>
        </p:nvSpPr>
        <p:spPr/>
        <p:txBody>
          <a:bodyPr/>
          <a:lstStyle/>
          <a:p>
            <a:r>
              <a:rPr lang="en-US" dirty="0" smtClean="0"/>
              <a:t>Does the company’s market share and profitability reflect these investments?</a:t>
            </a:r>
          </a:p>
          <a:p>
            <a:pPr lvl="1"/>
            <a:r>
              <a:rPr lang="en-US" dirty="0" smtClean="0"/>
              <a:t>If not, strategy canvas signals that the company may be oversupplying customers</a:t>
            </a:r>
          </a:p>
          <a:p>
            <a:r>
              <a:rPr lang="en-US" dirty="0" smtClean="0"/>
              <a:t>Company must decide which factors to eliminate and reduce to construct a divergent value curve</a:t>
            </a:r>
            <a:endParaRPr lang="en-US" dirty="0"/>
          </a:p>
        </p:txBody>
      </p:sp>
    </p:spTree>
    <p:extLst>
      <p:ext uri="{BB962C8B-B14F-4D97-AF65-F5344CB8AC3E}">
        <p14:creationId xmlns:p14="http://schemas.microsoft.com/office/powerpoint/2010/main" val="2469967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 Wine Industry helps make </a:t>
            </a:r>
            <a:r>
              <a:rPr lang="en-US" dirty="0" err="1" smtClean="0"/>
              <a:t>sence</a:t>
            </a:r>
            <a:r>
              <a:rPr lang="en-US" dirty="0" smtClean="0"/>
              <a:t> of Blue Ocean Strategy</a:t>
            </a:r>
            <a:endParaRPr lang="en-US" dirty="0"/>
          </a:p>
        </p:txBody>
      </p:sp>
      <p:sp>
        <p:nvSpPr>
          <p:cNvPr id="3" name="Content Placeholder 2"/>
          <p:cNvSpPr>
            <a:spLocks noGrp="1"/>
          </p:cNvSpPr>
          <p:nvPr>
            <p:ph idx="1"/>
          </p:nvPr>
        </p:nvSpPr>
        <p:spPr/>
        <p:txBody>
          <a:bodyPr>
            <a:normAutofit fontScale="92500"/>
          </a:bodyPr>
          <a:lstStyle/>
          <a:p>
            <a:r>
              <a:rPr lang="en-US" sz="2400" dirty="0" smtClean="0"/>
              <a:t>The $20 billion industry is intensely competitive</a:t>
            </a:r>
          </a:p>
          <a:p>
            <a:pPr lvl="1"/>
            <a:r>
              <a:rPr lang="en-US" sz="2400" dirty="0" smtClean="0"/>
              <a:t>California wines dominate 2/3 of the market</a:t>
            </a:r>
          </a:p>
          <a:p>
            <a:pPr lvl="1"/>
            <a:r>
              <a:rPr lang="en-US" sz="2400" dirty="0" smtClean="0"/>
              <a:t>Imports from Europe, </a:t>
            </a:r>
            <a:r>
              <a:rPr lang="en-US" sz="2400" dirty="0"/>
              <a:t>S</a:t>
            </a:r>
            <a:r>
              <a:rPr lang="en-US" sz="2400" dirty="0" smtClean="0"/>
              <a:t>outh America, and new domestic producer have the other 1/3 of the market</a:t>
            </a:r>
          </a:p>
          <a:p>
            <a:pPr lvl="1"/>
            <a:r>
              <a:rPr lang="en-US" sz="2400" dirty="0" smtClean="0"/>
              <a:t>The Number of brands has exploded while the consumer market has remained stagnant with little to no growth</a:t>
            </a:r>
          </a:p>
          <a:p>
            <a:pPr lvl="1"/>
            <a:r>
              <a:rPr lang="en-US" sz="2400" dirty="0" smtClean="0"/>
              <a:t>The top eight companies produce 75% and the other estimated 1,600 produce 25%</a:t>
            </a:r>
          </a:p>
          <a:p>
            <a:pPr lvl="1"/>
            <a:r>
              <a:rPr lang="en-US" sz="2400" dirty="0" smtClean="0"/>
              <a:t>Overwhelming competition, Mounting Price pressure, Increasing bargaining power of retail and distribution channels, and flat demand despite overwhelming choice </a:t>
            </a:r>
          </a:p>
          <a:p>
            <a:pPr lvl="1">
              <a:buNone/>
            </a:pPr>
            <a:endParaRPr lang="en-US" sz="24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Incoherent Strategy</a:t>
            </a:r>
            <a:endParaRPr lang="en-US" dirty="0"/>
          </a:p>
        </p:txBody>
      </p:sp>
      <p:sp>
        <p:nvSpPr>
          <p:cNvPr id="3" name="Content Placeholder 2"/>
          <p:cNvSpPr>
            <a:spLocks noGrp="1"/>
          </p:cNvSpPr>
          <p:nvPr>
            <p:ph idx="1"/>
          </p:nvPr>
        </p:nvSpPr>
        <p:spPr/>
        <p:txBody>
          <a:bodyPr/>
          <a:lstStyle/>
          <a:p>
            <a:r>
              <a:rPr lang="en-US" dirty="0" smtClean="0"/>
              <a:t>Bowl of spaghetti</a:t>
            </a:r>
          </a:p>
          <a:p>
            <a:pPr lvl="1"/>
            <a:r>
              <a:rPr lang="en-US" dirty="0" smtClean="0"/>
              <a:t>Zigzag with no rhyme or reason</a:t>
            </a:r>
          </a:p>
          <a:p>
            <a:r>
              <a:rPr lang="en-US" dirty="0" smtClean="0"/>
              <a:t>May keep the business running and everyone busy, but does little to distinguish the company from the best competitor or to provide a clear strategic vision</a:t>
            </a:r>
            <a:endParaRPr lang="en-US" dirty="0"/>
          </a:p>
        </p:txBody>
      </p:sp>
    </p:spTree>
    <p:extLst>
      <p:ext uri="{BB962C8B-B14F-4D97-AF65-F5344CB8AC3E}">
        <p14:creationId xmlns:p14="http://schemas.microsoft.com/office/powerpoint/2010/main" val="42367832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Contradictions</a:t>
            </a:r>
            <a:endParaRPr lang="en-US" dirty="0"/>
          </a:p>
        </p:txBody>
      </p:sp>
      <p:sp>
        <p:nvSpPr>
          <p:cNvPr id="3" name="Content Placeholder 2"/>
          <p:cNvSpPr>
            <a:spLocks noGrp="1"/>
          </p:cNvSpPr>
          <p:nvPr>
            <p:ph idx="1"/>
          </p:nvPr>
        </p:nvSpPr>
        <p:spPr/>
        <p:txBody>
          <a:bodyPr>
            <a:normAutofit/>
          </a:bodyPr>
          <a:lstStyle/>
          <a:p>
            <a:r>
              <a:rPr lang="en-US" dirty="0" smtClean="0"/>
              <a:t>Areas where company is offering a high level on one competing factor while ignoring others</a:t>
            </a:r>
          </a:p>
          <a:p>
            <a:pPr lvl="1"/>
            <a:r>
              <a:rPr lang="en-US" dirty="0" smtClean="0"/>
              <a:t>Example- Costco trying to make its Website easy to use but not correcting how slow the site is</a:t>
            </a:r>
          </a:p>
          <a:p>
            <a:r>
              <a:rPr lang="en-US" dirty="0" smtClean="0"/>
              <a:t>Inconsistencies can be found between the level of your offering and your price</a:t>
            </a:r>
          </a:p>
          <a:p>
            <a:pPr lvl="1"/>
            <a:r>
              <a:rPr lang="en-US" dirty="0" smtClean="0"/>
              <a:t>Example- Costco offering less product for a higher price</a:t>
            </a:r>
            <a:endParaRPr lang="en-US" dirty="0"/>
          </a:p>
        </p:txBody>
      </p:sp>
    </p:spTree>
    <p:extLst>
      <p:ext uri="{BB962C8B-B14F-4D97-AF65-F5344CB8AC3E}">
        <p14:creationId xmlns:p14="http://schemas.microsoft.com/office/powerpoint/2010/main" val="21200086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Internally Driven Company</a:t>
            </a:r>
            <a:endParaRPr lang="en-US" dirty="0"/>
          </a:p>
        </p:txBody>
      </p:sp>
      <p:sp>
        <p:nvSpPr>
          <p:cNvPr id="3" name="Content Placeholder 2"/>
          <p:cNvSpPr>
            <a:spLocks noGrp="1"/>
          </p:cNvSpPr>
          <p:nvPr>
            <p:ph idx="1"/>
          </p:nvPr>
        </p:nvSpPr>
        <p:spPr/>
        <p:txBody>
          <a:bodyPr/>
          <a:lstStyle/>
          <a:p>
            <a:r>
              <a:rPr lang="en-US" dirty="0" smtClean="0"/>
              <a:t>The language used in strategy canvas gives insight as to whether a company’s strategic vision is built on an “outside-in” perspective</a:t>
            </a:r>
          </a:p>
          <a:p>
            <a:r>
              <a:rPr lang="en-US" dirty="0" smtClean="0"/>
              <a:t>Analyzing the language helps a company understand how far it is from creating </a:t>
            </a:r>
            <a:r>
              <a:rPr lang="en-US" smtClean="0"/>
              <a:t>industry demand</a:t>
            </a:r>
            <a:endParaRPr lang="en-US"/>
          </a:p>
        </p:txBody>
      </p:sp>
    </p:spTree>
    <p:extLst>
      <p:ext uri="{BB962C8B-B14F-4D97-AF65-F5344CB8AC3E}">
        <p14:creationId xmlns:p14="http://schemas.microsoft.com/office/powerpoint/2010/main" val="4195752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a:t>
            </a:r>
            <a:endParaRPr lang="en-US" dirty="0"/>
          </a:p>
        </p:txBody>
      </p:sp>
      <p:sp>
        <p:nvSpPr>
          <p:cNvPr id="3" name="Content Placeholder 2"/>
          <p:cNvSpPr>
            <a:spLocks noGrp="1"/>
          </p:cNvSpPr>
          <p:nvPr>
            <p:ph idx="1"/>
          </p:nvPr>
        </p:nvSpPr>
        <p:spPr/>
        <p:txBody>
          <a:bodyPr/>
          <a:lstStyle/>
          <a:p>
            <a:r>
              <a:rPr lang="en-US" dirty="0" smtClean="0"/>
              <a:t>With regards to conventional strategic thinking, the industry is highly unattractive</a:t>
            </a:r>
          </a:p>
          <a:p>
            <a:r>
              <a:rPr lang="en-US" dirty="0" smtClean="0"/>
              <a:t>How do we break out of this red ocean of bloody competition and make the competition irrelevant?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Strategy Canvas</a:t>
            </a:r>
            <a:endParaRPr lang="en-US" dirty="0"/>
          </a:p>
        </p:txBody>
      </p:sp>
      <p:sp>
        <p:nvSpPr>
          <p:cNvPr id="3" name="Content Placeholder 2"/>
          <p:cNvSpPr>
            <a:spLocks noGrp="1"/>
          </p:cNvSpPr>
          <p:nvPr>
            <p:ph idx="1"/>
          </p:nvPr>
        </p:nvSpPr>
        <p:spPr/>
        <p:txBody>
          <a:bodyPr>
            <a:normAutofit/>
          </a:bodyPr>
          <a:lstStyle/>
          <a:p>
            <a:r>
              <a:rPr lang="en-US" dirty="0" smtClean="0"/>
              <a:t>An analytic framework that is central to value innovation and the creation of blue oceans</a:t>
            </a:r>
          </a:p>
          <a:p>
            <a:pPr lvl="1"/>
            <a:r>
              <a:rPr lang="en-US" dirty="0" smtClean="0"/>
              <a:t>It is both a diagnostic and an action framework for building a compelling blue ocean strategy</a:t>
            </a:r>
          </a:p>
          <a:p>
            <a:r>
              <a:rPr lang="en-US" dirty="0" smtClean="0"/>
              <a:t>The strategy Canvas allows you to understand where the competition is currently investing, The factors that the industry currently competes on, and what consumer receive from the existing competitive offerings on the market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strategy_canvas.png"/>
          <p:cNvPicPr>
            <a:picLocks noChangeAspect="1"/>
          </p:cNvPicPr>
          <p:nvPr/>
        </p:nvPicPr>
        <p:blipFill>
          <a:blip r:embed="rId2"/>
          <a:stretch>
            <a:fillRect/>
          </a:stretch>
        </p:blipFill>
        <p:spPr>
          <a:xfrm>
            <a:off x="457200" y="265176"/>
            <a:ext cx="8376274" cy="6440423"/>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Perspective</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Figure 2-1 shows that though there are nearly 1,600 wine companies in the U.S. there is enormous convergence of there value curves </a:t>
            </a:r>
          </a:p>
          <a:p>
            <a:r>
              <a:rPr lang="en-US" sz="2800" dirty="0" smtClean="0"/>
              <a:t>Despite the plethora of competitors, when premium or budget wines are plotted on the strategy canvas we discover that from the market point of view all of them essentially have the same strategic profile</a:t>
            </a:r>
          </a:p>
          <a:p>
            <a:pPr lvl="1"/>
            <a:r>
              <a:rPr lang="en-US" sz="2400" dirty="0" smtClean="0"/>
              <a:t>Higher Price = High Offering and High Costs</a:t>
            </a:r>
          </a:p>
          <a:p>
            <a:pPr lvl="1"/>
            <a:r>
              <a:rPr lang="en-US" sz="2400" dirty="0" smtClean="0"/>
              <a:t>Lower Price = Low Offering and Low Costs</a:t>
            </a:r>
          </a:p>
          <a:p>
            <a:pPr lvl="1">
              <a:buNone/>
            </a:pPr>
            <a:endParaRPr lang="en-US" sz="2400" dirty="0" smtClean="0"/>
          </a:p>
          <a:p>
            <a:pPr lvl="1">
              <a:buNone/>
            </a:pP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the Brand Apart</a:t>
            </a:r>
            <a:endParaRPr lang="en-US" dirty="0"/>
          </a:p>
        </p:txBody>
      </p:sp>
      <p:sp>
        <p:nvSpPr>
          <p:cNvPr id="3" name="Content Placeholder 2"/>
          <p:cNvSpPr>
            <a:spLocks noGrp="1"/>
          </p:cNvSpPr>
          <p:nvPr>
            <p:ph idx="1"/>
          </p:nvPr>
        </p:nvSpPr>
        <p:spPr/>
        <p:txBody>
          <a:bodyPr/>
          <a:lstStyle/>
          <a:p>
            <a:r>
              <a:rPr lang="en-US" dirty="0" smtClean="0"/>
              <a:t>To set a company on a strong, profitable growth trajectory in the face of these industry conditions, it won’t work to benchmark competitors and try to outcompete by offering a little more for a little less</a:t>
            </a:r>
          </a:p>
          <a:p>
            <a:pPr lvl="1"/>
            <a:r>
              <a:rPr lang="en-US" dirty="0" smtClean="0"/>
              <a:t>Such a strategy may nudge sales up but will hardly lead to the path to blue oceans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the Brand Apart </a:t>
            </a:r>
            <a:endParaRPr lang="en-US" dirty="0"/>
          </a:p>
        </p:txBody>
      </p:sp>
      <p:sp>
        <p:nvSpPr>
          <p:cNvPr id="3" name="Content Placeholder 2"/>
          <p:cNvSpPr>
            <a:spLocks noGrp="1"/>
          </p:cNvSpPr>
          <p:nvPr>
            <p:ph idx="1"/>
          </p:nvPr>
        </p:nvSpPr>
        <p:spPr/>
        <p:txBody>
          <a:bodyPr>
            <a:normAutofit/>
          </a:bodyPr>
          <a:lstStyle/>
          <a:p>
            <a:r>
              <a:rPr lang="en-US" sz="2400" dirty="0" smtClean="0"/>
              <a:t>To shift the strategy canvas you must begin by reorienting your strategic focus </a:t>
            </a:r>
          </a:p>
          <a:p>
            <a:pPr lvl="1"/>
            <a:r>
              <a:rPr lang="en-US" sz="2000" dirty="0" smtClean="0"/>
              <a:t>Competitors -&gt; Alternatives</a:t>
            </a:r>
          </a:p>
          <a:p>
            <a:pPr lvl="1"/>
            <a:r>
              <a:rPr lang="en-US" sz="2000" dirty="0" smtClean="0"/>
              <a:t>Customers -&gt; Noncustomers</a:t>
            </a:r>
          </a:p>
          <a:p>
            <a:r>
              <a:rPr lang="en-US" sz="2400" dirty="0" smtClean="0"/>
              <a:t>You must redefine the problem the industry focuses on and reconstruct buyer value elements</a:t>
            </a:r>
          </a:p>
          <a:p>
            <a:r>
              <a:rPr lang="en-US" sz="2400" dirty="0" smtClean="0"/>
              <a:t> In the case of the wine Industry conventional wisdom led wineries to focus on over delivering on prestige and quality</a:t>
            </a:r>
          </a:p>
          <a:p>
            <a:pPr lvl="1"/>
            <a:r>
              <a:rPr lang="en-US" sz="2000" dirty="0" smtClean="0"/>
              <a:t>This focuses on existing connoisseurs rather than noncustomers  </a:t>
            </a:r>
          </a:p>
          <a:p>
            <a:pPr lvl="1">
              <a:buNone/>
            </a:pPr>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1044</TotalTime>
  <Words>1318</Words>
  <Application>Microsoft Office PowerPoint</Application>
  <PresentationFormat>On-screen Show (4:3)</PresentationFormat>
  <Paragraphs>167</Paragraphs>
  <Slides>32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Georgia</vt:lpstr>
      <vt:lpstr>Trebuchet MS</vt:lpstr>
      <vt:lpstr>Wingdings 2</vt:lpstr>
      <vt:lpstr>Urban</vt:lpstr>
      <vt:lpstr>Analytical Tools and Frameworks</vt:lpstr>
      <vt:lpstr>Developing Analytical Tools And Frameworks</vt:lpstr>
      <vt:lpstr>U.S. Wine Industry helps make sence of Blue Ocean Strategy</vt:lpstr>
      <vt:lpstr>What’s next</vt:lpstr>
      <vt:lpstr>The Strategy Canvas</vt:lpstr>
      <vt:lpstr>PowerPoint Presentation</vt:lpstr>
      <vt:lpstr>Market Perspective</vt:lpstr>
      <vt:lpstr>Setting the Brand Apart</vt:lpstr>
      <vt:lpstr>Setting the Brand Apart </vt:lpstr>
      <vt:lpstr>Casella Wines</vt:lpstr>
      <vt:lpstr>The Four Actions Framework Figure 2-2</vt:lpstr>
      <vt:lpstr>The Four Actions Framework </vt:lpstr>
      <vt:lpstr>[yellow tail]</vt:lpstr>
      <vt:lpstr>[yellow tail]</vt:lpstr>
      <vt:lpstr>PowerPoint Presentation</vt:lpstr>
      <vt:lpstr>[yellow tail]</vt:lpstr>
      <vt:lpstr>Eliminate-Reduce-Raise-Create Grid</vt:lpstr>
      <vt:lpstr>Four Immediate Benefits of Acting</vt:lpstr>
      <vt:lpstr>Eliminate-Reduce-Raise Create Grid: [yellow tail]</vt:lpstr>
      <vt:lpstr>Eliminate-Reduce-Raise Create Grid: Cirque de Soleil</vt:lpstr>
      <vt:lpstr>Three Characteristics of Good Strategy</vt:lpstr>
      <vt:lpstr>Three Characteristics: Focus</vt:lpstr>
      <vt:lpstr>Three Characteristics: Divergence</vt:lpstr>
      <vt:lpstr>Three Characteristics:  Compelling Tagline</vt:lpstr>
      <vt:lpstr>Cirque du Soleil’s Strategic Profile</vt:lpstr>
      <vt:lpstr>Reading the Value Curves  </vt:lpstr>
      <vt:lpstr>A Blue Ocean Strategy</vt:lpstr>
      <vt:lpstr>A Company Caught in the Red Ocean</vt:lpstr>
      <vt:lpstr>Overdelivery Without Payback</vt:lpstr>
      <vt:lpstr>An Incoherent Strategy</vt:lpstr>
      <vt:lpstr>Strategic Contradictions</vt:lpstr>
      <vt:lpstr>An Internally Driven Company</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Lafont, Matthew</cp:lastModifiedBy>
  <cp:revision>28</cp:revision>
  <dcterms:created xsi:type="dcterms:W3CDTF">2014-09-24T22:35:42Z</dcterms:created>
  <dcterms:modified xsi:type="dcterms:W3CDTF">2014-10-02T15:56:06Z</dcterms:modified>
</cp:coreProperties>
</file>