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3"/>
  </p:notesMasterIdLst>
  <p:handoutMasterIdLst>
    <p:handoutMasterId r:id="rId24"/>
  </p:handoutMasterIdLst>
  <p:sldIdLst>
    <p:sldId id="256" r:id="rId2"/>
    <p:sldId id="257" r:id="rId3"/>
    <p:sldId id="258" r:id="rId4"/>
    <p:sldId id="259" r:id="rId5"/>
    <p:sldId id="272" r:id="rId6"/>
    <p:sldId id="274" r:id="rId7"/>
    <p:sldId id="260" r:id="rId8"/>
    <p:sldId id="261" r:id="rId9"/>
    <p:sldId id="273" r:id="rId10"/>
    <p:sldId id="275" r:id="rId11"/>
    <p:sldId id="262" r:id="rId12"/>
    <p:sldId id="268" r:id="rId13"/>
    <p:sldId id="267" r:id="rId14"/>
    <p:sldId id="266" r:id="rId15"/>
    <p:sldId id="269" r:id="rId16"/>
    <p:sldId id="270" r:id="rId17"/>
    <p:sldId id="263" r:id="rId18"/>
    <p:sldId id="271" r:id="rId19"/>
    <p:sldId id="276" r:id="rId20"/>
    <p:sldId id="264" r:id="rId21"/>
    <p:sldId id="26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99" autoAdjust="0"/>
  </p:normalViewPr>
  <p:slideViewPr>
    <p:cSldViewPr snapToGrid="0" snapToObjects="1">
      <p:cViewPr varScale="1">
        <p:scale>
          <a:sx n="38" d="100"/>
          <a:sy n="38" d="100"/>
        </p:scale>
        <p:origin x="2496"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340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0C15217-6C22-9D48-B3C2-A07CE3B5A3F6}" type="datetimeFigureOut">
              <a:rPr lang="en-US" smtClean="0"/>
              <a:t>10/2/2014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96E06A2-96DD-CC4F-ABB3-07E24ACFBC8A}" type="slidenum">
              <a:rPr lang="en-US" smtClean="0"/>
              <a:t>‹#›</a:t>
            </a:fld>
            <a:endParaRPr lang="en-US"/>
          </a:p>
        </p:txBody>
      </p:sp>
    </p:spTree>
    <p:extLst>
      <p:ext uri="{BB962C8B-B14F-4D97-AF65-F5344CB8AC3E}">
        <p14:creationId xmlns:p14="http://schemas.microsoft.com/office/powerpoint/2010/main" val="1364007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882BE14-B24D-6B41-B322-7DD74B0C6A77}" type="datetimeFigureOut">
              <a:rPr lang="en-US" smtClean="0"/>
              <a:t>10/2/2014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CD0060C-34FB-5B41-91C0-30353795961E}" type="slidenum">
              <a:rPr lang="en-US" smtClean="0"/>
              <a:t>‹#›</a:t>
            </a:fld>
            <a:endParaRPr lang="en-US"/>
          </a:p>
        </p:txBody>
      </p:sp>
    </p:spTree>
    <p:extLst>
      <p:ext uri="{BB962C8B-B14F-4D97-AF65-F5344CB8AC3E}">
        <p14:creationId xmlns:p14="http://schemas.microsoft.com/office/powerpoint/2010/main" val="367870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youtu.be/wZu5l3PCCH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youtu.be/TR7JApjgIG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D0060C-34FB-5B41-91C0-30353795961E}" type="slidenum">
              <a:rPr lang="en-US" smtClean="0"/>
              <a:t>1</a:t>
            </a:fld>
            <a:endParaRPr lang="en-US"/>
          </a:p>
        </p:txBody>
      </p:sp>
    </p:spTree>
    <p:extLst>
      <p:ext uri="{BB962C8B-B14F-4D97-AF65-F5344CB8AC3E}">
        <p14:creationId xmlns:p14="http://schemas.microsoft.com/office/powerpoint/2010/main" val="199673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Hunter</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1. Anything can affect demand for your business, such as ease of finding a babysitter affecting one’s decision to go to the movies. If someone says “it’s always crowded downtown and I can’t find parking, lets go to this other store that’s less popular” The fact that there is insufficient parking garages downtown has just affected a business. If a store has 1 thing I need but not the other 4, I’ll usually put the one thing down and go to a different store. It’s not worth my time to wait in line to buy the 1 item. So Target, Walmart, or United Grocery may have just lost a sale because the shipment of toothpaste, peanut butter, and jelly, weren’t in, only the ice cream</a:t>
            </a:r>
            <a:r>
              <a:rPr lang="en-US" sz="1200" b="0" i="0" u="none" strike="noStrike" kern="1200" baseline="0" dirty="0" smtClean="0">
                <a:solidFill>
                  <a:schemeClr val="tx1"/>
                </a:solidFill>
                <a:effectLst/>
                <a:latin typeface="+mn-lt"/>
                <a:ea typeface="+mn-ea"/>
                <a:cs typeface="+mn-cs"/>
              </a:rPr>
              <a:t> I wanted</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2. In the book it’ tells the story about the busses, the city had been focusing on the purchase price of the vehicle as it’s sole factor, however the bus would inadvertently cause road repair, it would need maintenance, and it would also have other costs associated with the use over the next decade.</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3. What are some complimentary services or products that can affect Southwest Airlines? We can identify the equipment used to haul baggage from the building to the plane, the aircraft’s parts and repair and</a:t>
            </a:r>
            <a:r>
              <a:rPr lang="en-US" sz="1200" b="0" i="0" u="none" strike="noStrike" kern="1200" baseline="0" dirty="0" smtClean="0">
                <a:solidFill>
                  <a:schemeClr val="tx1"/>
                </a:solidFill>
                <a:effectLst/>
                <a:latin typeface="+mn-lt"/>
                <a:ea typeface="+mn-ea"/>
                <a:cs typeface="+mn-cs"/>
              </a:rPr>
              <a:t> even the quality of airport services at the gate.</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4. what complimentary services or products does your business have? </a:t>
            </a:r>
            <a:endParaRPr lang="en-US" dirty="0" smtClean="0">
              <a:effectLst/>
            </a:endParaRPr>
          </a:p>
          <a:p>
            <a:endParaRPr lang="en-US" dirty="0" smtClean="0"/>
          </a:p>
          <a:p>
            <a:endParaRPr lang="en-US" dirty="0" smtClean="0"/>
          </a:p>
          <a:p>
            <a:r>
              <a:rPr lang="en-US" dirty="0" smtClean="0"/>
              <a:t>-If</a:t>
            </a:r>
            <a:r>
              <a:rPr lang="en-US" baseline="0" dirty="0" smtClean="0"/>
              <a:t> they’re having trouble answering</a:t>
            </a:r>
            <a:r>
              <a:rPr lang="en-US" dirty="0" smtClean="0"/>
              <a:t/>
            </a:r>
            <a:br>
              <a:rPr lang="en-US" dirty="0" smtClean="0"/>
            </a:br>
            <a:r>
              <a:rPr lang="en-US" dirty="0" smtClean="0"/>
              <a:t>Apple,</a:t>
            </a:r>
            <a:r>
              <a:rPr lang="en-US" baseline="0" dirty="0" smtClean="0"/>
              <a:t> </a:t>
            </a:r>
            <a:r>
              <a:rPr lang="en-US" baseline="0" dirty="0" err="1" smtClean="0"/>
              <a:t>ipad</a:t>
            </a:r>
            <a:r>
              <a:rPr lang="en-US" baseline="0" dirty="0" smtClean="0"/>
              <a:t>, </a:t>
            </a:r>
            <a:r>
              <a:rPr lang="en-US" baseline="0" dirty="0" err="1" smtClean="0"/>
              <a:t>iphone</a:t>
            </a:r>
            <a:r>
              <a:rPr lang="en-US" baseline="0" dirty="0" smtClean="0"/>
              <a:t>, </a:t>
            </a:r>
            <a:r>
              <a:rPr lang="en-US" baseline="0" dirty="0" err="1" smtClean="0"/>
              <a:t>macbook</a:t>
            </a:r>
            <a:r>
              <a:rPr lang="en-US" baseline="0" dirty="0" smtClean="0"/>
              <a:t> all work together on the iCloud – they design their business to have these complementary things that they can control the sale of.</a:t>
            </a:r>
          </a:p>
          <a:p>
            <a:r>
              <a:rPr lang="en-US" baseline="0" dirty="0" smtClean="0"/>
              <a:t>Chipotle, what are the complementary services </a:t>
            </a:r>
          </a:p>
          <a:p>
            <a:r>
              <a:rPr lang="en-US" baseline="0" dirty="0" smtClean="0"/>
              <a:t>Ford? Firestone tires? How did that affect ford in 2001</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10</a:t>
            </a:fld>
            <a:endParaRPr lang="en-US"/>
          </a:p>
        </p:txBody>
      </p:sp>
    </p:spTree>
    <p:extLst>
      <p:ext uri="{BB962C8B-B14F-4D97-AF65-F5344CB8AC3E}">
        <p14:creationId xmlns:p14="http://schemas.microsoft.com/office/powerpoint/2010/main" val="399947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Cory</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What is the product doing now? What could it be doing?</a:t>
            </a:r>
            <a:endParaRPr lang="en-US" dirty="0" smtClean="0">
              <a:effectLst/>
            </a:endParaRPr>
          </a:p>
          <a:p>
            <a:pPr rtl="0"/>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Extra Gum - What it do? Freshen </a:t>
            </a:r>
            <a:r>
              <a:rPr lang="en-US" sz="1200" b="0" i="0" u="none" strike="noStrike" kern="1200" dirty="0" err="1" smtClean="0">
                <a:solidFill>
                  <a:schemeClr val="tx1"/>
                </a:solidFill>
                <a:effectLst/>
                <a:latin typeface="+mn-lt"/>
                <a:ea typeface="+mn-ea"/>
                <a:cs typeface="+mn-cs"/>
              </a:rPr>
              <a:t>yo</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bref</a:t>
            </a:r>
            <a:r>
              <a:rPr lang="en-US" sz="1200" b="0" i="0" u="none" strike="noStrike" kern="1200" dirty="0" smtClean="0">
                <a:solidFill>
                  <a:schemeClr val="tx1"/>
                </a:solidFill>
                <a:effectLst/>
                <a:latin typeface="+mn-lt"/>
                <a:ea typeface="+mn-ea"/>
                <a:cs typeface="+mn-cs"/>
              </a:rPr>
              <a:t>? Ok lets watch this commercial…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long lasting gum flavor? long lasting relationship mementos? This will tug at your heartstrings which has absolutely nothing to do with gum.</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Now of course we need to watch a southwest commercial, What’s their demographic? This commercial is much more straight forward. Most </a:t>
            </a:r>
            <a:endParaRPr lang="en-US" dirty="0" smtClean="0">
              <a:effectLst/>
            </a:endParaRPr>
          </a:p>
          <a:p>
            <a:pPr marL="114300" indent="0">
              <a:buNone/>
            </a:pPr>
            <a:r>
              <a:rPr lang="en-US" sz="1200" dirty="0" smtClean="0"/>
              <a:t>Extra Gum Commercial</a:t>
            </a:r>
          </a:p>
          <a:p>
            <a:pPr marL="114300" indent="0">
              <a:buNone/>
            </a:pPr>
            <a:r>
              <a:rPr lang="en-US" sz="1200" u="sng" dirty="0" smtClean="0">
                <a:hlinkClick r:id="rId3"/>
              </a:rPr>
              <a:t>http://youtu.be/wZu5l3PCCHs</a:t>
            </a:r>
            <a:endParaRPr lang="en-US" sz="1200" dirty="0" smtClean="0"/>
          </a:p>
          <a:p>
            <a:pPr marL="114300" indent="0">
              <a:buNone/>
            </a:pPr>
            <a:endParaRPr lang="en-US" sz="1200" dirty="0" smtClean="0"/>
          </a:p>
          <a:p>
            <a:pPr marL="114300" indent="0">
              <a:buNone/>
            </a:pPr>
            <a:r>
              <a:rPr lang="en-US" sz="1200" dirty="0" smtClean="0"/>
              <a:t>Southwest Commercial</a:t>
            </a:r>
          </a:p>
          <a:p>
            <a:pPr marL="114300" indent="0">
              <a:buNone/>
            </a:pPr>
            <a:r>
              <a:rPr lang="en-US" sz="1200" u="sng" dirty="0" smtClean="0">
                <a:hlinkClick r:id="rId4"/>
              </a:rPr>
              <a:t>http://youtu.be/TR7JApjgIGw</a:t>
            </a:r>
            <a:endParaRPr lang="en-US" sz="1200" u="sng" dirty="0" smtClean="0"/>
          </a:p>
          <a:p>
            <a:pPr marL="114300" indent="0">
              <a:buNone/>
            </a:pPr>
            <a:endParaRPr lang="en-US" sz="1200" u="sng" dirty="0" smtClean="0"/>
          </a:p>
          <a:p>
            <a:pPr marL="114300" indent="0">
              <a:buNone/>
            </a:pPr>
            <a:r>
              <a:rPr lang="en-US" sz="1200" u="none" dirty="0" smtClean="0"/>
              <a:t>Apple </a:t>
            </a:r>
          </a:p>
          <a:p>
            <a:pPr marL="114300" indent="0">
              <a:buNone/>
            </a:pPr>
            <a:r>
              <a:rPr lang="en-US" sz="1200" u="none" dirty="0" smtClean="0"/>
              <a:t>https://</a:t>
            </a:r>
            <a:r>
              <a:rPr lang="en-US" sz="1200" u="none" dirty="0" err="1" smtClean="0"/>
              <a:t>www.youtube.com</a:t>
            </a:r>
            <a:r>
              <a:rPr lang="en-US" sz="1200" u="none" dirty="0" smtClean="0"/>
              <a:t>/</a:t>
            </a:r>
            <a:r>
              <a:rPr lang="en-US" sz="1200" u="none" dirty="0" err="1" smtClean="0"/>
              <a:t>watch?v</a:t>
            </a:r>
            <a:r>
              <a:rPr lang="en-US" sz="1200" u="none" dirty="0" smtClean="0"/>
              <a:t>=fmTpgSMJ96c  </a:t>
            </a:r>
            <a:endParaRPr lang="en-US" sz="1200" u="sng" dirty="0" smtClean="0"/>
          </a:p>
          <a:p>
            <a:pPr marL="114300" indent="0">
              <a:buNone/>
            </a:pPr>
            <a:endParaRPr lang="en-US" sz="1200" u="sng" dirty="0" smtClean="0"/>
          </a:p>
          <a:p>
            <a:pPr marL="114300" indent="0">
              <a:buNone/>
            </a:pPr>
            <a:r>
              <a:rPr lang="en-US" sz="1200" u="none" dirty="0" smtClean="0"/>
              <a:t>Ford</a:t>
            </a:r>
            <a:r>
              <a:rPr lang="en-US" sz="1200" u="none" baseline="0" dirty="0" smtClean="0"/>
              <a:t> </a:t>
            </a:r>
          </a:p>
          <a:p>
            <a:pPr marL="114300" indent="0">
              <a:buNone/>
            </a:pPr>
            <a:r>
              <a:rPr lang="en-US" sz="1200" u="none" dirty="0" smtClean="0"/>
              <a:t>https://</a:t>
            </a:r>
            <a:r>
              <a:rPr lang="en-US" sz="1200" u="none" dirty="0" err="1" smtClean="0"/>
              <a:t>www.youtube.com</a:t>
            </a:r>
            <a:r>
              <a:rPr lang="en-US" sz="1200" u="none" dirty="0" smtClean="0"/>
              <a:t>/</a:t>
            </a:r>
            <a:r>
              <a:rPr lang="en-US" sz="1200" u="none" dirty="0" err="1" smtClean="0"/>
              <a:t>watch?v</a:t>
            </a:r>
            <a:r>
              <a:rPr lang="en-US" sz="1200" u="none" dirty="0" smtClean="0"/>
              <a:t>=X8uXrwhWVOM   </a:t>
            </a:r>
          </a:p>
          <a:p>
            <a:pPr marL="114300" indent="0">
              <a:buNone/>
            </a:pPr>
            <a:endParaRPr lang="en-US" sz="1200" u="none" dirty="0" smtClean="0"/>
          </a:p>
          <a:p>
            <a:pPr marL="114300" indent="0">
              <a:buNone/>
            </a:pPr>
            <a:r>
              <a:rPr lang="en-US" sz="1200" u="none" dirty="0" smtClean="0"/>
              <a:t>Chipotle </a:t>
            </a:r>
          </a:p>
          <a:p>
            <a:pPr marL="11430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youtu.be</a:t>
            </a:r>
            <a:r>
              <a:rPr lang="en-US" dirty="0" smtClean="0"/>
              <a:t>/Sul6EVtChdc    </a:t>
            </a:r>
          </a:p>
          <a:p>
            <a:pPr marL="114300" indent="0">
              <a:buNone/>
            </a:pPr>
            <a:endParaRPr lang="en-US" sz="1200" u="none" dirty="0" smtClean="0"/>
          </a:p>
          <a:p>
            <a:pPr marL="114300" indent="0">
              <a:buNone/>
            </a:pPr>
            <a:endParaRPr lang="en-US" sz="1200" u="none" dirty="0" smtClean="0"/>
          </a:p>
          <a:p>
            <a:pPr marL="114300" indent="0">
              <a:buNone/>
            </a:pPr>
            <a:endParaRPr lang="en-US" sz="1200" u="none" dirty="0" smtClean="0"/>
          </a:p>
          <a:p>
            <a:pPr marL="114300" indent="0">
              <a:buNone/>
            </a:pPr>
            <a:endParaRPr lang="en-US" sz="1200" u="none" dirty="0" smtClean="0"/>
          </a:p>
          <a:p>
            <a:pPr marL="114300" indent="0">
              <a:buNone/>
            </a:pPr>
            <a:endParaRPr lang="en-US" sz="1200" u="none" dirty="0" smtClean="0"/>
          </a:p>
          <a:p>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11</a:t>
            </a:fld>
            <a:endParaRPr lang="en-US"/>
          </a:p>
        </p:txBody>
      </p:sp>
    </p:spTree>
    <p:extLst>
      <p:ext uri="{BB962C8B-B14F-4D97-AF65-F5344CB8AC3E}">
        <p14:creationId xmlns:p14="http://schemas.microsoft.com/office/powerpoint/2010/main" val="132906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Cory</a:t>
            </a:r>
          </a:p>
          <a:p>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12</a:t>
            </a:fld>
            <a:endParaRPr lang="en-US"/>
          </a:p>
        </p:txBody>
      </p:sp>
    </p:spTree>
    <p:extLst>
      <p:ext uri="{BB962C8B-B14F-4D97-AF65-F5344CB8AC3E}">
        <p14:creationId xmlns:p14="http://schemas.microsoft.com/office/powerpoint/2010/main" val="13093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Cory</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13</a:t>
            </a:fld>
            <a:endParaRPr lang="en-US"/>
          </a:p>
        </p:txBody>
      </p:sp>
    </p:spTree>
    <p:extLst>
      <p:ext uri="{BB962C8B-B14F-4D97-AF65-F5344CB8AC3E}">
        <p14:creationId xmlns:p14="http://schemas.microsoft.com/office/powerpoint/2010/main" val="324300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Cory</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14</a:t>
            </a:fld>
            <a:endParaRPr lang="en-US"/>
          </a:p>
        </p:txBody>
      </p:sp>
    </p:spTree>
    <p:extLst>
      <p:ext uri="{BB962C8B-B14F-4D97-AF65-F5344CB8AC3E}">
        <p14:creationId xmlns:p14="http://schemas.microsoft.com/office/powerpoint/2010/main" val="99204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Cory</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15</a:t>
            </a:fld>
            <a:endParaRPr lang="en-US"/>
          </a:p>
        </p:txBody>
      </p:sp>
    </p:spTree>
    <p:extLst>
      <p:ext uri="{BB962C8B-B14F-4D97-AF65-F5344CB8AC3E}">
        <p14:creationId xmlns:p14="http://schemas.microsoft.com/office/powerpoint/2010/main" val="285366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http://youtu.be/Sul6EVtChdc   </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16</a:t>
            </a:fld>
            <a:endParaRPr lang="en-US"/>
          </a:p>
        </p:txBody>
      </p:sp>
    </p:spTree>
    <p:extLst>
      <p:ext uri="{BB962C8B-B14F-4D97-AF65-F5344CB8AC3E}">
        <p14:creationId xmlns:p14="http://schemas.microsoft.com/office/powerpoint/2010/main" val="101701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Amy </a:t>
            </a:r>
          </a:p>
          <a:p>
            <a:endParaRPr lang="en-US" sz="1200" b="0" i="0" u="none" strike="noStrike" kern="1200" dirty="0" smtClean="0">
              <a:solidFill>
                <a:schemeClr val="tx1"/>
              </a:solidFill>
              <a:effectLst/>
              <a:latin typeface="+mn-lt"/>
              <a:ea typeface="+mn-ea"/>
              <a:cs typeface="+mn-cs"/>
            </a:endParaRPr>
          </a:p>
          <a:p>
            <a:r>
              <a:rPr lang="en-US" dirty="0" smtClean="0"/>
              <a:t>http://bamedia.ba.ttu.edu/Mediasite/Play/c533e6cc435b47febbd12a36a0f19b7c1d?catalog=0225aad7-8d77-4dab-95ff-489c2b389702</a:t>
            </a:r>
          </a:p>
          <a:p>
            <a:r>
              <a:rPr lang="en-US" dirty="0" smtClean="0"/>
              <a:t>Gary Kelly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Fuel hedging – Purchasing fuel stock options ahead of time. Like insurance for anyone, their way of ensuring they avoid the fluctuation of gas prices, which in return widens their competitive cost advantage. Started hedging and trading crude oil in the mid 80’s. When they begin a year, they would like to have 80% of their fuel hedged. Since they have began this, they saved around $3 billion and as of now, no other airlines have used this competitive strategy.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are other companies in your industry doing to keep up with the advancement in technology?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Apple launching the first ever </a:t>
            </a:r>
            <a:r>
              <a:rPr lang="en-US" baseline="0" dirty="0" err="1" smtClean="0"/>
              <a:t>Iphone</a:t>
            </a:r>
            <a:r>
              <a:rPr lang="en-US" baseline="0" dirty="0" smtClean="0"/>
              <a:t> touch screens. After, Samsung and other mobile careers launched touch screens. Apple is constantly using their Research and Development to innovate their current products and develop new ones such as their </a:t>
            </a:r>
            <a:r>
              <a:rPr lang="en-US" baseline="0" dirty="0" err="1" smtClean="0"/>
              <a:t>Iwatch</a:t>
            </a:r>
            <a:r>
              <a:rPr lang="en-US" baseline="0" dirty="0" smtClean="0"/>
              <a:t>, which has the capability to hold your bank information and reduces the trouble of carrying credit cards.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is your Team’s plan to keep up with the market?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-Ford creating fuel efficient/hybrid cars</a:t>
            </a:r>
            <a:endParaRPr lang="en-US" dirty="0" smtClean="0"/>
          </a:p>
          <a:p>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17</a:t>
            </a:fld>
            <a:endParaRPr lang="en-US"/>
          </a:p>
        </p:txBody>
      </p:sp>
    </p:spTree>
    <p:extLst>
      <p:ext uri="{BB962C8B-B14F-4D97-AF65-F5344CB8AC3E}">
        <p14:creationId xmlns:p14="http://schemas.microsoft.com/office/powerpoint/2010/main" val="9566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http://bamedia.ba.ttu.edu/Mediasite/Play/c533e6cc435b47febbd12a36a0f19b7c1d?catalog=0225aad7-8d77-4dab-95ff-489c2b389702 </a:t>
            </a:r>
          </a:p>
          <a:p>
            <a:endParaRPr lang="en-US" dirty="0" smtClean="0"/>
          </a:p>
          <a:p>
            <a:r>
              <a:rPr lang="en-US" dirty="0" smtClean="0"/>
              <a:t>Times</a:t>
            </a:r>
            <a:r>
              <a:rPr lang="en-US" baseline="0" dirty="0" smtClean="0"/>
              <a:t> of Start &amp; Finish</a:t>
            </a:r>
          </a:p>
          <a:p>
            <a:r>
              <a:rPr lang="en-US" sz="1200" dirty="0" smtClean="0"/>
              <a:t>34:30: </a:t>
            </a:r>
            <a:r>
              <a:rPr lang="en-US" sz="1200" b="1" dirty="0" smtClean="0"/>
              <a:t>Start </a:t>
            </a:r>
          </a:p>
          <a:p>
            <a:r>
              <a:rPr lang="en-US" sz="1200" dirty="0" smtClean="0"/>
              <a:t>38:14: </a:t>
            </a:r>
            <a:r>
              <a:rPr lang="en-US" sz="1200" b="1" dirty="0" smtClean="0"/>
              <a:t>End </a:t>
            </a:r>
          </a:p>
          <a:p>
            <a:endParaRPr lang="en-US" baseline="0" dirty="0" smtClean="0"/>
          </a:p>
          <a:p>
            <a:r>
              <a:rPr lang="en-US" baseline="0" dirty="0" smtClean="0"/>
              <a:t>Make sure we have Silverlight TUESDAY</a:t>
            </a:r>
          </a:p>
          <a:p>
            <a:endParaRPr lang="en-US" dirty="0" smtClean="0"/>
          </a:p>
          <a:p>
            <a:r>
              <a:rPr lang="en-US" dirty="0" smtClean="0"/>
              <a:t>Gary Kelly</a:t>
            </a:r>
          </a:p>
          <a:p>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18</a:t>
            </a:fld>
            <a:endParaRPr lang="en-US"/>
          </a:p>
        </p:txBody>
      </p:sp>
    </p:spTree>
    <p:extLst>
      <p:ext uri="{BB962C8B-B14F-4D97-AF65-F5344CB8AC3E}">
        <p14:creationId xmlns:p14="http://schemas.microsoft.com/office/powerpoint/2010/main" val="3992399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Amy </a:t>
            </a:r>
          </a:p>
          <a:p>
            <a:endParaRPr lang="en-US" sz="1200" b="0" i="0" u="none" strike="noStrike" kern="1200" dirty="0" smtClean="0">
              <a:solidFill>
                <a:schemeClr val="tx1"/>
              </a:solidFill>
              <a:effectLst/>
              <a:latin typeface="+mn-lt"/>
              <a:ea typeface="+mn-ea"/>
              <a:cs typeface="+mn-cs"/>
            </a:endParaRPr>
          </a:p>
          <a:p>
            <a:r>
              <a:rPr lang="en-US" dirty="0" smtClean="0"/>
              <a:t>http://bamedia.ba.ttu.edu/Mediasite/Play/c533e6cc435b47febbd12a36a0f19b7c1d?catalog=0225aad7-8d77-4dab-95ff-489c2b389702</a:t>
            </a:r>
          </a:p>
          <a:p>
            <a:r>
              <a:rPr lang="en-US" dirty="0" smtClean="0"/>
              <a:t>Gary Kelly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Fuel hedging – Purchasing fuel stock options ahead of time. Like insurance for anyone, their way of ensuring they avoid the fluctuation of gas prices, which in return widens their competitive cost advantage. Started hedging and trading crude oil in the mid 80’s. When they begin a year, they would like to have 80% of their fuel hedged. Since they have began this, they saved around $3 billion and as of now, no other airlines have used this competitive strategy.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are other companies in your industry doing to keep up with the advancement in technology?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Apple launching the first ever </a:t>
            </a:r>
            <a:r>
              <a:rPr lang="en-US" baseline="0" dirty="0" err="1" smtClean="0"/>
              <a:t>Iphone</a:t>
            </a:r>
            <a:r>
              <a:rPr lang="en-US" baseline="0" dirty="0" smtClean="0"/>
              <a:t> touch screens. After, Samsung and other mobile careers launched touch screens. Apple is constantly using their Research and Development to innovate their current products and develop new ones such as their </a:t>
            </a:r>
            <a:r>
              <a:rPr lang="en-US" baseline="0" dirty="0" err="1" smtClean="0"/>
              <a:t>Iwatch</a:t>
            </a:r>
            <a:r>
              <a:rPr lang="en-US" baseline="0" dirty="0" smtClean="0"/>
              <a:t>, which has the capability to hold your bank information and reduces the trouble of carrying credit cards.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is your Team’s plan to keep up with the market?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-Ford creating fuel efficient/hybrid cars</a:t>
            </a:r>
            <a:endParaRPr lang="en-US" dirty="0" smtClean="0"/>
          </a:p>
          <a:p>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19</a:t>
            </a:fld>
            <a:endParaRPr lang="en-US"/>
          </a:p>
        </p:txBody>
      </p:sp>
    </p:spTree>
    <p:extLst>
      <p:ext uri="{BB962C8B-B14F-4D97-AF65-F5344CB8AC3E}">
        <p14:creationId xmlns:p14="http://schemas.microsoft.com/office/powerpoint/2010/main" val="9566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Alyssa</a:t>
            </a:r>
          </a:p>
          <a:p>
            <a:endParaRPr lang="en-US" sz="1200" b="0" i="0" u="none" strike="noStrike" kern="1200" dirty="0" smtClean="0">
              <a:solidFill>
                <a:schemeClr val="tx1"/>
              </a:solidFill>
              <a:effectLst/>
              <a:latin typeface="+mn-lt"/>
              <a:ea typeface="+mn-ea"/>
              <a:cs typeface="+mn-cs"/>
            </a:endParaRPr>
          </a:p>
          <a:p>
            <a:pPr marL="171450" indent="-171450">
              <a:buFont typeface="Arial"/>
              <a:buChar char="•"/>
            </a:pPr>
            <a:r>
              <a:rPr lang="en-US" sz="1200" b="0" i="0" u="none" strike="noStrike" kern="1200" dirty="0" smtClean="0">
                <a:solidFill>
                  <a:schemeClr val="tx1"/>
                </a:solidFill>
                <a:effectLst/>
                <a:latin typeface="+mn-lt"/>
                <a:ea typeface="+mn-ea"/>
                <a:cs typeface="+mn-cs"/>
              </a:rPr>
              <a:t>Discuss</a:t>
            </a:r>
            <a:r>
              <a:rPr lang="en-US" sz="1200" b="0" i="0" u="none" strike="noStrike" kern="1200" baseline="0" dirty="0" smtClean="0">
                <a:solidFill>
                  <a:schemeClr val="tx1"/>
                </a:solidFill>
                <a:effectLst/>
                <a:latin typeface="+mn-lt"/>
                <a:ea typeface="+mn-ea"/>
                <a:cs typeface="+mn-cs"/>
              </a:rPr>
              <a:t> Red Ocean and Blue Ocean </a:t>
            </a:r>
          </a:p>
          <a:p>
            <a:pPr marL="171450" indent="-171450">
              <a:buFont typeface="Arial"/>
              <a:buChar char="•"/>
            </a:pPr>
            <a:r>
              <a:rPr lang="en-US" sz="1200" b="0" i="0" u="none" strike="noStrike" kern="1200" baseline="0" dirty="0" smtClean="0">
                <a:solidFill>
                  <a:schemeClr val="tx1"/>
                </a:solidFill>
                <a:effectLst/>
                <a:latin typeface="+mn-lt"/>
                <a:ea typeface="+mn-ea"/>
                <a:cs typeface="+mn-cs"/>
              </a:rPr>
              <a:t>Discuss Reconstructing Boundaries and what paths an industry should take to become successful</a:t>
            </a:r>
          </a:p>
          <a:p>
            <a:pPr marL="628650" lvl="1" indent="-171450">
              <a:buFont typeface="Arial"/>
              <a:buChar char="•"/>
            </a:pPr>
            <a:r>
              <a:rPr lang="en-US" b="0" i="0" u="none" strike="noStrike" kern="1200" baseline="0" dirty="0" smtClean="0">
                <a:solidFill>
                  <a:schemeClr val="tx1"/>
                </a:solidFill>
                <a:effectLst/>
                <a:latin typeface="+mn-lt"/>
                <a:ea typeface="+mn-ea"/>
                <a:cs typeface="+mn-cs"/>
              </a:rPr>
              <a:t>Look Across Alternative Industries</a:t>
            </a:r>
          </a:p>
          <a:p>
            <a:pPr marL="628650" lvl="1" indent="-171450">
              <a:buFont typeface="Arial"/>
              <a:buChar char="•"/>
            </a:pPr>
            <a:r>
              <a:rPr lang="en-US" b="0" i="0" u="none" strike="noStrike" kern="1200" baseline="0" dirty="0" smtClean="0">
                <a:solidFill>
                  <a:schemeClr val="tx1"/>
                </a:solidFill>
                <a:effectLst/>
                <a:latin typeface="+mn-lt"/>
                <a:ea typeface="+mn-ea"/>
                <a:cs typeface="+mn-cs"/>
              </a:rPr>
              <a:t>Strategic Groups </a:t>
            </a:r>
          </a:p>
          <a:p>
            <a:pPr marL="628650" lvl="1" indent="-171450">
              <a:buFont typeface="Arial"/>
              <a:buChar char="•"/>
            </a:pPr>
            <a:r>
              <a:rPr lang="en-US" b="0" i="0" u="none" strike="noStrike" kern="1200" baseline="0" dirty="0" smtClean="0">
                <a:solidFill>
                  <a:schemeClr val="tx1"/>
                </a:solidFill>
                <a:effectLst/>
                <a:latin typeface="+mn-lt"/>
                <a:ea typeface="+mn-ea"/>
                <a:cs typeface="+mn-cs"/>
              </a:rPr>
              <a:t>Buyer Groups</a:t>
            </a:r>
          </a:p>
          <a:p>
            <a:pPr marL="628650" lvl="1" indent="-171450">
              <a:buFont typeface="Arial"/>
              <a:buChar char="•"/>
            </a:pPr>
            <a:r>
              <a:rPr lang="en-US" b="0" i="0" u="none" strike="noStrike" kern="1200" baseline="0" dirty="0" smtClean="0">
                <a:solidFill>
                  <a:schemeClr val="tx1"/>
                </a:solidFill>
                <a:effectLst/>
                <a:latin typeface="+mn-lt"/>
                <a:ea typeface="+mn-ea"/>
                <a:cs typeface="+mn-cs"/>
              </a:rPr>
              <a:t>Scope</a:t>
            </a:r>
          </a:p>
          <a:p>
            <a:pPr marL="628650" lvl="1" indent="-171450">
              <a:buFont typeface="Arial"/>
              <a:buChar char="•"/>
            </a:pPr>
            <a:r>
              <a:rPr lang="en-US" b="0" i="0" u="none" strike="noStrike" kern="1200" baseline="0" dirty="0" smtClean="0">
                <a:solidFill>
                  <a:schemeClr val="tx1"/>
                </a:solidFill>
                <a:effectLst/>
                <a:latin typeface="+mn-lt"/>
                <a:ea typeface="+mn-ea"/>
                <a:cs typeface="+mn-cs"/>
              </a:rPr>
              <a:t>Time</a:t>
            </a:r>
          </a:p>
          <a:p>
            <a:pPr marL="628650" lvl="1" indent="-171450">
              <a:buFont typeface="Arial"/>
              <a:buChar char="•"/>
            </a:pPr>
            <a:r>
              <a:rPr lang="en-US" b="0" i="0" u="none" strike="noStrike" kern="1200" baseline="0" dirty="0" smtClean="0">
                <a:solidFill>
                  <a:schemeClr val="tx1"/>
                </a:solidFill>
                <a:effectLst/>
                <a:latin typeface="+mn-lt"/>
                <a:ea typeface="+mn-ea"/>
                <a:cs typeface="+mn-cs"/>
              </a:rPr>
              <a:t>Functional/Emotional Orientation</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2</a:t>
            </a:fld>
            <a:endParaRPr lang="en-US"/>
          </a:p>
        </p:txBody>
      </p:sp>
    </p:spTree>
    <p:extLst>
      <p:ext uri="{BB962C8B-B14F-4D97-AF65-F5344CB8AC3E}">
        <p14:creationId xmlns:p14="http://schemas.microsoft.com/office/powerpoint/2010/main" val="2634768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Alyssa</a:t>
            </a:r>
          </a:p>
          <a:p>
            <a:endParaRPr lang="en-US" dirty="0" smtClean="0"/>
          </a:p>
          <a:p>
            <a:r>
              <a:rPr lang="en-US" dirty="0" smtClean="0"/>
              <a:t>Connect this to Chapter 4 somehow – look to the future.</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20</a:t>
            </a:fld>
            <a:endParaRPr lang="en-US"/>
          </a:p>
        </p:txBody>
      </p:sp>
    </p:spTree>
    <p:extLst>
      <p:ext uri="{BB962C8B-B14F-4D97-AF65-F5344CB8AC3E}">
        <p14:creationId xmlns:p14="http://schemas.microsoft.com/office/powerpoint/2010/main" val="2243091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Alyssa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21</a:t>
            </a:fld>
            <a:endParaRPr lang="en-US"/>
          </a:p>
        </p:txBody>
      </p:sp>
    </p:spTree>
    <p:extLst>
      <p:ext uri="{BB962C8B-B14F-4D97-AF65-F5344CB8AC3E}">
        <p14:creationId xmlns:p14="http://schemas.microsoft.com/office/powerpoint/2010/main" val="344481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Cory</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1. Alternatives </a:t>
            </a:r>
            <a:endParaRPr lang="en-US" dirty="0" smtClean="0">
              <a:effectLst/>
            </a:endParaRPr>
          </a:p>
          <a:p>
            <a:pPr rtl="0"/>
            <a:r>
              <a:rPr lang="en-US" sz="1200" b="0" i="0" u="none" strike="noStrike" kern="1200" dirty="0" smtClean="0">
                <a:solidFill>
                  <a:schemeClr val="tx1"/>
                </a:solidFill>
                <a:effectLst/>
                <a:latin typeface="+mn-lt"/>
                <a:ea typeface="+mn-ea"/>
                <a:cs typeface="+mn-cs"/>
              </a:rPr>
              <a:t>2. Restaurants and cinemas will entertain the customer but are completely different. Enjoy a night out.</a:t>
            </a:r>
            <a:endParaRPr lang="en-US" dirty="0" smtClean="0">
              <a:effectLst/>
            </a:endParaRPr>
          </a:p>
          <a:p>
            <a:pPr rtl="0"/>
            <a:r>
              <a:rPr lang="en-US" sz="1200" b="0" i="0" u="none" strike="noStrike" kern="1200" dirty="0" smtClean="0">
                <a:solidFill>
                  <a:schemeClr val="tx1"/>
                </a:solidFill>
                <a:effectLst/>
                <a:latin typeface="+mn-lt"/>
                <a:ea typeface="+mn-ea"/>
                <a:cs typeface="+mn-cs"/>
              </a:rPr>
              <a:t>3. We know that we have alternatives as a consumer, but we rarely, as sellers acknowledge the consumer has alternatives.</a:t>
            </a:r>
            <a:endParaRPr lang="en-US" dirty="0" smtClean="0">
              <a:effectLst/>
            </a:endParaRPr>
          </a:p>
          <a:p>
            <a:pPr rtl="0"/>
            <a:r>
              <a:rPr lang="en-US" sz="1200" b="0" i="0" u="none" strike="noStrike" kern="1200" dirty="0" smtClean="0">
                <a:solidFill>
                  <a:schemeClr val="tx1"/>
                </a:solidFill>
                <a:effectLst/>
                <a:latin typeface="+mn-lt"/>
                <a:ea typeface="+mn-ea"/>
                <a:cs typeface="+mn-cs"/>
              </a:rPr>
              <a:t>4. Our company, Southwest Airlines, was mentioned in the book citing it’s concentration on the alternative to flying, Driving. They stated that Southwest created a blue ocean by offering the speed of air travel at the cost of driving. They have plenty of substitute airlines, but only one real “Alternative” to the industry, and that’s driving.</a:t>
            </a:r>
            <a:br>
              <a:rPr lang="en-US" sz="1200" b="0" i="0" u="none" strike="noStrike" kern="1200" dirty="0" smtClean="0">
                <a:solidFill>
                  <a:schemeClr val="tx1"/>
                </a:solidFill>
                <a:effectLst/>
                <a:latin typeface="+mn-lt"/>
                <a:ea typeface="+mn-ea"/>
                <a:cs typeface="+mn-cs"/>
              </a:rPr>
            </a:br>
            <a:endParaRPr lang="en-US" dirty="0" smtClean="0">
              <a:effectLst/>
            </a:endParaRPr>
          </a:p>
          <a:p>
            <a:r>
              <a:rPr lang="en-US" sz="1200" b="0" i="0" u="none" strike="noStrike" kern="1200" dirty="0" smtClean="0">
                <a:solidFill>
                  <a:schemeClr val="tx1"/>
                </a:solidFill>
                <a:effectLst/>
                <a:latin typeface="+mn-lt"/>
                <a:ea typeface="+mn-ea"/>
                <a:cs typeface="+mn-cs"/>
              </a:rPr>
              <a:t>5. Ask yourself, what alternatives do my customers have to my product? How does that industry act?</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3</a:t>
            </a:fld>
            <a:endParaRPr lang="en-US"/>
          </a:p>
        </p:txBody>
      </p:sp>
    </p:spTree>
    <p:extLst>
      <p:ext uri="{BB962C8B-B14F-4D97-AF65-F5344CB8AC3E}">
        <p14:creationId xmlns:p14="http://schemas.microsoft.com/office/powerpoint/2010/main" val="288657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Hunter</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1. Strategic groups refer to a group of companies within an industry that pursue a similar strategy. Strategic groups can be ranked in order roughly by two dimensions: 1) Price 2) Performance. Each jump in price tends to bring a corresponding jump in some dimensions of performance.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 key to creating a blue ocean across existing strategic groups is to break out of this narrow tunnel vision by understanding which factors determine customers’ decisions to trade up or down from one group to another.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Curves built primarily on the advantage of two strategic groups in the U.S. fitness industry - traditional health clubs and home exercise programs - and eliminated or reduced everything else. They mix the home exercise program with the health club scene.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Customers typically trade up from the regular scene to advance themselves. For instance, the women trade up from the home exercise program because they do not feel that they can work out with all of the distractions surrounding them at their home.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women trade down from the health club scene because they do not necessarily desire all of the extras that health clubs offer. </a:t>
            </a:r>
            <a:endParaRPr lang="en-US" dirty="0" smtClean="0">
              <a:effectLst/>
            </a:endParaRPr>
          </a:p>
          <a:p>
            <a:pPr rtl="0"/>
            <a:r>
              <a:rPr lang="en-US" dirty="0" smtClean="0"/>
              <a:t/>
            </a:r>
            <a:br>
              <a:rPr lang="en-US" dirty="0" smtClean="0"/>
            </a:br>
            <a:r>
              <a:rPr lang="en-US" dirty="0" smtClean="0"/>
              <a:t>Southwest Examples Cost,</a:t>
            </a:r>
            <a:r>
              <a:rPr lang="en-US" baseline="0" dirty="0" smtClean="0"/>
              <a:t> efficiency, time, whereas other companies focus on comfort and other features while charging a little more. Elaborate!</a:t>
            </a:r>
          </a:p>
          <a:p>
            <a:pPr rtl="0"/>
            <a:endParaRPr lang="en-US" baseline="0" dirty="0" smtClean="0">
              <a:effectLst/>
            </a:endParaRPr>
          </a:p>
          <a:p>
            <a:pPr rtl="0"/>
            <a:r>
              <a:rPr lang="en-US" baseline="0" dirty="0" smtClean="0">
                <a:effectLst/>
              </a:rPr>
              <a:t>What are the different strategic groups in your industry?</a:t>
            </a:r>
          </a:p>
          <a:p>
            <a:pPr rtl="0"/>
            <a:r>
              <a:rPr lang="en-US" baseline="0" dirty="0" smtClean="0">
                <a:effectLst/>
              </a:rPr>
              <a:t>Chipotle vs Taco Bell – cost vs. quality – cost cutting strategies.</a:t>
            </a:r>
          </a:p>
          <a:p>
            <a:pPr rtl="0"/>
            <a:r>
              <a:rPr lang="en-US" baseline="0" dirty="0" smtClean="0">
                <a:effectLst/>
              </a:rPr>
              <a:t>Ford vs GM – what are the differences there</a:t>
            </a:r>
          </a:p>
          <a:p>
            <a:pPr rtl="0"/>
            <a:r>
              <a:rPr lang="en-US" baseline="0" dirty="0" smtClean="0">
                <a:effectLst/>
              </a:rPr>
              <a:t>Apple vs Microsoft and other hardware manufacturers.</a:t>
            </a:r>
          </a:p>
          <a:p>
            <a:pPr rtl="0"/>
            <a:endParaRPr lang="en-US" dirty="0" smtClean="0">
              <a:effectLst/>
            </a:endParaRPr>
          </a:p>
          <a:p>
            <a:pPr rtl="0"/>
            <a:r>
              <a:rPr lang="en-US" dirty="0" smtClean="0">
                <a:effectLst/>
              </a:rPr>
              <a:t>Yellow Tail -</a:t>
            </a:r>
            <a:r>
              <a:rPr lang="en-US" baseline="0" dirty="0" smtClean="0">
                <a:effectLst/>
              </a:rPr>
              <a:t> </a:t>
            </a:r>
            <a:endParaRPr lang="en-US" dirty="0">
              <a:effectLst/>
            </a:endParaRPr>
          </a:p>
        </p:txBody>
      </p:sp>
      <p:sp>
        <p:nvSpPr>
          <p:cNvPr id="4" name="Slide Number Placeholder 3"/>
          <p:cNvSpPr>
            <a:spLocks noGrp="1"/>
          </p:cNvSpPr>
          <p:nvPr>
            <p:ph type="sldNum" sz="quarter" idx="10"/>
          </p:nvPr>
        </p:nvSpPr>
        <p:spPr/>
        <p:txBody>
          <a:bodyPr/>
          <a:lstStyle/>
          <a:p>
            <a:fld id="{5CD0060C-34FB-5B41-91C0-30353795961E}" type="slidenum">
              <a:rPr lang="en-US" smtClean="0"/>
              <a:t>4</a:t>
            </a:fld>
            <a:endParaRPr lang="en-US"/>
          </a:p>
        </p:txBody>
      </p:sp>
    </p:spTree>
    <p:extLst>
      <p:ext uri="{BB962C8B-B14F-4D97-AF65-F5344CB8AC3E}">
        <p14:creationId xmlns:p14="http://schemas.microsoft.com/office/powerpoint/2010/main" val="289236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800" dirty="0" smtClean="0"/>
              <a:t>In the case of Curves</a:t>
            </a:r>
          </a:p>
          <a:p>
            <a:pPr lvl="1" fontAlgn="base"/>
            <a:r>
              <a:rPr lang="en-US" sz="2600" dirty="0" smtClean="0"/>
              <a:t>Why do customers trade up for the higher group?</a:t>
            </a:r>
          </a:p>
          <a:p>
            <a:pPr lvl="1" fontAlgn="base"/>
            <a:r>
              <a:rPr lang="en-US" sz="2600" dirty="0" smtClean="0"/>
              <a:t>Why do customers trade down for the lower one?</a:t>
            </a:r>
          </a:p>
          <a:p>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5</a:t>
            </a:fld>
            <a:endParaRPr lang="en-US"/>
          </a:p>
        </p:txBody>
      </p:sp>
    </p:spTree>
    <p:extLst>
      <p:ext uri="{BB962C8B-B14F-4D97-AF65-F5344CB8AC3E}">
        <p14:creationId xmlns:p14="http://schemas.microsoft.com/office/powerpoint/2010/main" val="94412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Hunter</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1. Strategic groups refer to a group of companies within an industry that pursue a similar strategy. Strategic groups can be ranked in order roughly by two dimensions: 1) Price 2) Performance. Each jump in price tends to bring a corresponding jump in some dimensions of performance.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 key to creating a blue ocean across existing strategic groups is to break out of this narrow tunnel vision by understanding which factors determine customers’ decisions to trade up or down from one group to another.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Curves built primarily on the advantage of two strategic groups in the U.S. fitness industry - traditional health clubs and home exercise programs - and eliminated or reduced everything else. They mix the home exercise program with the health club scene.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Customers typically trade up from the regular scene to advance themselves. For instance, the women trade up from the home exercise program because they do not feel that they can work out with all of the distractions surrounding them at their home.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women trade down from the health club scene because they do not necessarily desire all of the extras that health clubs offer. </a:t>
            </a:r>
            <a:endParaRPr lang="en-US" dirty="0" smtClean="0">
              <a:effectLst/>
            </a:endParaRPr>
          </a:p>
          <a:p>
            <a:pPr rtl="0"/>
            <a:r>
              <a:rPr lang="en-US" dirty="0" smtClean="0"/>
              <a:t/>
            </a:r>
            <a:br>
              <a:rPr lang="en-US" dirty="0" smtClean="0"/>
            </a:br>
            <a:r>
              <a:rPr lang="en-US" dirty="0" smtClean="0"/>
              <a:t>Southwest Examples Cost,</a:t>
            </a:r>
            <a:r>
              <a:rPr lang="en-US" baseline="0" dirty="0" smtClean="0"/>
              <a:t> efficiency, time, whereas other companies focus on comfort and other features while charging a little more. Elaborate!</a:t>
            </a:r>
          </a:p>
          <a:p>
            <a:pPr rtl="0"/>
            <a:endParaRPr lang="en-US" baseline="0" dirty="0" smtClean="0">
              <a:effectLst/>
            </a:endParaRPr>
          </a:p>
          <a:p>
            <a:pPr rtl="0"/>
            <a:r>
              <a:rPr lang="en-US" baseline="0" dirty="0" smtClean="0">
                <a:effectLst/>
              </a:rPr>
              <a:t>What are the different strategic groups in your industry?</a:t>
            </a:r>
          </a:p>
          <a:p>
            <a:pPr rtl="0"/>
            <a:r>
              <a:rPr lang="en-US" baseline="0" dirty="0" smtClean="0">
                <a:effectLst/>
              </a:rPr>
              <a:t>Chipotle vs Taco Bell – cost vs. quality – cost cutting strategies.</a:t>
            </a:r>
          </a:p>
          <a:p>
            <a:pPr rtl="0"/>
            <a:r>
              <a:rPr lang="en-US" baseline="0" dirty="0" smtClean="0">
                <a:effectLst/>
              </a:rPr>
              <a:t>Ford vs GM – what are the differences there</a:t>
            </a:r>
          </a:p>
          <a:p>
            <a:pPr rtl="0"/>
            <a:r>
              <a:rPr lang="en-US" baseline="0" dirty="0" smtClean="0">
                <a:effectLst/>
              </a:rPr>
              <a:t>Apple vs Microsoft and other hardware manufacturers.</a:t>
            </a:r>
          </a:p>
          <a:p>
            <a:pPr rtl="0"/>
            <a:endParaRPr lang="en-US" dirty="0" smtClean="0">
              <a:effectLst/>
            </a:endParaRPr>
          </a:p>
          <a:p>
            <a:pPr rtl="0"/>
            <a:r>
              <a:rPr lang="en-US" dirty="0" smtClean="0">
                <a:effectLst/>
              </a:rPr>
              <a:t>Yellow Tail -</a:t>
            </a:r>
            <a:r>
              <a:rPr lang="en-US" baseline="0" dirty="0" smtClean="0">
                <a:effectLst/>
              </a:rPr>
              <a:t> </a:t>
            </a:r>
            <a:endParaRPr lang="en-US" dirty="0">
              <a:effectLst/>
            </a:endParaRPr>
          </a:p>
        </p:txBody>
      </p:sp>
      <p:sp>
        <p:nvSpPr>
          <p:cNvPr id="4" name="Slide Number Placeholder 3"/>
          <p:cNvSpPr>
            <a:spLocks noGrp="1"/>
          </p:cNvSpPr>
          <p:nvPr>
            <p:ph type="sldNum" sz="quarter" idx="10"/>
          </p:nvPr>
        </p:nvSpPr>
        <p:spPr/>
        <p:txBody>
          <a:bodyPr/>
          <a:lstStyle/>
          <a:p>
            <a:fld id="{5CD0060C-34FB-5B41-91C0-30353795961E}" type="slidenum">
              <a:rPr lang="en-US" smtClean="0"/>
              <a:t>6</a:t>
            </a:fld>
            <a:endParaRPr lang="en-US"/>
          </a:p>
        </p:txBody>
      </p:sp>
    </p:spTree>
    <p:extLst>
      <p:ext uri="{BB962C8B-B14F-4D97-AF65-F5344CB8AC3E}">
        <p14:creationId xmlns:p14="http://schemas.microsoft.com/office/powerpoint/2010/main" val="289236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500" b="0" i="0" u="none" strike="noStrike" kern="1200" dirty="0" smtClean="0">
                <a:solidFill>
                  <a:schemeClr val="tx1"/>
                </a:solidFill>
                <a:effectLst/>
                <a:latin typeface="+mn-lt"/>
                <a:ea typeface="+mn-ea"/>
                <a:cs typeface="+mn-cs"/>
              </a:rPr>
              <a:t>Amy</a:t>
            </a:r>
            <a:endParaRPr lang="en-US" sz="2500" dirty="0" smtClean="0">
              <a:effectLst/>
            </a:endParaRPr>
          </a:p>
          <a:p>
            <a:pPr rtl="0"/>
            <a:r>
              <a:rPr lang="en-US" sz="2500" dirty="0" smtClean="0"/>
              <a:t/>
            </a:r>
            <a:br>
              <a:rPr lang="en-US" sz="2500" dirty="0" smtClean="0"/>
            </a:br>
            <a:r>
              <a:rPr lang="en-US" sz="2500" dirty="0" smtClean="0"/>
              <a:t>-Companies in</a:t>
            </a:r>
            <a:r>
              <a:rPr lang="en-US" sz="2500" baseline="0" dirty="0" smtClean="0"/>
              <a:t> an industry target different customer segments. </a:t>
            </a:r>
          </a:p>
          <a:p>
            <a:pPr rtl="0"/>
            <a:r>
              <a:rPr lang="en-US" sz="2500" baseline="0" dirty="0" smtClean="0"/>
              <a:t>For example: Large vs. Small customers. </a:t>
            </a:r>
            <a:endParaRPr lang="en-US" sz="2500" dirty="0" smtClean="0"/>
          </a:p>
          <a:p>
            <a:pPr rtl="0"/>
            <a:r>
              <a:rPr lang="en-US" sz="2500" b="0" i="0" u="none" strike="noStrike" kern="1200" dirty="0" smtClean="0">
                <a:solidFill>
                  <a:schemeClr val="tx1"/>
                </a:solidFill>
                <a:effectLst/>
                <a:latin typeface="+mn-lt"/>
                <a:ea typeface="+mn-ea"/>
                <a:cs typeface="+mn-cs"/>
              </a:rPr>
              <a:t>-An</a:t>
            </a:r>
            <a:r>
              <a:rPr lang="en-US" sz="2500" b="0" i="0" u="none" strike="noStrike" kern="1200" baseline="0" dirty="0" smtClean="0">
                <a:solidFill>
                  <a:schemeClr val="tx1"/>
                </a:solidFill>
                <a:effectLst/>
                <a:latin typeface="+mn-lt"/>
                <a:ea typeface="+mn-ea"/>
                <a:cs typeface="+mn-cs"/>
              </a:rPr>
              <a:t> industry usually focuses on a single buyer group. </a:t>
            </a:r>
          </a:p>
          <a:p>
            <a:pPr rtl="0"/>
            <a:r>
              <a:rPr lang="en-US" sz="2500" b="0" i="0" u="none" strike="noStrike" kern="1200" dirty="0" smtClean="0">
                <a:solidFill>
                  <a:schemeClr val="tx1"/>
                </a:solidFill>
                <a:effectLst/>
                <a:latin typeface="+mn-lt"/>
                <a:ea typeface="+mn-ea"/>
                <a:cs typeface="+mn-cs"/>
              </a:rPr>
              <a:t>For example: The pharmaceutical industry</a:t>
            </a:r>
            <a:r>
              <a:rPr lang="en-US" sz="2500" b="0" i="0" u="none" strike="noStrike" kern="1200" baseline="0" dirty="0" smtClean="0">
                <a:solidFill>
                  <a:schemeClr val="tx1"/>
                </a:solidFill>
                <a:effectLst/>
                <a:latin typeface="+mn-lt"/>
                <a:ea typeface="+mn-ea"/>
                <a:cs typeface="+mn-cs"/>
              </a:rPr>
              <a:t> focuses on influencers: doctors quest for better medications</a:t>
            </a:r>
          </a:p>
          <a:p>
            <a:pPr rtl="0"/>
            <a:r>
              <a:rPr lang="en-US" sz="2500" b="0" i="0" u="none" strike="noStrike" kern="1200" baseline="0" dirty="0" smtClean="0">
                <a:solidFill>
                  <a:schemeClr val="tx1"/>
                </a:solidFill>
                <a:effectLst/>
                <a:latin typeface="+mn-lt"/>
                <a:ea typeface="+mn-ea"/>
                <a:cs typeface="+mn-cs"/>
              </a:rPr>
              <a:t>The physicians influence the pharmaceutical industry to come out with the next new drug. </a:t>
            </a:r>
          </a:p>
          <a:p>
            <a:pPr rtl="0"/>
            <a:r>
              <a:rPr lang="en-US" sz="2500" b="0" i="0" u="none" strike="noStrike" kern="1200" baseline="0" dirty="0" smtClean="0">
                <a:solidFill>
                  <a:schemeClr val="tx1"/>
                </a:solidFill>
                <a:effectLst/>
                <a:latin typeface="+mn-lt"/>
                <a:ea typeface="+mn-ea"/>
                <a:cs typeface="+mn-cs"/>
              </a:rPr>
              <a:t>		The office equipment industry focuses on purchasers: corporate purchasing departments</a:t>
            </a:r>
          </a:p>
          <a:p>
            <a:pPr rtl="0"/>
            <a:r>
              <a:rPr lang="en-US" sz="2500" b="0" i="0" u="none" strike="noStrike" kern="1200" baseline="0" dirty="0" smtClean="0">
                <a:solidFill>
                  <a:schemeClr val="tx1"/>
                </a:solidFill>
                <a:effectLst/>
                <a:latin typeface="+mn-lt"/>
                <a:ea typeface="+mn-ea"/>
                <a:cs typeface="+mn-cs"/>
              </a:rPr>
              <a:t>		The clothing industry sells a majority of clothes to users, the individuals who are wearing their product.</a:t>
            </a:r>
          </a:p>
          <a:p>
            <a:pPr rtl="0"/>
            <a:endParaRPr lang="en-US" sz="2500" b="0" i="0" u="none" strike="noStrike" kern="1200" baseline="0" dirty="0" smtClean="0">
              <a:solidFill>
                <a:schemeClr val="tx1"/>
              </a:solidFill>
              <a:effectLst/>
              <a:latin typeface="+mn-lt"/>
              <a:ea typeface="+mn-ea"/>
              <a:cs typeface="+mn-cs"/>
            </a:endParaRPr>
          </a:p>
          <a:p>
            <a:pPr rtl="0"/>
            <a:r>
              <a:rPr lang="en-US" sz="2500" b="0" i="0" u="none" strike="noStrike" kern="1200" baseline="0" dirty="0" smtClean="0">
                <a:solidFill>
                  <a:schemeClr val="tx1"/>
                </a:solidFill>
                <a:effectLst/>
                <a:latin typeface="+mn-lt"/>
                <a:ea typeface="+mn-ea"/>
                <a:cs typeface="+mn-cs"/>
              </a:rPr>
              <a:t>-By looking across the chain of buyers, which consists of the purchasers, users, and influencers companies can gain new insights into how to redesign a company’s value curves to focus on a set of overlooked buyers, which can in return lead a company to the discovery of a blue ocean. </a:t>
            </a:r>
          </a:p>
          <a:p>
            <a:pPr rtl="0"/>
            <a:endParaRPr lang="en-US" sz="2500" b="0" i="0" u="none" strike="noStrike" kern="1200" dirty="0" smtClean="0">
              <a:solidFill>
                <a:schemeClr val="tx1"/>
              </a:solidFill>
              <a:effectLst/>
              <a:latin typeface="+mn-lt"/>
              <a:ea typeface="+mn-ea"/>
              <a:cs typeface="+mn-cs"/>
            </a:endParaRPr>
          </a:p>
          <a:p>
            <a:pPr rtl="0"/>
            <a:r>
              <a:rPr lang="en-US" sz="2500" b="0" i="0" u="none" strike="noStrike" kern="1200" dirty="0" smtClean="0">
                <a:solidFill>
                  <a:schemeClr val="tx1"/>
                </a:solidFill>
                <a:effectLst/>
                <a:latin typeface="+mn-lt"/>
                <a:ea typeface="+mn-ea"/>
                <a:cs typeface="+mn-cs"/>
              </a:rPr>
              <a:t>-Nordisk created a Blue</a:t>
            </a:r>
            <a:r>
              <a:rPr lang="en-US" sz="2500" b="0" i="0" u="none" strike="noStrike" kern="1200" baseline="0" dirty="0" smtClean="0">
                <a:solidFill>
                  <a:schemeClr val="tx1"/>
                </a:solidFill>
                <a:effectLst/>
                <a:latin typeface="+mn-lt"/>
                <a:ea typeface="+mn-ea"/>
                <a:cs typeface="+mn-cs"/>
              </a:rPr>
              <a:t> Ocean in the insulin industry with the </a:t>
            </a:r>
            <a:r>
              <a:rPr lang="en-US" sz="2500" b="0" i="0" u="none" strike="noStrike" kern="1200" baseline="0" dirty="0" err="1" smtClean="0">
                <a:solidFill>
                  <a:schemeClr val="tx1"/>
                </a:solidFill>
                <a:effectLst/>
                <a:latin typeface="+mn-lt"/>
                <a:ea typeface="+mn-ea"/>
                <a:cs typeface="+mn-cs"/>
              </a:rPr>
              <a:t>NovaPen</a:t>
            </a:r>
            <a:r>
              <a:rPr lang="en-US" sz="2500" b="0" i="0" u="none" strike="noStrike" kern="1200" baseline="0" dirty="0" smtClean="0">
                <a:solidFill>
                  <a:schemeClr val="tx1"/>
                </a:solidFill>
                <a:effectLst/>
                <a:latin typeface="+mn-lt"/>
                <a:ea typeface="+mn-ea"/>
                <a:cs typeface="+mn-cs"/>
              </a:rPr>
              <a:t> launch in 1985, this took away the trouble of diabetic patients having to carry around syringes and needles and reduced the embarrassment of administering insulin greatly. </a:t>
            </a:r>
          </a:p>
          <a:p>
            <a:pPr rtl="0"/>
            <a:r>
              <a:rPr lang="en-US" sz="2500" b="0" i="0" u="none" strike="noStrike" kern="1200" baseline="0" dirty="0" smtClean="0">
                <a:solidFill>
                  <a:schemeClr val="tx1"/>
                </a:solidFill>
                <a:effectLst/>
                <a:latin typeface="+mn-lt"/>
                <a:ea typeface="+mn-ea"/>
                <a:cs typeface="+mn-cs"/>
              </a:rPr>
              <a:t>-The patient was able to carry almost a week’s worth of insulin</a:t>
            </a:r>
          </a:p>
          <a:p>
            <a:pPr rtl="0"/>
            <a:r>
              <a:rPr lang="en-US" sz="2500" b="0" i="0" u="none" strike="noStrike" kern="1200" baseline="0" dirty="0" smtClean="0">
                <a:solidFill>
                  <a:schemeClr val="tx1"/>
                </a:solidFill>
                <a:effectLst/>
                <a:latin typeface="+mn-lt"/>
                <a:ea typeface="+mn-ea"/>
                <a:cs typeface="+mn-cs"/>
              </a:rPr>
              <a:t>-With different technologies focused on diabetes patients, Nordisk shifted from an insulin company to a diabetes care company.</a:t>
            </a:r>
          </a:p>
          <a:p>
            <a:pPr rtl="0"/>
            <a:r>
              <a:rPr lang="en-US" sz="2500" b="0" i="0" u="none" strike="noStrike" kern="1200" baseline="0" dirty="0" smtClean="0">
                <a:solidFill>
                  <a:schemeClr val="tx1"/>
                </a:solidFill>
                <a:effectLst/>
                <a:latin typeface="+mn-lt"/>
                <a:ea typeface="+mn-ea"/>
                <a:cs typeface="+mn-cs"/>
              </a:rPr>
              <a:t>-Nordisk saw that they could break away from their competition and create a blue ocean by shifting industry’s longstanding focus</a:t>
            </a:r>
            <a:r>
              <a:rPr lang="en-US" sz="2500" b="0" i="0" u="none" strike="noStrike" kern="1200" dirty="0" smtClean="0">
                <a:solidFill>
                  <a:schemeClr val="tx1"/>
                </a:solidFill>
                <a:effectLst/>
                <a:latin typeface="+mn-lt"/>
                <a:ea typeface="+mn-ea"/>
                <a:cs typeface="+mn-cs"/>
              </a:rPr>
              <a:t> on the users (People with diabetes) rather than the purchaser (doctors)</a:t>
            </a:r>
          </a:p>
          <a:p>
            <a:pPr rtl="0"/>
            <a:endParaRPr lang="en-US" sz="2500" b="0" i="0" u="none" strike="noStrike" kern="1200" dirty="0" smtClean="0">
              <a:solidFill>
                <a:schemeClr val="tx1"/>
              </a:solidFill>
              <a:effectLst/>
              <a:latin typeface="+mn-lt"/>
              <a:ea typeface="+mn-ea"/>
              <a:cs typeface="+mn-cs"/>
            </a:endParaRPr>
          </a:p>
          <a:p>
            <a:pPr rtl="0"/>
            <a:r>
              <a:rPr lang="en-US" sz="2500" b="0" i="0" u="none" strike="noStrike" kern="1200" dirty="0" smtClean="0">
                <a:solidFill>
                  <a:schemeClr val="tx1"/>
                </a:solidFill>
                <a:effectLst/>
                <a:latin typeface="+mn-lt"/>
                <a:ea typeface="+mn-ea"/>
                <a:cs typeface="+mn-cs"/>
              </a:rPr>
              <a:t>-Bloomberg</a:t>
            </a:r>
            <a:r>
              <a:rPr lang="en-US" sz="2500" b="0" i="0" u="none" strike="noStrike" kern="1200" baseline="0" dirty="0" smtClean="0">
                <a:solidFill>
                  <a:schemeClr val="tx1"/>
                </a:solidFill>
                <a:effectLst/>
                <a:latin typeface="+mn-lt"/>
                <a:ea typeface="+mn-ea"/>
                <a:cs typeface="+mn-cs"/>
              </a:rPr>
              <a:t> example: shifted their company’s  focus on buyers being IT managers to the realization that IT managers were not the ones that make or lose millions of dollars, the Traders and analyst were. Bloomberg offered a system specifically to offer traders better value by offering them easy-to-use key terminals and keyboards labeled with familiar financial terms. By focusing on users, Bloomberg was also able to see the paradox of traders’ and analysts’ personal lives, which enhanced their overall experience of using the Bloomberg terminals. </a:t>
            </a:r>
            <a:endParaRPr lang="en-US" sz="2500" b="0" i="0" u="none" strike="noStrike" kern="1200" dirty="0" smtClean="0">
              <a:solidFill>
                <a:schemeClr val="tx1"/>
              </a:solidFill>
              <a:effectLst/>
              <a:latin typeface="+mn-lt"/>
              <a:ea typeface="+mn-ea"/>
              <a:cs typeface="+mn-cs"/>
            </a:endParaRPr>
          </a:p>
          <a:p>
            <a:pPr rtl="0"/>
            <a:endParaRPr lang="en-US" sz="2500" dirty="0" smtClean="0">
              <a:effectLst/>
            </a:endParaRPr>
          </a:p>
          <a:p>
            <a:pPr marL="171450" indent="-171450" rtl="0">
              <a:buFontTx/>
              <a:buChar char="-"/>
            </a:pPr>
            <a:r>
              <a:rPr lang="en-US" sz="2500" b="0" i="0" u="none" strike="noStrike" kern="1200" dirty="0" smtClean="0">
                <a:solidFill>
                  <a:schemeClr val="tx1"/>
                </a:solidFill>
                <a:effectLst/>
                <a:latin typeface="+mn-lt"/>
                <a:ea typeface="+mn-ea"/>
                <a:cs typeface="+mn-cs"/>
              </a:rPr>
              <a:t>EXAMPLE FROM SOUTHWEST –</a:t>
            </a:r>
            <a:r>
              <a:rPr lang="en-US" sz="2500" b="0" i="0" u="none" strike="noStrike" kern="1200" baseline="0" dirty="0" smtClean="0">
                <a:solidFill>
                  <a:schemeClr val="tx1"/>
                </a:solidFill>
                <a:effectLst/>
                <a:latin typeface="+mn-lt"/>
                <a:ea typeface="+mn-ea"/>
                <a:cs typeface="+mn-cs"/>
              </a:rPr>
              <a:t> focused on employee satisfaction, happy employees = happy customers.</a:t>
            </a:r>
            <a:endParaRPr lang="en-US" sz="2500" dirty="0" smtClean="0">
              <a:effectLst/>
            </a:endParaRP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5CD0060C-34FB-5B41-91C0-30353795961E}" type="slidenum">
              <a:rPr lang="en-US" smtClean="0"/>
              <a:t>7</a:t>
            </a:fld>
            <a:endParaRPr lang="en-US"/>
          </a:p>
        </p:txBody>
      </p:sp>
    </p:spTree>
    <p:extLst>
      <p:ext uri="{BB962C8B-B14F-4D97-AF65-F5344CB8AC3E}">
        <p14:creationId xmlns:p14="http://schemas.microsoft.com/office/powerpoint/2010/main" val="395942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Hunter</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1. Anything can affect demand for your business, such as ease of finding a babysitter affecting one’s decision to go to the movies. If someone says “it’s always crowded downtown and I can’t find parking, lets go to this other store that’s less popular” The fact that there is insufficient parking garages downtown has just affected a business. If a store has 1 thing I need but not the other 4, I’ll usually put the one thing down and go to a different store. It’s not worth my time to wait in line to buy the 1 item. So Target, Walmart, or United Grocery may have just lost a sale because the shipment of toothpaste, peanut butter, and jelly, weren’t in, only the ice cream</a:t>
            </a:r>
            <a:r>
              <a:rPr lang="en-US" sz="1200" b="0" i="0" u="none" strike="noStrike" kern="1200" baseline="0" dirty="0" smtClean="0">
                <a:solidFill>
                  <a:schemeClr val="tx1"/>
                </a:solidFill>
                <a:effectLst/>
                <a:latin typeface="+mn-lt"/>
                <a:ea typeface="+mn-ea"/>
                <a:cs typeface="+mn-cs"/>
              </a:rPr>
              <a:t> I wanted</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2. In the book it’ tells the story about the busses, the city had been focusing on the purchase price of the vehicle as it’s sole factor, however the bus would inadvertently cause road repair, it would need maintenance, and it would also have other costs associated with the use over the next decade.</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3. What are some complimentary services or products that can affect Southwest Airlines? We can identify the equipment used to haul baggage from the building to the plane, the aircraft’s parts and repair and</a:t>
            </a:r>
            <a:r>
              <a:rPr lang="en-US" sz="1200" b="0" i="0" u="none" strike="noStrike" kern="1200" baseline="0" dirty="0" smtClean="0">
                <a:solidFill>
                  <a:schemeClr val="tx1"/>
                </a:solidFill>
                <a:effectLst/>
                <a:latin typeface="+mn-lt"/>
                <a:ea typeface="+mn-ea"/>
                <a:cs typeface="+mn-cs"/>
              </a:rPr>
              <a:t> even the quality of airport services at the gate.</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4. what complimentary services or products does your business have? </a:t>
            </a:r>
            <a:endParaRPr lang="en-US" dirty="0" smtClean="0">
              <a:effectLst/>
            </a:endParaRPr>
          </a:p>
          <a:p>
            <a:endParaRPr lang="en-US" dirty="0" smtClean="0"/>
          </a:p>
          <a:p>
            <a:endParaRPr lang="en-US" dirty="0" smtClean="0"/>
          </a:p>
          <a:p>
            <a:r>
              <a:rPr lang="en-US" dirty="0" smtClean="0"/>
              <a:t>-If</a:t>
            </a:r>
            <a:r>
              <a:rPr lang="en-US" baseline="0" dirty="0" smtClean="0"/>
              <a:t> they’re having trouble answering</a:t>
            </a:r>
            <a:r>
              <a:rPr lang="en-US" dirty="0" smtClean="0"/>
              <a:t/>
            </a:r>
            <a:br>
              <a:rPr lang="en-US" dirty="0" smtClean="0"/>
            </a:br>
            <a:r>
              <a:rPr lang="en-US" dirty="0" smtClean="0"/>
              <a:t>Apple,</a:t>
            </a:r>
            <a:r>
              <a:rPr lang="en-US" baseline="0" dirty="0" smtClean="0"/>
              <a:t> </a:t>
            </a:r>
            <a:r>
              <a:rPr lang="en-US" baseline="0" dirty="0" err="1" smtClean="0"/>
              <a:t>ipad</a:t>
            </a:r>
            <a:r>
              <a:rPr lang="en-US" baseline="0" dirty="0" smtClean="0"/>
              <a:t>, </a:t>
            </a:r>
            <a:r>
              <a:rPr lang="en-US" baseline="0" dirty="0" err="1" smtClean="0"/>
              <a:t>iphone</a:t>
            </a:r>
            <a:r>
              <a:rPr lang="en-US" baseline="0" dirty="0" smtClean="0"/>
              <a:t>, </a:t>
            </a:r>
            <a:r>
              <a:rPr lang="en-US" baseline="0" dirty="0" err="1" smtClean="0"/>
              <a:t>macbook</a:t>
            </a:r>
            <a:r>
              <a:rPr lang="en-US" baseline="0" dirty="0" smtClean="0"/>
              <a:t> all work together on the iCloud – they design their business to have these complementary things that they can control the sale of.</a:t>
            </a:r>
          </a:p>
          <a:p>
            <a:r>
              <a:rPr lang="en-US" baseline="0" dirty="0" smtClean="0"/>
              <a:t>Chipotle, what are the complementary services </a:t>
            </a:r>
          </a:p>
          <a:p>
            <a:r>
              <a:rPr lang="en-US" baseline="0" dirty="0" smtClean="0"/>
              <a:t>Ford? Firestone tires? How did that affect ford in 2001</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8</a:t>
            </a:fld>
            <a:endParaRPr lang="en-US"/>
          </a:p>
        </p:txBody>
      </p:sp>
    </p:spTree>
    <p:extLst>
      <p:ext uri="{BB962C8B-B14F-4D97-AF65-F5344CB8AC3E}">
        <p14:creationId xmlns:p14="http://schemas.microsoft.com/office/powerpoint/2010/main" val="399947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Hunter</a:t>
            </a:r>
            <a:endParaRPr lang="en-US" dirty="0"/>
          </a:p>
        </p:txBody>
      </p:sp>
      <p:sp>
        <p:nvSpPr>
          <p:cNvPr id="4" name="Slide Number Placeholder 3"/>
          <p:cNvSpPr>
            <a:spLocks noGrp="1"/>
          </p:cNvSpPr>
          <p:nvPr>
            <p:ph type="sldNum" sz="quarter" idx="10"/>
          </p:nvPr>
        </p:nvSpPr>
        <p:spPr/>
        <p:txBody>
          <a:bodyPr/>
          <a:lstStyle/>
          <a:p>
            <a:fld id="{5CD0060C-34FB-5B41-91C0-30353795961E}" type="slidenum">
              <a:rPr lang="en-US" smtClean="0"/>
              <a:t>9</a:t>
            </a:fld>
            <a:endParaRPr lang="en-US"/>
          </a:p>
        </p:txBody>
      </p:sp>
    </p:spTree>
    <p:extLst>
      <p:ext uri="{BB962C8B-B14F-4D97-AF65-F5344CB8AC3E}">
        <p14:creationId xmlns:p14="http://schemas.microsoft.com/office/powerpoint/2010/main" val="263116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10/2/2014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10/2/2014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10/2/2014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wZu5l3PCCHs"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TR7JApjgIGw"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fmTpgSMJ96c"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X8uXrwhWVOM"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Sul6EVtChdc"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6992"/>
            <a:ext cx="7543800" cy="2593975"/>
          </a:xfrm>
        </p:spPr>
        <p:txBody>
          <a:bodyPr/>
          <a:lstStyle/>
          <a:p>
            <a:r>
              <a:rPr lang="en-US" sz="6000" b="1" dirty="0" smtClean="0"/>
              <a:t>Reconstructing Market Boundaries</a:t>
            </a:r>
            <a:r>
              <a:rPr lang="en-US" sz="6000" b="1" dirty="0"/>
              <a:t/>
            </a:r>
            <a:br>
              <a:rPr lang="en-US" sz="6000" b="1" dirty="0"/>
            </a:br>
            <a:r>
              <a:rPr lang="en-US" sz="2800" b="1" dirty="0" smtClean="0"/>
              <a:t>Blue </a:t>
            </a:r>
            <a:r>
              <a:rPr lang="en-US" sz="2800" b="1" dirty="0"/>
              <a:t>Ocean </a:t>
            </a:r>
            <a:r>
              <a:rPr lang="en-US" sz="2800" b="1" dirty="0" smtClean="0"/>
              <a:t>Strategy: Chapter 3</a:t>
            </a:r>
            <a:endParaRPr lang="en-US" sz="2800" b="1" dirty="0"/>
          </a:p>
        </p:txBody>
      </p:sp>
      <p:sp>
        <p:nvSpPr>
          <p:cNvPr id="3" name="Subtitle 2"/>
          <p:cNvSpPr>
            <a:spLocks noGrp="1"/>
          </p:cNvSpPr>
          <p:nvPr>
            <p:ph type="subTitle" idx="1"/>
          </p:nvPr>
        </p:nvSpPr>
        <p:spPr>
          <a:xfrm>
            <a:off x="123907" y="4262208"/>
            <a:ext cx="8363770" cy="1066800"/>
          </a:xfrm>
        </p:spPr>
        <p:txBody>
          <a:bodyPr/>
          <a:lstStyle/>
          <a:p>
            <a:r>
              <a:rPr lang="en-US" b="1" dirty="0" smtClean="0"/>
              <a:t>Presenters: </a:t>
            </a:r>
            <a:r>
              <a:rPr lang="en-US" dirty="0" smtClean="0"/>
              <a:t>Alyssa Barney, Amy Wolf, Cory </a:t>
            </a:r>
            <a:r>
              <a:rPr lang="en-US" dirty="0" err="1" smtClean="0"/>
              <a:t>Myres</a:t>
            </a:r>
            <a:r>
              <a:rPr lang="en-US" dirty="0" smtClean="0"/>
              <a:t>, and Hunter </a:t>
            </a:r>
            <a:r>
              <a:rPr lang="en-US" dirty="0" err="1" smtClean="0"/>
              <a:t>Heidenheimer</a:t>
            </a:r>
            <a:endParaRPr lang="en-US" dirty="0"/>
          </a:p>
        </p:txBody>
      </p:sp>
    </p:spTree>
    <p:extLst>
      <p:ext uri="{BB962C8B-B14F-4D97-AF65-F5344CB8AC3E}">
        <p14:creationId xmlns:p14="http://schemas.microsoft.com/office/powerpoint/2010/main" val="359896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533"/>
            <a:ext cx="8076942" cy="1143000"/>
          </a:xfrm>
        </p:spPr>
        <p:txBody>
          <a:bodyPr/>
          <a:lstStyle/>
          <a:p>
            <a:r>
              <a:rPr lang="en-US" sz="4000" b="1" dirty="0" smtClean="0"/>
              <a:t>Path 4: Look Across Complementary Product and Service Offerings</a:t>
            </a:r>
            <a:endParaRPr lang="en-US" sz="4000" b="1" dirty="0"/>
          </a:p>
        </p:txBody>
      </p:sp>
      <p:sp>
        <p:nvSpPr>
          <p:cNvPr id="3" name="Content Placeholder 2"/>
          <p:cNvSpPr>
            <a:spLocks noGrp="1"/>
          </p:cNvSpPr>
          <p:nvPr>
            <p:ph idx="1"/>
          </p:nvPr>
        </p:nvSpPr>
        <p:spPr>
          <a:xfrm>
            <a:off x="457200" y="2046686"/>
            <a:ext cx="7620000" cy="4800600"/>
          </a:xfrm>
        </p:spPr>
        <p:txBody>
          <a:bodyPr>
            <a:normAutofit/>
          </a:bodyPr>
          <a:lstStyle/>
          <a:p>
            <a:pPr fontAlgn="base"/>
            <a:r>
              <a:rPr lang="en-US" sz="3600" dirty="0"/>
              <a:t>Complementary value or cost can affect the sale of your product or </a:t>
            </a:r>
            <a:r>
              <a:rPr lang="en-US" sz="3600" dirty="0" smtClean="0"/>
              <a:t>service</a:t>
            </a:r>
          </a:p>
          <a:p>
            <a:pPr marL="114300" indent="0" fontAlgn="base">
              <a:buNone/>
            </a:pPr>
            <a:endParaRPr lang="en-US" sz="1800" dirty="0"/>
          </a:p>
          <a:p>
            <a:pPr fontAlgn="base"/>
            <a:r>
              <a:rPr lang="en-US" sz="3600" dirty="0"/>
              <a:t>In the case of </a:t>
            </a:r>
            <a:r>
              <a:rPr lang="en-US" sz="3600" dirty="0" smtClean="0"/>
              <a:t>Vehicles (NABI)</a:t>
            </a:r>
          </a:p>
          <a:p>
            <a:pPr marL="114300" indent="0" fontAlgn="base">
              <a:buNone/>
            </a:pPr>
            <a:endParaRPr lang="en-US" sz="1800" dirty="0"/>
          </a:p>
          <a:p>
            <a:pPr fontAlgn="base"/>
            <a:r>
              <a:rPr lang="en-US" sz="3600" dirty="0"/>
              <a:t>Southwest </a:t>
            </a:r>
            <a:r>
              <a:rPr lang="en-US" sz="3600" dirty="0" smtClean="0"/>
              <a:t>Airlines</a:t>
            </a:r>
          </a:p>
          <a:p>
            <a:pPr marL="114300" indent="0" fontAlgn="base">
              <a:buNone/>
            </a:pPr>
            <a:endParaRPr lang="en-US" sz="1800" dirty="0"/>
          </a:p>
          <a:p>
            <a:pPr fontAlgn="base"/>
            <a:r>
              <a:rPr lang="en-US" sz="3600" dirty="0"/>
              <a:t>Your </a:t>
            </a:r>
            <a:r>
              <a:rPr lang="en-US" sz="3600" dirty="0" smtClean="0"/>
              <a:t>Team’s </a:t>
            </a:r>
            <a:r>
              <a:rPr lang="en-US" sz="3600" dirty="0"/>
              <a:t>C</a:t>
            </a:r>
            <a:r>
              <a:rPr lang="en-US" sz="3600" dirty="0" smtClean="0"/>
              <a:t>ompany</a:t>
            </a:r>
            <a:endParaRPr lang="en-US" sz="3600" dirty="0"/>
          </a:p>
          <a:p>
            <a:pPr marL="114300" indent="0">
              <a:buNone/>
            </a:pPr>
            <a:endParaRPr lang="en-US" sz="2800" dirty="0"/>
          </a:p>
        </p:txBody>
      </p:sp>
    </p:spTree>
    <p:extLst>
      <p:ext uri="{BB962C8B-B14F-4D97-AF65-F5344CB8AC3E}">
        <p14:creationId xmlns:p14="http://schemas.microsoft.com/office/powerpoint/2010/main" val="402440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Path 5: Look Across Functional or Emotional Appeal to Buyers</a:t>
            </a:r>
            <a:endParaRPr lang="en-US" sz="4000" b="1" dirty="0"/>
          </a:p>
        </p:txBody>
      </p:sp>
      <p:sp>
        <p:nvSpPr>
          <p:cNvPr id="3" name="Content Placeholder 2"/>
          <p:cNvSpPr>
            <a:spLocks noGrp="1"/>
          </p:cNvSpPr>
          <p:nvPr>
            <p:ph idx="1"/>
          </p:nvPr>
        </p:nvSpPr>
        <p:spPr/>
        <p:txBody>
          <a:bodyPr>
            <a:normAutofit/>
          </a:bodyPr>
          <a:lstStyle/>
          <a:p>
            <a:pPr marL="114300" indent="0">
              <a:buNone/>
            </a:pPr>
            <a:r>
              <a:rPr lang="en-US" sz="3600" dirty="0"/>
              <a:t>Functional v. Emotional appeal</a:t>
            </a:r>
          </a:p>
          <a:p>
            <a:endParaRPr lang="en-US" sz="2800" dirty="0"/>
          </a:p>
        </p:txBody>
      </p:sp>
    </p:spTree>
    <p:extLst>
      <p:ext uri="{BB962C8B-B14F-4D97-AF65-F5344CB8AC3E}">
        <p14:creationId xmlns:p14="http://schemas.microsoft.com/office/powerpoint/2010/main" val="3180412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Extra Gum</a:t>
            </a:r>
            <a:endParaRPr lang="en-US" b="1" dirty="0"/>
          </a:p>
        </p:txBody>
      </p:sp>
      <p:pic>
        <p:nvPicPr>
          <p:cNvPr id="4" name="wZu5l3PCCHs"/>
          <p:cNvPicPr>
            <a:picLocks noGrp="1" noRot="1" noChangeAspect="1"/>
          </p:cNvPicPr>
          <p:nvPr>
            <p:ph idx="1"/>
            <a:videoFile r:link="rId1"/>
          </p:nvPr>
        </p:nvPicPr>
        <p:blipFill>
          <a:blip r:embed="rId4"/>
          <a:stretch>
            <a:fillRect/>
          </a:stretch>
        </p:blipFill>
        <p:spPr>
          <a:xfrm>
            <a:off x="457200" y="1885950"/>
            <a:ext cx="7620000" cy="4286250"/>
          </a:xfrm>
          <a:prstGeom prst="rect">
            <a:avLst/>
          </a:prstGeom>
        </p:spPr>
      </p:pic>
    </p:spTree>
    <p:extLst>
      <p:ext uri="{BB962C8B-B14F-4D97-AF65-F5344CB8AC3E}">
        <p14:creationId xmlns:p14="http://schemas.microsoft.com/office/powerpoint/2010/main" val="203353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Southwest Airlines</a:t>
            </a:r>
            <a:endParaRPr lang="en-US" b="1" dirty="0"/>
          </a:p>
        </p:txBody>
      </p:sp>
      <p:pic>
        <p:nvPicPr>
          <p:cNvPr id="4" name="TR7JApjgIGw"/>
          <p:cNvPicPr>
            <a:picLocks noGrp="1" noRot="1" noChangeAspect="1"/>
          </p:cNvPicPr>
          <p:nvPr>
            <p:ph idx="1"/>
            <a:videoFile r:link="rId1"/>
          </p:nvPr>
        </p:nvPicPr>
        <p:blipFill>
          <a:blip r:embed="rId4"/>
          <a:stretch>
            <a:fillRect/>
          </a:stretch>
        </p:blipFill>
        <p:spPr>
          <a:xfrm>
            <a:off x="457200" y="1857375"/>
            <a:ext cx="7620000" cy="4286250"/>
          </a:xfrm>
          <a:prstGeom prst="rect">
            <a:avLst/>
          </a:prstGeom>
        </p:spPr>
      </p:pic>
    </p:spTree>
    <p:extLst>
      <p:ext uri="{BB962C8B-B14F-4D97-AF65-F5344CB8AC3E}">
        <p14:creationId xmlns:p14="http://schemas.microsoft.com/office/powerpoint/2010/main" val="1862993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Apple, Inc. </a:t>
            </a:r>
            <a:endParaRPr lang="en-US" b="1" dirty="0"/>
          </a:p>
        </p:txBody>
      </p:sp>
      <p:pic>
        <p:nvPicPr>
          <p:cNvPr id="4" name="fmTpgSMJ96c"/>
          <p:cNvPicPr>
            <a:picLocks noGrp="1" noRot="1" noChangeAspect="1"/>
          </p:cNvPicPr>
          <p:nvPr>
            <p:ph idx="1"/>
            <a:videoFile r:link="rId1"/>
          </p:nvPr>
        </p:nvPicPr>
        <p:blipFill>
          <a:blip r:embed="rId4"/>
          <a:stretch>
            <a:fillRect/>
          </a:stretch>
        </p:blipFill>
        <p:spPr>
          <a:xfrm>
            <a:off x="457200" y="1828800"/>
            <a:ext cx="7620000" cy="4286250"/>
          </a:xfrm>
          <a:prstGeom prst="rect">
            <a:avLst/>
          </a:prstGeom>
        </p:spPr>
      </p:pic>
    </p:spTree>
    <p:extLst>
      <p:ext uri="{BB962C8B-B14F-4D97-AF65-F5344CB8AC3E}">
        <p14:creationId xmlns:p14="http://schemas.microsoft.com/office/powerpoint/2010/main" val="85585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17"/>
            <a:ext cx="7620000" cy="1143000"/>
          </a:xfrm>
        </p:spPr>
        <p:txBody>
          <a:bodyPr/>
          <a:lstStyle/>
          <a:p>
            <a:r>
              <a:rPr lang="en-US" b="1" dirty="0" smtClean="0"/>
              <a:t>Ford</a:t>
            </a:r>
            <a:endParaRPr lang="en-US" b="1" dirty="0"/>
          </a:p>
        </p:txBody>
      </p:sp>
      <p:pic>
        <p:nvPicPr>
          <p:cNvPr id="5" name="X8uXrwhWVOM"/>
          <p:cNvPicPr>
            <a:picLocks noGrp="1" noRot="1" noChangeAspect="1"/>
          </p:cNvPicPr>
          <p:nvPr>
            <p:ph idx="1"/>
            <a:videoFile r:link="rId1"/>
          </p:nvPr>
        </p:nvPicPr>
        <p:blipFill>
          <a:blip r:embed="rId4"/>
          <a:stretch>
            <a:fillRect/>
          </a:stretch>
        </p:blipFill>
        <p:spPr>
          <a:xfrm>
            <a:off x="457200" y="1971675"/>
            <a:ext cx="7620000" cy="4286250"/>
          </a:xfrm>
          <a:prstGeom prst="rect">
            <a:avLst/>
          </a:prstGeom>
        </p:spPr>
      </p:pic>
    </p:spTree>
    <p:extLst>
      <p:ext uri="{BB962C8B-B14F-4D97-AF65-F5344CB8AC3E}">
        <p14:creationId xmlns:p14="http://schemas.microsoft.com/office/powerpoint/2010/main" val="177878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Chipotle</a:t>
            </a:r>
            <a:endParaRPr lang="en-US" b="1" dirty="0"/>
          </a:p>
        </p:txBody>
      </p:sp>
      <p:pic>
        <p:nvPicPr>
          <p:cNvPr id="6" name="Sul6EVtChdc"/>
          <p:cNvPicPr>
            <a:picLocks noGrp="1" noRot="1" noChangeAspect="1"/>
          </p:cNvPicPr>
          <p:nvPr>
            <p:ph idx="1"/>
            <a:videoFile r:link="rId1"/>
          </p:nvPr>
        </p:nvPicPr>
        <p:blipFill>
          <a:blip r:embed="rId4"/>
          <a:stretch>
            <a:fillRect/>
          </a:stretch>
        </p:blipFill>
        <p:spPr>
          <a:xfrm>
            <a:off x="457200" y="1718971"/>
            <a:ext cx="7620000" cy="4286250"/>
          </a:xfrm>
          <a:prstGeom prst="rect">
            <a:avLst/>
          </a:prstGeom>
        </p:spPr>
      </p:pic>
    </p:spTree>
    <p:extLst>
      <p:ext uri="{BB962C8B-B14F-4D97-AF65-F5344CB8AC3E}">
        <p14:creationId xmlns:p14="http://schemas.microsoft.com/office/powerpoint/2010/main" val="4003829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sz="4000" b="1" dirty="0" smtClean="0"/>
              <a:t>Path 6: Look Across Time</a:t>
            </a:r>
            <a:endParaRPr lang="en-US" sz="4000" b="1" dirty="0"/>
          </a:p>
        </p:txBody>
      </p:sp>
      <p:sp>
        <p:nvSpPr>
          <p:cNvPr id="3" name="Content Placeholder 2"/>
          <p:cNvSpPr>
            <a:spLocks noGrp="1"/>
          </p:cNvSpPr>
          <p:nvPr>
            <p:ph idx="1"/>
          </p:nvPr>
        </p:nvSpPr>
        <p:spPr>
          <a:xfrm>
            <a:off x="228989" y="1148623"/>
            <a:ext cx="8160383" cy="5921043"/>
          </a:xfrm>
        </p:spPr>
        <p:txBody>
          <a:bodyPr>
            <a:normAutofit/>
          </a:bodyPr>
          <a:lstStyle/>
          <a:p>
            <a:pPr fontAlgn="base"/>
            <a:r>
              <a:rPr lang="en-US" sz="2700" dirty="0" smtClean="0"/>
              <a:t>Three Key Principles to Look Across Time:</a:t>
            </a:r>
          </a:p>
          <a:p>
            <a:pPr lvl="1" fontAlgn="base"/>
            <a:r>
              <a:rPr lang="en-US" sz="2700" dirty="0" smtClean="0"/>
              <a:t>Be Decisive </a:t>
            </a:r>
          </a:p>
          <a:p>
            <a:pPr lvl="1" fontAlgn="base"/>
            <a:r>
              <a:rPr lang="en-US" sz="2700" dirty="0" smtClean="0"/>
              <a:t>Irreversible</a:t>
            </a:r>
          </a:p>
          <a:p>
            <a:pPr lvl="1" fontAlgn="base"/>
            <a:r>
              <a:rPr lang="en-US" sz="2700" dirty="0" smtClean="0"/>
              <a:t>Clear Trajectory</a:t>
            </a:r>
          </a:p>
          <a:p>
            <a:pPr marL="114300" indent="0" fontAlgn="base">
              <a:buNone/>
            </a:pPr>
            <a:endParaRPr lang="en-US" sz="2700" dirty="0"/>
          </a:p>
          <a:p>
            <a:pPr fontAlgn="base"/>
            <a:r>
              <a:rPr lang="en-US" sz="2700" dirty="0"/>
              <a:t>Southwest </a:t>
            </a:r>
            <a:r>
              <a:rPr lang="en-US" sz="2700" dirty="0" smtClean="0"/>
              <a:t>Airline’s </a:t>
            </a:r>
            <a:r>
              <a:rPr lang="en-US" sz="2700" dirty="0"/>
              <a:t>Fuel Hedging </a:t>
            </a:r>
            <a:endParaRPr lang="en-US" sz="2700" dirty="0" smtClean="0"/>
          </a:p>
          <a:p>
            <a:pPr lvl="1" fontAlgn="base"/>
            <a:r>
              <a:rPr lang="en-US" sz="2700" dirty="0" smtClean="0"/>
              <a:t>A Competitive Cost Advantage</a:t>
            </a:r>
          </a:p>
          <a:p>
            <a:pPr lvl="1" fontAlgn="base"/>
            <a:r>
              <a:rPr lang="en-US" sz="2700" dirty="0" smtClean="0"/>
              <a:t>Saved Southwest 6 Billion Dollars</a:t>
            </a:r>
          </a:p>
          <a:p>
            <a:pPr marL="114300" indent="0" fontAlgn="base">
              <a:buNone/>
            </a:pPr>
            <a:endParaRPr lang="en-US" sz="2100" dirty="0"/>
          </a:p>
          <a:p>
            <a:pPr marL="114300" indent="0">
              <a:buNone/>
            </a:pPr>
            <a:endParaRPr lang="en-US" sz="2800" dirty="0"/>
          </a:p>
        </p:txBody>
      </p:sp>
    </p:spTree>
    <p:extLst>
      <p:ext uri="{BB962C8B-B14F-4D97-AF65-F5344CB8AC3E}">
        <p14:creationId xmlns:p14="http://schemas.microsoft.com/office/powerpoint/2010/main" val="1074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Gary Kelly – Southwest’s Fuel Hedging</a:t>
            </a:r>
            <a:endParaRPr lang="en-US" sz="4000" b="1" dirty="0"/>
          </a:p>
        </p:txBody>
      </p:sp>
    </p:spTree>
    <p:extLst>
      <p:ext uri="{BB962C8B-B14F-4D97-AF65-F5344CB8AC3E}">
        <p14:creationId xmlns:p14="http://schemas.microsoft.com/office/powerpoint/2010/main" val="395123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sz="4000" b="1" dirty="0" smtClean="0"/>
              <a:t>Path 6: Look Across Time</a:t>
            </a:r>
            <a:endParaRPr lang="en-US" sz="4000" b="1" dirty="0"/>
          </a:p>
        </p:txBody>
      </p:sp>
      <p:sp>
        <p:nvSpPr>
          <p:cNvPr id="3" name="Content Placeholder 2"/>
          <p:cNvSpPr>
            <a:spLocks noGrp="1"/>
          </p:cNvSpPr>
          <p:nvPr>
            <p:ph idx="1"/>
          </p:nvPr>
        </p:nvSpPr>
        <p:spPr>
          <a:xfrm>
            <a:off x="228989" y="936957"/>
            <a:ext cx="8160383" cy="5921043"/>
          </a:xfrm>
        </p:spPr>
        <p:txBody>
          <a:bodyPr>
            <a:normAutofit fontScale="62500" lnSpcReduction="20000"/>
          </a:bodyPr>
          <a:lstStyle/>
          <a:p>
            <a:pPr fontAlgn="base"/>
            <a:r>
              <a:rPr lang="en-US" sz="4300" dirty="0" smtClean="0"/>
              <a:t>Three Key Principles to Look Across Time:</a:t>
            </a:r>
          </a:p>
          <a:p>
            <a:pPr lvl="1" fontAlgn="base"/>
            <a:r>
              <a:rPr lang="en-US" sz="4300" dirty="0" smtClean="0"/>
              <a:t>Be Decisive </a:t>
            </a:r>
          </a:p>
          <a:p>
            <a:pPr lvl="1" fontAlgn="base"/>
            <a:r>
              <a:rPr lang="en-US" sz="4300" dirty="0" smtClean="0"/>
              <a:t>Irreversible</a:t>
            </a:r>
          </a:p>
          <a:p>
            <a:pPr lvl="1" fontAlgn="base"/>
            <a:r>
              <a:rPr lang="en-US" sz="4300" dirty="0" smtClean="0"/>
              <a:t>Clear Trajectory</a:t>
            </a:r>
          </a:p>
          <a:p>
            <a:pPr marL="114300" indent="0" fontAlgn="base">
              <a:buNone/>
            </a:pPr>
            <a:endParaRPr lang="en-US" sz="4300" dirty="0" smtClean="0"/>
          </a:p>
          <a:p>
            <a:pPr fontAlgn="base"/>
            <a:r>
              <a:rPr lang="en-US" sz="4300" dirty="0" smtClean="0"/>
              <a:t>Southwest Airlines Fuel Hedging </a:t>
            </a:r>
          </a:p>
          <a:p>
            <a:pPr lvl="1" fontAlgn="base"/>
            <a:r>
              <a:rPr lang="en-US" sz="4300" dirty="0"/>
              <a:t>A Competitive Cost Advantage</a:t>
            </a:r>
          </a:p>
          <a:p>
            <a:pPr lvl="1" fontAlgn="base"/>
            <a:r>
              <a:rPr lang="en-US" sz="4300" dirty="0" smtClean="0"/>
              <a:t>Has Saved </a:t>
            </a:r>
            <a:r>
              <a:rPr lang="en-US" sz="4300" dirty="0"/>
              <a:t>Southwest 6 Billion </a:t>
            </a:r>
            <a:r>
              <a:rPr lang="en-US" sz="4300" dirty="0" smtClean="0"/>
              <a:t>Dollars</a:t>
            </a:r>
          </a:p>
          <a:p>
            <a:pPr marL="114300" indent="0" fontAlgn="base">
              <a:buNone/>
            </a:pPr>
            <a:endParaRPr lang="en-US" sz="4300" dirty="0"/>
          </a:p>
          <a:p>
            <a:pPr fontAlgn="base"/>
            <a:r>
              <a:rPr lang="en-US" sz="4300" dirty="0"/>
              <a:t>What are other companies in your industry doing to keep up with the advancement in technology</a:t>
            </a:r>
            <a:r>
              <a:rPr lang="en-US" sz="4300" dirty="0" smtClean="0"/>
              <a:t>?</a:t>
            </a:r>
          </a:p>
          <a:p>
            <a:pPr marL="114300" indent="0" fontAlgn="base">
              <a:buNone/>
            </a:pPr>
            <a:endParaRPr lang="en-US" sz="4300" dirty="0"/>
          </a:p>
          <a:p>
            <a:pPr fontAlgn="base"/>
            <a:r>
              <a:rPr lang="en-US" sz="4300" dirty="0"/>
              <a:t>What is your </a:t>
            </a:r>
            <a:r>
              <a:rPr lang="en-US" sz="4300" dirty="0" smtClean="0"/>
              <a:t>team’s </a:t>
            </a:r>
            <a:r>
              <a:rPr lang="en-US" sz="4300" dirty="0"/>
              <a:t>plan to keep up with the market</a:t>
            </a:r>
            <a:r>
              <a:rPr lang="en-US" sz="4300" dirty="0" smtClean="0"/>
              <a:t>?</a:t>
            </a:r>
            <a:endParaRPr lang="en-US" sz="4300" dirty="0"/>
          </a:p>
          <a:p>
            <a:pPr marL="114300" indent="0">
              <a:buNone/>
            </a:pPr>
            <a:endParaRPr lang="en-US" sz="2800" dirty="0"/>
          </a:p>
        </p:txBody>
      </p:sp>
    </p:spTree>
    <p:extLst>
      <p:ext uri="{BB962C8B-B14F-4D97-AF65-F5344CB8AC3E}">
        <p14:creationId xmlns:p14="http://schemas.microsoft.com/office/powerpoint/2010/main" val="32422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34"/>
            <a:ext cx="7620000" cy="1143000"/>
          </a:xfrm>
        </p:spPr>
        <p:txBody>
          <a:bodyPr/>
          <a:lstStyle/>
          <a:p>
            <a:r>
              <a:rPr lang="en-US" sz="4000" b="1" dirty="0" smtClean="0"/>
              <a:t>Reconstruct Market Boundaries</a:t>
            </a:r>
            <a:endParaRPr lang="en-US" sz="4000" b="1" dirty="0"/>
          </a:p>
        </p:txBody>
      </p:sp>
      <p:sp>
        <p:nvSpPr>
          <p:cNvPr id="3" name="Content Placeholder 2"/>
          <p:cNvSpPr>
            <a:spLocks noGrp="1"/>
          </p:cNvSpPr>
          <p:nvPr>
            <p:ph idx="1"/>
          </p:nvPr>
        </p:nvSpPr>
        <p:spPr>
          <a:xfrm>
            <a:off x="478104" y="956996"/>
            <a:ext cx="7620000" cy="4800600"/>
          </a:xfrm>
        </p:spPr>
        <p:txBody>
          <a:bodyPr>
            <a:noAutofit/>
          </a:bodyPr>
          <a:lstStyle/>
          <a:p>
            <a:pPr fontAlgn="base"/>
            <a:r>
              <a:rPr lang="en-US" sz="3200" dirty="0"/>
              <a:t>Red Oceans to Blue Oceans</a:t>
            </a:r>
          </a:p>
          <a:p>
            <a:pPr fontAlgn="base"/>
            <a:r>
              <a:rPr lang="en-US" sz="3200" dirty="0"/>
              <a:t>Six Paths Framework</a:t>
            </a:r>
          </a:p>
          <a:p>
            <a:pPr fontAlgn="base"/>
            <a:r>
              <a:rPr lang="en-US" sz="3200" dirty="0"/>
              <a:t>Challenges of the Six Fundamental </a:t>
            </a:r>
            <a:r>
              <a:rPr lang="en-US" sz="3200" dirty="0" smtClean="0"/>
              <a:t>Assumptions</a:t>
            </a:r>
            <a:endParaRPr lang="en-US" sz="3200" dirty="0"/>
          </a:p>
          <a:p>
            <a:pPr marL="114300" indent="0" fontAlgn="base">
              <a:buNone/>
            </a:pPr>
            <a:r>
              <a:rPr lang="en-US" sz="3200" dirty="0" smtClean="0"/>
              <a:t>	</a:t>
            </a:r>
            <a:r>
              <a:rPr lang="en-US" sz="3200" b="1" dirty="0" smtClean="0"/>
              <a:t>1. </a:t>
            </a:r>
            <a:r>
              <a:rPr lang="en-US" sz="3200" dirty="0" smtClean="0"/>
              <a:t>Industry</a:t>
            </a:r>
            <a:endParaRPr lang="en-US" sz="3200" dirty="0"/>
          </a:p>
          <a:p>
            <a:pPr marL="114300" indent="0" fontAlgn="base">
              <a:buNone/>
            </a:pPr>
            <a:r>
              <a:rPr lang="en-US" sz="3200" dirty="0" smtClean="0"/>
              <a:t>	</a:t>
            </a:r>
            <a:r>
              <a:rPr lang="en-US" sz="3200" b="1" dirty="0" smtClean="0"/>
              <a:t>2. </a:t>
            </a:r>
            <a:r>
              <a:rPr lang="en-US" sz="3200" dirty="0" smtClean="0"/>
              <a:t>Strategic </a:t>
            </a:r>
            <a:r>
              <a:rPr lang="en-US" sz="3200" dirty="0"/>
              <a:t>Groups</a:t>
            </a:r>
          </a:p>
          <a:p>
            <a:pPr marL="114300" indent="0" fontAlgn="base">
              <a:buNone/>
            </a:pPr>
            <a:r>
              <a:rPr lang="en-US" sz="3200" dirty="0" smtClean="0"/>
              <a:t>	</a:t>
            </a:r>
            <a:r>
              <a:rPr lang="en-US" sz="3200" b="1" dirty="0" smtClean="0"/>
              <a:t>3. </a:t>
            </a:r>
            <a:r>
              <a:rPr lang="en-US" sz="3200" dirty="0" smtClean="0"/>
              <a:t>Buyer </a:t>
            </a:r>
            <a:r>
              <a:rPr lang="en-US" sz="3200" dirty="0"/>
              <a:t>Groups</a:t>
            </a:r>
          </a:p>
          <a:p>
            <a:pPr marL="114300" indent="0" fontAlgn="base">
              <a:buNone/>
            </a:pPr>
            <a:r>
              <a:rPr lang="en-US" sz="3200" dirty="0" smtClean="0"/>
              <a:t>	</a:t>
            </a:r>
            <a:r>
              <a:rPr lang="en-US" sz="3200" b="1" dirty="0" smtClean="0"/>
              <a:t>4. </a:t>
            </a:r>
            <a:r>
              <a:rPr lang="en-US" sz="3200" dirty="0" smtClean="0"/>
              <a:t>Scope</a:t>
            </a:r>
            <a:endParaRPr lang="en-US" sz="3200" dirty="0"/>
          </a:p>
          <a:p>
            <a:pPr marL="114300" indent="0">
              <a:buNone/>
            </a:pPr>
            <a:r>
              <a:rPr lang="en-US" sz="3200" dirty="0" smtClean="0"/>
              <a:t>	</a:t>
            </a:r>
            <a:r>
              <a:rPr lang="en-US" sz="3200" b="1" dirty="0" smtClean="0"/>
              <a:t>5. </a:t>
            </a:r>
            <a:r>
              <a:rPr lang="en-US" sz="3200" dirty="0"/>
              <a:t>Functional / Emotional Orientation</a:t>
            </a:r>
          </a:p>
          <a:p>
            <a:pPr marL="114300" indent="0">
              <a:buNone/>
            </a:pPr>
            <a:r>
              <a:rPr lang="en-US" sz="3200" dirty="0" smtClean="0"/>
              <a:t>	</a:t>
            </a:r>
            <a:r>
              <a:rPr lang="en-US" sz="3200" b="1" dirty="0" smtClean="0"/>
              <a:t>6. </a:t>
            </a:r>
            <a:r>
              <a:rPr lang="en-US" sz="3200" dirty="0" smtClean="0"/>
              <a:t>Time</a:t>
            </a:r>
            <a:endParaRPr lang="en-US" sz="3200" dirty="0"/>
          </a:p>
          <a:p>
            <a:pPr marL="114300" indent="0">
              <a:buNone/>
            </a:pPr>
            <a:endParaRPr lang="en-US" sz="2400" dirty="0"/>
          </a:p>
        </p:txBody>
      </p:sp>
    </p:spTree>
    <p:extLst>
      <p:ext uri="{BB962C8B-B14F-4D97-AF65-F5344CB8AC3E}">
        <p14:creationId xmlns:p14="http://schemas.microsoft.com/office/powerpoint/2010/main" val="464117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20"/>
            <a:ext cx="7620000" cy="1143000"/>
          </a:xfrm>
        </p:spPr>
        <p:txBody>
          <a:bodyPr/>
          <a:lstStyle/>
          <a:p>
            <a:r>
              <a:rPr lang="en-US" sz="4000" b="1" dirty="0" smtClean="0"/>
              <a:t>Conceiving New Market Space</a:t>
            </a:r>
            <a:endParaRPr lang="en-US" sz="4000" b="1" dirty="0"/>
          </a:p>
        </p:txBody>
      </p:sp>
      <p:pic>
        <p:nvPicPr>
          <p:cNvPr id="10" name="Shape 72"/>
          <p:cNvPicPr preferRelativeResize="0"/>
          <p:nvPr/>
        </p:nvPicPr>
        <p:blipFill>
          <a:blip r:embed="rId3">
            <a:alphaModFix/>
          </a:blip>
          <a:stretch>
            <a:fillRect/>
          </a:stretch>
        </p:blipFill>
        <p:spPr>
          <a:xfrm>
            <a:off x="106680" y="1084497"/>
            <a:ext cx="8206740" cy="4933493"/>
          </a:xfrm>
          <a:prstGeom prst="rect">
            <a:avLst/>
          </a:prstGeom>
          <a:noFill/>
          <a:ln>
            <a:noFill/>
          </a:ln>
        </p:spPr>
      </p:pic>
    </p:spTree>
    <p:extLst>
      <p:ext uri="{BB962C8B-B14F-4D97-AF65-F5344CB8AC3E}">
        <p14:creationId xmlns:p14="http://schemas.microsoft.com/office/powerpoint/2010/main" val="1591564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7"/>
          <p:cNvPicPr preferRelativeResize="0">
            <a:picLocks noGrp="1"/>
          </p:cNvPicPr>
          <p:nvPr>
            <p:ph idx="1"/>
          </p:nvPr>
        </p:nvPicPr>
        <p:blipFill>
          <a:blip r:embed="rId3">
            <a:alphaModFix/>
          </a:blip>
          <a:srcRect l="14978" r="14978"/>
          <a:stretch>
            <a:fillRect/>
          </a:stretch>
        </p:blipFill>
        <p:spPr>
          <a:xfrm>
            <a:off x="457200" y="1013942"/>
            <a:ext cx="7620000" cy="4800600"/>
          </a:xfrm>
          <a:prstGeom prst="rect">
            <a:avLst/>
          </a:prstGeom>
          <a:noFill/>
          <a:ln>
            <a:noFill/>
          </a:ln>
        </p:spPr>
      </p:pic>
    </p:spTree>
    <p:extLst>
      <p:ext uri="{BB962C8B-B14F-4D97-AF65-F5344CB8AC3E}">
        <p14:creationId xmlns:p14="http://schemas.microsoft.com/office/powerpoint/2010/main" val="21796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Path 1: Look Across Alternative Industries</a:t>
            </a:r>
            <a:endParaRPr lang="en-US" sz="4000" b="1" dirty="0"/>
          </a:p>
        </p:txBody>
      </p:sp>
      <p:sp>
        <p:nvSpPr>
          <p:cNvPr id="3" name="Content Placeholder 2"/>
          <p:cNvSpPr>
            <a:spLocks noGrp="1"/>
          </p:cNvSpPr>
          <p:nvPr>
            <p:ph idx="1"/>
          </p:nvPr>
        </p:nvSpPr>
        <p:spPr>
          <a:xfrm>
            <a:off x="269843" y="1784556"/>
            <a:ext cx="7994625" cy="4800600"/>
          </a:xfrm>
        </p:spPr>
        <p:txBody>
          <a:bodyPr>
            <a:normAutofit/>
          </a:bodyPr>
          <a:lstStyle/>
          <a:p>
            <a:pPr fontAlgn="base"/>
            <a:r>
              <a:rPr lang="en-US" sz="3600" dirty="0"/>
              <a:t>Alternatives v. </a:t>
            </a:r>
            <a:r>
              <a:rPr lang="en-US" sz="3600" dirty="0" smtClean="0"/>
              <a:t>Substitutes</a:t>
            </a:r>
          </a:p>
          <a:p>
            <a:pPr marL="114300" indent="0" fontAlgn="base">
              <a:buNone/>
            </a:pPr>
            <a:endParaRPr lang="en-US" sz="1800" dirty="0"/>
          </a:p>
          <a:p>
            <a:pPr fontAlgn="base"/>
            <a:r>
              <a:rPr lang="en-US" sz="3600" dirty="0"/>
              <a:t>Consumer v. Seller </a:t>
            </a:r>
            <a:r>
              <a:rPr lang="en-US" sz="3600" dirty="0" smtClean="0"/>
              <a:t>Thought </a:t>
            </a:r>
            <a:r>
              <a:rPr lang="en-US" sz="3600" dirty="0"/>
              <a:t>P</a:t>
            </a:r>
            <a:r>
              <a:rPr lang="en-US" sz="3600" dirty="0" smtClean="0"/>
              <a:t>rocess</a:t>
            </a:r>
          </a:p>
          <a:p>
            <a:pPr marL="114300" indent="0" fontAlgn="base">
              <a:buNone/>
            </a:pPr>
            <a:endParaRPr lang="en-US" sz="1800" dirty="0"/>
          </a:p>
          <a:p>
            <a:pPr fontAlgn="base"/>
            <a:r>
              <a:rPr lang="en-US" sz="3600" dirty="0"/>
              <a:t>Southwest’s Driving v. </a:t>
            </a:r>
            <a:r>
              <a:rPr lang="en-US" sz="3600" dirty="0" smtClean="0"/>
              <a:t>Flying</a:t>
            </a:r>
          </a:p>
          <a:p>
            <a:pPr marL="114300" indent="0" fontAlgn="base">
              <a:buNone/>
            </a:pPr>
            <a:endParaRPr lang="en-US" sz="1800" dirty="0"/>
          </a:p>
          <a:p>
            <a:pPr fontAlgn="base"/>
            <a:r>
              <a:rPr lang="en-US" sz="3600" dirty="0" smtClean="0"/>
              <a:t>Your Team’s Company</a:t>
            </a:r>
          </a:p>
          <a:p>
            <a:pPr marL="114300" indent="0">
              <a:buNone/>
            </a:pPr>
            <a:endParaRPr lang="en-US" sz="1800" dirty="0"/>
          </a:p>
        </p:txBody>
      </p:sp>
    </p:spTree>
    <p:extLst>
      <p:ext uri="{BB962C8B-B14F-4D97-AF65-F5344CB8AC3E}">
        <p14:creationId xmlns:p14="http://schemas.microsoft.com/office/powerpoint/2010/main" val="150673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Path 2: Look Across Strategic Groups Within Industries</a:t>
            </a:r>
            <a:endParaRPr lang="en-US" sz="4000" b="1" dirty="0"/>
          </a:p>
        </p:txBody>
      </p:sp>
      <p:sp>
        <p:nvSpPr>
          <p:cNvPr id="3" name="Content Placeholder 2"/>
          <p:cNvSpPr>
            <a:spLocks noGrp="1"/>
          </p:cNvSpPr>
          <p:nvPr>
            <p:ph idx="1"/>
          </p:nvPr>
        </p:nvSpPr>
        <p:spPr>
          <a:xfrm>
            <a:off x="457200" y="1891698"/>
            <a:ext cx="8091448" cy="4800600"/>
          </a:xfrm>
        </p:spPr>
        <p:txBody>
          <a:bodyPr>
            <a:normAutofit/>
          </a:bodyPr>
          <a:lstStyle/>
          <a:p>
            <a:pPr fontAlgn="base"/>
            <a:r>
              <a:rPr lang="en-US" sz="3600" dirty="0"/>
              <a:t>Strategic Group Dimensions</a:t>
            </a:r>
          </a:p>
          <a:p>
            <a:pPr lvl="1" fontAlgn="base"/>
            <a:r>
              <a:rPr lang="en-US" sz="3600" dirty="0"/>
              <a:t>Price and </a:t>
            </a:r>
            <a:r>
              <a:rPr lang="en-US" sz="3600" dirty="0" smtClean="0"/>
              <a:t>Performance</a:t>
            </a:r>
          </a:p>
          <a:p>
            <a:pPr marL="411480" lvl="1" indent="0" fontAlgn="base">
              <a:buNone/>
            </a:pPr>
            <a:endParaRPr lang="en-US" sz="1800" dirty="0" smtClean="0"/>
          </a:p>
          <a:p>
            <a:pPr fontAlgn="base"/>
            <a:r>
              <a:rPr lang="en-US" sz="3800" dirty="0" smtClean="0"/>
              <a:t>In </a:t>
            </a:r>
            <a:r>
              <a:rPr lang="en-US" sz="3800" dirty="0"/>
              <a:t>the case of </a:t>
            </a:r>
            <a:r>
              <a:rPr lang="en-US" sz="3800" dirty="0" smtClean="0"/>
              <a:t>Curves</a:t>
            </a:r>
            <a:endParaRPr lang="en-US" sz="3600" dirty="0" smtClean="0"/>
          </a:p>
          <a:p>
            <a:pPr marL="411480" lvl="1" indent="0" fontAlgn="base">
              <a:buNone/>
            </a:pPr>
            <a:endParaRPr lang="en-US" sz="1800" dirty="0"/>
          </a:p>
          <a:p>
            <a:pPr marL="114300" indent="0" fontAlgn="base">
              <a:buNone/>
            </a:pPr>
            <a:endParaRPr lang="en-US" sz="3600" dirty="0"/>
          </a:p>
          <a:p>
            <a:pPr marL="114300" indent="0">
              <a:buNone/>
            </a:pPr>
            <a:endParaRPr lang="en-US" dirty="0"/>
          </a:p>
        </p:txBody>
      </p:sp>
    </p:spTree>
    <p:extLst>
      <p:ext uri="{BB962C8B-B14F-4D97-AF65-F5344CB8AC3E}">
        <p14:creationId xmlns:p14="http://schemas.microsoft.com/office/powerpoint/2010/main" val="34168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93"/>
            <a:ext cx="7620000" cy="1143000"/>
          </a:xfrm>
        </p:spPr>
        <p:txBody>
          <a:bodyPr/>
          <a:lstStyle/>
          <a:p>
            <a:r>
              <a:rPr lang="en-US" b="1" dirty="0" smtClean="0"/>
              <a:t>Curves Strategy</a:t>
            </a:r>
            <a:endParaRPr lang="en-US" b="1" dirty="0"/>
          </a:p>
        </p:txBody>
      </p:sp>
      <p:pic>
        <p:nvPicPr>
          <p:cNvPr id="11" name="Content Placeholder 10" descr="FullSizeRender.jpg"/>
          <p:cNvPicPr>
            <a:picLocks noGrp="1" noChangeAspect="1"/>
          </p:cNvPicPr>
          <p:nvPr>
            <p:ph idx="1"/>
          </p:nvPr>
        </p:nvPicPr>
        <p:blipFill>
          <a:blip r:embed="rId3" cstate="email">
            <a:extLst>
              <a:ext uri="{28A0092B-C50C-407E-A947-70E740481C1C}">
                <a14:useLocalDpi xmlns:a14="http://schemas.microsoft.com/office/drawing/2010/main" val="0"/>
              </a:ext>
            </a:extLst>
          </a:blip>
          <a:srcRect l="-25477" r="-25477"/>
          <a:stretch>
            <a:fillRect/>
          </a:stretch>
        </p:blipFill>
        <p:spPr>
          <a:xfrm>
            <a:off x="-457981" y="1187293"/>
            <a:ext cx="9212633" cy="5376558"/>
          </a:xfrm>
        </p:spPr>
      </p:pic>
    </p:spTree>
    <p:extLst>
      <p:ext uri="{BB962C8B-B14F-4D97-AF65-F5344CB8AC3E}">
        <p14:creationId xmlns:p14="http://schemas.microsoft.com/office/powerpoint/2010/main" val="3788186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Path 2: Look Across Strategic Groups Within Industries</a:t>
            </a:r>
            <a:endParaRPr lang="en-US" sz="4000" b="1" dirty="0"/>
          </a:p>
        </p:txBody>
      </p:sp>
      <p:sp>
        <p:nvSpPr>
          <p:cNvPr id="3" name="Content Placeholder 2"/>
          <p:cNvSpPr>
            <a:spLocks noGrp="1"/>
          </p:cNvSpPr>
          <p:nvPr>
            <p:ph idx="1"/>
          </p:nvPr>
        </p:nvSpPr>
        <p:spPr>
          <a:xfrm>
            <a:off x="457200" y="1891698"/>
            <a:ext cx="8091448" cy="4800600"/>
          </a:xfrm>
        </p:spPr>
        <p:txBody>
          <a:bodyPr>
            <a:normAutofit/>
          </a:bodyPr>
          <a:lstStyle/>
          <a:p>
            <a:pPr fontAlgn="base"/>
            <a:r>
              <a:rPr lang="en-US" sz="3600" dirty="0"/>
              <a:t>Strategic Group Dimensions</a:t>
            </a:r>
          </a:p>
          <a:p>
            <a:pPr lvl="1" fontAlgn="base"/>
            <a:r>
              <a:rPr lang="en-US" sz="3600" dirty="0"/>
              <a:t>Price and </a:t>
            </a:r>
            <a:r>
              <a:rPr lang="en-US" sz="3600" dirty="0" smtClean="0"/>
              <a:t>Performance</a:t>
            </a:r>
          </a:p>
          <a:p>
            <a:pPr marL="411480" lvl="1" indent="0" fontAlgn="base">
              <a:buNone/>
            </a:pPr>
            <a:endParaRPr lang="en-US" sz="1800" dirty="0" smtClean="0"/>
          </a:p>
          <a:p>
            <a:pPr fontAlgn="base"/>
            <a:r>
              <a:rPr lang="en-US" sz="3800" dirty="0" smtClean="0"/>
              <a:t>In </a:t>
            </a:r>
            <a:r>
              <a:rPr lang="en-US" sz="3800" dirty="0"/>
              <a:t>the case of </a:t>
            </a:r>
            <a:r>
              <a:rPr lang="en-US" sz="3800" dirty="0" smtClean="0"/>
              <a:t>Curves</a:t>
            </a:r>
            <a:endParaRPr lang="en-US" sz="3600" dirty="0" smtClean="0"/>
          </a:p>
          <a:p>
            <a:pPr marL="411480" lvl="1" indent="0" fontAlgn="base">
              <a:buNone/>
            </a:pPr>
            <a:endParaRPr lang="en-US" sz="1800" dirty="0"/>
          </a:p>
          <a:p>
            <a:pPr fontAlgn="base"/>
            <a:r>
              <a:rPr lang="en-US" sz="3600" dirty="0" smtClean="0"/>
              <a:t>Southwest Airline’s Strategic Groups</a:t>
            </a:r>
            <a:endParaRPr lang="en-US" sz="1800" dirty="0" smtClean="0"/>
          </a:p>
          <a:p>
            <a:pPr marL="114300" indent="0" fontAlgn="base">
              <a:buNone/>
            </a:pPr>
            <a:endParaRPr lang="en-US" sz="1800" dirty="0" smtClean="0"/>
          </a:p>
          <a:p>
            <a:pPr fontAlgn="base"/>
            <a:r>
              <a:rPr lang="en-US" sz="3600" dirty="0"/>
              <a:t>Your </a:t>
            </a:r>
            <a:r>
              <a:rPr lang="en-US" sz="3600" dirty="0" smtClean="0"/>
              <a:t>Company’s Strategic </a:t>
            </a:r>
            <a:r>
              <a:rPr lang="en-US" sz="3600" dirty="0"/>
              <a:t>Groups</a:t>
            </a:r>
          </a:p>
          <a:p>
            <a:pPr fontAlgn="base"/>
            <a:endParaRPr lang="en-US" sz="3600" dirty="0"/>
          </a:p>
          <a:p>
            <a:pPr marL="114300" indent="0">
              <a:buNone/>
            </a:pPr>
            <a:endParaRPr lang="en-US" dirty="0"/>
          </a:p>
        </p:txBody>
      </p:sp>
    </p:spTree>
    <p:extLst>
      <p:ext uri="{BB962C8B-B14F-4D97-AF65-F5344CB8AC3E}">
        <p14:creationId xmlns:p14="http://schemas.microsoft.com/office/powerpoint/2010/main" val="12409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Path 3: Look Across the Chain of Buyers</a:t>
            </a:r>
            <a:endParaRPr lang="en-US" sz="4000" b="1" dirty="0"/>
          </a:p>
        </p:txBody>
      </p:sp>
      <p:sp>
        <p:nvSpPr>
          <p:cNvPr id="3" name="Content Placeholder 2"/>
          <p:cNvSpPr>
            <a:spLocks noGrp="1"/>
          </p:cNvSpPr>
          <p:nvPr>
            <p:ph idx="1"/>
          </p:nvPr>
        </p:nvSpPr>
        <p:spPr>
          <a:xfrm>
            <a:off x="457199" y="1417638"/>
            <a:ext cx="8044995" cy="5602994"/>
          </a:xfrm>
        </p:spPr>
        <p:txBody>
          <a:bodyPr>
            <a:noAutofit/>
          </a:bodyPr>
          <a:lstStyle/>
          <a:p>
            <a:pPr fontAlgn="base"/>
            <a:r>
              <a:rPr lang="en-US" sz="3600" dirty="0"/>
              <a:t>Chain of buyers </a:t>
            </a:r>
          </a:p>
          <a:p>
            <a:pPr lvl="1" fontAlgn="base"/>
            <a:r>
              <a:rPr lang="en-US" sz="3600" dirty="0" smtClean="0"/>
              <a:t>Purchasers</a:t>
            </a:r>
            <a:endParaRPr lang="en-US" sz="3600" dirty="0"/>
          </a:p>
          <a:p>
            <a:pPr lvl="1" fontAlgn="base"/>
            <a:r>
              <a:rPr lang="en-US" sz="3600" dirty="0" smtClean="0"/>
              <a:t>Users</a:t>
            </a:r>
            <a:endParaRPr lang="en-US" sz="3600" dirty="0"/>
          </a:p>
          <a:p>
            <a:pPr lvl="1" fontAlgn="base"/>
            <a:r>
              <a:rPr lang="en-US" sz="3600" dirty="0" smtClean="0"/>
              <a:t>Influencers</a:t>
            </a:r>
          </a:p>
          <a:p>
            <a:pPr marL="411480" lvl="1" indent="0" fontAlgn="base">
              <a:buNone/>
            </a:pPr>
            <a:endParaRPr lang="en-US" sz="1800" dirty="0"/>
          </a:p>
          <a:p>
            <a:pPr fontAlgn="base"/>
            <a:r>
              <a:rPr lang="en-US" sz="3600" dirty="0" smtClean="0"/>
              <a:t>Nordisk in the Insulin Industry</a:t>
            </a:r>
          </a:p>
          <a:p>
            <a:pPr marL="114300" indent="0" fontAlgn="base">
              <a:buNone/>
            </a:pPr>
            <a:endParaRPr lang="en-US" sz="1800" dirty="0" smtClean="0"/>
          </a:p>
          <a:p>
            <a:pPr fontAlgn="base"/>
            <a:r>
              <a:rPr lang="en-US" sz="3600" dirty="0" smtClean="0"/>
              <a:t>Southwest Airlines</a:t>
            </a:r>
          </a:p>
          <a:p>
            <a:pPr lvl="1" fontAlgn="base"/>
            <a:r>
              <a:rPr lang="en-US" sz="3600" dirty="0" smtClean="0"/>
              <a:t> Happy Employees = Happy Customers</a:t>
            </a:r>
          </a:p>
          <a:p>
            <a:pPr marL="114300" indent="0" fontAlgn="base">
              <a:buNone/>
            </a:pPr>
            <a:endParaRPr lang="en-US" sz="1800" dirty="0"/>
          </a:p>
          <a:p>
            <a:pPr marL="114300" indent="0">
              <a:buNone/>
            </a:pPr>
            <a:endParaRPr lang="en-US" sz="2000" dirty="0"/>
          </a:p>
        </p:txBody>
      </p:sp>
    </p:spTree>
    <p:extLst>
      <p:ext uri="{BB962C8B-B14F-4D97-AF65-F5344CB8AC3E}">
        <p14:creationId xmlns:p14="http://schemas.microsoft.com/office/powerpoint/2010/main" val="32435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533"/>
            <a:ext cx="8076942" cy="1143000"/>
          </a:xfrm>
        </p:spPr>
        <p:txBody>
          <a:bodyPr/>
          <a:lstStyle/>
          <a:p>
            <a:r>
              <a:rPr lang="en-US" sz="4000" b="1" dirty="0" smtClean="0"/>
              <a:t>Path 4: Look Across Complementary Product and Service Offerings</a:t>
            </a:r>
            <a:endParaRPr lang="en-US" sz="4000" b="1" dirty="0"/>
          </a:p>
        </p:txBody>
      </p:sp>
      <p:sp>
        <p:nvSpPr>
          <p:cNvPr id="3" name="Content Placeholder 2"/>
          <p:cNvSpPr>
            <a:spLocks noGrp="1"/>
          </p:cNvSpPr>
          <p:nvPr>
            <p:ph idx="1"/>
          </p:nvPr>
        </p:nvSpPr>
        <p:spPr>
          <a:xfrm>
            <a:off x="457200" y="2046686"/>
            <a:ext cx="7620000" cy="4800600"/>
          </a:xfrm>
        </p:spPr>
        <p:txBody>
          <a:bodyPr>
            <a:normAutofit/>
          </a:bodyPr>
          <a:lstStyle/>
          <a:p>
            <a:pPr fontAlgn="base"/>
            <a:r>
              <a:rPr lang="en-US" sz="3600" dirty="0"/>
              <a:t>Complementary value or cost can a</a:t>
            </a:r>
            <a:r>
              <a:rPr lang="en-US" sz="3600" dirty="0" smtClean="0"/>
              <a:t>ffect </a:t>
            </a:r>
            <a:r>
              <a:rPr lang="en-US" sz="3600" dirty="0"/>
              <a:t>the sale of your product or </a:t>
            </a:r>
            <a:r>
              <a:rPr lang="en-US" sz="3600" dirty="0" smtClean="0"/>
              <a:t>service</a:t>
            </a:r>
          </a:p>
          <a:p>
            <a:pPr marL="114300" indent="0" fontAlgn="base">
              <a:buNone/>
            </a:pPr>
            <a:endParaRPr lang="en-US" sz="1800" dirty="0"/>
          </a:p>
          <a:p>
            <a:pPr fontAlgn="base"/>
            <a:r>
              <a:rPr lang="en-US" sz="3600" dirty="0"/>
              <a:t>In the case of </a:t>
            </a:r>
            <a:r>
              <a:rPr lang="en-US" sz="3600" dirty="0" smtClean="0"/>
              <a:t>Vehicles (NABI)</a:t>
            </a:r>
          </a:p>
          <a:p>
            <a:pPr marL="114300" indent="0" fontAlgn="base">
              <a:buNone/>
            </a:pPr>
            <a:endParaRPr lang="en-US" sz="1800" dirty="0"/>
          </a:p>
          <a:p>
            <a:pPr marL="114300" indent="0">
              <a:buNone/>
            </a:pPr>
            <a:endParaRPr lang="en-US" sz="2800" dirty="0"/>
          </a:p>
        </p:txBody>
      </p:sp>
    </p:spTree>
    <p:extLst>
      <p:ext uri="{BB962C8B-B14F-4D97-AF65-F5344CB8AC3E}">
        <p14:creationId xmlns:p14="http://schemas.microsoft.com/office/powerpoint/2010/main" val="78196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92" y="-27611"/>
            <a:ext cx="7620000" cy="1143000"/>
          </a:xfrm>
        </p:spPr>
        <p:txBody>
          <a:bodyPr/>
          <a:lstStyle/>
          <a:p>
            <a:r>
              <a:rPr lang="en-US" b="1" dirty="0" smtClean="0"/>
              <a:t>NABI</a:t>
            </a:r>
            <a:endParaRPr lang="en-US" b="1" dirty="0"/>
          </a:p>
        </p:txBody>
      </p:sp>
      <p:pic>
        <p:nvPicPr>
          <p:cNvPr id="12" name="Content Placeholder 11" descr="FullSizeRender.jpg"/>
          <p:cNvPicPr>
            <a:picLocks noGrp="1" noChangeAspect="1"/>
          </p:cNvPicPr>
          <p:nvPr>
            <p:ph idx="1"/>
          </p:nvPr>
        </p:nvPicPr>
        <p:blipFill>
          <a:blip r:embed="rId3" cstate="email">
            <a:extLst>
              <a:ext uri="{28A0092B-C50C-407E-A947-70E740481C1C}">
                <a14:useLocalDpi xmlns:a14="http://schemas.microsoft.com/office/drawing/2010/main" val="0"/>
              </a:ext>
            </a:extLst>
          </a:blip>
          <a:srcRect l="-6988" r="-6988"/>
          <a:stretch>
            <a:fillRect/>
          </a:stretch>
        </p:blipFill>
        <p:spPr>
          <a:xfrm>
            <a:off x="236364" y="866885"/>
            <a:ext cx="8068414" cy="5715000"/>
          </a:xfrm>
        </p:spPr>
      </p:pic>
    </p:spTree>
    <p:extLst>
      <p:ext uri="{BB962C8B-B14F-4D97-AF65-F5344CB8AC3E}">
        <p14:creationId xmlns:p14="http://schemas.microsoft.com/office/powerpoint/2010/main" val="431773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402</TotalTime>
  <Words>850</Words>
  <Application>Microsoft Office PowerPoint</Application>
  <PresentationFormat>On-screen Show (4:3)</PresentationFormat>
  <Paragraphs>264</Paragraphs>
  <Slides>21</Slides>
  <Notes>21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Adjacency</vt:lpstr>
      <vt:lpstr>Reconstructing Market Boundaries Blue Ocean Strategy: Chapter 3</vt:lpstr>
      <vt:lpstr>Reconstruct Market Boundaries</vt:lpstr>
      <vt:lpstr>Path 1: Look Across Alternative Industries</vt:lpstr>
      <vt:lpstr>Path 2: Look Across Strategic Groups Within Industries</vt:lpstr>
      <vt:lpstr>Curves Strategy</vt:lpstr>
      <vt:lpstr>Path 2: Look Across Strategic Groups Within Industries</vt:lpstr>
      <vt:lpstr>Path 3: Look Across the Chain of Buyers</vt:lpstr>
      <vt:lpstr>Path 4: Look Across Complementary Product and Service Offerings</vt:lpstr>
      <vt:lpstr>NABI</vt:lpstr>
      <vt:lpstr>Path 4: Look Across Complementary Product and Service Offerings</vt:lpstr>
      <vt:lpstr>Path 5: Look Across Functional or Emotional Appeal to Buyers</vt:lpstr>
      <vt:lpstr>Extra Gum</vt:lpstr>
      <vt:lpstr>Southwest Airlines</vt:lpstr>
      <vt:lpstr>Apple, Inc. </vt:lpstr>
      <vt:lpstr>Ford</vt:lpstr>
      <vt:lpstr>Chipotle</vt:lpstr>
      <vt:lpstr>Path 6: Look Across Time</vt:lpstr>
      <vt:lpstr>Gary Kelly – Southwest’s Fuel Hedging</vt:lpstr>
      <vt:lpstr>Path 6: Look Across Time</vt:lpstr>
      <vt:lpstr>Conceiving New Market Space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Ocean Strategy Chapter 3: Reconstructing Market Boundaries</dc:title>
  <dc:creator>Amy Wolf</dc:creator>
  <cp:lastModifiedBy>Lafont, Matthew</cp:lastModifiedBy>
  <cp:revision>48</cp:revision>
  <dcterms:created xsi:type="dcterms:W3CDTF">2014-09-04T03:44:54Z</dcterms:created>
  <dcterms:modified xsi:type="dcterms:W3CDTF">2014-10-02T15:40:09Z</dcterms:modified>
</cp:coreProperties>
</file>