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8"/>
  </p:notesMasterIdLst>
  <p:sldIdLst>
    <p:sldId id="256" r:id="rId2"/>
    <p:sldId id="258" r:id="rId3"/>
    <p:sldId id="259" r:id="rId4"/>
    <p:sldId id="260" r:id="rId5"/>
    <p:sldId id="261" r:id="rId6"/>
    <p:sldId id="257" r:id="rId7"/>
    <p:sldId id="262" r:id="rId8"/>
    <p:sldId id="263" r:id="rId9"/>
    <p:sldId id="264" r:id="rId10"/>
    <p:sldId id="265" r:id="rId11"/>
    <p:sldId id="266" r:id="rId12"/>
    <p:sldId id="267" r:id="rId13"/>
    <p:sldId id="268" r:id="rId14"/>
    <p:sldId id="276" r:id="rId15"/>
    <p:sldId id="279" r:id="rId16"/>
    <p:sldId id="280" r:id="rId17"/>
    <p:sldId id="281" r:id="rId18"/>
    <p:sldId id="282" r:id="rId19"/>
    <p:sldId id="278" r:id="rId20"/>
    <p:sldId id="269" r:id="rId21"/>
    <p:sldId id="270" r:id="rId22"/>
    <p:sldId id="271" r:id="rId23"/>
    <p:sldId id="272" r:id="rId24"/>
    <p:sldId id="273" r:id="rId25"/>
    <p:sldId id="274" r:id="rId26"/>
    <p:sldId id="275"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2" d="100"/>
          <a:sy n="102" d="100"/>
        </p:scale>
        <p:origin x="-183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F78420-C2C0-7143-9063-BBC06F279E62}" type="datetimeFigureOut">
              <a:rPr lang="en-US" smtClean="0"/>
              <a:t>10/15/14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D0747C-0BF4-B849-8A18-7E54A080F321}" type="slidenum">
              <a:rPr lang="en-US" smtClean="0"/>
              <a:t>‹#›</a:t>
            </a:fld>
            <a:endParaRPr lang="en-US"/>
          </a:p>
        </p:txBody>
      </p:sp>
    </p:spTree>
    <p:extLst>
      <p:ext uri="{BB962C8B-B14F-4D97-AF65-F5344CB8AC3E}">
        <p14:creationId xmlns:p14="http://schemas.microsoft.com/office/powerpoint/2010/main" val="14708578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Closest to your market</a:t>
            </a:r>
          </a:p>
          <a:p>
            <a:endParaRPr lang="en-US" dirty="0"/>
          </a:p>
        </p:txBody>
      </p:sp>
      <p:sp>
        <p:nvSpPr>
          <p:cNvPr id="4" name="Slide Number Placeholder 3"/>
          <p:cNvSpPr>
            <a:spLocks noGrp="1"/>
          </p:cNvSpPr>
          <p:nvPr>
            <p:ph type="sldNum" sz="quarter" idx="10"/>
          </p:nvPr>
        </p:nvSpPr>
        <p:spPr/>
        <p:txBody>
          <a:bodyPr/>
          <a:lstStyle/>
          <a:p>
            <a:fld id="{76CC2284-B7C3-584D-A09F-ECC4576D7D04}" type="slidenum">
              <a:rPr lang="en-US" smtClean="0"/>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professionals were first tier noncustomers who were in search of better solutions</a:t>
            </a:r>
            <a:endParaRPr lang="en-US" dirty="0"/>
          </a:p>
        </p:txBody>
      </p:sp>
      <p:sp>
        <p:nvSpPr>
          <p:cNvPr id="4" name="Slide Number Placeholder 3"/>
          <p:cNvSpPr>
            <a:spLocks noGrp="1"/>
          </p:cNvSpPr>
          <p:nvPr>
            <p:ph type="sldNum" sz="quarter" idx="10"/>
          </p:nvPr>
        </p:nvSpPr>
        <p:spPr/>
        <p:txBody>
          <a:bodyPr/>
          <a:lstStyle/>
          <a:p>
            <a:fld id="{76CC2284-B7C3-584D-A09F-ECC4576D7D04}" type="slidenum">
              <a:rPr lang="en-US" smtClean="0"/>
              <a:t>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store has its own kitchen</a:t>
            </a:r>
          </a:p>
          <a:p>
            <a:r>
              <a:rPr lang="en-US" dirty="0" err="1" smtClean="0"/>
              <a:t>Nonfresh</a:t>
            </a:r>
            <a:r>
              <a:rPr lang="en-US" baseline="0" dirty="0" smtClean="0"/>
              <a:t> items are made by high quality producers</a:t>
            </a:r>
          </a:p>
          <a:p>
            <a:r>
              <a:rPr lang="en-US" baseline="0" dirty="0" smtClean="0"/>
              <a:t>Their different types of breads came from countries that </a:t>
            </a:r>
            <a:r>
              <a:rPr lang="en-US" baseline="0" dirty="0" err="1" smtClean="0"/>
              <a:t>specialzed</a:t>
            </a:r>
            <a:r>
              <a:rPr lang="en-US" baseline="0" dirty="0" smtClean="0"/>
              <a:t> in them</a:t>
            </a:r>
          </a:p>
          <a:p>
            <a:r>
              <a:rPr lang="en-US" baseline="0" dirty="0" smtClean="0"/>
              <a:t>No food was kept over to the next day….leftovers given to homeless</a:t>
            </a:r>
          </a:p>
          <a:p>
            <a:endParaRPr lang="en-US" baseline="0" dirty="0" smtClean="0"/>
          </a:p>
          <a:p>
            <a:endParaRPr lang="en-US" baseline="0" dirty="0" smtClean="0"/>
          </a:p>
          <a:p>
            <a:r>
              <a:rPr lang="en-US" baseline="0" dirty="0" smtClean="0"/>
              <a:t>Instead of ordering, pay, wait, receive, sit down, it is browse, pick up, pay, leave. </a:t>
            </a:r>
          </a:p>
          <a:p>
            <a:endParaRPr lang="en-US" baseline="0" dirty="0" smtClean="0"/>
          </a:p>
          <a:p>
            <a:r>
              <a:rPr lang="en-US" baseline="0" dirty="0" smtClean="0"/>
              <a:t>Sells 25 million sandwiches a year</a:t>
            </a:r>
          </a:p>
          <a:p>
            <a:endParaRPr lang="en-US" baseline="0" dirty="0" smtClean="0"/>
          </a:p>
          <a:p>
            <a:r>
              <a:rPr lang="en-US" baseline="0" dirty="0" err="1" smtClean="0"/>
              <a:t>Pret</a:t>
            </a:r>
            <a:r>
              <a:rPr lang="en-US" baseline="0" dirty="0" smtClean="0"/>
              <a:t> A Manger looked at the first tier non customers who were waiting to jump ship from eating at restaurants every day, and created a blue ocean full of untapped demand. </a:t>
            </a:r>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76CC2284-B7C3-584D-A09F-ECC4576D7D04}" type="slidenum">
              <a:rPr lang="en-US" smtClean="0"/>
              <a:t>12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By reaching</a:t>
            </a:r>
            <a:r>
              <a:rPr lang="en-US" baseline="0" dirty="0" smtClean="0"/>
              <a:t> across existing customers and tapping into the world of noncustomers, a company can greatly increase demand for their product. </a:t>
            </a:r>
            <a:endParaRPr lang="en-US" dirty="0" smtClean="0"/>
          </a:p>
          <a:p>
            <a:endParaRPr lang="en-US" dirty="0" smtClean="0"/>
          </a:p>
          <a:p>
            <a:r>
              <a:rPr lang="en-US" dirty="0" smtClean="0"/>
              <a:t>These people would jump ship if a</a:t>
            </a:r>
            <a:r>
              <a:rPr lang="en-US" baseline="0" dirty="0" smtClean="0"/>
              <a:t> better alternative came along. People who are wanting the latest greatest technology will jump ship if a different company offered something better than the </a:t>
            </a:r>
            <a:r>
              <a:rPr lang="en-US" baseline="0" dirty="0" err="1" smtClean="0"/>
              <a:t>iphone</a:t>
            </a:r>
            <a:r>
              <a:rPr lang="en-US" baseline="0" dirty="0" smtClean="0"/>
              <a:t> or </a:t>
            </a:r>
            <a:r>
              <a:rPr lang="en-US" baseline="0" dirty="0" err="1" smtClean="0"/>
              <a:t>ipad</a:t>
            </a:r>
            <a:r>
              <a:rPr lang="en-US" baseline="0" dirty="0" smtClean="0"/>
              <a:t>. When </a:t>
            </a:r>
            <a:r>
              <a:rPr lang="en-US" baseline="0" dirty="0" err="1" smtClean="0"/>
              <a:t>iphone</a:t>
            </a:r>
            <a:r>
              <a:rPr lang="en-US" baseline="0" dirty="0" smtClean="0"/>
              <a:t> first came out, these were people who had flip phones, who jumped ship to apples market. </a:t>
            </a:r>
          </a:p>
          <a:p>
            <a:endParaRPr lang="en-US" baseline="0" dirty="0" smtClean="0"/>
          </a:p>
          <a:p>
            <a:r>
              <a:rPr lang="en-US" baseline="0" dirty="0" smtClean="0"/>
              <a:t>Southwest – someone who wants first class, more amenities, etc. Someone who has a need to fly more globally than domestically. Or someone who flies southwest just because it’s the most convenient, but if </a:t>
            </a:r>
            <a:r>
              <a:rPr lang="en-US" baseline="0" dirty="0" err="1" smtClean="0"/>
              <a:t>american</a:t>
            </a:r>
            <a:r>
              <a:rPr lang="en-US" baseline="0" dirty="0" smtClean="0"/>
              <a:t> airlines started offering the same amenities, that customer might jump ship. </a:t>
            </a:r>
          </a:p>
          <a:p>
            <a:r>
              <a:rPr lang="en-US" baseline="0" dirty="0" smtClean="0"/>
              <a:t>Chipotle - </a:t>
            </a:r>
          </a:p>
          <a:p>
            <a:r>
              <a:rPr lang="en-US" baseline="0" dirty="0" smtClean="0"/>
              <a:t>Costco – If Sam’s offered higher end products. Or customers who shop at </a:t>
            </a:r>
            <a:r>
              <a:rPr lang="en-US" baseline="0" dirty="0" err="1" smtClean="0"/>
              <a:t>walmart</a:t>
            </a:r>
            <a:r>
              <a:rPr lang="en-US" baseline="0" dirty="0" smtClean="0"/>
              <a:t>, and jumped ship to </a:t>
            </a:r>
            <a:r>
              <a:rPr lang="en-US" baseline="0" dirty="0" err="1" smtClean="0"/>
              <a:t>costco</a:t>
            </a:r>
            <a:r>
              <a:rPr lang="en-US" baseline="0" dirty="0" smtClean="0"/>
              <a:t> when they came to </a:t>
            </a:r>
            <a:r>
              <a:rPr lang="en-US" baseline="0" dirty="0" err="1" smtClean="0"/>
              <a:t>lubbock</a:t>
            </a:r>
            <a:endParaRPr lang="en-US" baseline="0" dirty="0" smtClean="0"/>
          </a:p>
          <a:p>
            <a:r>
              <a:rPr lang="en-US" baseline="0" dirty="0" smtClean="0"/>
              <a:t>Exxon – customers buy gas either way. They will jump ship if </a:t>
            </a:r>
            <a:r>
              <a:rPr lang="en-US" baseline="0" dirty="0" err="1" smtClean="0"/>
              <a:t>exxon</a:t>
            </a:r>
            <a:r>
              <a:rPr lang="en-US" baseline="0" dirty="0" smtClean="0"/>
              <a:t> offered better service or something like that</a:t>
            </a:r>
          </a:p>
          <a:p>
            <a:r>
              <a:rPr lang="en-US" baseline="0" dirty="0" smtClean="0"/>
              <a:t>Ford – customers who want a new body style, or people who want/need the ford credit. </a:t>
            </a:r>
            <a:endParaRPr lang="en-US" dirty="0"/>
          </a:p>
        </p:txBody>
      </p:sp>
      <p:sp>
        <p:nvSpPr>
          <p:cNvPr id="4" name="Slide Number Placeholder 3"/>
          <p:cNvSpPr>
            <a:spLocks noGrp="1"/>
          </p:cNvSpPr>
          <p:nvPr>
            <p:ph type="sldNum" sz="quarter" idx="10"/>
          </p:nvPr>
        </p:nvSpPr>
        <p:spPr/>
        <p:txBody>
          <a:bodyPr/>
          <a:lstStyle/>
          <a:p>
            <a:fld id="{76CC2284-B7C3-584D-A09F-ECC4576D7D04}" type="slidenum">
              <a:rPr lang="en-US" smtClean="0"/>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Companies would</a:t>
            </a:r>
            <a:r>
              <a:rPr lang="en-US" baseline="0" dirty="0" smtClean="0"/>
              <a:t> be surprised how many 3 </a:t>
            </a:r>
            <a:r>
              <a:rPr lang="en-US" baseline="0" dirty="0" err="1" smtClean="0"/>
              <a:t>teir</a:t>
            </a:r>
            <a:r>
              <a:rPr lang="en-US" baseline="0" dirty="0" smtClean="0"/>
              <a:t> non </a:t>
            </a:r>
            <a:r>
              <a:rPr lang="en-US" baseline="0" dirty="0" err="1" smtClean="0"/>
              <a:t>cust</a:t>
            </a:r>
            <a:r>
              <a:rPr lang="en-US" baseline="0" dirty="0" smtClean="0"/>
              <a:t>, they are forfeiting and losing opportunities</a:t>
            </a:r>
          </a:p>
          <a:p>
            <a:r>
              <a:rPr lang="en-US" baseline="0" dirty="0" smtClean="0"/>
              <a:t>Oral care example  </a:t>
            </a:r>
            <a:endParaRPr lang="en-US" dirty="0"/>
          </a:p>
        </p:txBody>
      </p:sp>
      <p:sp>
        <p:nvSpPr>
          <p:cNvPr id="4" name="Slide Number Placeholder 3"/>
          <p:cNvSpPr>
            <a:spLocks noGrp="1"/>
          </p:cNvSpPr>
          <p:nvPr>
            <p:ph type="sldNum" sz="quarter" idx="10"/>
          </p:nvPr>
        </p:nvSpPr>
        <p:spPr/>
        <p:txBody>
          <a:bodyPr/>
          <a:lstStyle/>
          <a:p>
            <a:fld id="{7BC45ABF-5342-254D-9FC6-D93CD31E70B1}" type="slidenum">
              <a:rPr lang="en-US" smtClean="0"/>
              <a:t>21</a:t>
            </a:fld>
            <a:endParaRPr lang="en-US"/>
          </a:p>
        </p:txBody>
      </p:sp>
    </p:spTree>
    <p:extLst>
      <p:ext uri="{BB962C8B-B14F-4D97-AF65-F5344CB8AC3E}">
        <p14:creationId xmlns:p14="http://schemas.microsoft.com/office/powerpoint/2010/main" val="376002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240D5C-3CE5-F344-904A-C9E3383CCB83}" type="datetimeFigureOut">
              <a:rPr lang="en-US" smtClean="0"/>
              <a:pPr/>
              <a:t>10/15/14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2D9B4-2C2B-2147-BEF1-7AA3AB7634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240D5C-3CE5-F344-904A-C9E3383CCB83}" type="datetimeFigureOut">
              <a:rPr lang="en-US" smtClean="0"/>
              <a:pPr/>
              <a:t>10/15/14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2D9B4-2C2B-2147-BEF1-7AA3AB7634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240D5C-3CE5-F344-904A-C9E3383CCB83}" type="datetimeFigureOut">
              <a:rPr lang="en-US" smtClean="0"/>
              <a:pPr/>
              <a:t>10/15/14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2D9B4-2C2B-2147-BEF1-7AA3AB7634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240D5C-3CE5-F344-904A-C9E3383CCB83}" type="datetimeFigureOut">
              <a:rPr lang="en-US" smtClean="0"/>
              <a:pPr/>
              <a:t>10/15/14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2D9B4-2C2B-2147-BEF1-7AA3AB7634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240D5C-3CE5-F344-904A-C9E3383CCB83}" type="datetimeFigureOut">
              <a:rPr lang="en-US" smtClean="0"/>
              <a:pPr/>
              <a:t>10/15/14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2D9B4-2C2B-2147-BEF1-7AA3AB7634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240D5C-3CE5-F344-904A-C9E3383CCB83}" type="datetimeFigureOut">
              <a:rPr lang="en-US" smtClean="0"/>
              <a:pPr/>
              <a:t>10/15/14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32D9B4-2C2B-2147-BEF1-7AA3AB7634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240D5C-3CE5-F344-904A-C9E3383CCB83}" type="datetimeFigureOut">
              <a:rPr lang="en-US" smtClean="0"/>
              <a:pPr/>
              <a:t>10/15/14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32D9B4-2C2B-2147-BEF1-7AA3AB7634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240D5C-3CE5-F344-904A-C9E3383CCB83}" type="datetimeFigureOut">
              <a:rPr lang="en-US" smtClean="0"/>
              <a:pPr/>
              <a:t>10/15/14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32D9B4-2C2B-2147-BEF1-7AA3AB7634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240D5C-3CE5-F344-904A-C9E3383CCB83}" type="datetimeFigureOut">
              <a:rPr lang="en-US" smtClean="0"/>
              <a:pPr/>
              <a:t>10/15/14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32D9B4-2C2B-2147-BEF1-7AA3AB7634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240D5C-3CE5-F344-904A-C9E3383CCB83}" type="datetimeFigureOut">
              <a:rPr lang="en-US" smtClean="0"/>
              <a:pPr/>
              <a:t>10/15/14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32D9B4-2C2B-2147-BEF1-7AA3AB763400}"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240D5C-3CE5-F344-904A-C9E3383CCB83}" type="datetimeFigureOut">
              <a:rPr lang="en-US" smtClean="0"/>
              <a:pPr/>
              <a:t>10/15/14</a:t>
            </a:fld>
            <a:endParaRPr lang="en-US"/>
          </a:p>
        </p:txBody>
      </p:sp>
      <p:sp>
        <p:nvSpPr>
          <p:cNvPr id="9" name="Slide Number Placeholder 8"/>
          <p:cNvSpPr>
            <a:spLocks noGrp="1"/>
          </p:cNvSpPr>
          <p:nvPr>
            <p:ph type="sldNum" sz="quarter" idx="11"/>
          </p:nvPr>
        </p:nvSpPr>
        <p:spPr/>
        <p:txBody>
          <a:bodyPr/>
          <a:lstStyle/>
          <a:p>
            <a:fld id="{4C32D9B4-2C2B-2147-BEF1-7AA3AB763400}"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C32D9B4-2C2B-2147-BEF1-7AA3AB763400}"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240D5C-3CE5-F344-904A-C9E3383CCB83}" type="datetimeFigureOut">
              <a:rPr lang="en-US" smtClean="0"/>
              <a:pPr/>
              <a:t>10/15/14</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Reach Beyond Existing Demand</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Nikki Chaib</a:t>
            </a:r>
          </a:p>
          <a:p>
            <a:r>
              <a:rPr lang="en-US" dirty="0" smtClean="0"/>
              <a:t>Rachel Parrish</a:t>
            </a:r>
          </a:p>
          <a:p>
            <a:r>
              <a:rPr lang="en-US" dirty="0" smtClean="0"/>
              <a:t>Banner Owen</a:t>
            </a:r>
          </a:p>
          <a:p>
            <a:r>
              <a:rPr lang="en-US" dirty="0" smtClean="0"/>
              <a:t>Alex Gonzalez</a:t>
            </a:r>
            <a:endParaRPr lang="en-US" dirty="0"/>
          </a:p>
        </p:txBody>
      </p:sp>
    </p:spTree>
    <p:extLst>
      <p:ext uri="{BB962C8B-B14F-4D97-AF65-F5344CB8AC3E}">
        <p14:creationId xmlns:p14="http://schemas.microsoft.com/office/powerpoint/2010/main" val="1047991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First-Tier </a:t>
            </a:r>
            <a:r>
              <a:rPr lang="en-US" dirty="0" smtClean="0"/>
              <a:t>of Noncustomers</a:t>
            </a:r>
            <a:endParaRPr lang="en-US" dirty="0"/>
          </a:p>
        </p:txBody>
      </p:sp>
      <p:sp>
        <p:nvSpPr>
          <p:cNvPr id="3" name="Content Placeholder 2"/>
          <p:cNvSpPr>
            <a:spLocks noGrp="1"/>
          </p:cNvSpPr>
          <p:nvPr>
            <p:ph idx="1"/>
          </p:nvPr>
        </p:nvSpPr>
        <p:spPr/>
        <p:txBody>
          <a:bodyPr>
            <a:normAutofit/>
          </a:bodyPr>
          <a:lstStyle/>
          <a:p>
            <a:r>
              <a:rPr lang="en-US" dirty="0" smtClean="0"/>
              <a:t>“Soon-to-be” noncustomers who are on the edge of your market waiting to jump ship. </a:t>
            </a:r>
          </a:p>
          <a:p>
            <a:r>
              <a:rPr lang="en-US" dirty="0" smtClean="0"/>
              <a:t>Minimally purchase an industry’s offering out of necessity, but are mentally noncustomers of the industry. </a:t>
            </a:r>
          </a:p>
          <a:p>
            <a:r>
              <a:rPr lang="en-US" dirty="0" smtClean="0"/>
              <a:t>These people view themselves as noncustomers.</a:t>
            </a:r>
          </a:p>
          <a:p>
            <a:r>
              <a:rPr lang="en-US" dirty="0" smtClean="0"/>
              <a:t>As the number of these customers increases, the market grows stagnant and develops a growth problem.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Pret</a:t>
            </a:r>
            <a:r>
              <a:rPr lang="en-US" dirty="0" smtClean="0"/>
              <a:t> A Manger</a:t>
            </a:r>
            <a:endParaRPr lang="en-US" dirty="0"/>
          </a:p>
        </p:txBody>
      </p:sp>
      <p:sp>
        <p:nvSpPr>
          <p:cNvPr id="3" name="Content Placeholder 2"/>
          <p:cNvSpPr>
            <a:spLocks noGrp="1"/>
          </p:cNvSpPr>
          <p:nvPr>
            <p:ph idx="1"/>
          </p:nvPr>
        </p:nvSpPr>
        <p:spPr/>
        <p:txBody>
          <a:bodyPr/>
          <a:lstStyle/>
          <a:p>
            <a:r>
              <a:rPr lang="en-US" dirty="0" smtClean="0"/>
              <a:t>British fast-food chain who tapped into the latent demand of first-tier noncustomers. </a:t>
            </a:r>
          </a:p>
          <a:p>
            <a:r>
              <a:rPr lang="en-US" dirty="0" smtClean="0"/>
              <a:t>European professionals frequented sit down restaurants for lunch. </a:t>
            </a:r>
          </a:p>
          <a:p>
            <a:pPr lvl="2"/>
            <a:r>
              <a:rPr lang="en-US" dirty="0" smtClean="0"/>
              <a:t>Too long</a:t>
            </a:r>
          </a:p>
          <a:p>
            <a:pPr lvl="2"/>
            <a:r>
              <a:rPr lang="en-US" dirty="0" smtClean="0"/>
              <a:t>Not healthy</a:t>
            </a:r>
          </a:p>
          <a:p>
            <a:pPr lvl="2"/>
            <a:r>
              <a:rPr lang="en-US" dirty="0" smtClean="0"/>
              <a:t>Too expensive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Pret</a:t>
            </a:r>
            <a:r>
              <a:rPr lang="en-US" dirty="0" smtClean="0"/>
              <a:t> A Manger</a:t>
            </a:r>
            <a:endParaRPr lang="en-US" dirty="0"/>
          </a:p>
        </p:txBody>
      </p:sp>
      <p:sp>
        <p:nvSpPr>
          <p:cNvPr id="3" name="Content Placeholder 2"/>
          <p:cNvSpPr>
            <a:spLocks noGrp="1"/>
          </p:cNvSpPr>
          <p:nvPr>
            <p:ph idx="1"/>
          </p:nvPr>
        </p:nvSpPr>
        <p:spPr/>
        <p:txBody>
          <a:bodyPr>
            <a:normAutofit/>
          </a:bodyPr>
          <a:lstStyle/>
          <a:p>
            <a:r>
              <a:rPr lang="en-US" dirty="0" smtClean="0"/>
              <a:t>The European professionals shared three </a:t>
            </a:r>
            <a:r>
              <a:rPr lang="en-US" dirty="0" err="1" smtClean="0"/>
              <a:t>comonalities</a:t>
            </a:r>
            <a:r>
              <a:rPr lang="en-US" dirty="0" smtClean="0"/>
              <a:t>:</a:t>
            </a:r>
          </a:p>
          <a:p>
            <a:pPr lvl="1"/>
            <a:r>
              <a:rPr lang="en-US" dirty="0" smtClean="0"/>
              <a:t>They wanted lunch fast.</a:t>
            </a:r>
          </a:p>
          <a:p>
            <a:pPr lvl="1"/>
            <a:r>
              <a:rPr lang="en-US" dirty="0" smtClean="0"/>
              <a:t>They wanted it fresh and healthy.</a:t>
            </a:r>
          </a:p>
          <a:p>
            <a:pPr lvl="1"/>
            <a:r>
              <a:rPr lang="en-US" dirty="0" smtClean="0"/>
              <a:t>They wanted it at a reasonable price</a:t>
            </a:r>
          </a:p>
          <a:p>
            <a:endParaRPr lang="en-US" dirty="0" smtClean="0"/>
          </a:p>
          <a:p>
            <a:r>
              <a:rPr lang="en-US" dirty="0" err="1" smtClean="0"/>
              <a:t>Pret</a:t>
            </a:r>
            <a:r>
              <a:rPr lang="en-US" dirty="0" smtClean="0"/>
              <a:t> used these commonalities to unlock untapped demand. They offered:</a:t>
            </a:r>
          </a:p>
          <a:p>
            <a:pPr lvl="1"/>
            <a:r>
              <a:rPr lang="en-US" dirty="0" smtClean="0"/>
              <a:t>Quality sandwiches made fresh every day</a:t>
            </a:r>
          </a:p>
          <a:p>
            <a:pPr lvl="1"/>
            <a:r>
              <a:rPr lang="en-US" dirty="0" smtClean="0"/>
              <a:t>Available at a speed faster than fast food restaurants at low prices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Apple First-Tier Noncustomers</a:t>
            </a:r>
          </a:p>
          <a:p>
            <a:pPr lvl="1"/>
            <a:r>
              <a:rPr lang="en-US" dirty="0" smtClean="0"/>
              <a:t>Tech savvy people or young people</a:t>
            </a:r>
          </a:p>
          <a:p>
            <a:pPr lvl="1"/>
            <a:endParaRPr lang="en-US" dirty="0" smtClean="0"/>
          </a:p>
          <a:p>
            <a:r>
              <a:rPr lang="en-US" dirty="0" smtClean="0"/>
              <a:t>These customers are always searching for something better. </a:t>
            </a:r>
          </a:p>
          <a:p>
            <a:r>
              <a:rPr lang="en-US" dirty="0" smtClean="0"/>
              <a:t>If offered a leap in value, they would stay and increase their purchases. </a:t>
            </a:r>
          </a:p>
          <a:p>
            <a:pPr lvl="1">
              <a:buNone/>
            </a:pPr>
            <a:endParaRPr lang="en-US" dirty="0" smtClean="0"/>
          </a:p>
          <a:p>
            <a:pPr lvl="1"/>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Second-Tier of Noncustomers</a:t>
            </a:r>
            <a:endParaRPr lang="en-US" dirty="0"/>
          </a:p>
        </p:txBody>
      </p:sp>
      <p:pic>
        <p:nvPicPr>
          <p:cNvPr id="4" name="Content Placeholder 3" descr="noncustomers.jpg"/>
          <p:cNvPicPr>
            <a:picLocks noGrp="1" noChangeAspect="1"/>
          </p:cNvPicPr>
          <p:nvPr>
            <p:ph idx="1"/>
          </p:nvPr>
        </p:nvPicPr>
        <p:blipFill>
          <a:blip r:embed="rId2">
            <a:extLst>
              <a:ext uri="{28A0092B-C50C-407E-A947-70E740481C1C}">
                <a14:useLocalDpi xmlns:a14="http://schemas.microsoft.com/office/drawing/2010/main" val="0"/>
              </a:ext>
            </a:extLst>
          </a:blip>
          <a:srcRect l="9387" r="9387"/>
          <a:stretch>
            <a:fillRect/>
          </a:stretch>
        </p:blipFill>
        <p:spPr>
          <a:ln>
            <a:solidFill>
              <a:srgbClr val="4F81BD"/>
            </a:solidFill>
          </a:ln>
        </p:spPr>
      </p:pic>
      <p:cxnSp>
        <p:nvCxnSpPr>
          <p:cNvPr id="5" name="Straight Arrow Connector 4"/>
          <p:cNvCxnSpPr/>
          <p:nvPr/>
        </p:nvCxnSpPr>
        <p:spPr>
          <a:xfrm>
            <a:off x="6806100" y="2023922"/>
            <a:ext cx="341006" cy="138795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073148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a:t>
            </a:r>
            <a:endParaRPr lang="en-US" dirty="0"/>
          </a:p>
        </p:txBody>
      </p:sp>
      <p:sp>
        <p:nvSpPr>
          <p:cNvPr id="3" name="Content Placeholder 2"/>
          <p:cNvSpPr>
            <a:spLocks noGrp="1"/>
          </p:cNvSpPr>
          <p:nvPr>
            <p:ph idx="1"/>
          </p:nvPr>
        </p:nvSpPr>
        <p:spPr/>
        <p:txBody>
          <a:bodyPr/>
          <a:lstStyle/>
          <a:p>
            <a:r>
              <a:rPr lang="en-US" dirty="0" smtClean="0"/>
              <a:t>These are refusing noncustomers. </a:t>
            </a:r>
          </a:p>
          <a:p>
            <a:endParaRPr lang="en-US" dirty="0"/>
          </a:p>
          <a:p>
            <a:r>
              <a:rPr lang="en-US" dirty="0" smtClean="0"/>
              <a:t>These types of customers do not see a need in your product or do not have the means to purchase.</a:t>
            </a:r>
          </a:p>
          <a:p>
            <a:endParaRPr lang="en-US" dirty="0"/>
          </a:p>
          <a:p>
            <a:r>
              <a:rPr lang="en-US" dirty="0" smtClean="0"/>
              <a:t>Their need is dealt with by other means or is ignored. </a:t>
            </a:r>
          </a:p>
          <a:p>
            <a:endParaRPr lang="en-US" dirty="0"/>
          </a:p>
        </p:txBody>
      </p:sp>
    </p:spTree>
    <p:extLst>
      <p:ext uri="{BB962C8B-B14F-4D97-AF65-F5344CB8AC3E}">
        <p14:creationId xmlns:p14="http://schemas.microsoft.com/office/powerpoint/2010/main" val="3582625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JcDecaux</a:t>
            </a:r>
            <a:endParaRPr lang="en-US" dirty="0"/>
          </a:p>
        </p:txBody>
      </p:sp>
      <p:sp>
        <p:nvSpPr>
          <p:cNvPr id="3" name="Content Placeholder 2"/>
          <p:cNvSpPr>
            <a:spLocks noGrp="1"/>
          </p:cNvSpPr>
          <p:nvPr>
            <p:ph idx="1"/>
          </p:nvPr>
        </p:nvSpPr>
        <p:spPr/>
        <p:txBody>
          <a:bodyPr/>
          <a:lstStyle/>
          <a:p>
            <a:r>
              <a:rPr lang="en-US" dirty="0" smtClean="0"/>
              <a:t>Creation of outdoor advertising that would revolutionize the advertising market. </a:t>
            </a:r>
          </a:p>
          <a:p>
            <a:endParaRPr lang="en-US" dirty="0"/>
          </a:p>
          <a:p>
            <a:r>
              <a:rPr lang="en-US" dirty="0" smtClean="0"/>
              <a:t>Broke the obstacle of their market for advertising by fulfilling the needs of municipalities and other companies looking for new ways of exposure.  </a:t>
            </a:r>
          </a:p>
          <a:p>
            <a:endParaRPr lang="en-US" dirty="0" smtClean="0"/>
          </a:p>
          <a:p>
            <a:r>
              <a:rPr lang="en-US" dirty="0" smtClean="0"/>
              <a:t>The medium offered was both efficient in speed and cost for cities and </a:t>
            </a:r>
            <a:r>
              <a:rPr lang="en-US" dirty="0" err="1" smtClean="0"/>
              <a:t>JcDecaux</a:t>
            </a:r>
            <a:r>
              <a:rPr lang="en-US" dirty="0" smtClean="0"/>
              <a:t>. </a:t>
            </a:r>
            <a:endParaRPr lang="en-US" dirty="0"/>
          </a:p>
        </p:txBody>
      </p:sp>
    </p:spTree>
    <p:extLst>
      <p:ext uri="{BB962C8B-B14F-4D97-AF65-F5344CB8AC3E}">
        <p14:creationId xmlns:p14="http://schemas.microsoft.com/office/powerpoint/2010/main" val="1968435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Apple </a:t>
            </a:r>
            <a:r>
              <a:rPr lang="en-US" dirty="0"/>
              <a:t>B</a:t>
            </a:r>
            <a:r>
              <a:rPr lang="en-US" dirty="0" smtClean="0"/>
              <a:t>ased </a:t>
            </a:r>
            <a:r>
              <a:rPr lang="en-US" dirty="0"/>
              <a:t>E</a:t>
            </a:r>
            <a:r>
              <a:rPr lang="en-US" dirty="0" smtClean="0"/>
              <a:t>xamples</a:t>
            </a:r>
            <a:endParaRPr lang="en-US" dirty="0"/>
          </a:p>
        </p:txBody>
      </p:sp>
      <p:sp>
        <p:nvSpPr>
          <p:cNvPr id="3" name="Content Placeholder 2"/>
          <p:cNvSpPr>
            <a:spLocks noGrp="1"/>
          </p:cNvSpPr>
          <p:nvPr>
            <p:ph idx="1"/>
          </p:nvPr>
        </p:nvSpPr>
        <p:spPr/>
        <p:txBody>
          <a:bodyPr/>
          <a:lstStyle/>
          <a:p>
            <a:r>
              <a:rPr lang="en-US" dirty="0" smtClean="0"/>
              <a:t>Apple-</a:t>
            </a:r>
          </a:p>
          <a:p>
            <a:pPr lvl="1"/>
            <a:r>
              <a:rPr lang="en-US" dirty="0" smtClean="0"/>
              <a:t>Those that cannot afford the initial forthcoming of apples products.</a:t>
            </a:r>
          </a:p>
          <a:p>
            <a:pPr lvl="1"/>
            <a:r>
              <a:rPr lang="en-US" dirty="0" smtClean="0"/>
              <a:t>Others that have become brand loyal to companies such as Samsung, Hewlett Packard, or Dell. </a:t>
            </a:r>
          </a:p>
          <a:p>
            <a:pPr lvl="1"/>
            <a:endParaRPr lang="en-US" dirty="0"/>
          </a:p>
          <a:p>
            <a:pPr lvl="1"/>
            <a:r>
              <a:rPr lang="en-US" dirty="0" smtClean="0"/>
              <a:t>To break into these second-tier customers apple has come up with new and innovative technology that is both affordable and user friendly. Such as the iPhone 5c or the MacBook air. They have also integrated their products to draw away from other brands. </a:t>
            </a:r>
          </a:p>
          <a:p>
            <a:pPr lvl="1"/>
            <a:endParaRPr lang="en-US" dirty="0"/>
          </a:p>
          <a:p>
            <a:pPr lvl="1"/>
            <a:endParaRPr lang="en-US" dirty="0" smtClean="0"/>
          </a:p>
        </p:txBody>
      </p:sp>
    </p:spTree>
    <p:extLst>
      <p:ext uri="{BB962C8B-B14F-4D97-AF65-F5344CB8AC3E}">
        <p14:creationId xmlns:p14="http://schemas.microsoft.com/office/powerpoint/2010/main" val="2505997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Yours?</a:t>
            </a:r>
            <a:endParaRPr lang="en-US" dirty="0"/>
          </a:p>
        </p:txBody>
      </p:sp>
      <p:sp>
        <p:nvSpPr>
          <p:cNvPr id="3" name="Content Placeholder 2"/>
          <p:cNvSpPr>
            <a:spLocks noGrp="1"/>
          </p:cNvSpPr>
          <p:nvPr>
            <p:ph idx="1"/>
          </p:nvPr>
        </p:nvSpPr>
        <p:spPr/>
        <p:txBody>
          <a:bodyPr/>
          <a:lstStyle/>
          <a:p>
            <a:r>
              <a:rPr lang="en-US" dirty="0" smtClean="0"/>
              <a:t>Chipotle</a:t>
            </a:r>
          </a:p>
          <a:p>
            <a:r>
              <a:rPr lang="en-US" dirty="0" smtClean="0"/>
              <a:t>Southwest</a:t>
            </a:r>
          </a:p>
          <a:p>
            <a:r>
              <a:rPr lang="en-US" dirty="0" smtClean="0"/>
              <a:t>Costco</a:t>
            </a:r>
          </a:p>
          <a:p>
            <a:r>
              <a:rPr lang="en-US" dirty="0" smtClean="0"/>
              <a:t>Exxon</a:t>
            </a:r>
          </a:p>
          <a:p>
            <a:r>
              <a:rPr lang="en-US" dirty="0" smtClean="0"/>
              <a:t>Ford</a:t>
            </a:r>
          </a:p>
          <a:p>
            <a:endParaRPr lang="en-US" dirty="0"/>
          </a:p>
          <a:p>
            <a:endParaRPr lang="en-US" dirty="0" smtClean="0"/>
          </a:p>
          <a:p>
            <a:r>
              <a:rPr lang="en-US" dirty="0" smtClean="0"/>
              <a:t>How can your company break into their second-tier non customers?</a:t>
            </a:r>
          </a:p>
        </p:txBody>
      </p:sp>
    </p:spTree>
    <p:extLst>
      <p:ext uri="{BB962C8B-B14F-4D97-AF65-F5344CB8AC3E}">
        <p14:creationId xmlns:p14="http://schemas.microsoft.com/office/powerpoint/2010/main" val="838065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Third-Tier of Noncustomers</a:t>
            </a:r>
            <a:endParaRPr lang="en-US" dirty="0"/>
          </a:p>
        </p:txBody>
      </p:sp>
      <p:pic>
        <p:nvPicPr>
          <p:cNvPr id="4" name="Content Placeholder 3" descr="noncustomers.jpg"/>
          <p:cNvPicPr>
            <a:picLocks noGrp="1" noChangeAspect="1"/>
          </p:cNvPicPr>
          <p:nvPr>
            <p:ph idx="1"/>
          </p:nvPr>
        </p:nvPicPr>
        <p:blipFill>
          <a:blip r:embed="rId2">
            <a:extLst>
              <a:ext uri="{28A0092B-C50C-407E-A947-70E740481C1C}">
                <a14:useLocalDpi xmlns:a14="http://schemas.microsoft.com/office/drawing/2010/main" val="0"/>
              </a:ext>
            </a:extLst>
          </a:blip>
          <a:srcRect l="9387" r="9387"/>
          <a:stretch>
            <a:fillRect/>
          </a:stretch>
        </p:blipFill>
        <p:spPr>
          <a:xfrm>
            <a:off x="457199" y="1417638"/>
            <a:ext cx="7847887" cy="4800600"/>
          </a:xfrm>
          <a:ln>
            <a:solidFill>
              <a:srgbClr val="4F81BD"/>
            </a:solidFill>
          </a:ln>
        </p:spPr>
      </p:pic>
      <p:cxnSp>
        <p:nvCxnSpPr>
          <p:cNvPr id="5" name="Straight Arrow Connector 4"/>
          <p:cNvCxnSpPr/>
          <p:nvPr/>
        </p:nvCxnSpPr>
        <p:spPr>
          <a:xfrm>
            <a:off x="6806100" y="2023922"/>
            <a:ext cx="1225056" cy="164945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9604517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you maximize the size of the blue ocean you are creating?</a:t>
            </a:r>
          </a:p>
        </p:txBody>
      </p:sp>
      <p:sp>
        <p:nvSpPr>
          <p:cNvPr id="3" name="Content Placeholder 2"/>
          <p:cNvSpPr>
            <a:spLocks noGrp="1"/>
          </p:cNvSpPr>
          <p:nvPr>
            <p:ph idx="1"/>
          </p:nvPr>
        </p:nvSpPr>
        <p:spPr>
          <a:xfrm>
            <a:off x="457200" y="1687320"/>
            <a:ext cx="8229600" cy="5170680"/>
          </a:xfrm>
        </p:spPr>
        <p:txBody>
          <a:bodyPr>
            <a:normAutofit lnSpcReduction="10000"/>
          </a:bodyPr>
          <a:lstStyle/>
          <a:p>
            <a:pPr marL="731520" lvl="1" indent="-457200">
              <a:buFont typeface="+mj-lt"/>
              <a:buAutoNum type="arabicPeriod"/>
            </a:pPr>
            <a:r>
              <a:rPr lang="en-US" dirty="0" smtClean="0"/>
              <a:t>Should a company look at existing customers? Or drive for finer segmentation to accommodate buyer differences?</a:t>
            </a:r>
          </a:p>
          <a:p>
            <a:pPr lvl="1"/>
            <a:r>
              <a:rPr lang="en-US" dirty="0" smtClean="0"/>
              <a:t>Typically, a market tends to expand and retain their existing customer base, in order to grow a share of their market.</a:t>
            </a:r>
          </a:p>
          <a:p>
            <a:pPr lvl="1"/>
            <a:r>
              <a:rPr lang="en-US" dirty="0" smtClean="0"/>
              <a:t>The Blue Ocean Strategy focuses on the opposite. They focus on noncustomers and what they value in order for them to enter their market.  </a:t>
            </a:r>
          </a:p>
          <a:p>
            <a:pPr lvl="1"/>
            <a:r>
              <a:rPr lang="en-US" dirty="0"/>
              <a:t>I</a:t>
            </a:r>
            <a:r>
              <a:rPr lang="en-US" dirty="0" smtClean="0"/>
              <a:t>nstead </a:t>
            </a:r>
            <a:r>
              <a:rPr lang="en-US" dirty="0"/>
              <a:t>of focusing on customer differences, they need to build on powerful commonalities in what buyers value. That allows companies to reach beyond existing demand to unlock a new mass of customers that did not exist before. </a:t>
            </a:r>
            <a:endParaRPr lang="en-US" dirty="0" smtClean="0"/>
          </a:p>
          <a:p>
            <a:r>
              <a:rPr lang="en-US" dirty="0" smtClean="0"/>
              <a:t>3 Tiers of Noncustomers</a:t>
            </a:r>
          </a:p>
          <a:p>
            <a:pPr lvl="1"/>
            <a:r>
              <a:rPr lang="en-US" dirty="0" smtClean="0"/>
              <a:t>1</a:t>
            </a:r>
            <a:r>
              <a:rPr lang="en-US" baseline="30000" dirty="0" smtClean="0"/>
              <a:t>st</a:t>
            </a:r>
            <a:r>
              <a:rPr lang="en-US" dirty="0" smtClean="0"/>
              <a:t> Tier: soon-to-be noncustomers</a:t>
            </a:r>
          </a:p>
          <a:p>
            <a:pPr lvl="1"/>
            <a:r>
              <a:rPr lang="en-US" dirty="0" smtClean="0"/>
              <a:t>2</a:t>
            </a:r>
            <a:r>
              <a:rPr lang="en-US" baseline="30000" dirty="0" smtClean="0"/>
              <a:t>nd</a:t>
            </a:r>
            <a:r>
              <a:rPr lang="en-US" dirty="0" smtClean="0"/>
              <a:t> Tier: refusing noncustomers</a:t>
            </a:r>
          </a:p>
          <a:p>
            <a:pPr lvl="1"/>
            <a:r>
              <a:rPr lang="en-US" dirty="0" smtClean="0"/>
              <a:t>3</a:t>
            </a:r>
            <a:r>
              <a:rPr lang="en-US" baseline="30000" dirty="0" smtClean="0"/>
              <a:t>rd</a:t>
            </a:r>
            <a:r>
              <a:rPr lang="en-US" dirty="0" smtClean="0"/>
              <a:t> Tier: unexplored noncustomers</a:t>
            </a:r>
          </a:p>
          <a:p>
            <a:pPr lvl="1"/>
            <a:endParaRPr lang="en-US" dirty="0"/>
          </a:p>
        </p:txBody>
      </p:sp>
    </p:spTree>
    <p:extLst>
      <p:ext uri="{BB962C8B-B14F-4D97-AF65-F5344CB8AC3E}">
        <p14:creationId xmlns:p14="http://schemas.microsoft.com/office/powerpoint/2010/main" val="14624431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Third-Tier Noncustomers </a:t>
            </a:r>
            <a:endParaRPr lang="en-US" dirty="0"/>
          </a:p>
        </p:txBody>
      </p:sp>
      <p:sp>
        <p:nvSpPr>
          <p:cNvPr id="3" name="Content Placeholder 2"/>
          <p:cNvSpPr>
            <a:spLocks noGrp="1"/>
          </p:cNvSpPr>
          <p:nvPr>
            <p:ph idx="1"/>
          </p:nvPr>
        </p:nvSpPr>
        <p:spPr/>
        <p:txBody>
          <a:bodyPr/>
          <a:lstStyle/>
          <a:p>
            <a:r>
              <a:rPr lang="en-US" dirty="0" smtClean="0"/>
              <a:t>Farthest away from a Companies Market</a:t>
            </a:r>
          </a:p>
          <a:p>
            <a:pPr lvl="1"/>
            <a:r>
              <a:rPr lang="en-US" dirty="0" smtClean="0"/>
              <a:t>The customers have never thought about a certain markets offerings </a:t>
            </a:r>
          </a:p>
          <a:p>
            <a:pPr lvl="1"/>
            <a:r>
              <a:rPr lang="en-US" dirty="0" smtClean="0"/>
              <a:t>If companies make an effort and understand these non customers </a:t>
            </a:r>
          </a:p>
          <a:p>
            <a:pPr lvl="1"/>
            <a:r>
              <a:rPr lang="en-US" dirty="0" smtClean="0"/>
              <a:t>They could pull them in </a:t>
            </a:r>
            <a:endParaRPr lang="en-US" dirty="0"/>
          </a:p>
        </p:txBody>
      </p:sp>
    </p:spTree>
    <p:extLst>
      <p:ext uri="{BB962C8B-B14F-4D97-AF65-F5344CB8AC3E}">
        <p14:creationId xmlns:p14="http://schemas.microsoft.com/office/powerpoint/2010/main" val="2899464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Third-Tier Noncustomers </a:t>
            </a:r>
            <a:endParaRPr lang="en-US" dirty="0"/>
          </a:p>
        </p:txBody>
      </p:sp>
      <p:sp>
        <p:nvSpPr>
          <p:cNvPr id="3" name="Content Placeholder 2"/>
          <p:cNvSpPr>
            <a:spLocks noGrp="1"/>
          </p:cNvSpPr>
          <p:nvPr>
            <p:ph idx="1"/>
          </p:nvPr>
        </p:nvSpPr>
        <p:spPr/>
        <p:txBody>
          <a:bodyPr/>
          <a:lstStyle/>
          <a:p>
            <a:r>
              <a:rPr lang="en-US" dirty="0" smtClean="0"/>
              <a:t>Unexplored noncustomers</a:t>
            </a:r>
          </a:p>
          <a:p>
            <a:pPr lvl="2"/>
            <a:r>
              <a:rPr lang="en-US" dirty="0" smtClean="0"/>
              <a:t>1. have not been targeted </a:t>
            </a:r>
          </a:p>
          <a:p>
            <a:pPr lvl="2"/>
            <a:r>
              <a:rPr lang="en-US" dirty="0" smtClean="0"/>
              <a:t>2. thought of as potential customers</a:t>
            </a:r>
          </a:p>
          <a:p>
            <a:r>
              <a:rPr lang="en-US" dirty="0" smtClean="0"/>
              <a:t>Their needs and business opportunities belong in other markets</a:t>
            </a:r>
          </a:p>
          <a:p>
            <a:pPr lvl="2"/>
            <a:r>
              <a:rPr lang="en-US" dirty="0" smtClean="0"/>
              <a:t>Not always the case</a:t>
            </a:r>
            <a:endParaRPr lang="en-US" dirty="0"/>
          </a:p>
        </p:txBody>
      </p:sp>
    </p:spTree>
    <p:extLst>
      <p:ext uri="{BB962C8B-B14F-4D97-AF65-F5344CB8AC3E}">
        <p14:creationId xmlns:p14="http://schemas.microsoft.com/office/powerpoint/2010/main" val="7047302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Apple</a:t>
            </a:r>
          </a:p>
          <a:p>
            <a:pPr lvl="1"/>
            <a:r>
              <a:rPr lang="en-US" dirty="0" smtClean="0"/>
              <a:t>Started as a computer company</a:t>
            </a:r>
          </a:p>
          <a:p>
            <a:pPr lvl="1"/>
            <a:r>
              <a:rPr lang="en-US" dirty="0" smtClean="0"/>
              <a:t>Moved to phones and portable computers </a:t>
            </a:r>
          </a:p>
          <a:p>
            <a:r>
              <a:rPr lang="en-US" dirty="0" smtClean="0"/>
              <a:t>Chipotle</a:t>
            </a:r>
          </a:p>
          <a:p>
            <a:pPr lvl="1"/>
            <a:r>
              <a:rPr lang="en-US" dirty="0" smtClean="0"/>
              <a:t>Alcohol – caused people to stay longer</a:t>
            </a:r>
          </a:p>
          <a:p>
            <a:pPr lvl="1"/>
            <a:r>
              <a:rPr lang="en-US" dirty="0" smtClean="0"/>
              <a:t>Nice place but still fast food </a:t>
            </a:r>
          </a:p>
          <a:p>
            <a:r>
              <a:rPr lang="en-US" dirty="0" smtClean="0"/>
              <a:t>Ford </a:t>
            </a:r>
          </a:p>
          <a:p>
            <a:pPr lvl="1"/>
            <a:r>
              <a:rPr lang="en-US" dirty="0" smtClean="0"/>
              <a:t>Finally moving into eco boost and hybrids</a:t>
            </a:r>
          </a:p>
          <a:p>
            <a:endParaRPr lang="en-US" dirty="0" smtClean="0"/>
          </a:p>
          <a:p>
            <a:endParaRPr lang="en-US" dirty="0"/>
          </a:p>
        </p:txBody>
      </p:sp>
    </p:spTree>
    <p:extLst>
      <p:ext uri="{BB962C8B-B14F-4D97-AF65-F5344CB8AC3E}">
        <p14:creationId xmlns:p14="http://schemas.microsoft.com/office/powerpoint/2010/main" val="33484436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In the Book </a:t>
            </a:r>
            <a:endParaRPr lang="en-US" dirty="0"/>
          </a:p>
        </p:txBody>
      </p:sp>
      <p:sp>
        <p:nvSpPr>
          <p:cNvPr id="3" name="Content Placeholder 2"/>
          <p:cNvSpPr>
            <a:spLocks noGrp="1"/>
          </p:cNvSpPr>
          <p:nvPr>
            <p:ph idx="1"/>
          </p:nvPr>
        </p:nvSpPr>
        <p:spPr/>
        <p:txBody>
          <a:bodyPr/>
          <a:lstStyle/>
          <a:p>
            <a:r>
              <a:rPr lang="en-US" dirty="0" smtClean="0"/>
              <a:t>Dentist offering whitening then oral care companies moving into the market</a:t>
            </a:r>
          </a:p>
          <a:p>
            <a:r>
              <a:rPr lang="en-US" dirty="0" smtClean="0"/>
              <a:t>US aerospace industry </a:t>
            </a:r>
          </a:p>
          <a:p>
            <a:pPr lvl="1"/>
            <a:r>
              <a:rPr lang="en-US" dirty="0" smtClean="0"/>
              <a:t>Navy, Marines, Air Force</a:t>
            </a:r>
          </a:p>
          <a:p>
            <a:pPr lvl="1"/>
            <a:r>
              <a:rPr lang="en-US" dirty="0" smtClean="0"/>
              <a:t>All need different aircrafts but still have some commonalities </a:t>
            </a:r>
          </a:p>
          <a:p>
            <a:pPr lvl="1"/>
            <a:r>
              <a:rPr lang="en-US" dirty="0" smtClean="0"/>
              <a:t>The combined factors lead to an aircraft for all three branches built by the JSF (Joint Strike Fighter)</a:t>
            </a:r>
            <a:endParaRPr lang="en-US" dirty="0"/>
          </a:p>
        </p:txBody>
      </p:sp>
    </p:spTree>
    <p:extLst>
      <p:ext uri="{BB962C8B-B14F-4D97-AF65-F5344CB8AC3E}">
        <p14:creationId xmlns:p14="http://schemas.microsoft.com/office/powerpoint/2010/main" val="11189087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Reaching Beyond </a:t>
            </a:r>
            <a:endParaRPr lang="en-US" dirty="0"/>
          </a:p>
        </p:txBody>
      </p:sp>
      <p:sp>
        <p:nvSpPr>
          <p:cNvPr id="3" name="Content Placeholder 2"/>
          <p:cNvSpPr>
            <a:spLocks noGrp="1"/>
          </p:cNvSpPr>
          <p:nvPr>
            <p:ph idx="1"/>
          </p:nvPr>
        </p:nvSpPr>
        <p:spPr/>
        <p:txBody>
          <a:bodyPr/>
          <a:lstStyle/>
          <a:p>
            <a:r>
              <a:rPr lang="en-US" dirty="0" smtClean="0"/>
              <a:t>By reaching beyond the existing customers of each military branch </a:t>
            </a:r>
          </a:p>
          <a:p>
            <a:pPr lvl="1"/>
            <a:r>
              <a:rPr lang="en-US" dirty="0" smtClean="0"/>
              <a:t>The JSF aggregated demand previously divided among the military branches</a:t>
            </a:r>
          </a:p>
          <a:p>
            <a:pPr lvl="1"/>
            <a:r>
              <a:rPr lang="en-US" dirty="0" smtClean="0"/>
              <a:t>Lockheed Martin – awarded $200 billion dollar project </a:t>
            </a:r>
          </a:p>
          <a:p>
            <a:pPr lvl="1"/>
            <a:r>
              <a:rPr lang="en-US" dirty="0" smtClean="0"/>
              <a:t>US looks at this as a great success because it won the support of all three branches  </a:t>
            </a:r>
            <a:endParaRPr lang="en-US" dirty="0"/>
          </a:p>
        </p:txBody>
      </p:sp>
    </p:spTree>
    <p:extLst>
      <p:ext uri="{BB962C8B-B14F-4D97-AF65-F5344CB8AC3E}">
        <p14:creationId xmlns:p14="http://schemas.microsoft.com/office/powerpoint/2010/main" val="17487362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Summing it up </a:t>
            </a:r>
            <a:endParaRPr lang="en-US" dirty="0"/>
          </a:p>
        </p:txBody>
      </p:sp>
      <p:sp>
        <p:nvSpPr>
          <p:cNvPr id="3" name="Content Placeholder 2"/>
          <p:cNvSpPr>
            <a:spLocks noGrp="1"/>
          </p:cNvSpPr>
          <p:nvPr>
            <p:ph idx="1"/>
          </p:nvPr>
        </p:nvSpPr>
        <p:spPr/>
        <p:txBody>
          <a:bodyPr/>
          <a:lstStyle/>
          <a:p>
            <a:r>
              <a:rPr lang="en-US" dirty="0" smtClean="0"/>
              <a:t>No Hard-and-fast rule to suggest which tier of noncustomers one should focus on</a:t>
            </a:r>
          </a:p>
          <a:p>
            <a:pPr lvl="1"/>
            <a:r>
              <a:rPr lang="en-US" dirty="0" smtClean="0"/>
              <a:t>Focus on the biggest targets at the time</a:t>
            </a:r>
          </a:p>
          <a:p>
            <a:pPr lvl="1"/>
            <a:r>
              <a:rPr lang="en-US" dirty="0" smtClean="0"/>
              <a:t>Finding commonalities across all three tiers</a:t>
            </a:r>
          </a:p>
          <a:p>
            <a:pPr lvl="2"/>
            <a:r>
              <a:rPr lang="en-US" dirty="0" smtClean="0"/>
              <a:t>Not focusing on one tier – but look across all tiers</a:t>
            </a:r>
          </a:p>
          <a:p>
            <a:r>
              <a:rPr lang="en-US" dirty="0" smtClean="0"/>
              <a:t>GOING FOR THE LARGEST CATCHMENT</a:t>
            </a:r>
            <a:endParaRPr lang="en-US" dirty="0"/>
          </a:p>
        </p:txBody>
      </p:sp>
    </p:spTree>
    <p:extLst>
      <p:ext uri="{BB962C8B-B14F-4D97-AF65-F5344CB8AC3E}">
        <p14:creationId xmlns:p14="http://schemas.microsoft.com/office/powerpoint/2010/main" val="18414584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lstStyle/>
          <a:p>
            <a:r>
              <a:rPr lang="en-US" dirty="0" smtClean="0"/>
              <a:t>Companies can not focus on existing customers only but also go for the future in attracting new customers</a:t>
            </a:r>
          </a:p>
          <a:p>
            <a:pPr lvl="1"/>
            <a:r>
              <a:rPr lang="en-US" dirty="0" smtClean="0"/>
              <a:t>Attracting the noncustomers</a:t>
            </a:r>
          </a:p>
          <a:p>
            <a:pPr lvl="1"/>
            <a:r>
              <a:rPr lang="en-US" dirty="0" smtClean="0"/>
              <a:t>By attaining information </a:t>
            </a:r>
          </a:p>
          <a:p>
            <a:pPr lvl="1"/>
            <a:endParaRPr lang="en-US" dirty="0"/>
          </a:p>
          <a:p>
            <a:r>
              <a:rPr lang="en-US" dirty="0" smtClean="0"/>
              <a:t>Create that Blue Ocean!</a:t>
            </a:r>
          </a:p>
        </p:txBody>
      </p:sp>
    </p:spTree>
    <p:extLst>
      <p:ext uri="{BB962C8B-B14F-4D97-AF65-F5344CB8AC3E}">
        <p14:creationId xmlns:p14="http://schemas.microsoft.com/office/powerpoint/2010/main" val="3356883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Tier Noncustomers</a:t>
            </a:r>
            <a:endParaRPr lang="en-US" dirty="0"/>
          </a:p>
        </p:txBody>
      </p:sp>
      <p:sp>
        <p:nvSpPr>
          <p:cNvPr id="3" name="Content Placeholder 2"/>
          <p:cNvSpPr>
            <a:spLocks noGrp="1"/>
          </p:cNvSpPr>
          <p:nvPr>
            <p:ph idx="1"/>
          </p:nvPr>
        </p:nvSpPr>
        <p:spPr/>
        <p:txBody>
          <a:bodyPr>
            <a:normAutofit/>
          </a:bodyPr>
          <a:lstStyle/>
          <a:p>
            <a:r>
              <a:rPr lang="en-US" dirty="0" smtClean="0"/>
              <a:t>Closest to your market-they sit on the edge of your market</a:t>
            </a:r>
          </a:p>
          <a:p>
            <a:r>
              <a:rPr lang="en-US" dirty="0" smtClean="0"/>
              <a:t>Known as “soon-to-be” noncustomers</a:t>
            </a:r>
          </a:p>
          <a:p>
            <a:r>
              <a:rPr lang="en-US" dirty="0" smtClean="0"/>
              <a:t>They </a:t>
            </a:r>
            <a:r>
              <a:rPr lang="en-US" dirty="0"/>
              <a:t>are waiting to jump ship and leave the industry as soon as the opportunity presents itself.</a:t>
            </a:r>
          </a:p>
        </p:txBody>
      </p:sp>
    </p:spTree>
    <p:extLst>
      <p:ext uri="{BB962C8B-B14F-4D97-AF65-F5344CB8AC3E}">
        <p14:creationId xmlns:p14="http://schemas.microsoft.com/office/powerpoint/2010/main" val="1852698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Tier Noncustomers</a:t>
            </a:r>
            <a:endParaRPr lang="en-US" dirty="0"/>
          </a:p>
        </p:txBody>
      </p:sp>
      <p:sp>
        <p:nvSpPr>
          <p:cNvPr id="3" name="Content Placeholder 2"/>
          <p:cNvSpPr>
            <a:spLocks noGrp="1"/>
          </p:cNvSpPr>
          <p:nvPr>
            <p:ph idx="1"/>
          </p:nvPr>
        </p:nvSpPr>
        <p:spPr/>
        <p:txBody>
          <a:bodyPr>
            <a:normAutofit/>
          </a:bodyPr>
          <a:lstStyle/>
          <a:p>
            <a:r>
              <a:rPr lang="en-US" dirty="0" smtClean="0"/>
              <a:t>Known as Refusing Noncustomers</a:t>
            </a:r>
          </a:p>
          <a:p>
            <a:r>
              <a:rPr lang="en-US" dirty="0" smtClean="0"/>
              <a:t>The </a:t>
            </a:r>
            <a:r>
              <a:rPr lang="en-US" dirty="0"/>
              <a:t>second tier of noncustomers is people who refuse to use an industry’s offering. These are buyers who have seen the current offering as an option to fulfill their needs but have decided against participating</a:t>
            </a:r>
            <a:r>
              <a:rPr lang="en-US" dirty="0" smtClean="0"/>
              <a:t>.</a:t>
            </a:r>
          </a:p>
          <a:p>
            <a:r>
              <a:rPr lang="en-US" dirty="0" smtClean="0"/>
              <a:t>Either do not use or cannot afford to use your offerings because they find the offerings unacceptable or beyond their means.</a:t>
            </a:r>
          </a:p>
          <a:p>
            <a:endParaRPr lang="en-US" dirty="0"/>
          </a:p>
          <a:p>
            <a:endParaRPr lang="en-US" dirty="0"/>
          </a:p>
        </p:txBody>
      </p:sp>
    </p:spTree>
    <p:extLst>
      <p:ext uri="{BB962C8B-B14F-4D97-AF65-F5344CB8AC3E}">
        <p14:creationId xmlns:p14="http://schemas.microsoft.com/office/powerpoint/2010/main" val="139876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Tier Noncustomers</a:t>
            </a:r>
            <a:endParaRPr lang="en-US" dirty="0"/>
          </a:p>
        </p:txBody>
      </p:sp>
      <p:sp>
        <p:nvSpPr>
          <p:cNvPr id="3" name="Content Placeholder 2"/>
          <p:cNvSpPr>
            <a:spLocks noGrp="1"/>
          </p:cNvSpPr>
          <p:nvPr>
            <p:ph idx="1"/>
          </p:nvPr>
        </p:nvSpPr>
        <p:spPr/>
        <p:txBody>
          <a:bodyPr>
            <a:normAutofit/>
          </a:bodyPr>
          <a:lstStyle/>
          <a:p>
            <a:r>
              <a:rPr lang="en-US" dirty="0" smtClean="0"/>
              <a:t>Farthest from your market</a:t>
            </a:r>
          </a:p>
          <a:p>
            <a:r>
              <a:rPr lang="en-US" dirty="0" smtClean="0"/>
              <a:t>Known as Unexplored Noncustomers</a:t>
            </a:r>
          </a:p>
          <a:p>
            <a:r>
              <a:rPr lang="en-US" dirty="0" smtClean="0"/>
              <a:t>They </a:t>
            </a:r>
            <a:r>
              <a:rPr lang="en-US" dirty="0"/>
              <a:t>are noncustomers who have never considered the market’s offering as an option</a:t>
            </a:r>
            <a:r>
              <a:rPr lang="en-US" dirty="0" smtClean="0"/>
              <a:t>.</a:t>
            </a:r>
          </a:p>
          <a:p>
            <a:r>
              <a:rPr lang="en-US" dirty="0" smtClean="0"/>
              <a:t>Typically, these customers have not been targeted or thought of as your potential customers by any player in the industry.</a:t>
            </a:r>
          </a:p>
          <a:p>
            <a:endParaRPr lang="en-US" dirty="0"/>
          </a:p>
        </p:txBody>
      </p:sp>
    </p:spTree>
    <p:extLst>
      <p:ext uri="{BB962C8B-B14F-4D97-AF65-F5344CB8AC3E}">
        <p14:creationId xmlns:p14="http://schemas.microsoft.com/office/powerpoint/2010/main" val="54575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3 Tiers of Noncustomers</a:t>
            </a:r>
            <a:endParaRPr lang="en-US" dirty="0"/>
          </a:p>
        </p:txBody>
      </p:sp>
      <p:pic>
        <p:nvPicPr>
          <p:cNvPr id="4" name="Content Placeholder 3" descr="noncustomers.jpg"/>
          <p:cNvPicPr>
            <a:picLocks noGrp="1" noChangeAspect="1"/>
          </p:cNvPicPr>
          <p:nvPr>
            <p:ph idx="1"/>
          </p:nvPr>
        </p:nvPicPr>
        <p:blipFill>
          <a:blip r:embed="rId2">
            <a:extLst>
              <a:ext uri="{28A0092B-C50C-407E-A947-70E740481C1C}">
                <a14:useLocalDpi xmlns:a14="http://schemas.microsoft.com/office/drawing/2010/main" val="0"/>
              </a:ext>
            </a:extLst>
          </a:blip>
          <a:srcRect l="9387" r="9387"/>
          <a:stretch>
            <a:fillRect/>
          </a:stretch>
        </p:blipFill>
        <p:spPr/>
      </p:pic>
    </p:spTree>
    <p:extLst>
      <p:ext uri="{BB962C8B-B14F-4D97-AF65-F5344CB8AC3E}">
        <p14:creationId xmlns:p14="http://schemas.microsoft.com/office/powerpoint/2010/main" val="3172331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 for the Biggest Catchment</a:t>
            </a:r>
            <a:endParaRPr lang="en-US" dirty="0"/>
          </a:p>
        </p:txBody>
      </p:sp>
      <p:sp>
        <p:nvSpPr>
          <p:cNvPr id="3" name="Content Placeholder 2"/>
          <p:cNvSpPr>
            <a:spLocks noGrp="1"/>
          </p:cNvSpPr>
          <p:nvPr>
            <p:ph idx="1"/>
          </p:nvPr>
        </p:nvSpPr>
        <p:spPr/>
        <p:txBody>
          <a:bodyPr>
            <a:normAutofit/>
          </a:bodyPr>
          <a:lstStyle/>
          <a:p>
            <a:r>
              <a:rPr lang="en-US" dirty="0"/>
              <a:t>By focusing on key commonalities across these noncustomers and existing customers, companies can understand how to pull them into their new market</a:t>
            </a:r>
            <a:r>
              <a:rPr lang="en-US" dirty="0" smtClean="0"/>
              <a:t>.</a:t>
            </a:r>
          </a:p>
          <a:p>
            <a:r>
              <a:rPr lang="en-US" dirty="0" smtClean="0"/>
              <a:t>Even though “the natural strategic orientation of many companies is toward retaining existing customers and seeking further segmentation opportunities” seems the best way to go for competitive purposes, this will NOT create a blue ocean that expands the market and creates new demand.</a:t>
            </a:r>
          </a:p>
          <a:p>
            <a:r>
              <a:rPr lang="en-US" dirty="0" smtClean="0"/>
              <a:t>You should focus on the tier that represents the biggest catchment at the time for you.</a:t>
            </a:r>
          </a:p>
          <a:p>
            <a:endParaRPr lang="en-US" dirty="0"/>
          </a:p>
        </p:txBody>
      </p:sp>
    </p:spTree>
    <p:extLst>
      <p:ext uri="{BB962C8B-B14F-4D97-AF65-F5344CB8AC3E}">
        <p14:creationId xmlns:p14="http://schemas.microsoft.com/office/powerpoint/2010/main" val="1172799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 for the Biggest Catchment</a:t>
            </a:r>
            <a:endParaRPr lang="en-US" dirty="0"/>
          </a:p>
        </p:txBody>
      </p:sp>
      <p:sp>
        <p:nvSpPr>
          <p:cNvPr id="3" name="Content Placeholder 2"/>
          <p:cNvSpPr>
            <a:spLocks noGrp="1"/>
          </p:cNvSpPr>
          <p:nvPr>
            <p:ph idx="1"/>
          </p:nvPr>
        </p:nvSpPr>
        <p:spPr/>
        <p:txBody>
          <a:bodyPr>
            <a:normAutofit/>
          </a:bodyPr>
          <a:lstStyle/>
          <a:p>
            <a:r>
              <a:rPr lang="en-US" dirty="0" smtClean="0"/>
              <a:t>To maximize the scale of your blue ocean:</a:t>
            </a:r>
          </a:p>
          <a:p>
            <a:pPr lvl="1"/>
            <a:r>
              <a:rPr lang="en-US" dirty="0" smtClean="0"/>
              <a:t>Reach beyond existing demand to noncustomers and </a:t>
            </a:r>
            <a:r>
              <a:rPr lang="en-US" dirty="0" err="1" smtClean="0"/>
              <a:t>desegmentation</a:t>
            </a:r>
            <a:r>
              <a:rPr lang="en-US" dirty="0" smtClean="0"/>
              <a:t> opportunities while you formulate future strategies.</a:t>
            </a:r>
          </a:p>
          <a:p>
            <a:pPr lvl="1"/>
            <a:r>
              <a:rPr lang="en-US" dirty="0" smtClean="0"/>
              <a:t>“If no such opportunities can be found, you can then move on to further exploit differences among existing customers.”</a:t>
            </a:r>
          </a:p>
        </p:txBody>
      </p:sp>
    </p:spTree>
    <p:extLst>
      <p:ext uri="{BB962C8B-B14F-4D97-AF65-F5344CB8AC3E}">
        <p14:creationId xmlns:p14="http://schemas.microsoft.com/office/powerpoint/2010/main" val="3702396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First-Tier of </a:t>
            </a:r>
            <a:r>
              <a:rPr lang="en-US" dirty="0" smtClean="0"/>
              <a:t>Noncustomers</a:t>
            </a:r>
            <a:endParaRPr lang="en-US" dirty="0"/>
          </a:p>
        </p:txBody>
      </p:sp>
      <p:pic>
        <p:nvPicPr>
          <p:cNvPr id="4" name="Content Placeholder 3" descr="noncustomers.jpg"/>
          <p:cNvPicPr>
            <a:picLocks noGrp="1" noChangeAspect="1"/>
          </p:cNvPicPr>
          <p:nvPr>
            <p:ph idx="1"/>
          </p:nvPr>
        </p:nvPicPr>
        <p:blipFill>
          <a:blip r:embed="rId2">
            <a:extLst>
              <a:ext uri="{28A0092B-C50C-407E-A947-70E740481C1C}">
                <a14:useLocalDpi xmlns:a14="http://schemas.microsoft.com/office/drawing/2010/main" val="0"/>
              </a:ext>
            </a:extLst>
          </a:blip>
          <a:srcRect l="9387" r="9387"/>
          <a:stretch>
            <a:fillRect/>
          </a:stretch>
        </p:blipFill>
        <p:spPr/>
      </p:pic>
      <p:cxnSp>
        <p:nvCxnSpPr>
          <p:cNvPr id="6" name="Straight Arrow Connector 5"/>
          <p:cNvCxnSpPr/>
          <p:nvPr/>
        </p:nvCxnSpPr>
        <p:spPr>
          <a:xfrm rot="5400000">
            <a:off x="5731416" y="2414740"/>
            <a:ext cx="1465501" cy="68386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723315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107</TotalTime>
  <Words>1502</Words>
  <Application>Microsoft Macintosh PowerPoint</Application>
  <PresentationFormat>On-screen Show (4:3)</PresentationFormat>
  <Paragraphs>164</Paragraphs>
  <Slides>26</Slides>
  <Notes>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Adjacency</vt:lpstr>
      <vt:lpstr>Reach Beyond Existing Demand</vt:lpstr>
      <vt:lpstr>How do you maximize the size of the blue ocean you are creating?</vt:lpstr>
      <vt:lpstr>First Tier Noncustomers</vt:lpstr>
      <vt:lpstr>Second Tier Noncustomers</vt:lpstr>
      <vt:lpstr>Third Tier Noncustomers</vt:lpstr>
      <vt:lpstr>The 3 Tiers of Noncustomers</vt:lpstr>
      <vt:lpstr>Go for the Biggest Catchment</vt:lpstr>
      <vt:lpstr>Go for the Biggest Catchment</vt:lpstr>
      <vt:lpstr>First-Tier of Noncustomers</vt:lpstr>
      <vt:lpstr>First-Tier of Noncustomers</vt:lpstr>
      <vt:lpstr>Pret A Manger</vt:lpstr>
      <vt:lpstr>Pret A Manger</vt:lpstr>
      <vt:lpstr>PowerPoint Presentation</vt:lpstr>
      <vt:lpstr>Second-Tier of Noncustomers</vt:lpstr>
      <vt:lpstr>Characteristics</vt:lpstr>
      <vt:lpstr>JcDecaux</vt:lpstr>
      <vt:lpstr>Apple Based Examples</vt:lpstr>
      <vt:lpstr>What About Yours?</vt:lpstr>
      <vt:lpstr>Third-Tier of Noncustomers</vt:lpstr>
      <vt:lpstr>Third-Tier Noncustomers </vt:lpstr>
      <vt:lpstr>Third-Tier Noncustomers </vt:lpstr>
      <vt:lpstr>Examples</vt:lpstr>
      <vt:lpstr>Examples In the Book </vt:lpstr>
      <vt:lpstr>Reaching Beyond </vt:lpstr>
      <vt:lpstr>Summing it up </vt:lpstr>
      <vt:lpstr>CONCLUSION </vt:lpstr>
    </vt:vector>
  </TitlesOfParts>
  <Company>Texas 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Reach Beyond Existing Demand</dc:title>
  <dc:creator>Nicole Chaib</dc:creator>
  <cp:lastModifiedBy>Banner Owen</cp:lastModifiedBy>
  <cp:revision>12</cp:revision>
  <dcterms:created xsi:type="dcterms:W3CDTF">2014-10-15T22:19:27Z</dcterms:created>
  <dcterms:modified xsi:type="dcterms:W3CDTF">2014-10-16T03:18:27Z</dcterms:modified>
</cp:coreProperties>
</file>