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59" r:id="rId24"/>
    <p:sldId id="260" r:id="rId25"/>
    <p:sldId id="26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680" autoAdjust="0"/>
  </p:normalViewPr>
  <p:slideViewPr>
    <p:cSldViewPr snapToGrid="0">
      <p:cViewPr varScale="1">
        <p:scale>
          <a:sx n="62" d="100"/>
          <a:sy n="62" d="100"/>
        </p:scale>
        <p:origin x="-102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297BF-60DE-4183-A8CA-2CAD4AF9533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2815D-39E4-4523-9B34-F04E784F60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765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must set the right strategic price to secure a strong revenue</a:t>
            </a:r>
            <a:r>
              <a:rPr lang="en-US" baseline="0" dirty="0" smtClean="0"/>
              <a:t> stream for your offering. This step ensures that buyers not only will want to buy your offering but also will have a compelling ability to pay for it. Many companies are starting to take a reverse course, first testing the waters of a new product/service by targeting novelty-seeking, price-insensitive customers at the launch of a new business idea; only over time do they drop prices to attract </a:t>
            </a:r>
            <a:r>
              <a:rPr lang="en-US" baseline="0" smtClean="0"/>
              <a:t>mainstream buyers.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883AC-ACD3-1B4D-B298-F5A2A6BA9D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6040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good is excludable</a:t>
            </a:r>
            <a:r>
              <a:rPr lang="en-US" baseline="0" dirty="0" smtClean="0"/>
              <a:t> if the company can prevent others from using it because of, for example, limited access or patent protection. CURVES EX.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All this means that the strategic price you set for your offering must not only attract buyers in large numbers but also help you to retain them.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Companies must start with an offer that buyers cant refuse and must keep it that way to discourage any free-riding imitations. This is what makes strategic pricing KEY.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exceptional utility is combined with strategic pricing, imitation is discouraged.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883AC-ACD3-1B4D-B298-F5A2A6BA9D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7558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4C5BB-95F8-423B-9C3A-82948C334B46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4697581-B8A8-4606-9BC2-F4C94DB2A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C5BB-95F8-423B-9C3A-82948C334B46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7581-B8A8-4606-9BC2-F4C94DB2A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C5BB-95F8-423B-9C3A-82948C334B46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7581-B8A8-4606-9BC2-F4C94DB2A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D9F4C5BB-95F8-423B-9C3A-82948C334B46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7581-B8A8-4606-9BC2-F4C94DB2A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D9F4C5BB-95F8-423B-9C3A-82948C334B46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D4697581-B8A8-4606-9BC2-F4C94DB2AC5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4C5BB-95F8-423B-9C3A-82948C334B46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D4697581-B8A8-4606-9BC2-F4C94DB2A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D9F4C5BB-95F8-423B-9C3A-82948C334B46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D4697581-B8A8-4606-9BC2-F4C94DB2A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C5BB-95F8-423B-9C3A-82948C334B46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7581-B8A8-4606-9BC2-F4C94DB2A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4C5BB-95F8-423B-9C3A-82948C334B46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D4697581-B8A8-4606-9BC2-F4C94DB2A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D9F4C5BB-95F8-423B-9C3A-82948C334B46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D4697581-B8A8-4606-9BC2-F4C94DB2A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D9F4C5BB-95F8-423B-9C3A-82948C334B46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D4697581-B8A8-4606-9BC2-F4C94DB2A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4C5BB-95F8-423B-9C3A-82948C334B46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4697581-B8A8-4606-9BC2-F4C94DB2A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Blue Ocean Strategy</a:t>
            </a:r>
            <a:br>
              <a:rPr lang="en-US" dirty="0" smtClean="0"/>
            </a:br>
            <a:r>
              <a:rPr lang="en-US" dirty="0" smtClean="0"/>
              <a:t>Get the Strategic Sequence Right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Jonathan Kiser</a:t>
            </a:r>
          </a:p>
          <a:p>
            <a:r>
              <a:rPr lang="en-US" dirty="0" smtClean="0"/>
              <a:t>Daniel Trejo</a:t>
            </a:r>
          </a:p>
          <a:p>
            <a:r>
              <a:rPr lang="en-US" dirty="0" smtClean="0"/>
              <a:t>Blake </a:t>
            </a:r>
            <a:r>
              <a:rPr lang="en-US" dirty="0" err="1" smtClean="0"/>
              <a:t>Hiett</a:t>
            </a:r>
            <a:endParaRPr lang="en-US" dirty="0" smtClean="0"/>
          </a:p>
          <a:p>
            <a:r>
              <a:rPr lang="en-US" dirty="0" smtClean="0"/>
              <a:t>Daniel Hanson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635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the ford model T made its debut, the more than 500 automakers in the US focused on building custom made luxury vehicles for the wealthy </a:t>
            </a:r>
          </a:p>
          <a:p>
            <a:r>
              <a:rPr lang="en-US" dirty="0" smtClean="0"/>
              <a:t>In terms of the buyer utility map, the entire industry focused in the image in the use phase creating luxury cars for fashionable weekends </a:t>
            </a:r>
          </a:p>
          <a:p>
            <a:r>
              <a:rPr lang="en-US" dirty="0" smtClean="0"/>
              <a:t>Greatest blocks to utility for the mass of people were not in refining the autos luxury or stylish image rather they had to do with 2 other factors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convenience – cars were not able to go through bumpy, muddy roads. </a:t>
            </a:r>
          </a:p>
          <a:p>
            <a:r>
              <a:rPr lang="en-US" dirty="0" smtClean="0"/>
              <a:t>2) risk in maintenance phase, cars being freely crafted and having multiple options, often broke down, requiring experts to fix them and experts were expensive and in short supply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Ford model T eliminated these two utility blocks </a:t>
            </a:r>
          </a:p>
          <a:p>
            <a:r>
              <a:rPr lang="en-US" dirty="0" smtClean="0"/>
              <a:t>Name the car for the great multitude came only in one color and one model </a:t>
            </a:r>
          </a:p>
          <a:p>
            <a:r>
              <a:rPr lang="en-US" dirty="0" smtClean="0"/>
              <a:t>Ford also eliminated investments in image in the use phase instead for fancy, luxurious weekends </a:t>
            </a:r>
          </a:p>
          <a:p>
            <a:r>
              <a:rPr lang="en-US" dirty="0" smtClean="0"/>
              <a:t>The model was made for every day 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15141"/>
            <a:ext cx="103632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Change in Strategic Price Decision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65088"/>
            <a:ext cx="10363200" cy="3597316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There are 2 reasons for this change: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Companies discovering volume generates higher returns than it used to.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To a buyer, the value of a product or service may be closely tied to the total number of people using it.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 the meantime, the rise of knowledge-intensive products also creates the potential for </a:t>
            </a:r>
            <a:r>
              <a:rPr lang="en-US" b="1" dirty="0" smtClean="0">
                <a:solidFill>
                  <a:srgbClr val="FF0000"/>
                </a:solidFill>
              </a:rPr>
              <a:t>free riding.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918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Rival VS. Nonrival Goods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use of </a:t>
            </a:r>
            <a:r>
              <a:rPr lang="en-US" dirty="0" smtClean="0">
                <a:solidFill>
                  <a:srgbClr val="FF0000"/>
                </a:solidFill>
              </a:rPr>
              <a:t>rival goods </a:t>
            </a:r>
            <a:r>
              <a:rPr lang="en-US" dirty="0" smtClean="0"/>
              <a:t>by one firm precludes its use by another firm.</a:t>
            </a:r>
          </a:p>
          <a:p>
            <a:pPr lvl="1"/>
            <a:r>
              <a:rPr lang="en-US" dirty="0" smtClean="0"/>
              <a:t>Ex. Scrap steel</a:t>
            </a:r>
          </a:p>
          <a:p>
            <a:r>
              <a:rPr lang="en-US" dirty="0" smtClean="0"/>
              <a:t>The use of a </a:t>
            </a:r>
            <a:r>
              <a:rPr lang="en-US" dirty="0" err="1" smtClean="0">
                <a:solidFill>
                  <a:srgbClr val="FF0000"/>
                </a:solidFill>
              </a:rPr>
              <a:t>nonrival</a:t>
            </a:r>
            <a:r>
              <a:rPr lang="en-US" dirty="0" smtClean="0">
                <a:solidFill>
                  <a:srgbClr val="FF0000"/>
                </a:solidFill>
              </a:rPr>
              <a:t> good </a:t>
            </a:r>
            <a:r>
              <a:rPr lang="en-US" dirty="0" smtClean="0"/>
              <a:t>by one firm does not limit its use by another.</a:t>
            </a:r>
          </a:p>
          <a:p>
            <a:pPr lvl="1"/>
            <a:r>
              <a:rPr lang="en-US" dirty="0"/>
              <a:t>This makes competitive imitation not only possible but less costly</a:t>
            </a:r>
            <a:r>
              <a:rPr lang="en-US" dirty="0" smtClean="0"/>
              <a:t>.</a:t>
            </a:r>
          </a:p>
          <a:p>
            <a:r>
              <a:rPr lang="en-US" b="1" i="1" dirty="0" smtClean="0">
                <a:solidFill>
                  <a:srgbClr val="000000"/>
                </a:solidFill>
              </a:rPr>
              <a:t>The cost and risk of developing an innovative idea are borne by the initiator, not the follower.</a:t>
            </a:r>
            <a:endParaRPr lang="en-US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614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Excludability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Excludability</a:t>
            </a:r>
            <a:r>
              <a:rPr lang="en-US" dirty="0" smtClean="0"/>
              <a:t> is a function both of the nature of the good and of the legal system. </a:t>
            </a:r>
          </a:p>
          <a:p>
            <a:pPr lvl="1"/>
            <a:r>
              <a:rPr lang="en-US" dirty="0" smtClean="0"/>
              <a:t>Once ideas are out there, knowledge </a:t>
            </a:r>
            <a:r>
              <a:rPr lang="en-US" dirty="0" smtClean="0">
                <a:solidFill>
                  <a:srgbClr val="FF0000"/>
                </a:solidFill>
              </a:rPr>
              <a:t>naturally spills over </a:t>
            </a:r>
            <a:r>
              <a:rPr lang="en-US" dirty="0" smtClean="0"/>
              <a:t>to other firms.</a:t>
            </a:r>
          </a:p>
          <a:p>
            <a:pPr lvl="1"/>
            <a:r>
              <a:rPr lang="en-US" dirty="0" smtClean="0"/>
              <a:t>This lack of excludability reinforces the risk of </a:t>
            </a:r>
            <a:r>
              <a:rPr lang="en-US" dirty="0" smtClean="0">
                <a:solidFill>
                  <a:srgbClr val="FF0000"/>
                </a:solidFill>
              </a:rPr>
              <a:t>free riding.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91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Corridor of the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Defined:</a:t>
            </a:r>
          </a:p>
          <a:p>
            <a:pPr lvl="1"/>
            <a:r>
              <a:rPr lang="en-US" dirty="0"/>
              <a:t>A tool used in helping managers find the right price for an irresistible offer, which, by the way, isn't necessarily the </a:t>
            </a:r>
            <a:r>
              <a:rPr lang="en-US" dirty="0">
                <a:solidFill>
                  <a:srgbClr val="FF0000"/>
                </a:solidFill>
              </a:rPr>
              <a:t>lower price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 smtClean="0"/>
          </a:p>
          <a:p>
            <a:r>
              <a:rPr lang="en-US" dirty="0" smtClean="0"/>
              <a:t>The tool involves 2 distinct but interrelated steps (figure 6-5).</a:t>
            </a:r>
          </a:p>
        </p:txBody>
      </p:sp>
    </p:spTree>
    <p:extLst>
      <p:ext uri="{BB962C8B-B14F-4D97-AF65-F5344CB8AC3E}">
        <p14:creationId xmlns:p14="http://schemas.microsoft.com/office/powerpoint/2010/main" xmlns="" val="3531487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Corridor of the Mass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Step 1: identify the Price Corridor of the Mass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Step 2: Specify a Level Within the Price Corridor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6881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Levels of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Streamlining and cost innovation </a:t>
            </a:r>
          </a:p>
          <a:p>
            <a:r>
              <a:rPr lang="en-US" dirty="0" smtClean="0"/>
              <a:t>Partnering</a:t>
            </a:r>
          </a:p>
          <a:p>
            <a:r>
              <a:rPr lang="en-US" dirty="0" smtClean="0"/>
              <a:t>Pricing innovation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259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Streamlining </a:t>
            </a:r>
            <a:r>
              <a:rPr lang="en-US" dirty="0"/>
              <a:t>and cost innovation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raw materials be replaced by </a:t>
            </a:r>
            <a:r>
              <a:rPr lang="en-US" dirty="0" smtClean="0"/>
              <a:t>unconventional</a:t>
            </a:r>
          </a:p>
          <a:p>
            <a:r>
              <a:rPr lang="en-US" dirty="0" smtClean="0"/>
              <a:t>Moving lactations of your plant</a:t>
            </a:r>
          </a:p>
          <a:p>
            <a:r>
              <a:rPr lang="en-US" dirty="0" smtClean="0"/>
              <a:t>Finding a way to reduce steps in making something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576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iscuss the Strategic Sequence and how to properly implement it into your business model</a:t>
            </a:r>
          </a:p>
          <a:p>
            <a:r>
              <a:rPr lang="en-US" dirty="0" smtClean="0"/>
              <a:t>Validating your Blue Ocean ideas to ensure their longtime viability</a:t>
            </a:r>
          </a:p>
          <a:p>
            <a:r>
              <a:rPr lang="en-US" dirty="0" smtClean="0"/>
              <a:t>With these you can dramatically reduce your business model risk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136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a way for companies to secure needed capabilities fast and effectively while dropping their cost structure.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459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Pricing innovation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Selling to renting </a:t>
            </a:r>
            <a:r>
              <a:rPr lang="en-US" dirty="0"/>
              <a:t>E</a:t>
            </a:r>
            <a:r>
              <a:rPr lang="en-US" dirty="0" smtClean="0"/>
              <a:t>x blockbusters</a:t>
            </a:r>
          </a:p>
          <a:p>
            <a:r>
              <a:rPr lang="en-US" dirty="0" smtClean="0"/>
              <a:t>Timeshare Ex </a:t>
            </a:r>
            <a:r>
              <a:rPr lang="en-US" dirty="0" err="1" smtClean="0"/>
              <a:t>Netjet</a:t>
            </a:r>
            <a:endParaRPr lang="en-US" dirty="0" smtClean="0"/>
          </a:p>
          <a:p>
            <a:r>
              <a:rPr lang="en-US" dirty="0" smtClean="0"/>
              <a:t>Slice-share Ex mutual fund managers</a:t>
            </a:r>
          </a:p>
          <a:p>
            <a:r>
              <a:rPr lang="en-US" dirty="0" smtClean="0"/>
              <a:t>Equity interest Ex Hewlett-Packard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140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5142"/>
            <a:ext cx="10972800" cy="60190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profit model.jp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0901" r="-20901"/>
          <a:stretch/>
        </p:blipFill>
        <p:spPr>
          <a:xfrm>
            <a:off x="332317" y="947044"/>
            <a:ext cx="11250084" cy="5910956"/>
          </a:xfrm>
        </p:spPr>
      </p:pic>
    </p:spTree>
    <p:extLst>
      <p:ext uri="{BB962C8B-B14F-4D97-AF65-F5344CB8AC3E}">
        <p14:creationId xmlns:p14="http://schemas.microsoft.com/office/powerpoint/2010/main" xmlns="" val="89792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need your stakeholders to buy into your new </a:t>
            </a:r>
            <a:r>
              <a:rPr lang="en-US" dirty="0"/>
              <a:t>b</a:t>
            </a:r>
            <a:r>
              <a:rPr lang="en-US" dirty="0" smtClean="0"/>
              <a:t>usiness model</a:t>
            </a:r>
          </a:p>
          <a:p>
            <a:r>
              <a:rPr lang="en-US" dirty="0" smtClean="0"/>
              <a:t>Employees</a:t>
            </a:r>
          </a:p>
          <a:p>
            <a:pPr lvl="1"/>
            <a:r>
              <a:rPr lang="en-US" dirty="0" smtClean="0"/>
              <a:t>Let your employees know before you let the public know about your new business idea</a:t>
            </a:r>
          </a:p>
          <a:p>
            <a:pPr lvl="1"/>
            <a:r>
              <a:rPr lang="en-US" dirty="0" smtClean="0"/>
              <a:t>Make sure everyone is on the same page</a:t>
            </a:r>
          </a:p>
          <a:p>
            <a:r>
              <a:rPr lang="en-US" dirty="0" smtClean="0"/>
              <a:t>Business Partners</a:t>
            </a:r>
          </a:p>
          <a:p>
            <a:pPr lvl="1"/>
            <a:r>
              <a:rPr lang="en-US" dirty="0" smtClean="0"/>
              <a:t>Partners want to make sure their revenue stream and market share won’t be affected</a:t>
            </a:r>
          </a:p>
          <a:p>
            <a:r>
              <a:rPr lang="en-US" dirty="0" smtClean="0"/>
              <a:t>General Public</a:t>
            </a:r>
          </a:p>
          <a:p>
            <a:pPr lvl="1"/>
            <a:r>
              <a:rPr lang="en-US" dirty="0" smtClean="0"/>
              <a:t>A new and innovative idea might that might threaten established political and social norms, might scare off customers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671957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Discussed </a:t>
            </a:r>
            <a:r>
              <a:rPr lang="en-US" dirty="0"/>
              <a:t>the Strategic Sequence and how to properly implement it into your business model</a:t>
            </a:r>
          </a:p>
          <a:p>
            <a:r>
              <a:rPr lang="en-US" dirty="0" smtClean="0"/>
              <a:t>Validated </a:t>
            </a:r>
            <a:r>
              <a:rPr lang="en-US" dirty="0"/>
              <a:t>your Blue Ocean ideas to ensure their longtime viability</a:t>
            </a:r>
          </a:p>
          <a:p>
            <a:r>
              <a:rPr lang="en-US" dirty="0"/>
              <a:t>With these </a:t>
            </a:r>
            <a:r>
              <a:rPr lang="en-US" dirty="0" smtClean="0"/>
              <a:t>your risk for your business model can be dramatically reduced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33935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3958" y="2245441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460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401357" y="5471414"/>
            <a:ext cx="3300209" cy="6463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65183" y="4521360"/>
            <a:ext cx="2024126" cy="435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765183" y="3627036"/>
            <a:ext cx="2024126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765183" y="2688830"/>
            <a:ext cx="2024126" cy="4218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765184" y="1836644"/>
            <a:ext cx="2024126" cy="3493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789" y="364823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Strategic Sequence 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14" idx="2"/>
            <a:endCxn id="15" idx="0"/>
          </p:cNvCxnSpPr>
          <p:nvPr/>
        </p:nvCxnSpPr>
        <p:spPr>
          <a:xfrm flipH="1">
            <a:off x="5777246" y="2186022"/>
            <a:ext cx="1" cy="5028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2"/>
          </p:cNvCxnSpPr>
          <p:nvPr/>
        </p:nvCxnSpPr>
        <p:spPr>
          <a:xfrm flipH="1">
            <a:off x="5771352" y="3110717"/>
            <a:ext cx="5894" cy="495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6" idx="2"/>
          </p:cNvCxnSpPr>
          <p:nvPr/>
        </p:nvCxnSpPr>
        <p:spPr>
          <a:xfrm flipH="1">
            <a:off x="5771352" y="3996368"/>
            <a:ext cx="5894" cy="4806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5821249" y="4957008"/>
            <a:ext cx="2" cy="4875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136524" y="1821138"/>
            <a:ext cx="1740794" cy="378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Buyer Utility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441321" y="2697086"/>
            <a:ext cx="1577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441321" y="3609223"/>
            <a:ext cx="1023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278192" y="4560778"/>
            <a:ext cx="1740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Adoption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842457" y="5447968"/>
            <a:ext cx="3013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Commercially Viable</a:t>
            </a:r>
          </a:p>
          <a:p>
            <a:r>
              <a:rPr lang="en-US" dirty="0" smtClean="0"/>
              <a:t>   Blue Ocean Idea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5771352" y="2437426"/>
            <a:ext cx="1543848" cy="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7315200" y="2010609"/>
            <a:ext cx="0" cy="4269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14" idx="3"/>
          </p:cNvCxnSpPr>
          <p:nvPr/>
        </p:nvCxnSpPr>
        <p:spPr>
          <a:xfrm flipH="1">
            <a:off x="6789310" y="2010609"/>
            <a:ext cx="525890" cy="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5771353" y="3307884"/>
            <a:ext cx="1556728" cy="4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777246" y="4186446"/>
            <a:ext cx="15379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821250" y="5119985"/>
            <a:ext cx="1493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7328081" y="2881752"/>
            <a:ext cx="0" cy="4269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7328081" y="3759489"/>
            <a:ext cx="0" cy="4269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7315200" y="4691716"/>
            <a:ext cx="0" cy="4269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6789309" y="2899773"/>
            <a:ext cx="5387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>
            <a:off x="6802191" y="3764929"/>
            <a:ext cx="525890" cy="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6789305" y="4689680"/>
            <a:ext cx="525890" cy="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136524" y="2224087"/>
            <a:ext cx="530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5136524" y="3177346"/>
            <a:ext cx="485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5136524" y="4030400"/>
            <a:ext cx="485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5136524" y="5006099"/>
            <a:ext cx="485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7420372" y="2011333"/>
            <a:ext cx="1275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No-Rethink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7409635" y="2897846"/>
            <a:ext cx="1275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No-Rethink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7407493" y="3788301"/>
            <a:ext cx="1275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No-Rethink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7407493" y="4666038"/>
            <a:ext cx="1275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No-Rethink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28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Buyer Utility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need to assess the buyer utility of your offering is self-evident.</a:t>
            </a:r>
          </a:p>
          <a:p>
            <a:r>
              <a:rPr lang="en-US" dirty="0" smtClean="0"/>
              <a:t>Many companies, however, fail to deliver exceptional value because they are obsessed by the novelty of their product or service</a:t>
            </a:r>
            <a:r>
              <a:rPr lang="en-US" dirty="0"/>
              <a:t> </a:t>
            </a:r>
            <a:r>
              <a:rPr lang="en-US" dirty="0" smtClean="0"/>
              <a:t>especially if technology plays a part in it.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Phillips CD-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Phillips CD-I failed to offer people a compelling reason to buy</a:t>
            </a:r>
          </a:p>
          <a:p>
            <a:r>
              <a:rPr lang="en-US" dirty="0" smtClean="0"/>
              <a:t>Promoted as the “imagination machine” due to its diverse functions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Video machine, music machine, game player, and teaching tool</a:t>
            </a:r>
          </a:p>
          <a:p>
            <a:r>
              <a:rPr lang="en-US" dirty="0" smtClean="0"/>
              <a:t>It did so many things that people were never able to understand it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Phillips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lacked attractive software titles </a:t>
            </a:r>
          </a:p>
          <a:p>
            <a:r>
              <a:rPr lang="en-US" dirty="0" smtClean="0"/>
              <a:t>Theoretically it could do almost everything, but in reality it could do very little</a:t>
            </a:r>
          </a:p>
          <a:p>
            <a:r>
              <a:rPr lang="en-US" dirty="0" smtClean="0"/>
              <a:t>Phillips assumed that bleeding edge technology was equivalent to bleeding edge utility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get around this trap, the starting point, is to create a strategic profile that passes the initial litmus test of being focused, being divergent, and having a compelling tagline that speaks to buyers. </a:t>
            </a:r>
          </a:p>
          <a:p>
            <a:r>
              <a:rPr lang="en-US" dirty="0" smtClean="0"/>
              <a:t>By doing so, companies are ready to expressly assess where and how the new product or service will change the lives of its buyers </a:t>
            </a:r>
          </a:p>
          <a:p>
            <a:r>
              <a:rPr lang="en-US" dirty="0" smtClean="0"/>
              <a:t>Such a difference in perspective is important because it means that the way a product or service is developed becomes less a function of its technical possibilities and more a function of its utilities to buyers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Buyer utility map helps managers look at this issue from the right perspective </a:t>
            </a:r>
          </a:p>
          <a:p>
            <a:r>
              <a:rPr lang="en-US" dirty="0" smtClean="0"/>
              <a:t>It outlines all the levers companies can pull to deliver exceptional utility to buyers as well as the various experiences buyers can have with a product or service </a:t>
            </a:r>
          </a:p>
          <a:p>
            <a:r>
              <a:rPr lang="en-US" dirty="0" smtClean="0"/>
              <a:t>It allows managers to identify the full range of utility spaces that a product or service can potentially fill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Utility levers – the ways in which companies can unlock exceptional utility for buyers</a:t>
            </a:r>
          </a:p>
          <a:p>
            <a:r>
              <a:rPr lang="en-US" dirty="0" smtClean="0"/>
              <a:t>Most commonly used lever is customer productivity in which an offering helps a customer do things faster or better</a:t>
            </a:r>
          </a:p>
          <a:p>
            <a:r>
              <a:rPr lang="en-US" dirty="0" smtClean="0"/>
              <a:t>To test the exceptional utility, companies should check whether their offering has removed the greatest blocks to utility across the entire buyer experience cycle for customers and non customers </a:t>
            </a:r>
          </a:p>
          <a:p>
            <a:r>
              <a:rPr lang="en-US" dirty="0" smtClean="0"/>
              <a:t>The greatest blocks to utility often represent the greatest and most pressing opportunities to unlock expected value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1018</TotalTime>
  <Words>1237</Words>
  <Application>Microsoft Office PowerPoint</Application>
  <PresentationFormat>Custom</PresentationFormat>
  <Paragraphs>123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Verve</vt:lpstr>
      <vt:lpstr>Blue Ocean Strategy Get the Strategic Sequence Right</vt:lpstr>
      <vt:lpstr> Introduction</vt:lpstr>
      <vt:lpstr>Strategic Sequence </vt:lpstr>
      <vt:lpstr>Buyer Utility</vt:lpstr>
      <vt:lpstr>Phillips CD-i</vt:lpstr>
      <vt:lpstr>Phillips Cont’d</vt:lpstr>
      <vt:lpstr>Slide 7</vt:lpstr>
      <vt:lpstr>Slide 8</vt:lpstr>
      <vt:lpstr>Slide 9</vt:lpstr>
      <vt:lpstr>Slide 10</vt:lpstr>
      <vt:lpstr>Slide 11</vt:lpstr>
      <vt:lpstr>Slide 12</vt:lpstr>
      <vt:lpstr>Change in Strategic Price Decision</vt:lpstr>
      <vt:lpstr>Rival VS. Nonrival Goods</vt:lpstr>
      <vt:lpstr>Excludability</vt:lpstr>
      <vt:lpstr>Price Corridor of the Mass</vt:lpstr>
      <vt:lpstr>Price Corridor of the Mass Cont’d</vt:lpstr>
      <vt:lpstr>Three Levels of Cost</vt:lpstr>
      <vt:lpstr> Streamlining and cost innovation  </vt:lpstr>
      <vt:lpstr>Partnering </vt:lpstr>
      <vt:lpstr>Pricing innovation  </vt:lpstr>
      <vt:lpstr>Slide 22</vt:lpstr>
      <vt:lpstr>Adoption</vt:lpstr>
      <vt:lpstr>Summary</vt:lpstr>
      <vt:lpstr>Any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Ocean Strategy Get the Strategic Sequence Right</dc:title>
  <dc:creator>Jonathan Kiser</dc:creator>
  <cp:lastModifiedBy>Owner</cp:lastModifiedBy>
  <cp:revision>14</cp:revision>
  <dcterms:created xsi:type="dcterms:W3CDTF">2014-10-14T19:46:20Z</dcterms:created>
  <dcterms:modified xsi:type="dcterms:W3CDTF">2014-10-23T01:20:46Z</dcterms:modified>
</cp:coreProperties>
</file>