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2BBE6-D460-4368-A9B2-7201EC9A7EF0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744CE-AF73-47D5-8A4C-00D9B1D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.Identifying these key influencers is easy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Key influencers in the organization; people inside</a:t>
            </a:r>
            <a:r>
              <a:rPr lang="en-US" baseline="0" dirty="0" smtClean="0"/>
              <a:t> the organization who are natural leaders, who are well respected and persuasive</a:t>
            </a:r>
          </a:p>
          <a:p>
            <a:pPr>
              <a:buFont typeface="Arial" pitchFamily="34" charset="0"/>
              <a:buNone/>
            </a:pP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70C7-9830-4574-962E-2092EE04E12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At the heart</a:t>
            </a:r>
            <a:r>
              <a:rPr lang="en-US" baseline="0" dirty="0" smtClean="0"/>
              <a:t> of motivating these kingpins is to shine a spotlight on their actions in a repeated and highly visible way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By doing this you prevent inaction and shine light on those who perform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For it to work it must be transparent, include everyone, and have a fair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70C7-9830-4574-962E-2092EE04E12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fair process, engaging all affected</a:t>
            </a:r>
            <a:r>
              <a:rPr lang="en-US" baseline="0" dirty="0" smtClean="0"/>
              <a:t> people in the process, explaining to them the basis of decisions and the reasons people will be promoted or side-stepped in the future, and setting clear expectations of what that means to employees’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70C7-9830-4574-962E-2092EE04E12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bite sized atoms are to help employees</a:t>
            </a:r>
            <a:r>
              <a:rPr lang="en-US" baseline="0" dirty="0" smtClean="0"/>
              <a:t> remain in a positive attitude and know that what we are doing is attainable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70C7-9830-4574-962E-2092EE04E12A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overcome</a:t>
            </a:r>
            <a:r>
              <a:rPr lang="en-US" baseline="0" dirty="0" smtClean="0"/>
              <a:t> these political forces, leaders focus on three disproportionate influence factors: leveraging angels, silencing devils, and getting a </a:t>
            </a:r>
            <a:r>
              <a:rPr lang="en-US" baseline="0" dirty="0" err="1" smtClean="0"/>
              <a:t>consigliere</a:t>
            </a:r>
            <a:r>
              <a:rPr lang="en-US" baseline="0" dirty="0" smtClean="0"/>
              <a:t> on the top management team.</a:t>
            </a:r>
          </a:p>
          <a:p>
            <a:r>
              <a:rPr lang="en-US" baseline="0" dirty="0" smtClean="0"/>
              <a:t>Angels have the most to gain form the strategic shift</a:t>
            </a:r>
          </a:p>
          <a:p>
            <a:r>
              <a:rPr lang="en-US" baseline="0" dirty="0" smtClean="0"/>
              <a:t>Devils have the most to lose from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70C7-9830-4574-962E-2092EE04E12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right hand man going through the change to protect against the political </a:t>
            </a:r>
            <a:r>
              <a:rPr lang="en-US" baseline="0" dirty="0" err="1" smtClean="0"/>
              <a:t>hurdels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70C7-9830-4574-962E-2092EE04E12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are my Devils? Who</a:t>
            </a:r>
            <a:r>
              <a:rPr lang="en-US" baseline="0" dirty="0" smtClean="0"/>
              <a:t> will fight me? </a:t>
            </a:r>
            <a:endParaRPr lang="en-US" dirty="0" smtClean="0"/>
          </a:p>
          <a:p>
            <a:r>
              <a:rPr lang="en-US" dirty="0" smtClean="0"/>
              <a:t>Who are my Angels? Who will gain from the strategic shift?</a:t>
            </a:r>
          </a:p>
          <a:p>
            <a:r>
              <a:rPr lang="en-US" dirty="0" smtClean="0"/>
              <a:t>Upper management</a:t>
            </a:r>
            <a:r>
              <a:rPr lang="en-US" baseline="0" dirty="0" smtClean="0"/>
              <a:t> and the </a:t>
            </a:r>
            <a:r>
              <a:rPr lang="en-US" baseline="0" dirty="0" err="1" smtClean="0"/>
              <a:t>consigliere</a:t>
            </a:r>
            <a:r>
              <a:rPr lang="en-US" baseline="0" dirty="0" smtClean="0"/>
              <a:t> </a:t>
            </a:r>
            <a:r>
              <a:rPr lang="en-US" dirty="0" smtClean="0"/>
              <a:t>Indentify these and strive to create a win-win outcome.</a:t>
            </a:r>
          </a:p>
          <a:p>
            <a:r>
              <a:rPr lang="en-US" dirty="0" smtClean="0"/>
              <a:t>The key to winning over the devils is knowing all their likely</a:t>
            </a:r>
            <a:r>
              <a:rPr lang="en-US" baseline="0" dirty="0" smtClean="0"/>
              <a:t> angles of attack and building counterarguments backed by irrefutable facts and reason.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70C7-9830-4574-962E-2092EE04E12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70C7-9830-4574-962E-2092EE04E12A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ED82C1-E871-43A2-AD9B-50297D4B201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B240A0-D9D3-420A-8C57-21CAC7A7A5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Blue Ocean Strategy</a:t>
            </a:r>
            <a:br>
              <a:rPr lang="en-US" dirty="0" smtClean="0"/>
            </a:br>
            <a:r>
              <a:rPr lang="en-US" dirty="0" err="1" smtClean="0"/>
              <a:t>Ch</a:t>
            </a:r>
            <a:r>
              <a:rPr lang="en-US" dirty="0" smtClean="0"/>
              <a:t> 7: Overcome Key Organizational Hurdles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Cleto</a:t>
            </a:r>
            <a:r>
              <a:rPr lang="en-US" dirty="0" smtClean="0"/>
              <a:t> Cordero</a:t>
            </a:r>
          </a:p>
          <a:p>
            <a:r>
              <a:rPr lang="en-US" dirty="0" smtClean="0"/>
              <a:t>Dan </a:t>
            </a:r>
            <a:r>
              <a:rPr lang="en-US" dirty="0" err="1" smtClean="0"/>
              <a:t>Lanjewar</a:t>
            </a:r>
            <a:endParaRPr lang="en-US" dirty="0" smtClean="0"/>
          </a:p>
          <a:p>
            <a:r>
              <a:rPr lang="en-US" dirty="0" smtClean="0"/>
              <a:t>Mason 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01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 in Horse Trading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l="12908" t="23312" r="13562" b="3704"/>
          <a:stretch>
            <a:fillRect/>
          </a:stretch>
        </p:blipFill>
        <p:spPr>
          <a:xfrm>
            <a:off x="0" y="1417638"/>
            <a:ext cx="9143999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Strategic change to have a real impact</a:t>
            </a:r>
          </a:p>
          <a:p>
            <a:r>
              <a:rPr lang="en-US" dirty="0" smtClean="0"/>
              <a:t>Trigger an epidemic movement of positive energy</a:t>
            </a:r>
          </a:p>
          <a:p>
            <a:pPr lvl="1"/>
            <a:r>
              <a:rPr lang="en-US" dirty="0" smtClean="0"/>
              <a:t>Not by the mass; but by concentrating on leaders</a:t>
            </a:r>
          </a:p>
          <a:p>
            <a:r>
              <a:rPr lang="en-US" dirty="0" smtClean="0"/>
              <a:t>Who are your Kingpins?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Kingpins</a:t>
            </a:r>
            <a:endParaRPr lang="en-US" dirty="0"/>
          </a:p>
        </p:txBody>
      </p:sp>
      <p:pic>
        <p:nvPicPr>
          <p:cNvPr id="4" name="Picture 3" descr="kingp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8862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77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Fishbowl Management</a:t>
            </a:r>
          </a:p>
          <a:p>
            <a:pPr lvl="1"/>
            <a:r>
              <a:rPr lang="en-US" dirty="0" smtClean="0"/>
              <a:t>Action and Inaction made Transparent</a:t>
            </a:r>
          </a:p>
          <a:p>
            <a:r>
              <a:rPr lang="en-US" dirty="0" smtClean="0"/>
              <a:t> Based on transparency, inclusion, and fair process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Kingpins in a Fishbowl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71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Kingpins tend to perform well in light of their peers</a:t>
            </a:r>
          </a:p>
          <a:p>
            <a:pPr lvl="1"/>
            <a:r>
              <a:rPr lang="en-US" dirty="0" smtClean="0"/>
              <a:t>And those who don’t will be held accountable</a:t>
            </a:r>
          </a:p>
          <a:p>
            <a:r>
              <a:rPr lang="en-US" dirty="0" smtClean="0"/>
              <a:t>Creates a group atmosphere</a:t>
            </a:r>
          </a:p>
          <a:p>
            <a:r>
              <a:rPr lang="en-US" dirty="0" smtClean="0"/>
              <a:t>For it to work, fair process must be the modus operandi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Kingpins in the Fishbowl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employees believe in the attainability of the strategic change, it’s not likely to succeed</a:t>
            </a:r>
          </a:p>
          <a:p>
            <a:r>
              <a:rPr lang="en-US" dirty="0" smtClean="0"/>
              <a:t>So we make Atoms not grand strategic visions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48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“Even the best and brightest are regularly eaten alive by politics, intrigue, and plotting.”</a:t>
            </a:r>
          </a:p>
          <a:p>
            <a:r>
              <a:rPr lang="en-US" dirty="0" smtClean="0"/>
              <a:t>There will be a fight against the strategic change</a:t>
            </a:r>
          </a:p>
          <a:p>
            <a:r>
              <a:rPr lang="en-US" dirty="0" smtClean="0"/>
              <a:t>Angels</a:t>
            </a:r>
          </a:p>
          <a:p>
            <a:r>
              <a:rPr lang="en-US" dirty="0" smtClean="0"/>
              <a:t>Devils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Hurdle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30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Politically adept and highly respected</a:t>
            </a:r>
          </a:p>
          <a:p>
            <a:r>
              <a:rPr lang="en-US" dirty="0" smtClean="0"/>
              <a:t>Knows in advance all the land mines and who will fight and who will support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Consigliere</a:t>
            </a:r>
            <a:endParaRPr lang="en-US" dirty="0"/>
          </a:p>
        </p:txBody>
      </p:sp>
      <p:pic>
        <p:nvPicPr>
          <p:cNvPr id="4" name="Picture 3" descr="consiglie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3581400"/>
            <a:ext cx="4101259" cy="224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221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my Devils?</a:t>
            </a:r>
          </a:p>
          <a:p>
            <a:pPr lvl="1"/>
            <a:r>
              <a:rPr lang="en-US" dirty="0" smtClean="0"/>
              <a:t>Who will lose the most by the future blue ocean strategy</a:t>
            </a:r>
          </a:p>
          <a:p>
            <a:r>
              <a:rPr lang="en-US" dirty="0" smtClean="0"/>
              <a:t>Who are my Angels?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Leverage Your Angels and Silence Your Devils</a:t>
            </a:r>
            <a:endParaRPr lang="en-US" dirty="0"/>
          </a:p>
        </p:txBody>
      </p:sp>
      <p:pic>
        <p:nvPicPr>
          <p:cNvPr id="4" name="Picture 3" descr="Dev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3200400"/>
            <a:ext cx="4399863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82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 Wisdom</a:t>
            </a:r>
          </a:p>
          <a:p>
            <a:pPr lvl="1"/>
            <a:r>
              <a:rPr lang="en-US" dirty="0" smtClean="0"/>
              <a:t>Focused on moving the mass</a:t>
            </a:r>
          </a:p>
          <a:p>
            <a:pPr lvl="1"/>
            <a:r>
              <a:rPr lang="en-US" dirty="0" smtClean="0"/>
              <a:t>Expensive and longtime frames </a:t>
            </a:r>
          </a:p>
          <a:p>
            <a:pPr lvl="1"/>
            <a:r>
              <a:rPr lang="en-US" dirty="0" smtClean="0"/>
              <a:t>Few leaders can afford</a:t>
            </a:r>
          </a:p>
          <a:p>
            <a:r>
              <a:rPr lang="en-US" dirty="0" smtClean="0"/>
              <a:t>Tipping Point Leadership</a:t>
            </a:r>
          </a:p>
          <a:p>
            <a:pPr lvl="1"/>
            <a:r>
              <a:rPr lang="en-US" dirty="0" smtClean="0"/>
              <a:t>Transforming the extremes</a:t>
            </a:r>
          </a:p>
          <a:p>
            <a:pPr lvl="1"/>
            <a:r>
              <a:rPr lang="en-US" dirty="0" smtClean="0"/>
              <a:t>People, acts, and activities that exercise a disproportionate influence on performance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Challenging Conventional Wisdom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71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ocea 7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2583"/>
            <a:ext cx="8153399" cy="673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Cognitive</a:t>
            </a:r>
          </a:p>
          <a:p>
            <a:r>
              <a:rPr lang="en-US" sz="3600" dirty="0" smtClean="0"/>
              <a:t>Limited Resources</a:t>
            </a:r>
          </a:p>
          <a:p>
            <a:r>
              <a:rPr lang="en-US" sz="3600" dirty="0" smtClean="0"/>
              <a:t>Motivation</a:t>
            </a:r>
          </a:p>
          <a:p>
            <a:r>
              <a:rPr lang="en-US" sz="3600" dirty="0" smtClean="0"/>
              <a:t>Politics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Organizational Hurdles in Executing BOS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" y="1447800"/>
            <a:ext cx="7467600" cy="516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9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Ditch Conventional Wisdom</a:t>
            </a:r>
          </a:p>
          <a:p>
            <a:endParaRPr lang="en-US" dirty="0"/>
          </a:p>
          <a:p>
            <a:r>
              <a:rPr lang="en-US" dirty="0" smtClean="0"/>
              <a:t> Allows you to overcome the four hurdles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At low cost</a:t>
            </a:r>
          </a:p>
          <a:p>
            <a:endParaRPr lang="en-US" dirty="0" smtClean="0"/>
          </a:p>
          <a:p>
            <a:r>
              <a:rPr lang="en-US" dirty="0" smtClean="0"/>
              <a:t>Win employees’ backing in executing a break from status quo</a:t>
            </a:r>
          </a:p>
          <a:p>
            <a:endParaRPr lang="en-US" dirty="0" smtClean="0"/>
          </a:p>
          <a:p>
            <a:r>
              <a:rPr lang="en-US" dirty="0" smtClean="0"/>
              <a:t>Change can happen quickly when energy is focused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Tipping Point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7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Concentration- Key to unlocking an epidemic movement.</a:t>
            </a:r>
          </a:p>
          <a:p>
            <a:endParaRPr lang="en-US" dirty="0"/>
          </a:p>
          <a:p>
            <a:r>
              <a:rPr lang="en-US" dirty="0" smtClean="0"/>
              <a:t>Tackle massive challenges by FOCUSING efforts on points of disproportionate influence</a:t>
            </a:r>
          </a:p>
          <a:p>
            <a:endParaRPr lang="en-US" dirty="0"/>
          </a:p>
          <a:p>
            <a:r>
              <a:rPr lang="en-US" dirty="0" smtClean="0"/>
              <a:t>As a result get more bang for your buck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Disproportionate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5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Direct experience</a:t>
            </a:r>
          </a:p>
          <a:p>
            <a:pPr marL="914400" lvl="1" indent="-514350"/>
            <a:r>
              <a:rPr lang="en-US" dirty="0" smtClean="0"/>
              <a:t>Numbers are forgettable and uninspiring</a:t>
            </a:r>
          </a:p>
          <a:p>
            <a:pPr marL="914400" lvl="1" indent="-514350"/>
            <a:r>
              <a:rPr lang="en-US" dirty="0" smtClean="0"/>
              <a:t>NYPD example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Meet with Disgruntled Customers</a:t>
            </a:r>
          </a:p>
          <a:p>
            <a:pPr lvl="1"/>
            <a:r>
              <a:rPr lang="en-US" dirty="0" smtClean="0"/>
              <a:t>Listen to customers firsthand </a:t>
            </a:r>
          </a:p>
          <a:p>
            <a:pPr lvl="1"/>
            <a:r>
              <a:rPr lang="en-US" dirty="0" smtClean="0"/>
              <a:t>Know where to direct efforts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the Cognitive Hurdle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1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leaders are faced with the reality of limited resources</a:t>
            </a:r>
          </a:p>
          <a:p>
            <a:r>
              <a:rPr lang="en-US" dirty="0" smtClean="0"/>
              <a:t>Reformist CEOS do one of two things:</a:t>
            </a:r>
          </a:p>
          <a:p>
            <a:pPr lvl="1"/>
            <a:r>
              <a:rPr lang="en-US" dirty="0" smtClean="0"/>
              <a:t>Trim their ambitions and demoralize their work forced</a:t>
            </a:r>
          </a:p>
          <a:p>
            <a:pPr lvl="1"/>
            <a:r>
              <a:rPr lang="en-US" dirty="0" smtClean="0"/>
              <a:t>Fight for more resources from their bankers and shareholders</a:t>
            </a:r>
          </a:p>
          <a:p>
            <a:r>
              <a:rPr lang="en-US" dirty="0" smtClean="0"/>
              <a:t>Focus on multiplying the value of current resources</a:t>
            </a:r>
          </a:p>
          <a:p>
            <a:r>
              <a:rPr lang="en-US" dirty="0" smtClean="0"/>
              <a:t>Three factors that can free resources:</a:t>
            </a:r>
          </a:p>
          <a:p>
            <a:pPr lvl="1"/>
            <a:r>
              <a:rPr lang="en-US" dirty="0" smtClean="0"/>
              <a:t>Hot spots</a:t>
            </a:r>
          </a:p>
          <a:p>
            <a:pPr lvl="1"/>
            <a:r>
              <a:rPr lang="en-US" dirty="0" smtClean="0"/>
              <a:t>Cold spots</a:t>
            </a:r>
          </a:p>
          <a:p>
            <a:pPr lvl="1"/>
            <a:r>
              <a:rPr lang="en-US" dirty="0" smtClean="0"/>
              <a:t>Horse trading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the Resource Hurdle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7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Hot Spots</a:t>
            </a:r>
            <a:r>
              <a:rPr lang="en-US" dirty="0" smtClean="0"/>
              <a:t>: Low resource input, high potential performance gains</a:t>
            </a:r>
          </a:p>
          <a:p>
            <a:r>
              <a:rPr lang="en-US" u="sng" dirty="0" smtClean="0"/>
              <a:t>Low Spots</a:t>
            </a:r>
            <a:r>
              <a:rPr lang="en-US" dirty="0" smtClean="0"/>
              <a:t>: High resource input, low performance impact</a:t>
            </a:r>
          </a:p>
          <a:p>
            <a:r>
              <a:rPr lang="en-US" u="sng" dirty="0" smtClean="0"/>
              <a:t>Horse Trading</a:t>
            </a:r>
            <a:r>
              <a:rPr lang="en-US" dirty="0" smtClean="0"/>
              <a:t>: Trading your unit’s excess resources in one area for another unit’s excess resources to fill remaining resource gaps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Jump the Resource Hurdle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1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increase profits, increase costs; but not possible given the budget</a:t>
            </a:r>
          </a:p>
          <a:p>
            <a:r>
              <a:rPr lang="en-US" dirty="0" smtClean="0"/>
              <a:t>Increments in performance could be achieved only with proportional increments in resources</a:t>
            </a:r>
          </a:p>
          <a:p>
            <a:r>
              <a:rPr lang="en-US" dirty="0" smtClean="0"/>
              <a:t>Refocusing cops at subways decreased subway crime</a:t>
            </a:r>
          </a:p>
          <a:p>
            <a:pPr lvl="1"/>
            <a:r>
              <a:rPr lang="en-US" dirty="0" smtClean="0"/>
              <a:t>Solution, even though the size of the police force remained the same</a:t>
            </a:r>
          </a:p>
          <a:p>
            <a:r>
              <a:rPr lang="en-US" dirty="0" smtClean="0"/>
              <a:t>When there was a reallocation of staff and resources in the narcotics unit, drug crime plummeted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Redistribute Resources to Your Hot Spots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2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up resources by pointing out cold spots</a:t>
            </a:r>
          </a:p>
          <a:p>
            <a:r>
              <a:rPr lang="en-US" dirty="0" smtClean="0"/>
              <a:t>Bratton brought processing centers to the criminals</a:t>
            </a:r>
          </a:p>
          <a:p>
            <a:pPr lvl="1"/>
            <a:r>
              <a:rPr lang="en-US" dirty="0" smtClean="0"/>
              <a:t>“Bust buses”</a:t>
            </a:r>
          </a:p>
          <a:p>
            <a:pPr lvl="1"/>
            <a:r>
              <a:rPr lang="en-US" dirty="0" smtClean="0"/>
              <a:t>Cut time from 16 hours to one hour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Redirect Resources from Your Cold Spots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97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848</Words>
  <Application>Microsoft Office PowerPoint</Application>
  <PresentationFormat>On-screen Show (4:3)</PresentationFormat>
  <Paragraphs>120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Blue Ocean Strategy Ch 7: Overcome Key Organizational Hurdles</vt:lpstr>
      <vt:lpstr>Four Organizational Hurdles in Executing BOS</vt:lpstr>
      <vt:lpstr>Tipping Point Leadership</vt:lpstr>
      <vt:lpstr>Disproportionate Influence</vt:lpstr>
      <vt:lpstr>Breaking the Cognitive Hurdle</vt:lpstr>
      <vt:lpstr>Jump the Resource Hurdle</vt:lpstr>
      <vt:lpstr>Jump the Resource Hurdle (cont.)</vt:lpstr>
      <vt:lpstr>Redistribute Resources to Your Hot Spots</vt:lpstr>
      <vt:lpstr>Redirect Resources from Your Cold Spots</vt:lpstr>
      <vt:lpstr>Engage in Horse Trading</vt:lpstr>
      <vt:lpstr>Identify Kingpins</vt:lpstr>
      <vt:lpstr>Place Kingpins in a Fishbowl</vt:lpstr>
      <vt:lpstr>Kingpins in the Fishbowl</vt:lpstr>
      <vt:lpstr>Atomization </vt:lpstr>
      <vt:lpstr>Political Hurdle</vt:lpstr>
      <vt:lpstr>Consigliere</vt:lpstr>
      <vt:lpstr>Leverage Your Angels and Silence Your Devils</vt:lpstr>
      <vt:lpstr>Challenging Conventional Wisdom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Ocean Strategy Ch 7: Overcome Key Organizational Hurdles</dc:title>
  <dc:creator>Cleto</dc:creator>
  <cp:lastModifiedBy>Cleto</cp:lastModifiedBy>
  <cp:revision>15</cp:revision>
  <dcterms:created xsi:type="dcterms:W3CDTF">2014-10-29T22:05:20Z</dcterms:created>
  <dcterms:modified xsi:type="dcterms:W3CDTF">2014-10-30T00:37:14Z</dcterms:modified>
</cp:coreProperties>
</file>