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39"/>
  </p:notesMasterIdLst>
  <p:sldIdLst>
    <p:sldId id="274" r:id="rId2"/>
    <p:sldId id="275" r:id="rId3"/>
    <p:sldId id="277" r:id="rId4"/>
    <p:sldId id="278" r:id="rId5"/>
    <p:sldId id="279" r:id="rId6"/>
    <p:sldId id="280" r:id="rId7"/>
    <p:sldId id="281" r:id="rId8"/>
    <p:sldId id="282" r:id="rId9"/>
    <p:sldId id="283" r:id="rId10"/>
    <p:sldId id="285" r:id="rId11"/>
    <p:sldId id="284" r:id="rId12"/>
    <p:sldId id="288" r:id="rId13"/>
    <p:sldId id="269" r:id="rId14"/>
    <p:sldId id="270" r:id="rId15"/>
    <p:sldId id="289" r:id="rId16"/>
    <p:sldId id="272" r:id="rId17"/>
    <p:sldId id="273" r:id="rId18"/>
    <p:sldId id="257" r:id="rId19"/>
    <p:sldId id="258" r:id="rId20"/>
    <p:sldId id="259" r:id="rId21"/>
    <p:sldId id="260" r:id="rId22"/>
    <p:sldId id="262" r:id="rId23"/>
    <p:sldId id="263" r:id="rId24"/>
    <p:sldId id="287" r:id="rId25"/>
    <p:sldId id="264" r:id="rId26"/>
    <p:sldId id="265" r:id="rId27"/>
    <p:sldId id="266" r:id="rId28"/>
    <p:sldId id="267" r:id="rId29"/>
    <p:sldId id="268" r:id="rId30"/>
    <p:sldId id="276" r:id="rId31"/>
    <p:sldId id="296" r:id="rId32"/>
    <p:sldId id="290" r:id="rId33"/>
    <p:sldId id="291" r:id="rId34"/>
    <p:sldId id="292" r:id="rId35"/>
    <p:sldId id="293" r:id="rId36"/>
    <p:sldId id="294"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snapToGrid="0">
      <p:cViewPr varScale="1">
        <p:scale>
          <a:sx n="74" d="100"/>
          <a:sy n="74" d="100"/>
        </p:scale>
        <p:origin x="6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9124B-7E2B-4F54-B614-402DBF823645}" type="datetimeFigureOut">
              <a:rPr lang="en-US" smtClean="0"/>
              <a:t>10/30/2014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5F1690-7AC9-414D-B27B-2EB358940259}" type="slidenum">
              <a:rPr lang="en-US" smtClean="0"/>
              <a:t>‹#›</a:t>
            </a:fld>
            <a:endParaRPr lang="en-US"/>
          </a:p>
        </p:txBody>
      </p:sp>
    </p:spTree>
    <p:extLst>
      <p:ext uri="{BB962C8B-B14F-4D97-AF65-F5344CB8AC3E}">
        <p14:creationId xmlns:p14="http://schemas.microsoft.com/office/powerpoint/2010/main" val="2314011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Unethical</a:t>
            </a:r>
            <a:r>
              <a:rPr lang="en-US" dirty="0" smtClean="0"/>
              <a:t> because it involves management spending owners’ money on projects that owners had not approved of; </a:t>
            </a:r>
            <a:r>
              <a:rPr lang="en-US" b="1" dirty="0" smtClean="0"/>
              <a:t>undesirable</a:t>
            </a:r>
            <a:r>
              <a:rPr lang="en-US" baseline="0" dirty="0" smtClean="0"/>
              <a:t> because it involves corporate executives determining the interests of society.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23</a:t>
            </a:fld>
            <a:endParaRPr lang="en-US"/>
          </a:p>
        </p:txBody>
      </p:sp>
    </p:spTree>
    <p:extLst>
      <p:ext uri="{BB962C8B-B14F-4D97-AF65-F5344CB8AC3E}">
        <p14:creationId xmlns:p14="http://schemas.microsoft.com/office/powerpoint/2010/main" val="90325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firm as property’ view implies that management’s responsibility is to operate in the interests of shareholders.</a:t>
            </a:r>
          </a:p>
          <a:p>
            <a:r>
              <a:rPr lang="en-US" dirty="0" smtClean="0"/>
              <a:t>‘The firm as social entity’ implies a responsibility to maintaining the firm within its overall network of relationships and dependencies.</a:t>
            </a:r>
          </a:p>
          <a:p>
            <a:r>
              <a:rPr lang="en-US" dirty="0" smtClean="0"/>
              <a:t>Charles Handy dismisses</a:t>
            </a:r>
            <a:r>
              <a:rPr lang="en-US" baseline="0" dirty="0" smtClean="0"/>
              <a:t> the ‘firm as property’ view as a hangover from the 19</a:t>
            </a:r>
            <a:r>
              <a:rPr lang="en-US" baseline="30000" dirty="0" smtClean="0"/>
              <a:t>th</a:t>
            </a:r>
            <a:r>
              <a:rPr lang="en-US" baseline="0" dirty="0" smtClean="0"/>
              <a:t> century -  in the 21</a:t>
            </a:r>
            <a:r>
              <a:rPr lang="en-US" baseline="30000" dirty="0" smtClean="0"/>
              <a:t>st</a:t>
            </a:r>
            <a:r>
              <a:rPr lang="en-US" baseline="0" dirty="0" smtClean="0"/>
              <a:t> century shareholders invest in companies but are not ‘owners’ in any meaningful sense.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25</a:t>
            </a:fld>
            <a:endParaRPr lang="en-US"/>
          </a:p>
        </p:txBody>
      </p:sp>
    </p:spTree>
    <p:extLst>
      <p:ext uri="{BB962C8B-B14F-4D97-AF65-F5344CB8AC3E}">
        <p14:creationId xmlns:p14="http://schemas.microsoft.com/office/powerpoint/2010/main" val="3200898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-Strategy takes on a very different meaning and requires a very different approach in non-competitive, public policy contexts. </a:t>
            </a:r>
          </a:p>
          <a:p>
            <a:r>
              <a:rPr lang="en-US" dirty="0" smtClean="0"/>
              <a:t>-We</a:t>
            </a:r>
            <a:r>
              <a:rPr lang="en-US" baseline="0" dirty="0" smtClean="0"/>
              <a:t> justify our second simplifying assumption by pointing to four key considerations:</a:t>
            </a:r>
            <a:endParaRPr lang="en-US" dirty="0" smtClean="0"/>
          </a:p>
        </p:txBody>
      </p:sp>
      <p:sp>
        <p:nvSpPr>
          <p:cNvPr id="4" name="Slide Number Placeholder 3"/>
          <p:cNvSpPr>
            <a:spLocks noGrp="1"/>
          </p:cNvSpPr>
          <p:nvPr>
            <p:ph type="sldNum" sz="quarter" idx="10"/>
          </p:nvPr>
        </p:nvSpPr>
        <p:spPr/>
        <p:txBody>
          <a:bodyPr/>
          <a:lstStyle/>
          <a:p>
            <a:fld id="{9FFD0204-217B-CF48-9115-8089EE3299D2}" type="slidenum">
              <a:rPr lang="en-US" smtClean="0"/>
              <a:t>26</a:t>
            </a:fld>
            <a:endParaRPr lang="en-US"/>
          </a:p>
        </p:txBody>
      </p:sp>
    </p:spTree>
    <p:extLst>
      <p:ext uri="{BB962C8B-B14F-4D97-AF65-F5344CB8AC3E}">
        <p14:creationId xmlns:p14="http://schemas.microsoft.com/office/powerpoint/2010/main" val="205420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firm embodies three sets of these elements:</a:t>
            </a:r>
            <a:r>
              <a:rPr lang="en-US" baseline="0" dirty="0" smtClean="0"/>
              <a:t> goals and values, resources and capabilities, and structure &amp; systems. The industry environment represents the core of the firm’s external environment and is defined by the firm’s relationships with customers, competitors, and suppliers. Hence, we view strategy as forming a link between the firm and its external environment. </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28</a:t>
            </a:fld>
            <a:endParaRPr lang="en-US"/>
          </a:p>
        </p:txBody>
      </p:sp>
    </p:spTree>
    <p:extLst>
      <p:ext uri="{BB962C8B-B14F-4D97-AF65-F5344CB8AC3E}">
        <p14:creationId xmlns:p14="http://schemas.microsoft.com/office/powerpoint/2010/main" val="233430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failure of many</a:t>
            </a:r>
            <a:r>
              <a:rPr lang="en-US" baseline="0" dirty="0" smtClean="0"/>
              <a:t> companies is caused by lack of consistency with either the internal or external environment.</a:t>
            </a:r>
            <a:endParaRPr lang="en-US" dirty="0"/>
          </a:p>
        </p:txBody>
      </p:sp>
      <p:sp>
        <p:nvSpPr>
          <p:cNvPr id="4" name="Slide Number Placeholder 3"/>
          <p:cNvSpPr>
            <a:spLocks noGrp="1"/>
          </p:cNvSpPr>
          <p:nvPr>
            <p:ph type="sldNum" sz="quarter" idx="10"/>
          </p:nvPr>
        </p:nvSpPr>
        <p:spPr/>
        <p:txBody>
          <a:bodyPr/>
          <a:lstStyle/>
          <a:p>
            <a:fld id="{9FFD0204-217B-CF48-9115-8089EE3299D2}" type="slidenum">
              <a:rPr lang="en-US" smtClean="0"/>
              <a:t>29</a:t>
            </a:fld>
            <a:endParaRPr lang="en-US"/>
          </a:p>
        </p:txBody>
      </p:sp>
    </p:spTree>
    <p:extLst>
      <p:ext uri="{BB962C8B-B14F-4D97-AF65-F5344CB8AC3E}">
        <p14:creationId xmlns:p14="http://schemas.microsoft.com/office/powerpoint/2010/main" val="62721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583738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590412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46060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3775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52854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42756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28189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917855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9986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97292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E6F64-EFFA-4887-A12F-52134D9DAABA}"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65697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2E6F64-EFFA-4887-A12F-52134D9DAABA}"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45619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E6F64-EFFA-4887-A12F-52134D9DAABA}"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194056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2E6F64-EFFA-4887-A12F-52134D9DAABA}"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99951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E6F64-EFFA-4887-A12F-52134D9DAABA}"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203478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49323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E6F64-EFFA-4887-A12F-52134D9DAABA}"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86631-CC15-42D5-A9DB-018ABB7C1F77}" type="slidenum">
              <a:rPr lang="en-US" smtClean="0"/>
              <a:t>‹#›</a:t>
            </a:fld>
            <a:endParaRPr lang="en-US"/>
          </a:p>
        </p:txBody>
      </p:sp>
    </p:spTree>
    <p:extLst>
      <p:ext uri="{BB962C8B-B14F-4D97-AF65-F5344CB8AC3E}">
        <p14:creationId xmlns:p14="http://schemas.microsoft.com/office/powerpoint/2010/main" val="3166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2E6F64-EFFA-4887-A12F-52134D9DAABA}" type="datetimeFigureOut">
              <a:rPr lang="en-US" smtClean="0"/>
              <a:t>10/30/2014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486631-CC15-42D5-A9DB-018ABB7C1F77}" type="slidenum">
              <a:rPr lang="en-US" smtClean="0"/>
              <a:t>‹#›</a:t>
            </a:fld>
            <a:endParaRPr lang="en-US"/>
          </a:p>
        </p:txBody>
      </p:sp>
    </p:spTree>
    <p:extLst>
      <p:ext uri="{BB962C8B-B14F-4D97-AF65-F5344CB8AC3E}">
        <p14:creationId xmlns:p14="http://schemas.microsoft.com/office/powerpoint/2010/main" val="711083520"/>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963809"/>
            <a:ext cx="8574622" cy="2616199"/>
          </a:xfrm>
        </p:spPr>
        <p:txBody>
          <a:bodyPr/>
          <a:lstStyle/>
          <a:p>
            <a:r>
              <a:rPr lang="en-US" dirty="0" smtClean="0"/>
              <a:t>Chapter 1 </a:t>
            </a:r>
            <a:br>
              <a:rPr lang="en-US" dirty="0" smtClean="0"/>
            </a:br>
            <a:r>
              <a:rPr lang="en-US" dirty="0" smtClean="0"/>
              <a:t>The Concept of Strategy </a:t>
            </a:r>
            <a:endParaRPr lang="en-US" dirty="0"/>
          </a:p>
        </p:txBody>
      </p:sp>
      <p:sp>
        <p:nvSpPr>
          <p:cNvPr id="3" name="Subtitle 2"/>
          <p:cNvSpPr>
            <a:spLocks noGrp="1"/>
          </p:cNvSpPr>
          <p:nvPr>
            <p:ph type="subTitle" idx="1"/>
          </p:nvPr>
        </p:nvSpPr>
        <p:spPr>
          <a:xfrm>
            <a:off x="4515377" y="3996266"/>
            <a:ext cx="6987645" cy="1817679"/>
          </a:xfrm>
        </p:spPr>
        <p:txBody>
          <a:bodyPr>
            <a:normAutofit/>
          </a:bodyPr>
          <a:lstStyle/>
          <a:p>
            <a:r>
              <a:rPr lang="en-US" dirty="0" smtClean="0"/>
              <a:t>Daniel Trejo</a:t>
            </a:r>
          </a:p>
          <a:p>
            <a:r>
              <a:rPr lang="en-US" dirty="0" smtClean="0"/>
              <a:t>Daniel Hanson</a:t>
            </a:r>
          </a:p>
          <a:p>
            <a:r>
              <a:rPr lang="en-US" dirty="0" smtClean="0"/>
              <a:t>Jonathan Kiser</a:t>
            </a:r>
          </a:p>
          <a:p>
            <a:r>
              <a:rPr lang="en-US" dirty="0" smtClean="0"/>
              <a:t>Blake </a:t>
            </a:r>
            <a:r>
              <a:rPr lang="en-US" dirty="0" err="1" smtClean="0"/>
              <a:t>Hiett</a:t>
            </a:r>
            <a:endParaRPr lang="en-US" dirty="0"/>
          </a:p>
        </p:txBody>
      </p:sp>
    </p:spTree>
    <p:extLst>
      <p:ext uri="{BB962C8B-B14F-4D97-AF65-F5344CB8AC3E}">
        <p14:creationId xmlns:p14="http://schemas.microsoft.com/office/powerpoint/2010/main" val="138860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TMT</a:t>
            </a:r>
            <a:endParaRPr lang="en-US" dirty="0"/>
          </a:p>
        </p:txBody>
      </p:sp>
      <p:sp>
        <p:nvSpPr>
          <p:cNvPr id="3" name="Content Placeholder 2"/>
          <p:cNvSpPr>
            <a:spLocks noGrp="1"/>
          </p:cNvSpPr>
          <p:nvPr>
            <p:ph idx="1"/>
          </p:nvPr>
        </p:nvSpPr>
        <p:spPr>
          <a:xfrm>
            <a:off x="1484310" y="2057400"/>
            <a:ext cx="10018713" cy="4414837"/>
          </a:xfrm>
        </p:spPr>
        <p:txBody>
          <a:bodyPr>
            <a:noAutofit/>
          </a:bodyPr>
          <a:lstStyle/>
          <a:p>
            <a:r>
              <a:rPr lang="en-US" sz="2000" dirty="0" smtClean="0"/>
              <a:t>Technology, Media, Telecommunications</a:t>
            </a:r>
          </a:p>
          <a:p>
            <a:r>
              <a:rPr lang="en-US" sz="2000" dirty="0" smtClean="0"/>
              <a:t>Technology reshaped industries</a:t>
            </a:r>
          </a:p>
          <a:p>
            <a:r>
              <a:rPr lang="en-US" sz="2000" dirty="0" smtClean="0"/>
              <a:t>Digital technologies are associated with </a:t>
            </a:r>
          </a:p>
          <a:p>
            <a:pPr lvl="1"/>
            <a:r>
              <a:rPr lang="en-US" dirty="0" smtClean="0"/>
              <a:t>standard wars</a:t>
            </a:r>
            <a:r>
              <a:rPr lang="en-US" dirty="0"/>
              <a:t>,</a:t>
            </a:r>
            <a:endParaRPr lang="en-US" dirty="0" smtClean="0"/>
          </a:p>
          <a:p>
            <a:pPr lvl="1"/>
            <a:r>
              <a:rPr lang="en-US" dirty="0" smtClean="0"/>
              <a:t>the emergence of winner take all markets and,</a:t>
            </a:r>
          </a:p>
          <a:p>
            <a:pPr lvl="1"/>
            <a:r>
              <a:rPr lang="en-US" dirty="0" smtClean="0"/>
              <a:t> the potential for strategic innovation as firms seek the blue oceans of uncontested market space. </a:t>
            </a:r>
          </a:p>
          <a:p>
            <a:r>
              <a:rPr lang="en-US" sz="2000" dirty="0" smtClean="0"/>
              <a:t>Due to continuous change and relentless competition, strategy becomes less about building positions of sustained competitive advantage and more about developing the responsiveness and flexibility to create successive temporary advantages.  </a:t>
            </a:r>
          </a:p>
        </p:txBody>
      </p:sp>
    </p:spTree>
    <p:extLst>
      <p:ext uri="{BB962C8B-B14F-4D97-AF65-F5344CB8AC3E}">
        <p14:creationId xmlns:p14="http://schemas.microsoft.com/office/powerpoint/2010/main" val="324910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based view </a:t>
            </a:r>
            <a:endParaRPr lang="en-US" dirty="0"/>
          </a:p>
        </p:txBody>
      </p:sp>
      <p:sp>
        <p:nvSpPr>
          <p:cNvPr id="3" name="Content Placeholder 2"/>
          <p:cNvSpPr>
            <a:spLocks noGrp="1"/>
          </p:cNvSpPr>
          <p:nvPr>
            <p:ph idx="1"/>
          </p:nvPr>
        </p:nvSpPr>
        <p:spPr/>
        <p:txBody>
          <a:bodyPr>
            <a:normAutofit/>
          </a:bodyPr>
          <a:lstStyle/>
          <a:p>
            <a:r>
              <a:rPr lang="en-US" dirty="0" smtClean="0"/>
              <a:t>Is the emphasis on internal resources and capabilities and encourages firms to identify how they are different from their competitors and design strategies that exploit theses differences rather that seeking attractive markets and favorable competitive positions</a:t>
            </a:r>
          </a:p>
          <a:p>
            <a:r>
              <a:rPr lang="en-US" dirty="0" smtClean="0"/>
              <a:t>Michael porters answer to the question, “What is strategy?” was, “Competitive strategy is about being different. It means deliberately choosing a different set of activates to deliver a unique mix of value.”</a:t>
            </a:r>
            <a:endParaRPr lang="en-US" dirty="0"/>
          </a:p>
        </p:txBody>
      </p:sp>
    </p:spTree>
    <p:extLst>
      <p:ext uri="{BB962C8B-B14F-4D97-AF65-F5344CB8AC3E}">
        <p14:creationId xmlns:p14="http://schemas.microsoft.com/office/powerpoint/2010/main" val="345630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Michael Porters Response</a:t>
            </a:r>
            <a:endParaRPr lang="en-US" dirty="0"/>
          </a:p>
        </p:txBody>
      </p:sp>
      <p:sp>
        <p:nvSpPr>
          <p:cNvPr id="3" name="Content Placeholder 2"/>
          <p:cNvSpPr>
            <a:spLocks noGrp="1"/>
          </p:cNvSpPr>
          <p:nvPr>
            <p:ph idx="1"/>
          </p:nvPr>
        </p:nvSpPr>
        <p:spPr/>
        <p:txBody>
          <a:bodyPr/>
          <a:lstStyle/>
          <a:p>
            <a:r>
              <a:rPr lang="en-US" dirty="0"/>
              <a:t>http://youtu.be/ibrxIP0H84M</a:t>
            </a:r>
          </a:p>
        </p:txBody>
      </p:sp>
    </p:spTree>
    <p:extLst>
      <p:ext uri="{BB962C8B-B14F-4D97-AF65-F5344CB8AC3E}">
        <p14:creationId xmlns:p14="http://schemas.microsoft.com/office/powerpoint/2010/main" val="65837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Main Questions of Strategy</a:t>
            </a:r>
            <a:endParaRPr lang="en-US" dirty="0"/>
          </a:p>
        </p:txBody>
      </p:sp>
      <p:sp>
        <p:nvSpPr>
          <p:cNvPr id="3" name="Content Placeholder 2"/>
          <p:cNvSpPr>
            <a:spLocks noGrp="1"/>
          </p:cNvSpPr>
          <p:nvPr>
            <p:ph idx="1"/>
          </p:nvPr>
        </p:nvSpPr>
        <p:spPr/>
        <p:txBody>
          <a:bodyPr/>
          <a:lstStyle/>
          <a:p>
            <a:r>
              <a:rPr lang="en-US" dirty="0" smtClean="0"/>
              <a:t>What is strategy?</a:t>
            </a:r>
          </a:p>
          <a:p>
            <a:r>
              <a:rPr lang="en-US" dirty="0" smtClean="0"/>
              <a:t>How do we describe a firm’s strategy?</a:t>
            </a:r>
          </a:p>
          <a:p>
            <a:r>
              <a:rPr lang="en-US" dirty="0" smtClean="0"/>
              <a:t>How do we identify a firm’s strategy?</a:t>
            </a:r>
          </a:p>
          <a:p>
            <a:r>
              <a:rPr lang="en-US" dirty="0" smtClean="0"/>
              <a:t>How is strategy made</a:t>
            </a:r>
          </a:p>
          <a:p>
            <a:r>
              <a:rPr lang="en-US" dirty="0" smtClean="0"/>
              <a:t>What roles does strategy perform?</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5233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Strategy?</a:t>
            </a:r>
            <a:endParaRPr lang="en-US" dirty="0"/>
          </a:p>
        </p:txBody>
      </p:sp>
      <p:sp>
        <p:nvSpPr>
          <p:cNvPr id="3" name="Content Placeholder 2"/>
          <p:cNvSpPr>
            <a:spLocks noGrp="1"/>
          </p:cNvSpPr>
          <p:nvPr>
            <p:ph idx="1"/>
          </p:nvPr>
        </p:nvSpPr>
        <p:spPr>
          <a:xfrm>
            <a:off x="1484310" y="2419204"/>
            <a:ext cx="10018713" cy="3124201"/>
          </a:xfrm>
        </p:spPr>
        <p:txBody>
          <a:bodyPr/>
          <a:lstStyle/>
          <a:p>
            <a:r>
              <a:rPr lang="en-US" dirty="0" smtClean="0"/>
              <a:t>Corporate strategy-the scope of the firm in terms of the industries and markets in which it competes.</a:t>
            </a:r>
          </a:p>
          <a:p>
            <a:r>
              <a:rPr lang="en-US" dirty="0" smtClean="0"/>
              <a:t>Business strategy- how the firm competes within a particular industry or market</a:t>
            </a:r>
          </a:p>
          <a:p>
            <a:endParaRPr lang="en-US" dirty="0"/>
          </a:p>
        </p:txBody>
      </p:sp>
      <p:sp>
        <p:nvSpPr>
          <p:cNvPr id="4" name="Rectangle 3"/>
          <p:cNvSpPr/>
          <p:nvPr/>
        </p:nvSpPr>
        <p:spPr>
          <a:xfrm>
            <a:off x="1612669" y="4713497"/>
            <a:ext cx="1570646" cy="17045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How do we make money?</a:t>
            </a:r>
          </a:p>
        </p:txBody>
      </p:sp>
      <p:sp>
        <p:nvSpPr>
          <p:cNvPr id="5" name="Rectangle 4"/>
          <p:cNvSpPr/>
          <p:nvPr/>
        </p:nvSpPr>
        <p:spPr>
          <a:xfrm>
            <a:off x="4564708" y="4707787"/>
            <a:ext cx="2088625" cy="60161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Which industries should we be in?</a:t>
            </a:r>
          </a:p>
        </p:txBody>
      </p:sp>
      <p:sp>
        <p:nvSpPr>
          <p:cNvPr id="6" name="Rectangle 5"/>
          <p:cNvSpPr/>
          <p:nvPr/>
        </p:nvSpPr>
        <p:spPr>
          <a:xfrm>
            <a:off x="4564707" y="5565786"/>
            <a:ext cx="2088625" cy="8522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How should we compete?</a:t>
            </a:r>
          </a:p>
        </p:txBody>
      </p:sp>
      <p:sp>
        <p:nvSpPr>
          <p:cNvPr id="7" name="Rectangle 6"/>
          <p:cNvSpPr/>
          <p:nvPr/>
        </p:nvSpPr>
        <p:spPr>
          <a:xfrm>
            <a:off x="7788348" y="4707787"/>
            <a:ext cx="1535348" cy="9358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Corporate</a:t>
            </a:r>
          </a:p>
          <a:p>
            <a:pPr algn="ctr"/>
            <a:r>
              <a:rPr lang="en-US" dirty="0">
                <a:solidFill>
                  <a:schemeClr val="bg1"/>
                </a:solidFill>
              </a:rPr>
              <a:t>Strategy</a:t>
            </a:r>
          </a:p>
        </p:txBody>
      </p:sp>
      <p:sp>
        <p:nvSpPr>
          <p:cNvPr id="8" name="Rectangle 7"/>
          <p:cNvSpPr/>
          <p:nvPr/>
        </p:nvSpPr>
        <p:spPr>
          <a:xfrm>
            <a:off x="7788348" y="5720584"/>
            <a:ext cx="1535348" cy="69749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Business </a:t>
            </a:r>
          </a:p>
          <a:p>
            <a:pPr algn="ctr"/>
            <a:r>
              <a:rPr lang="en-US" dirty="0" smtClean="0">
                <a:solidFill>
                  <a:schemeClr val="bg1"/>
                </a:solidFill>
              </a:rPr>
              <a:t>Strategy</a:t>
            </a:r>
            <a:endParaRPr lang="en-US" dirty="0">
              <a:solidFill>
                <a:schemeClr val="bg1"/>
              </a:solidFill>
            </a:endParaRPr>
          </a:p>
        </p:txBody>
      </p:sp>
      <p:sp>
        <p:nvSpPr>
          <p:cNvPr id="9" name="Right Arrow 8"/>
          <p:cNvSpPr/>
          <p:nvPr/>
        </p:nvSpPr>
        <p:spPr>
          <a:xfrm>
            <a:off x="3429693" y="4957346"/>
            <a:ext cx="888637" cy="586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429691" y="5747356"/>
            <a:ext cx="888637"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99711" y="5720584"/>
            <a:ext cx="757043"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842319" y="4889931"/>
            <a:ext cx="757043" cy="571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365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Describe a Firm’s Strategy</a:t>
            </a:r>
            <a:endParaRPr lang="en-US" dirty="0"/>
          </a:p>
        </p:txBody>
      </p:sp>
      <p:sp>
        <p:nvSpPr>
          <p:cNvPr id="5" name="Content Placeholder 4"/>
          <p:cNvSpPr>
            <a:spLocks noGrp="1"/>
          </p:cNvSpPr>
          <p:nvPr>
            <p:ph sz="half" idx="1"/>
          </p:nvPr>
        </p:nvSpPr>
        <p:spPr>
          <a:xfrm>
            <a:off x="1484312" y="2667000"/>
            <a:ext cx="4895055" cy="393851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indent="0" algn="ctr">
              <a:spcBef>
                <a:spcPts val="0"/>
              </a:spcBef>
              <a:spcAft>
                <a:spcPts val="0"/>
              </a:spcAft>
              <a:buNone/>
            </a:pPr>
            <a:r>
              <a:rPr lang="en-US" b="1" dirty="0" smtClean="0">
                <a:solidFill>
                  <a:schemeClr val="bg1"/>
                </a:solidFill>
                <a:effectLst/>
                <a:ea typeface="MS Mincho" panose="02020609040205080304" pitchFamily="49" charset="-128"/>
                <a:cs typeface="Times New Roman" panose="02020603050405020304" pitchFamily="18" charset="0"/>
              </a:rPr>
              <a:t>Static</a:t>
            </a:r>
            <a:endParaRPr lang="en-US" dirty="0">
              <a:solidFill>
                <a:schemeClr val="bg1"/>
              </a:solidFill>
              <a:ea typeface="MS Mincho" panose="02020609040205080304" pitchFamily="49" charset="-128"/>
              <a:cs typeface="Times New Roman" panose="02020603050405020304" pitchFamily="18" charset="0"/>
            </a:endParaRPr>
          </a:p>
          <a:p>
            <a:pPr>
              <a:spcBef>
                <a:spcPts val="0"/>
              </a:spcBef>
              <a:spcAft>
                <a:spcPts val="0"/>
              </a:spcAft>
            </a:pPr>
            <a:r>
              <a:rPr lang="en-US" b="1" dirty="0" smtClean="0">
                <a:solidFill>
                  <a:schemeClr val="bg1"/>
                </a:solidFill>
                <a:effectLst/>
                <a:ea typeface="MS Mincho" panose="02020609040205080304" pitchFamily="49" charset="-128"/>
                <a:cs typeface="Times New Roman" panose="02020603050405020304" pitchFamily="18" charset="0"/>
              </a:rPr>
              <a:t>Where </a:t>
            </a:r>
            <a:r>
              <a:rPr lang="en-US" b="1" dirty="0">
                <a:solidFill>
                  <a:schemeClr val="bg1"/>
                </a:solidFill>
                <a:effectLst/>
                <a:ea typeface="MS Mincho" panose="02020609040205080304" pitchFamily="49" charset="-128"/>
                <a:cs typeface="Times New Roman" panose="02020603050405020304" pitchFamily="18" charset="0"/>
              </a:rPr>
              <a:t>are we competing</a:t>
            </a:r>
            <a:r>
              <a:rPr lang="en-US" b="1" dirty="0" smtClean="0">
                <a:solidFill>
                  <a:schemeClr val="bg1"/>
                </a:solidFill>
                <a:effectLst/>
                <a:ea typeface="MS Mincho" panose="02020609040205080304" pitchFamily="49" charset="-128"/>
                <a:cs typeface="Times New Roman" panose="02020603050405020304" pitchFamily="18" charset="0"/>
              </a:rPr>
              <a:t>?</a:t>
            </a:r>
            <a:endParaRPr lang="en-US" dirty="0">
              <a:solidFill>
                <a:schemeClr val="bg1"/>
              </a:solidFill>
              <a:ea typeface="MS Mincho" panose="02020609040205080304" pitchFamily="49" charset="-128"/>
              <a:cs typeface="Times New Roman" panose="02020603050405020304" pitchFamily="18" charset="0"/>
            </a:endParaRP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Product </a:t>
            </a:r>
            <a:r>
              <a:rPr lang="en-US" dirty="0">
                <a:solidFill>
                  <a:schemeClr val="bg1"/>
                </a:solidFill>
                <a:effectLst/>
                <a:ea typeface="MS Mincho" panose="02020609040205080304" pitchFamily="49" charset="-128"/>
                <a:cs typeface="Times New Roman" panose="02020603050405020304" pitchFamily="18" charset="0"/>
              </a:rPr>
              <a:t>scope: vacuum cleaner</a:t>
            </a:r>
          </a:p>
          <a:p>
            <a:pPr>
              <a:spcBef>
                <a:spcPts val="0"/>
              </a:spcBef>
              <a:spcAft>
                <a:spcPts val="0"/>
              </a:spcAft>
            </a:pPr>
            <a:r>
              <a:rPr lang="en-US" dirty="0">
                <a:solidFill>
                  <a:schemeClr val="bg1"/>
                </a:solidFill>
                <a:effectLst/>
                <a:ea typeface="MS Mincho" panose="02020609040205080304" pitchFamily="49" charset="-128"/>
                <a:cs typeface="Times New Roman" panose="02020603050405020304" pitchFamily="18" charset="0"/>
              </a:rPr>
              <a:t>Hand dryers, fans and an array of other product</a:t>
            </a: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Geographical </a:t>
            </a:r>
            <a:r>
              <a:rPr lang="en-US" dirty="0">
                <a:solidFill>
                  <a:schemeClr val="bg1"/>
                </a:solidFill>
                <a:effectLst/>
                <a:ea typeface="MS Mincho" panose="02020609040205080304" pitchFamily="49" charset="-128"/>
                <a:cs typeface="Times New Roman" panose="02020603050405020304" pitchFamily="18" charset="0"/>
              </a:rPr>
              <a:t>scope: product sales in 52 countries </a:t>
            </a: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Vertical </a:t>
            </a:r>
            <a:r>
              <a:rPr lang="en-US" dirty="0">
                <a:solidFill>
                  <a:schemeClr val="bg1"/>
                </a:solidFill>
                <a:effectLst/>
                <a:ea typeface="MS Mincho" panose="02020609040205080304" pitchFamily="49" charset="-128"/>
                <a:cs typeface="Times New Roman" panose="02020603050405020304" pitchFamily="18" charset="0"/>
              </a:rPr>
              <a:t>scope: a range of products can be purchased direct from Dyson through its web </a:t>
            </a:r>
            <a:r>
              <a:rPr lang="en-US" dirty="0" smtClean="0">
                <a:solidFill>
                  <a:schemeClr val="bg1"/>
                </a:solidFill>
                <a:effectLst/>
                <a:ea typeface="MS Mincho" panose="02020609040205080304" pitchFamily="49" charset="-128"/>
                <a:cs typeface="Times New Roman" panose="02020603050405020304" pitchFamily="18" charset="0"/>
              </a:rPr>
              <a:t>site</a:t>
            </a:r>
            <a:r>
              <a:rPr lang="en-US" dirty="0">
                <a:solidFill>
                  <a:schemeClr val="bg1"/>
                </a:solidFill>
                <a:effectLst/>
                <a:ea typeface="MS Mincho" panose="02020609040205080304" pitchFamily="49" charset="-128"/>
                <a:cs typeface="Times New Roman" panose="02020603050405020304" pitchFamily="18" charset="0"/>
              </a:rPr>
              <a:t> </a:t>
            </a:r>
          </a:p>
          <a:p>
            <a:pPr marL="0" marR="0">
              <a:spcBef>
                <a:spcPts val="0"/>
              </a:spcBef>
              <a:spcAft>
                <a:spcPts val="0"/>
              </a:spcAft>
            </a:pPr>
            <a:r>
              <a:rPr lang="en-US" b="1" dirty="0">
                <a:solidFill>
                  <a:schemeClr val="bg1"/>
                </a:solidFill>
                <a:effectLst/>
                <a:ea typeface="MS Mincho" panose="02020609040205080304" pitchFamily="49" charset="-128"/>
                <a:cs typeface="Times New Roman" panose="02020603050405020304" pitchFamily="18" charset="0"/>
              </a:rPr>
              <a:t>How are we </a:t>
            </a:r>
            <a:r>
              <a:rPr lang="en-US" b="1" dirty="0" smtClean="0">
                <a:solidFill>
                  <a:schemeClr val="bg1"/>
                </a:solidFill>
                <a:effectLst/>
                <a:ea typeface="MS Mincho" panose="02020609040205080304" pitchFamily="49" charset="-128"/>
                <a:cs typeface="Times New Roman" panose="02020603050405020304" pitchFamily="18" charset="0"/>
              </a:rPr>
              <a:t>competing?</a:t>
            </a:r>
            <a:endParaRPr lang="en-US" dirty="0">
              <a:solidFill>
                <a:schemeClr val="bg1"/>
              </a:solidFill>
              <a:ea typeface="MS Mincho" panose="02020609040205080304" pitchFamily="49" charset="-128"/>
              <a:cs typeface="Times New Roman" panose="02020603050405020304" pitchFamily="18" charset="0"/>
            </a:endParaRPr>
          </a:p>
          <a:p>
            <a:pPr marL="0" marR="0">
              <a:spcBef>
                <a:spcPts val="0"/>
              </a:spcBef>
              <a:spcAft>
                <a:spcPts val="0"/>
              </a:spcAft>
            </a:pPr>
            <a:r>
              <a:rPr lang="en-US" dirty="0" smtClean="0">
                <a:solidFill>
                  <a:schemeClr val="bg1"/>
                </a:solidFill>
                <a:effectLst/>
                <a:ea typeface="MS Mincho" panose="02020609040205080304" pitchFamily="49" charset="-128"/>
                <a:cs typeface="Times New Roman" panose="02020603050405020304" pitchFamily="18" charset="0"/>
              </a:rPr>
              <a:t>By </a:t>
            </a:r>
            <a:r>
              <a:rPr lang="en-US" dirty="0">
                <a:solidFill>
                  <a:schemeClr val="bg1"/>
                </a:solidFill>
                <a:effectLst/>
                <a:ea typeface="MS Mincho" panose="02020609040205080304" pitchFamily="49" charset="-128"/>
                <a:cs typeface="Times New Roman" panose="02020603050405020304" pitchFamily="18" charset="0"/>
              </a:rPr>
              <a:t>focusing on invention, design and engineering. </a:t>
            </a:r>
          </a:p>
        </p:txBody>
      </p:sp>
      <p:sp>
        <p:nvSpPr>
          <p:cNvPr id="7" name="Content Placeholder 6"/>
          <p:cNvSpPr>
            <a:spLocks noGrp="1"/>
          </p:cNvSpPr>
          <p:nvPr>
            <p:ph sz="half" idx="2"/>
          </p:nvPr>
        </p:nvSpPr>
        <p:spPr>
          <a:xfrm>
            <a:off x="6607967" y="2667000"/>
            <a:ext cx="4895056" cy="393851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buNone/>
            </a:pPr>
            <a:r>
              <a:rPr lang="en-US" b="1" dirty="0"/>
              <a:t>	</a:t>
            </a:r>
            <a:r>
              <a:rPr lang="en-US" b="1" dirty="0" smtClean="0"/>
              <a:t>			</a:t>
            </a:r>
            <a:r>
              <a:rPr lang="en-US" sz="1600" b="1" dirty="0">
                <a:solidFill>
                  <a:schemeClr val="bg1"/>
                </a:solidFill>
              </a:rPr>
              <a:t>Dynamic</a:t>
            </a:r>
            <a:endParaRPr lang="en-US" sz="1600" dirty="0">
              <a:solidFill>
                <a:schemeClr val="bg1"/>
              </a:solidFill>
            </a:endParaRPr>
          </a:p>
          <a:p>
            <a:r>
              <a:rPr lang="en-US" sz="1600" b="1" dirty="0">
                <a:solidFill>
                  <a:schemeClr val="bg1"/>
                </a:solidFill>
              </a:rPr>
              <a:t>What do we want to </a:t>
            </a:r>
            <a:r>
              <a:rPr lang="en-US" sz="1600" b="1" dirty="0" smtClean="0">
                <a:solidFill>
                  <a:schemeClr val="bg1"/>
                </a:solidFill>
              </a:rPr>
              <a:t>become?</a:t>
            </a:r>
            <a:endParaRPr lang="en-US" sz="1600" dirty="0">
              <a:solidFill>
                <a:schemeClr val="bg1"/>
              </a:solidFill>
            </a:endParaRPr>
          </a:p>
          <a:p>
            <a:r>
              <a:rPr lang="en-US" sz="1600" dirty="0" smtClean="0">
                <a:solidFill>
                  <a:schemeClr val="bg1"/>
                </a:solidFill>
              </a:rPr>
              <a:t>A </a:t>
            </a:r>
            <a:r>
              <a:rPr lang="en-US" sz="1600" dirty="0">
                <a:solidFill>
                  <a:schemeClr val="bg1"/>
                </a:solidFill>
              </a:rPr>
              <a:t>household name </a:t>
            </a:r>
            <a:r>
              <a:rPr lang="en-US" sz="1600" dirty="0" err="1">
                <a:solidFill>
                  <a:schemeClr val="bg1"/>
                </a:solidFill>
              </a:rPr>
              <a:t>i.e</a:t>
            </a:r>
            <a:r>
              <a:rPr lang="en-US" sz="1600" dirty="0">
                <a:solidFill>
                  <a:schemeClr val="bg1"/>
                </a:solidFill>
              </a:rPr>
              <a:t> </a:t>
            </a:r>
            <a:r>
              <a:rPr lang="en-US" sz="1600" dirty="0" err="1">
                <a:solidFill>
                  <a:schemeClr val="bg1"/>
                </a:solidFill>
              </a:rPr>
              <a:t>Dysoning</a:t>
            </a:r>
            <a:r>
              <a:rPr lang="en-US" sz="1600" dirty="0">
                <a:solidFill>
                  <a:schemeClr val="bg1"/>
                </a:solidFill>
              </a:rPr>
              <a:t> rather than hovering </a:t>
            </a:r>
          </a:p>
          <a:p>
            <a:r>
              <a:rPr lang="en-US" sz="1600" b="1" dirty="0">
                <a:solidFill>
                  <a:schemeClr val="bg1"/>
                </a:solidFill>
              </a:rPr>
              <a:t>What do we want to </a:t>
            </a:r>
            <a:r>
              <a:rPr lang="en-US" sz="1600" b="1" dirty="0" smtClean="0">
                <a:solidFill>
                  <a:schemeClr val="bg1"/>
                </a:solidFill>
              </a:rPr>
              <a:t>achieve?</a:t>
            </a:r>
            <a:endParaRPr lang="en-US" sz="1600" dirty="0">
              <a:solidFill>
                <a:schemeClr val="bg1"/>
              </a:solidFill>
            </a:endParaRPr>
          </a:p>
          <a:p>
            <a:r>
              <a:rPr lang="en-US" sz="1600" dirty="0">
                <a:solidFill>
                  <a:schemeClr val="bg1"/>
                </a:solidFill>
              </a:rPr>
              <a:t>S</a:t>
            </a:r>
            <a:r>
              <a:rPr lang="en-US" sz="1600" dirty="0" smtClean="0">
                <a:solidFill>
                  <a:schemeClr val="bg1"/>
                </a:solidFill>
              </a:rPr>
              <a:t>ales </a:t>
            </a:r>
            <a:r>
              <a:rPr lang="en-US" sz="1600" dirty="0">
                <a:solidFill>
                  <a:schemeClr val="bg1"/>
                </a:solidFill>
              </a:rPr>
              <a:t>growth through geographic expansion: 80 countries by 2015</a:t>
            </a:r>
          </a:p>
          <a:p>
            <a:r>
              <a:rPr lang="en-US" sz="1600" dirty="0">
                <a:solidFill>
                  <a:schemeClr val="bg1"/>
                </a:solidFill>
              </a:rPr>
              <a:t> </a:t>
            </a:r>
            <a:r>
              <a:rPr lang="en-US" sz="1600" b="1" dirty="0" smtClean="0">
                <a:solidFill>
                  <a:schemeClr val="bg1"/>
                </a:solidFill>
              </a:rPr>
              <a:t>How </a:t>
            </a:r>
            <a:r>
              <a:rPr lang="en-US" sz="1600" b="1" dirty="0">
                <a:solidFill>
                  <a:schemeClr val="bg1"/>
                </a:solidFill>
              </a:rPr>
              <a:t>will we get there?</a:t>
            </a:r>
            <a:endParaRPr lang="en-US" sz="1600" dirty="0">
              <a:solidFill>
                <a:schemeClr val="bg1"/>
              </a:solidFill>
            </a:endParaRPr>
          </a:p>
          <a:p>
            <a:r>
              <a:rPr lang="en-US" sz="1600" dirty="0" smtClean="0">
                <a:solidFill>
                  <a:schemeClr val="bg1"/>
                </a:solidFill>
              </a:rPr>
              <a:t>Through </a:t>
            </a:r>
            <a:r>
              <a:rPr lang="en-US" sz="1600" dirty="0">
                <a:solidFill>
                  <a:schemeClr val="bg1"/>
                </a:solidFill>
              </a:rPr>
              <a:t>high levels of investment in R&amp;D and organic growth</a:t>
            </a:r>
          </a:p>
          <a:p>
            <a:pPr marL="0" indent="0">
              <a:buNone/>
            </a:pPr>
            <a:endParaRPr lang="en-US" sz="1600" dirty="0">
              <a:solidFill>
                <a:schemeClr val="tx1"/>
              </a:solidFill>
            </a:endParaRPr>
          </a:p>
        </p:txBody>
      </p:sp>
    </p:spTree>
    <p:extLst>
      <p:ext uri="{BB962C8B-B14F-4D97-AF65-F5344CB8AC3E}">
        <p14:creationId xmlns:p14="http://schemas.microsoft.com/office/powerpoint/2010/main" val="251162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a:t>D</a:t>
            </a:r>
            <a:r>
              <a:rPr lang="en-US" dirty="0" smtClean="0"/>
              <a:t>o </a:t>
            </a:r>
            <a:r>
              <a:rPr lang="en-US" dirty="0"/>
              <a:t>W</a:t>
            </a:r>
            <a:r>
              <a:rPr lang="en-US" dirty="0" smtClean="0"/>
              <a:t>e Identify a Firm’s </a:t>
            </a:r>
            <a:r>
              <a:rPr lang="en-US" dirty="0"/>
              <a:t>S</a:t>
            </a:r>
            <a:r>
              <a:rPr lang="en-US" dirty="0" smtClean="0"/>
              <a:t>trategy? </a:t>
            </a:r>
            <a:endParaRPr lang="en-US" dirty="0"/>
          </a:p>
        </p:txBody>
      </p:sp>
      <p:sp>
        <p:nvSpPr>
          <p:cNvPr id="3" name="Content Placeholder 2"/>
          <p:cNvSpPr>
            <a:spLocks noGrp="1"/>
          </p:cNvSpPr>
          <p:nvPr>
            <p:ph idx="1"/>
          </p:nvPr>
        </p:nvSpPr>
        <p:spPr/>
        <p:txBody>
          <a:bodyPr>
            <a:normAutofit lnSpcReduction="10000"/>
          </a:bodyPr>
          <a:lstStyle/>
          <a:p>
            <a:r>
              <a:rPr lang="en-US" dirty="0" smtClean="0"/>
              <a:t>The mission statement is basic statement of organizational purposes- “ Why we exist”</a:t>
            </a:r>
          </a:p>
          <a:p>
            <a:r>
              <a:rPr lang="en-US" dirty="0" smtClean="0"/>
              <a:t>A statement of principle or values outlines- “ What we believe in and how we will behave”</a:t>
            </a:r>
          </a:p>
          <a:p>
            <a:r>
              <a:rPr lang="en-US" dirty="0" smtClean="0"/>
              <a:t>The </a:t>
            </a:r>
            <a:r>
              <a:rPr lang="en-US" dirty="0"/>
              <a:t>V</a:t>
            </a:r>
            <a:r>
              <a:rPr lang="en-US" dirty="0" smtClean="0"/>
              <a:t>ision statement projects- “ What we want to be”</a:t>
            </a:r>
          </a:p>
          <a:p>
            <a:r>
              <a:rPr lang="en-US" dirty="0" smtClean="0"/>
              <a:t>The strategy statement articulates- “ What our competitive game plan will be”</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3012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strategy made?</a:t>
            </a:r>
            <a:endParaRPr lang="en-US" dirty="0"/>
          </a:p>
        </p:txBody>
      </p:sp>
      <p:sp>
        <p:nvSpPr>
          <p:cNvPr id="3" name="Content Placeholder 2"/>
          <p:cNvSpPr>
            <a:spLocks noGrp="1"/>
          </p:cNvSpPr>
          <p:nvPr>
            <p:ph idx="1"/>
          </p:nvPr>
        </p:nvSpPr>
        <p:spPr/>
        <p:txBody>
          <a:bodyPr/>
          <a:lstStyle/>
          <a:p>
            <a:r>
              <a:rPr lang="en-US" dirty="0" smtClean="0"/>
              <a:t>Intended strategy- conceived of by the top management team</a:t>
            </a:r>
          </a:p>
          <a:p>
            <a:r>
              <a:rPr lang="en-US" dirty="0" smtClean="0"/>
              <a:t>Realized strategy- the actual strategy that is implemented </a:t>
            </a:r>
          </a:p>
          <a:p>
            <a:r>
              <a:rPr lang="en-US" dirty="0" smtClean="0"/>
              <a:t>Emergent strategy-the decisions that emerge from the complex processes in which individual managers interpret the intended strategy and adapt to changing external circumstances  </a:t>
            </a:r>
            <a:endParaRPr lang="en-US" dirty="0"/>
          </a:p>
        </p:txBody>
      </p:sp>
    </p:spTree>
    <p:extLst>
      <p:ext uri="{BB962C8B-B14F-4D97-AF65-F5344CB8AC3E}">
        <p14:creationId xmlns:p14="http://schemas.microsoft.com/office/powerpoint/2010/main" val="127224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Roles that Strategy Performs</a:t>
            </a:r>
            <a:endParaRPr lang="en-US" dirty="0"/>
          </a:p>
        </p:txBody>
      </p:sp>
      <p:sp>
        <p:nvSpPr>
          <p:cNvPr id="3" name="Content Placeholder 2"/>
          <p:cNvSpPr>
            <a:spLocks noGrp="1"/>
          </p:cNvSpPr>
          <p:nvPr>
            <p:ph idx="1"/>
          </p:nvPr>
        </p:nvSpPr>
        <p:spPr>
          <a:xfrm>
            <a:off x="1484310" y="2156346"/>
            <a:ext cx="10018713" cy="4353635"/>
          </a:xfrm>
        </p:spPr>
        <p:txBody>
          <a:bodyPr>
            <a:normAutofit lnSpcReduction="10000"/>
          </a:bodyPr>
          <a:lstStyle/>
          <a:p>
            <a:r>
              <a:rPr lang="en-US" dirty="0" smtClean="0"/>
              <a:t>Strategy as Decision Support</a:t>
            </a:r>
          </a:p>
          <a:p>
            <a:pPr lvl="1"/>
            <a:r>
              <a:rPr lang="en-US" dirty="0" smtClean="0"/>
              <a:t>Strategy improves decision making in 3 different ways</a:t>
            </a:r>
          </a:p>
          <a:p>
            <a:pPr lvl="1"/>
            <a:r>
              <a:rPr lang="en-US" dirty="0" smtClean="0"/>
              <a:t>1) Strategy simplifies decision making</a:t>
            </a:r>
          </a:p>
          <a:p>
            <a:pPr lvl="1"/>
            <a:r>
              <a:rPr lang="en-US" dirty="0" smtClean="0"/>
              <a:t>2) Strategy-making process allows knowledge to be pooled</a:t>
            </a:r>
          </a:p>
          <a:p>
            <a:pPr lvl="1"/>
            <a:r>
              <a:rPr lang="en-US" dirty="0" smtClean="0"/>
              <a:t>3) Strategy-making process facilitates the use of analytic tools</a:t>
            </a:r>
          </a:p>
          <a:p>
            <a:r>
              <a:rPr lang="en-US" dirty="0" smtClean="0"/>
              <a:t>Strategy as a Coordinating Device</a:t>
            </a:r>
          </a:p>
          <a:p>
            <a:pPr lvl="1"/>
            <a:r>
              <a:rPr lang="en-US" dirty="0" smtClean="0"/>
              <a:t>Strategy can promote coordination through communication</a:t>
            </a:r>
          </a:p>
          <a:p>
            <a:pPr lvl="1"/>
            <a:r>
              <a:rPr lang="en-US" dirty="0" smtClean="0"/>
              <a:t> Buy-In is essential throughout the organization</a:t>
            </a:r>
          </a:p>
          <a:p>
            <a:pPr lvl="1"/>
            <a:r>
              <a:rPr lang="en-US" dirty="0" smtClean="0"/>
              <a:t>Goals, commitments, and performance targets can guarantee can guarantee the proper strategy is being used</a:t>
            </a:r>
          </a:p>
          <a:p>
            <a:pPr lvl="1"/>
            <a:endParaRPr lang="en-US" dirty="0" smtClean="0"/>
          </a:p>
        </p:txBody>
      </p:sp>
    </p:spTree>
    <p:extLst>
      <p:ext uri="{BB962C8B-B14F-4D97-AF65-F5344CB8AC3E}">
        <p14:creationId xmlns:p14="http://schemas.microsoft.com/office/powerpoint/2010/main" val="2667885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Roles that Strategy Performs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Strategy as a Target</a:t>
            </a:r>
          </a:p>
          <a:p>
            <a:pPr lvl="1"/>
            <a:r>
              <a:rPr lang="en-US" dirty="0" smtClean="0"/>
              <a:t>Forward-looking strategies set up a direction for an organization</a:t>
            </a:r>
          </a:p>
          <a:p>
            <a:pPr lvl="1"/>
            <a:r>
              <a:rPr lang="en-US" dirty="0" smtClean="0"/>
              <a:t>Stretch and resource leverage should be key to an organization’s strategy</a:t>
            </a:r>
          </a:p>
          <a:p>
            <a:pPr lvl="1"/>
            <a:endParaRPr lang="en-US" dirty="0" smtClean="0"/>
          </a:p>
          <a:p>
            <a:r>
              <a:rPr lang="en-US" dirty="0" smtClean="0"/>
              <a:t>Strategy as Animation &amp; Orientation</a:t>
            </a:r>
          </a:p>
          <a:p>
            <a:pPr lvl="1"/>
            <a:r>
              <a:rPr lang="en-US" dirty="0" smtClean="0"/>
              <a:t>Mobilized, encouraging, and working in sync with one another</a:t>
            </a:r>
          </a:p>
          <a:p>
            <a:pPr lvl="1"/>
            <a:r>
              <a:rPr lang="en-US" dirty="0" smtClean="0"/>
              <a:t>Strategize as accurately as possible</a:t>
            </a:r>
          </a:p>
          <a:p>
            <a:pPr lvl="1"/>
            <a:endParaRPr lang="en-US" dirty="0" smtClean="0"/>
          </a:p>
          <a:p>
            <a:pPr lvl="1"/>
            <a:endParaRPr lang="en-US" dirty="0" smtClean="0"/>
          </a:p>
        </p:txBody>
      </p:sp>
    </p:spTree>
    <p:extLst>
      <p:ext uri="{BB962C8B-B14F-4D97-AF65-F5344CB8AC3E}">
        <p14:creationId xmlns:p14="http://schemas.microsoft.com/office/powerpoint/2010/main" val="1208232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to Chapter 1</a:t>
            </a:r>
            <a:endParaRPr lang="en-US" dirty="0"/>
          </a:p>
        </p:txBody>
      </p:sp>
      <p:sp>
        <p:nvSpPr>
          <p:cNvPr id="3" name="Content Placeholder 2"/>
          <p:cNvSpPr>
            <a:spLocks noGrp="1"/>
          </p:cNvSpPr>
          <p:nvPr>
            <p:ph idx="1"/>
          </p:nvPr>
        </p:nvSpPr>
        <p:spPr/>
        <p:txBody>
          <a:bodyPr>
            <a:normAutofit/>
          </a:bodyPr>
          <a:lstStyle/>
          <a:p>
            <a:r>
              <a:rPr lang="en-US" dirty="0" smtClean="0"/>
              <a:t>The origins of how strategy was developed and how views of strategy have changed over time</a:t>
            </a:r>
          </a:p>
          <a:p>
            <a:r>
              <a:rPr lang="en-US" dirty="0" smtClean="0"/>
              <a:t>Some basic principles as to what strategy is and how it is applied in todays world</a:t>
            </a:r>
          </a:p>
          <a:p>
            <a:r>
              <a:rPr lang="en-US" dirty="0" smtClean="0"/>
              <a:t>Learn about some of the questions surrounding corporate values and social responsibility in the workplace</a:t>
            </a:r>
          </a:p>
          <a:p>
            <a:r>
              <a:rPr lang="en-US" dirty="0" smtClean="0"/>
              <a:t>Understand the basic approach to strategy that underlies the book</a:t>
            </a:r>
          </a:p>
        </p:txBody>
      </p:sp>
    </p:spTree>
    <p:extLst>
      <p:ext uri="{BB962C8B-B14F-4D97-AF65-F5344CB8AC3E}">
        <p14:creationId xmlns:p14="http://schemas.microsoft.com/office/powerpoint/2010/main" val="1787192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Shareholders or Stakeholders</a:t>
            </a:r>
            <a:endParaRPr lang="en-US" dirty="0"/>
          </a:p>
        </p:txBody>
      </p:sp>
      <p:sp>
        <p:nvSpPr>
          <p:cNvPr id="3" name="Content Placeholder 2"/>
          <p:cNvSpPr>
            <a:spLocks noGrp="1"/>
          </p:cNvSpPr>
          <p:nvPr>
            <p:ph idx="1"/>
          </p:nvPr>
        </p:nvSpPr>
        <p:spPr/>
        <p:txBody>
          <a:bodyPr/>
          <a:lstStyle/>
          <a:p>
            <a:r>
              <a:rPr lang="en-US" dirty="0" smtClean="0"/>
              <a:t>All organizations strive to create value by activities they partake in </a:t>
            </a:r>
          </a:p>
          <a:p>
            <a:r>
              <a:rPr lang="en-US" dirty="0" smtClean="0"/>
              <a:t>Value is distributed between: employees, customers, owners, </a:t>
            </a:r>
            <a:r>
              <a:rPr lang="en-US" dirty="0" err="1" smtClean="0"/>
              <a:t>ect</a:t>
            </a:r>
            <a:endParaRPr lang="en-US" dirty="0" smtClean="0"/>
          </a:p>
          <a:p>
            <a:r>
              <a:rPr lang="en-US" dirty="0" smtClean="0"/>
              <a:t>Take the value and turn it into profits </a:t>
            </a:r>
          </a:p>
          <a:p>
            <a:r>
              <a:rPr lang="en-US" dirty="0" smtClean="0"/>
              <a:t>Stakeholders approach can be conflicting for top management</a:t>
            </a:r>
          </a:p>
          <a:p>
            <a:r>
              <a:rPr lang="en-US" dirty="0" smtClean="0"/>
              <a:t>Strategy designed in interest of all stakeholders is a hot issue</a:t>
            </a:r>
          </a:p>
          <a:p>
            <a:r>
              <a:rPr lang="en-US" dirty="0" smtClean="0"/>
              <a:t>Different areas of the world have different interest </a:t>
            </a:r>
            <a:endParaRPr lang="en-US" dirty="0"/>
          </a:p>
        </p:txBody>
      </p:sp>
    </p:spTree>
    <p:extLst>
      <p:ext uri="{BB962C8B-B14F-4D97-AF65-F5344CB8AC3E}">
        <p14:creationId xmlns:p14="http://schemas.microsoft.com/office/powerpoint/2010/main" val="103765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and Purpose</a:t>
            </a:r>
            <a:endParaRPr lang="en-US" dirty="0"/>
          </a:p>
        </p:txBody>
      </p:sp>
      <p:sp>
        <p:nvSpPr>
          <p:cNvPr id="3" name="Content Placeholder 2"/>
          <p:cNvSpPr>
            <a:spLocks noGrp="1"/>
          </p:cNvSpPr>
          <p:nvPr>
            <p:ph idx="1"/>
          </p:nvPr>
        </p:nvSpPr>
        <p:spPr/>
        <p:txBody>
          <a:bodyPr/>
          <a:lstStyle/>
          <a:p>
            <a:r>
              <a:rPr lang="en-US" dirty="0" smtClean="0"/>
              <a:t>Profit is not the sole motivation factor for companies </a:t>
            </a:r>
          </a:p>
          <a:p>
            <a:r>
              <a:rPr lang="en-US" dirty="0" smtClean="0"/>
              <a:t>Pursuit of profits often isn’t achieved by firms</a:t>
            </a:r>
          </a:p>
          <a:p>
            <a:pPr lvl="1"/>
            <a:r>
              <a:rPr lang="en-US" dirty="0" smtClean="0"/>
              <a:t>1) Profit is only a effective if managers know what determines profit</a:t>
            </a:r>
          </a:p>
          <a:p>
            <a:pPr lvl="1"/>
            <a:r>
              <a:rPr lang="en-US" dirty="0" smtClean="0"/>
              <a:t>2) Maximizing shareholders wealth isn’t a great motivating tool </a:t>
            </a:r>
          </a:p>
          <a:p>
            <a:pPr lvl="1"/>
            <a:r>
              <a:rPr lang="en-US" dirty="0" smtClean="0"/>
              <a:t>3) Choosing the right strategy can motivate </a:t>
            </a:r>
            <a:r>
              <a:rPr lang="en-US" smtClean="0"/>
              <a:t>all employees</a:t>
            </a:r>
            <a:endParaRPr lang="en-US" dirty="0" smtClean="0"/>
          </a:p>
          <a:p>
            <a:endParaRPr lang="en-US" dirty="0"/>
          </a:p>
        </p:txBody>
      </p:sp>
    </p:spTree>
    <p:extLst>
      <p:ext uri="{BB962C8B-B14F-4D97-AF65-F5344CB8AC3E}">
        <p14:creationId xmlns:p14="http://schemas.microsoft.com/office/powerpoint/2010/main" val="90402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Social Responsibility</a:t>
            </a:r>
            <a:endParaRPr lang="en-US" dirty="0"/>
          </a:p>
        </p:txBody>
      </p:sp>
      <p:sp>
        <p:nvSpPr>
          <p:cNvPr id="3" name="Content Placeholder 2"/>
          <p:cNvSpPr>
            <a:spLocks noGrp="1"/>
          </p:cNvSpPr>
          <p:nvPr>
            <p:ph idx="1"/>
          </p:nvPr>
        </p:nvSpPr>
        <p:spPr/>
        <p:txBody>
          <a:bodyPr/>
          <a:lstStyle/>
          <a:p>
            <a:r>
              <a:rPr lang="en-US" dirty="0" smtClean="0"/>
              <a:t>“A firm’s obligation to society to exceed its minimum financial and legal requirements to stakeholders and to take into account the social and environmental impacts of its decisions.”</a:t>
            </a:r>
            <a:endParaRPr lang="en-US" dirty="0"/>
          </a:p>
        </p:txBody>
      </p:sp>
    </p:spTree>
    <p:extLst>
      <p:ext uri="{BB962C8B-B14F-4D97-AF65-F5344CB8AC3E}">
        <p14:creationId xmlns:p14="http://schemas.microsoft.com/office/powerpoint/2010/main" val="456296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Over CSR</a:t>
            </a:r>
            <a:endParaRPr lang="en-US" dirty="0"/>
          </a:p>
        </p:txBody>
      </p:sp>
      <p:sp>
        <p:nvSpPr>
          <p:cNvPr id="3" name="Content Placeholder 2"/>
          <p:cNvSpPr>
            <a:spLocks noGrp="1"/>
          </p:cNvSpPr>
          <p:nvPr>
            <p:ph idx="1"/>
          </p:nvPr>
        </p:nvSpPr>
        <p:spPr/>
        <p:txBody>
          <a:bodyPr>
            <a:normAutofit/>
          </a:bodyPr>
          <a:lstStyle/>
          <a:p>
            <a:r>
              <a:rPr lang="en-US" dirty="0" smtClean="0"/>
              <a:t>What are company’s obligations to society as a whole? </a:t>
            </a:r>
          </a:p>
          <a:p>
            <a:r>
              <a:rPr lang="en-US" dirty="0" smtClean="0"/>
              <a:t>Milton Friedman declared corporate social responsibility to be both unethical and undesirable. </a:t>
            </a:r>
          </a:p>
          <a:p>
            <a:r>
              <a:rPr lang="en-US" dirty="0" smtClean="0"/>
              <a:t>“There’s one &amp; only one social responsibility of business – to use its resources &amp; engage in activities designed to increase profits so long as it stays within the rules of the game, which is to say, engages in open &amp; free competition without deception or fraud.”    - Milton Friedman</a:t>
            </a:r>
            <a:endParaRPr lang="en-US" dirty="0"/>
          </a:p>
        </p:txBody>
      </p:sp>
    </p:spTree>
    <p:extLst>
      <p:ext uri="{BB962C8B-B14F-4D97-AF65-F5344CB8AC3E}">
        <p14:creationId xmlns:p14="http://schemas.microsoft.com/office/powerpoint/2010/main" val="392923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CSR?</a:t>
            </a:r>
            <a:endParaRPr lang="en-US" dirty="0"/>
          </a:p>
        </p:txBody>
      </p:sp>
      <p:sp>
        <p:nvSpPr>
          <p:cNvPr id="3" name="Content Placeholder 2"/>
          <p:cNvSpPr>
            <a:spLocks noGrp="1"/>
          </p:cNvSpPr>
          <p:nvPr>
            <p:ph idx="1"/>
          </p:nvPr>
        </p:nvSpPr>
        <p:spPr/>
        <p:txBody>
          <a:bodyPr/>
          <a:lstStyle/>
          <a:p>
            <a:r>
              <a:rPr lang="en-US" dirty="0"/>
              <a:t>https://www.youtube.com/watch?v=yzvy5IgqTvw</a:t>
            </a:r>
            <a:br>
              <a:rPr lang="en-US" dirty="0"/>
            </a:br>
            <a:endParaRPr lang="en-US" dirty="0"/>
          </a:p>
        </p:txBody>
      </p:sp>
    </p:spTree>
    <p:extLst>
      <p:ext uri="{BB962C8B-B14F-4D97-AF65-F5344CB8AC3E}">
        <p14:creationId xmlns:p14="http://schemas.microsoft.com/office/powerpoint/2010/main" val="1818992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Notions of the Public Corporation</a:t>
            </a:r>
            <a:endParaRPr lang="en-US" dirty="0"/>
          </a:p>
        </p:txBody>
      </p:sp>
      <p:sp>
        <p:nvSpPr>
          <p:cNvPr id="3" name="Content Placeholder 2"/>
          <p:cNvSpPr>
            <a:spLocks noGrp="1"/>
          </p:cNvSpPr>
          <p:nvPr>
            <p:ph idx="1"/>
          </p:nvPr>
        </p:nvSpPr>
        <p:spPr/>
        <p:txBody>
          <a:bodyPr/>
          <a:lstStyle/>
          <a:p>
            <a:r>
              <a:rPr lang="en-US" dirty="0" smtClean="0"/>
              <a:t>William Allen contrasts two different notions:</a:t>
            </a:r>
          </a:p>
          <a:p>
            <a:pPr lvl="1"/>
            <a:r>
              <a:rPr lang="en-US" dirty="0" smtClean="0"/>
              <a:t>‘The property conception’, which views the firm as a set of assets owned by stockholders.</a:t>
            </a:r>
          </a:p>
          <a:p>
            <a:pPr lvl="1"/>
            <a:r>
              <a:rPr lang="en-US" dirty="0" smtClean="0"/>
              <a:t>‘Social entity conception’, which views the firm as the community of individuals that is sustained &amp; supported by its relationships with its social, political, economic and natural environment.</a:t>
            </a:r>
          </a:p>
          <a:p>
            <a:pPr lvl="2"/>
            <a:r>
              <a:rPr lang="en-US" dirty="0" smtClean="0"/>
              <a:t>“To regard profit as the purpose for which companies exist is a tragic confusion” </a:t>
            </a:r>
            <a:endParaRPr lang="en-US" dirty="0"/>
          </a:p>
        </p:txBody>
      </p:sp>
    </p:spTree>
    <p:extLst>
      <p:ext uri="{BB962C8B-B14F-4D97-AF65-F5344CB8AC3E}">
        <p14:creationId xmlns:p14="http://schemas.microsoft.com/office/powerpoint/2010/main" val="95806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Focus</a:t>
            </a:r>
            <a:endParaRPr lang="en-US" dirty="0"/>
          </a:p>
        </p:txBody>
      </p:sp>
      <p:sp>
        <p:nvSpPr>
          <p:cNvPr id="3" name="Content Placeholder 2"/>
          <p:cNvSpPr>
            <a:spLocks noGrp="1"/>
          </p:cNvSpPr>
          <p:nvPr>
            <p:ph idx="1"/>
          </p:nvPr>
        </p:nvSpPr>
        <p:spPr/>
        <p:txBody>
          <a:bodyPr/>
          <a:lstStyle/>
          <a:p>
            <a:r>
              <a:rPr lang="en-US" dirty="0" smtClean="0"/>
              <a:t>We limit our discussion to private sector firms operating in market economies assuming that such firms operate in the interests of their owners by seeking to maximize profits in the long run. </a:t>
            </a:r>
          </a:p>
          <a:p>
            <a:r>
              <a:rPr lang="en-US" dirty="0" smtClean="0"/>
              <a:t>“The foundations of mainstream strategy lie in analysis of competition and firms’ quests to outperform their rivals.”</a:t>
            </a:r>
            <a:endParaRPr lang="en-US" dirty="0"/>
          </a:p>
        </p:txBody>
      </p:sp>
    </p:spTree>
    <p:extLst>
      <p:ext uri="{BB962C8B-B14F-4D97-AF65-F5344CB8AC3E}">
        <p14:creationId xmlns:p14="http://schemas.microsoft.com/office/powerpoint/2010/main" val="1718228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Focus Cont’d</a:t>
            </a:r>
            <a:endParaRPr lang="en-US" dirty="0"/>
          </a:p>
        </p:txBody>
      </p:sp>
      <p:sp>
        <p:nvSpPr>
          <p:cNvPr id="3" name="Content Placeholder 2"/>
          <p:cNvSpPr>
            <a:spLocks noGrp="1"/>
          </p:cNvSpPr>
          <p:nvPr>
            <p:ph idx="1"/>
          </p:nvPr>
        </p:nvSpPr>
        <p:spPr>
          <a:xfrm>
            <a:off x="1484310" y="2028825"/>
            <a:ext cx="10018713" cy="4314825"/>
          </a:xfrm>
        </p:spPr>
        <p:txBody>
          <a:bodyPr>
            <a:normAutofit/>
          </a:bodyPr>
          <a:lstStyle/>
          <a:p>
            <a:r>
              <a:rPr lang="en-US" dirty="0" smtClean="0"/>
              <a:t>The four key considerations:</a:t>
            </a:r>
          </a:p>
          <a:p>
            <a:pPr lvl="1"/>
            <a:r>
              <a:rPr lang="en-US" sz="2400" dirty="0" smtClean="0"/>
              <a:t>Competition- competition erodes profit.</a:t>
            </a:r>
          </a:p>
          <a:p>
            <a:pPr lvl="1"/>
            <a:r>
              <a:rPr lang="en-US" sz="2400" dirty="0" smtClean="0"/>
              <a:t>The market for corporate control- teams that fail to max profits will be replaced by teams that do</a:t>
            </a:r>
          </a:p>
          <a:p>
            <a:pPr lvl="1"/>
            <a:r>
              <a:rPr lang="en-US" sz="2400" dirty="0" smtClean="0"/>
              <a:t>Convergence of stakeholder interests-profitability requires loyalty from employees, trusting relationships with suppliers and customers, and support from the government and the communities</a:t>
            </a:r>
          </a:p>
          <a:p>
            <a:pPr lvl="1"/>
            <a:r>
              <a:rPr lang="en-US" sz="2400" dirty="0" smtClean="0"/>
              <a:t>Simplicity-considering multiple goals and specifying trade-offs between them vastly increases the complexity of decision making</a:t>
            </a:r>
            <a:endParaRPr lang="en-US" sz="2400" dirty="0"/>
          </a:p>
        </p:txBody>
      </p:sp>
    </p:spTree>
    <p:extLst>
      <p:ext uri="{BB962C8B-B14F-4D97-AF65-F5344CB8AC3E}">
        <p14:creationId xmlns:p14="http://schemas.microsoft.com/office/powerpoint/2010/main" val="2526473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Basic Framework For Strategy Analysis</a:t>
            </a:r>
          </a:p>
        </p:txBody>
      </p:sp>
      <p:sp>
        <p:nvSpPr>
          <p:cNvPr id="4" name="Rectangle 3"/>
          <p:cNvSpPr/>
          <p:nvPr/>
        </p:nvSpPr>
        <p:spPr>
          <a:xfrm>
            <a:off x="1010503" y="2238234"/>
            <a:ext cx="1936845" cy="251118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a:p>
            <a:pPr algn="ctr"/>
            <a:r>
              <a:rPr lang="en-US" dirty="0" smtClean="0"/>
              <a:t>The Firm</a:t>
            </a:r>
          </a:p>
          <a:p>
            <a:pPr algn="ctr"/>
            <a:endParaRPr lang="en-US" dirty="0" smtClean="0"/>
          </a:p>
          <a:p>
            <a:pPr marL="285750" indent="-285750">
              <a:buFont typeface="Arial" panose="020B0604020202020204" pitchFamily="34" charset="0"/>
              <a:buChar char="•"/>
            </a:pPr>
            <a:r>
              <a:rPr lang="en-US" dirty="0" smtClean="0"/>
              <a:t>Goals and values</a:t>
            </a:r>
          </a:p>
          <a:p>
            <a:pPr marL="285750" indent="-285750">
              <a:buFont typeface="Arial" panose="020B0604020202020204" pitchFamily="34" charset="0"/>
              <a:buChar char="•"/>
            </a:pPr>
            <a:r>
              <a:rPr lang="en-US" dirty="0" smtClean="0"/>
              <a:t>Resources and capabilities</a:t>
            </a:r>
          </a:p>
          <a:p>
            <a:pPr marL="285750" indent="-285750">
              <a:buFont typeface="Arial" panose="020B0604020202020204" pitchFamily="34" charset="0"/>
              <a:buChar char="•"/>
            </a:pPr>
            <a:r>
              <a:rPr lang="en-US" dirty="0" smtClean="0"/>
              <a:t>Structure and systems</a:t>
            </a:r>
          </a:p>
          <a:p>
            <a:pPr algn="ctr"/>
            <a:endParaRPr lang="en-US" dirty="0"/>
          </a:p>
        </p:txBody>
      </p:sp>
      <p:sp>
        <p:nvSpPr>
          <p:cNvPr id="6" name="Rectangle 5"/>
          <p:cNvSpPr/>
          <p:nvPr/>
        </p:nvSpPr>
        <p:spPr>
          <a:xfrm>
            <a:off x="9007523" y="2524839"/>
            <a:ext cx="1965278" cy="2224583"/>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Industry Environment</a:t>
            </a:r>
          </a:p>
          <a:p>
            <a:endParaRPr lang="en-US" dirty="0"/>
          </a:p>
          <a:p>
            <a:pPr marL="285750" indent="-285750">
              <a:buFont typeface="Arial" panose="020B0604020202020204" pitchFamily="34" charset="0"/>
              <a:buChar char="•"/>
            </a:pPr>
            <a:r>
              <a:rPr lang="en-US" dirty="0" smtClean="0"/>
              <a:t>Competitors</a:t>
            </a:r>
          </a:p>
          <a:p>
            <a:pPr marL="285750" indent="-285750">
              <a:buFont typeface="Arial" panose="020B0604020202020204" pitchFamily="34" charset="0"/>
              <a:buChar char="•"/>
            </a:pPr>
            <a:r>
              <a:rPr lang="en-US" dirty="0" smtClean="0"/>
              <a:t>Customers</a:t>
            </a:r>
          </a:p>
          <a:p>
            <a:pPr marL="285750" indent="-285750">
              <a:buFont typeface="Arial" panose="020B0604020202020204" pitchFamily="34" charset="0"/>
              <a:buChar char="•"/>
            </a:pPr>
            <a:r>
              <a:rPr lang="en-US" dirty="0" smtClean="0"/>
              <a:t>Suppliers </a:t>
            </a:r>
          </a:p>
          <a:p>
            <a:pPr marL="285750" indent="-285750">
              <a:buFont typeface="Arial" panose="020B0604020202020204" pitchFamily="34" charset="0"/>
              <a:buChar char="•"/>
            </a:pPr>
            <a:endParaRPr lang="en-US" dirty="0" smtClean="0"/>
          </a:p>
        </p:txBody>
      </p:sp>
      <p:sp>
        <p:nvSpPr>
          <p:cNvPr id="7" name="Left-Right Arrow 6"/>
          <p:cNvSpPr/>
          <p:nvPr/>
        </p:nvSpPr>
        <p:spPr>
          <a:xfrm>
            <a:off x="3229027" y="3493828"/>
            <a:ext cx="1555844" cy="559558"/>
          </a:xfrm>
          <a:prstGeom prst="lef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Right Arrow 7"/>
          <p:cNvSpPr/>
          <p:nvPr/>
        </p:nvSpPr>
        <p:spPr>
          <a:xfrm>
            <a:off x="7055905" y="3493828"/>
            <a:ext cx="1583128" cy="559558"/>
          </a:xfrm>
          <a:prstGeom prst="lef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006065" y="3261815"/>
            <a:ext cx="1555846" cy="1023583"/>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Strategy</a:t>
            </a:r>
            <a:endParaRPr lang="en-US" dirty="0"/>
          </a:p>
        </p:txBody>
      </p:sp>
    </p:spTree>
    <p:extLst>
      <p:ext uri="{BB962C8B-B14F-4D97-AF65-F5344CB8AC3E}">
        <p14:creationId xmlns:p14="http://schemas.microsoft.com/office/powerpoint/2010/main" val="2862374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 Framework Cont’d</a:t>
            </a:r>
            <a:endParaRPr lang="en-US" dirty="0"/>
          </a:p>
        </p:txBody>
      </p:sp>
      <p:sp>
        <p:nvSpPr>
          <p:cNvPr id="3" name="Content Placeholder 2"/>
          <p:cNvSpPr>
            <a:spLocks noGrp="1"/>
          </p:cNvSpPr>
          <p:nvPr>
            <p:ph idx="1"/>
          </p:nvPr>
        </p:nvSpPr>
        <p:spPr/>
        <p:txBody>
          <a:bodyPr/>
          <a:lstStyle/>
          <a:p>
            <a:r>
              <a:rPr lang="en-US" dirty="0" smtClean="0"/>
              <a:t>Fundamental to this view of strategy as a link between the firm and its external environment is the notion of </a:t>
            </a:r>
            <a:r>
              <a:rPr lang="en-US" b="1" dirty="0" smtClean="0"/>
              <a:t>strategic fit. </a:t>
            </a:r>
            <a:r>
              <a:rPr lang="en-US" dirty="0" smtClean="0"/>
              <a:t>For a strategy to be successful, it must be consistent with the firm’s external environment and with its internal environment.</a:t>
            </a:r>
            <a:endParaRPr lang="en-US" dirty="0"/>
          </a:p>
        </p:txBody>
      </p:sp>
    </p:spTree>
    <p:extLst>
      <p:ext uri="{BB962C8B-B14F-4D97-AF65-F5344CB8AC3E}">
        <p14:creationId xmlns:p14="http://schemas.microsoft.com/office/powerpoint/2010/main" val="42969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Origins of Strategy</a:t>
            </a:r>
            <a:br>
              <a:rPr lang="en-US" dirty="0" smtClean="0"/>
            </a:br>
            <a:endParaRPr lang="en-US" dirty="0"/>
          </a:p>
        </p:txBody>
      </p:sp>
      <p:sp>
        <p:nvSpPr>
          <p:cNvPr id="3" name="Content Placeholder 2"/>
          <p:cNvSpPr>
            <a:spLocks noGrp="1"/>
          </p:cNvSpPr>
          <p:nvPr>
            <p:ph idx="1"/>
          </p:nvPr>
        </p:nvSpPr>
        <p:spPr/>
        <p:txBody>
          <a:bodyPr/>
          <a:lstStyle/>
          <a:p>
            <a:r>
              <a:rPr lang="en-US" dirty="0" smtClean="0"/>
              <a:t>Strategy comes from the Greek work strategic meaning generalship</a:t>
            </a:r>
          </a:p>
          <a:p>
            <a:r>
              <a:rPr lang="en-US" dirty="0" smtClean="0"/>
              <a:t>The concept of strategy however did not originate with the Greeks, but with Sun Tzu’s classic the Art of War (500 B.C.) </a:t>
            </a:r>
          </a:p>
          <a:p>
            <a:r>
              <a:rPr lang="en-US" dirty="0" smtClean="0"/>
              <a:t>Regarded the first treatise on strategy </a:t>
            </a:r>
          </a:p>
          <a:p>
            <a:endParaRPr lang="en-US" dirty="0"/>
          </a:p>
        </p:txBody>
      </p:sp>
    </p:spTree>
    <p:extLst>
      <p:ext uri="{BB962C8B-B14F-4D97-AF65-F5344CB8AC3E}">
        <p14:creationId xmlns:p14="http://schemas.microsoft.com/office/powerpoint/2010/main" val="3803163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Chapter 1</a:t>
            </a:r>
            <a:endParaRPr lang="en-US" dirty="0"/>
          </a:p>
        </p:txBody>
      </p:sp>
      <p:sp>
        <p:nvSpPr>
          <p:cNvPr id="3" name="Content Placeholder 2"/>
          <p:cNvSpPr>
            <a:spLocks noGrp="1"/>
          </p:cNvSpPr>
          <p:nvPr>
            <p:ph idx="1"/>
          </p:nvPr>
        </p:nvSpPr>
        <p:spPr/>
        <p:txBody>
          <a:bodyPr>
            <a:normAutofit lnSpcReduction="10000"/>
          </a:bodyPr>
          <a:lstStyle/>
          <a:p>
            <a:r>
              <a:rPr lang="en-US" dirty="0"/>
              <a:t>The origins of how strategy was developed and how views of strategy have changed over time</a:t>
            </a:r>
          </a:p>
          <a:p>
            <a:r>
              <a:rPr lang="en-US" dirty="0"/>
              <a:t>Some basic principles as to what strategy is and how it is applied in todays world</a:t>
            </a:r>
          </a:p>
          <a:p>
            <a:r>
              <a:rPr lang="en-US" dirty="0"/>
              <a:t>Learn about some of the questions surrounding corporate values and social responsibility in the workplace</a:t>
            </a:r>
          </a:p>
          <a:p>
            <a:r>
              <a:rPr lang="en-US" dirty="0"/>
              <a:t>Understand the basic approach to strategy that underlies the book</a:t>
            </a:r>
          </a:p>
          <a:p>
            <a:endParaRPr lang="en-US" dirty="0"/>
          </a:p>
        </p:txBody>
      </p:sp>
    </p:spTree>
    <p:extLst>
      <p:ext uri="{BB962C8B-B14F-4D97-AF65-F5344CB8AC3E}">
        <p14:creationId xmlns:p14="http://schemas.microsoft.com/office/powerpoint/2010/main" val="2503666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947" y="1787858"/>
            <a:ext cx="10018713" cy="3507474"/>
          </a:xfrm>
        </p:spPr>
        <p:txBody>
          <a:bodyPr>
            <a:normAutofit/>
          </a:bodyPr>
          <a:lstStyle/>
          <a:p>
            <a:r>
              <a:rPr lang="en-US" sz="5400" dirty="0" smtClean="0"/>
              <a:t>Questions?</a:t>
            </a:r>
            <a:endParaRPr lang="en-US" sz="5400" dirty="0"/>
          </a:p>
        </p:txBody>
      </p:sp>
    </p:spTree>
    <p:extLst>
      <p:ext uri="{BB962C8B-B14F-4D97-AF65-F5344CB8AC3E}">
        <p14:creationId xmlns:p14="http://schemas.microsoft.com/office/powerpoint/2010/main" val="2995980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over Chapter 1</a:t>
            </a:r>
            <a:endParaRPr lang="en-US" dirty="0"/>
          </a:p>
        </p:txBody>
      </p:sp>
      <p:sp>
        <p:nvSpPr>
          <p:cNvPr id="3" name="Content Placeholder 2"/>
          <p:cNvSpPr>
            <a:spLocks noGrp="1"/>
          </p:cNvSpPr>
          <p:nvPr>
            <p:ph idx="1"/>
          </p:nvPr>
        </p:nvSpPr>
        <p:spPr>
          <a:xfrm>
            <a:off x="1484311" y="2438399"/>
            <a:ext cx="10018713" cy="4640238"/>
          </a:xfrm>
        </p:spPr>
        <p:txBody>
          <a:bodyPr>
            <a:normAutofit fontScale="85000" lnSpcReduction="10000"/>
          </a:bodyPr>
          <a:lstStyle/>
          <a:p>
            <a:r>
              <a:rPr lang="en-US" dirty="0"/>
              <a:t>1. Which of the following is not conductive to success?</a:t>
            </a:r>
          </a:p>
          <a:p>
            <a:pPr lvl="1"/>
            <a:r>
              <a:rPr lang="en-US" dirty="0"/>
              <a:t>A</a:t>
            </a:r>
            <a:r>
              <a:rPr lang="en-US" dirty="0" smtClean="0"/>
              <a:t>. </a:t>
            </a:r>
            <a:r>
              <a:rPr lang="en-US" dirty="0"/>
              <a:t>Having a leader or leadership team that can make decisions and marshal the resources and capabilities needed to implement those decisions.</a:t>
            </a:r>
          </a:p>
          <a:p>
            <a:pPr lvl="1"/>
            <a:r>
              <a:rPr lang="en-US" dirty="0"/>
              <a:t>B</a:t>
            </a:r>
            <a:r>
              <a:rPr lang="en-US" dirty="0" smtClean="0"/>
              <a:t>. </a:t>
            </a:r>
            <a:r>
              <a:rPr lang="en-US" dirty="0"/>
              <a:t>Basing strategy on the objective appraisal of resources.</a:t>
            </a:r>
          </a:p>
          <a:p>
            <a:pPr lvl="1"/>
            <a:r>
              <a:rPr lang="en-US" dirty="0"/>
              <a:t>C</a:t>
            </a:r>
            <a:r>
              <a:rPr lang="en-US" dirty="0" smtClean="0"/>
              <a:t>. </a:t>
            </a:r>
            <a:r>
              <a:rPr lang="en-US" dirty="0"/>
              <a:t>Developing strategy on the basis of frequent and rapid revisions to goals.</a:t>
            </a:r>
          </a:p>
          <a:p>
            <a:pPr lvl="1"/>
            <a:r>
              <a:rPr lang="en-US" dirty="0"/>
              <a:t>D</a:t>
            </a:r>
            <a:r>
              <a:rPr lang="en-US" dirty="0" smtClean="0"/>
              <a:t>. </a:t>
            </a:r>
            <a:r>
              <a:rPr lang="en-US" dirty="0"/>
              <a:t>Developing strategy on the basis of a detailed knowledge of the competitive environment.</a:t>
            </a:r>
          </a:p>
          <a:p>
            <a:r>
              <a:rPr lang="en-US" dirty="0"/>
              <a:t>2. The decision by the Indian multi-national company, Tata, to extend its activities steel production into the motor industry and consultancy services provides an illustration of strategy at which of the following levels?</a:t>
            </a:r>
          </a:p>
          <a:p>
            <a:pPr lvl="1"/>
            <a:r>
              <a:rPr lang="en-US" dirty="0"/>
              <a:t>A</a:t>
            </a:r>
            <a:r>
              <a:rPr lang="en-US" dirty="0" smtClean="0"/>
              <a:t>. </a:t>
            </a:r>
            <a:r>
              <a:rPr lang="en-US" dirty="0"/>
              <a:t>Business</a:t>
            </a:r>
          </a:p>
          <a:p>
            <a:pPr lvl="1"/>
            <a:r>
              <a:rPr lang="en-US" dirty="0"/>
              <a:t>B</a:t>
            </a:r>
            <a:r>
              <a:rPr lang="en-US" dirty="0" smtClean="0"/>
              <a:t>. </a:t>
            </a:r>
            <a:r>
              <a:rPr lang="en-US" dirty="0"/>
              <a:t>Functional</a:t>
            </a:r>
          </a:p>
          <a:p>
            <a:pPr lvl="1"/>
            <a:r>
              <a:rPr lang="en-US" dirty="0"/>
              <a:t>C</a:t>
            </a:r>
            <a:r>
              <a:rPr lang="en-US" dirty="0" smtClean="0"/>
              <a:t>. </a:t>
            </a:r>
            <a:r>
              <a:rPr lang="en-US" dirty="0"/>
              <a:t>Corporate</a:t>
            </a:r>
          </a:p>
          <a:p>
            <a:pPr lvl="1"/>
            <a:r>
              <a:rPr lang="en-US" dirty="0"/>
              <a:t>D</a:t>
            </a:r>
            <a:r>
              <a:rPr lang="en-US" dirty="0" smtClean="0"/>
              <a:t>. </a:t>
            </a:r>
            <a:r>
              <a:rPr lang="en-US" dirty="0"/>
              <a:t>International</a:t>
            </a:r>
          </a:p>
          <a:p>
            <a:endParaRPr lang="en-US" dirty="0"/>
          </a:p>
          <a:p>
            <a:endParaRPr lang="en-US" dirty="0"/>
          </a:p>
        </p:txBody>
      </p:sp>
    </p:spTree>
    <p:extLst>
      <p:ext uri="{BB962C8B-B14F-4D97-AF65-F5344CB8AC3E}">
        <p14:creationId xmlns:p14="http://schemas.microsoft.com/office/powerpoint/2010/main" val="3782599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Cont’d</a:t>
            </a:r>
            <a:endParaRPr lang="en-US" dirty="0"/>
          </a:p>
        </p:txBody>
      </p:sp>
      <p:sp>
        <p:nvSpPr>
          <p:cNvPr id="3" name="Content Placeholder 2"/>
          <p:cNvSpPr>
            <a:spLocks noGrp="1"/>
          </p:cNvSpPr>
          <p:nvPr>
            <p:ph idx="1"/>
          </p:nvPr>
        </p:nvSpPr>
        <p:spPr>
          <a:xfrm>
            <a:off x="1484310" y="1937983"/>
            <a:ext cx="10018713" cy="4612942"/>
          </a:xfrm>
        </p:spPr>
        <p:txBody>
          <a:bodyPr>
            <a:normAutofit fontScale="92500" lnSpcReduction="20000"/>
          </a:bodyPr>
          <a:lstStyle/>
          <a:p>
            <a:r>
              <a:rPr lang="en-US" dirty="0"/>
              <a:t>3. Which of the following statements offers the best definition of a mission statement?</a:t>
            </a:r>
          </a:p>
          <a:p>
            <a:pPr lvl="1"/>
            <a:r>
              <a:rPr lang="en-US" dirty="0"/>
              <a:t>A</a:t>
            </a:r>
            <a:r>
              <a:rPr lang="en-US" dirty="0" smtClean="0"/>
              <a:t>. </a:t>
            </a:r>
            <a:r>
              <a:rPr lang="en-US" dirty="0"/>
              <a:t>It outlines the organization’s game plan with respect to competition.</a:t>
            </a:r>
          </a:p>
          <a:p>
            <a:pPr lvl="1"/>
            <a:r>
              <a:rPr lang="en-US" dirty="0"/>
              <a:t>B</a:t>
            </a:r>
            <a:r>
              <a:rPr lang="en-US" dirty="0" smtClean="0"/>
              <a:t>. </a:t>
            </a:r>
            <a:r>
              <a:rPr lang="en-US" dirty="0"/>
              <a:t>It addresses why the firm exists.</a:t>
            </a:r>
          </a:p>
          <a:p>
            <a:pPr lvl="1"/>
            <a:r>
              <a:rPr lang="en-US" dirty="0"/>
              <a:t>C</a:t>
            </a:r>
            <a:r>
              <a:rPr lang="en-US" dirty="0" smtClean="0"/>
              <a:t>. </a:t>
            </a:r>
            <a:r>
              <a:rPr lang="en-US" dirty="0"/>
              <a:t>It projects what the organization wants to look like in the future.</a:t>
            </a:r>
          </a:p>
          <a:p>
            <a:pPr lvl="1"/>
            <a:r>
              <a:rPr lang="en-US" dirty="0"/>
              <a:t>D</a:t>
            </a:r>
            <a:r>
              <a:rPr lang="en-US" dirty="0" smtClean="0"/>
              <a:t>. </a:t>
            </a:r>
            <a:r>
              <a:rPr lang="en-US" dirty="0"/>
              <a:t>It states how those working for the organization should </a:t>
            </a:r>
            <a:r>
              <a:rPr lang="en-US" dirty="0" smtClean="0"/>
              <a:t>behave.</a:t>
            </a:r>
          </a:p>
          <a:p>
            <a:r>
              <a:rPr lang="en-US" dirty="0" smtClean="0"/>
              <a:t>4</a:t>
            </a:r>
            <a:r>
              <a:rPr lang="en-US" dirty="0"/>
              <a:t>. Which of the following statements best describes an emergent strategy?</a:t>
            </a:r>
          </a:p>
          <a:p>
            <a:pPr lvl="1"/>
            <a:r>
              <a:rPr lang="en-US" dirty="0"/>
              <a:t>A</a:t>
            </a:r>
            <a:r>
              <a:rPr lang="en-US" dirty="0" smtClean="0"/>
              <a:t>. </a:t>
            </a:r>
            <a:r>
              <a:rPr lang="en-US" dirty="0"/>
              <a:t>The strategy that emerges from the deliberations of the top management team.</a:t>
            </a:r>
          </a:p>
          <a:p>
            <a:pPr lvl="1"/>
            <a:r>
              <a:rPr lang="en-US" dirty="0"/>
              <a:t>B</a:t>
            </a:r>
            <a:r>
              <a:rPr lang="en-US" dirty="0" smtClean="0"/>
              <a:t>. </a:t>
            </a:r>
            <a:r>
              <a:rPr lang="en-US" dirty="0"/>
              <a:t>The scheme of action and the maneuvers that a firm deploys in order to win a competitive battle.</a:t>
            </a:r>
          </a:p>
          <a:p>
            <a:pPr lvl="1"/>
            <a:r>
              <a:rPr lang="en-US" dirty="0"/>
              <a:t>C</a:t>
            </a:r>
            <a:r>
              <a:rPr lang="en-US" dirty="0" smtClean="0"/>
              <a:t>. </a:t>
            </a:r>
            <a:r>
              <a:rPr lang="en-US" dirty="0"/>
              <a:t>The decisions that emerge from complex processes in which individual managers interpret the intended strategy of the top management team.</a:t>
            </a:r>
          </a:p>
          <a:p>
            <a:pPr lvl="1"/>
            <a:r>
              <a:rPr lang="en-US" dirty="0"/>
              <a:t>D</a:t>
            </a:r>
            <a:r>
              <a:rPr lang="en-US" dirty="0" smtClean="0"/>
              <a:t>. </a:t>
            </a:r>
            <a:r>
              <a:rPr lang="en-US" dirty="0"/>
              <a:t>The actual strategy that is put into practice. </a:t>
            </a:r>
          </a:p>
          <a:p>
            <a:endParaRPr lang="en-US" dirty="0"/>
          </a:p>
        </p:txBody>
      </p:sp>
    </p:spTree>
    <p:extLst>
      <p:ext uri="{BB962C8B-B14F-4D97-AF65-F5344CB8AC3E}">
        <p14:creationId xmlns:p14="http://schemas.microsoft.com/office/powerpoint/2010/main" val="2187619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Cont’d</a:t>
            </a:r>
            <a:endParaRPr lang="en-US" dirty="0"/>
          </a:p>
        </p:txBody>
      </p:sp>
      <p:sp>
        <p:nvSpPr>
          <p:cNvPr id="3" name="Content Placeholder 2"/>
          <p:cNvSpPr>
            <a:spLocks noGrp="1"/>
          </p:cNvSpPr>
          <p:nvPr>
            <p:ph idx="1"/>
          </p:nvPr>
        </p:nvSpPr>
        <p:spPr>
          <a:xfrm>
            <a:off x="1484310" y="1951630"/>
            <a:ext cx="10018713" cy="4906369"/>
          </a:xfrm>
        </p:spPr>
        <p:txBody>
          <a:bodyPr>
            <a:normAutofit fontScale="85000" lnSpcReduction="10000"/>
          </a:bodyPr>
          <a:lstStyle/>
          <a:p>
            <a:r>
              <a:rPr lang="en-US" dirty="0"/>
              <a:t>5. To identify a firm’s strategy you should:</a:t>
            </a:r>
          </a:p>
          <a:p>
            <a:pPr lvl="1"/>
            <a:r>
              <a:rPr lang="en-US" dirty="0"/>
              <a:t>A</a:t>
            </a:r>
            <a:r>
              <a:rPr lang="en-US" dirty="0" smtClean="0"/>
              <a:t>. </a:t>
            </a:r>
            <a:r>
              <a:rPr lang="en-US" dirty="0"/>
              <a:t>Look at the firm’s mission statement</a:t>
            </a:r>
          </a:p>
          <a:p>
            <a:pPr lvl="1"/>
            <a:r>
              <a:rPr lang="en-US" dirty="0"/>
              <a:t>B</a:t>
            </a:r>
            <a:r>
              <a:rPr lang="en-US" dirty="0" smtClean="0"/>
              <a:t>. </a:t>
            </a:r>
            <a:r>
              <a:rPr lang="en-US" dirty="0"/>
              <a:t>Explore the public pronouncements of the firm’s chief executive officers and his senior management team.</a:t>
            </a:r>
          </a:p>
          <a:p>
            <a:pPr lvl="1"/>
            <a:r>
              <a:rPr lang="en-US" dirty="0"/>
              <a:t>C</a:t>
            </a:r>
            <a:r>
              <a:rPr lang="en-US" dirty="0" smtClean="0"/>
              <a:t>. </a:t>
            </a:r>
            <a:r>
              <a:rPr lang="en-US" dirty="0"/>
              <a:t>Look at the decisions the firm has taken and what it actually does.</a:t>
            </a:r>
          </a:p>
          <a:p>
            <a:pPr lvl="1"/>
            <a:r>
              <a:rPr lang="en-US" dirty="0"/>
              <a:t>D</a:t>
            </a:r>
            <a:r>
              <a:rPr lang="en-US" dirty="0" smtClean="0"/>
              <a:t>. </a:t>
            </a:r>
            <a:r>
              <a:rPr lang="en-US" dirty="0"/>
              <a:t>All of the </a:t>
            </a:r>
            <a:r>
              <a:rPr lang="en-US" dirty="0" smtClean="0"/>
              <a:t>above.</a:t>
            </a:r>
          </a:p>
          <a:p>
            <a:r>
              <a:rPr lang="en-US" dirty="0" smtClean="0"/>
              <a:t>6</a:t>
            </a:r>
            <a:r>
              <a:rPr lang="en-US" dirty="0"/>
              <a:t>. In the context of strategy, the term ‘value’ is best defined as:</a:t>
            </a:r>
          </a:p>
          <a:p>
            <a:pPr lvl="1"/>
            <a:r>
              <a:rPr lang="en-US" dirty="0"/>
              <a:t>A</a:t>
            </a:r>
            <a:r>
              <a:rPr lang="en-US" dirty="0" smtClean="0"/>
              <a:t>. </a:t>
            </a:r>
            <a:r>
              <a:rPr lang="en-US" dirty="0"/>
              <a:t>The profits a firm makes from its sales of good or services.</a:t>
            </a:r>
          </a:p>
          <a:p>
            <a:pPr lvl="1"/>
            <a:r>
              <a:rPr lang="en-US" dirty="0"/>
              <a:t>B</a:t>
            </a:r>
            <a:r>
              <a:rPr lang="en-US" dirty="0" smtClean="0"/>
              <a:t>. </a:t>
            </a:r>
            <a:r>
              <a:rPr lang="en-US" dirty="0"/>
              <a:t>A measure of the extent to which goods or services are perceived by customers as meeting their needs or wants and is reflected in the price they are willing to pay for these goods or services.</a:t>
            </a:r>
          </a:p>
          <a:p>
            <a:pPr lvl="1"/>
            <a:r>
              <a:rPr lang="en-US" dirty="0"/>
              <a:t>C</a:t>
            </a:r>
            <a:r>
              <a:rPr lang="en-US" dirty="0" smtClean="0"/>
              <a:t>. </a:t>
            </a:r>
            <a:r>
              <a:rPr lang="en-US" dirty="0"/>
              <a:t>The revenue a firm generates from its sales of goods or services</a:t>
            </a:r>
            <a:r>
              <a:rPr lang="en-US" dirty="0" smtClean="0"/>
              <a:t>.</a:t>
            </a:r>
          </a:p>
          <a:p>
            <a:pPr lvl="1"/>
            <a:r>
              <a:rPr lang="en-US" dirty="0" smtClean="0"/>
              <a:t> </a:t>
            </a:r>
            <a:r>
              <a:rPr lang="en-US" dirty="0"/>
              <a:t>D</a:t>
            </a:r>
            <a:r>
              <a:rPr lang="en-US" dirty="0" smtClean="0"/>
              <a:t>. </a:t>
            </a:r>
            <a:r>
              <a:rPr lang="en-US" dirty="0"/>
              <a:t>The difference between the amount that a producer receive from the sale of  good or service and the lowest amount that this producer would be willing to accept for that good or service.</a:t>
            </a:r>
          </a:p>
          <a:p>
            <a:pPr lvl="1"/>
            <a:endParaRPr lang="en-US" dirty="0"/>
          </a:p>
          <a:p>
            <a:endParaRPr lang="en-US" dirty="0"/>
          </a:p>
        </p:txBody>
      </p:sp>
    </p:spTree>
    <p:extLst>
      <p:ext uri="{BB962C8B-B14F-4D97-AF65-F5344CB8AC3E}">
        <p14:creationId xmlns:p14="http://schemas.microsoft.com/office/powerpoint/2010/main" val="1419159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08379"/>
            <a:ext cx="10018713" cy="1752599"/>
          </a:xfrm>
        </p:spPr>
        <p:txBody>
          <a:bodyPr/>
          <a:lstStyle/>
          <a:p>
            <a:r>
              <a:rPr lang="en-US" dirty="0" smtClean="0"/>
              <a:t>Quiz Cont’d</a:t>
            </a:r>
            <a:endParaRPr lang="en-US" dirty="0"/>
          </a:p>
        </p:txBody>
      </p:sp>
      <p:sp>
        <p:nvSpPr>
          <p:cNvPr id="3" name="Content Placeholder 2"/>
          <p:cNvSpPr>
            <a:spLocks noGrp="1"/>
          </p:cNvSpPr>
          <p:nvPr>
            <p:ph idx="1"/>
          </p:nvPr>
        </p:nvSpPr>
        <p:spPr>
          <a:xfrm>
            <a:off x="1484311" y="1897039"/>
            <a:ext cx="10018713" cy="4960961"/>
          </a:xfrm>
        </p:spPr>
        <p:txBody>
          <a:bodyPr>
            <a:normAutofit fontScale="92500" lnSpcReduction="10000"/>
          </a:bodyPr>
          <a:lstStyle/>
          <a:p>
            <a:r>
              <a:rPr lang="en-US" dirty="0"/>
              <a:t>7. Which of the following statements best describes Grant’s notion of ‘planned emergence’?</a:t>
            </a:r>
          </a:p>
          <a:p>
            <a:pPr lvl="1"/>
            <a:r>
              <a:rPr lang="en-US" dirty="0"/>
              <a:t>A</a:t>
            </a:r>
            <a:r>
              <a:rPr lang="en-US" dirty="0" smtClean="0"/>
              <a:t>. </a:t>
            </a:r>
            <a:r>
              <a:rPr lang="en-US" dirty="0"/>
              <a:t>Top management passes strategic directive and guidelines down the organization but decisions are enacted locally and adaption occurs.</a:t>
            </a:r>
          </a:p>
          <a:p>
            <a:pPr lvl="1"/>
            <a:r>
              <a:rPr lang="en-US" dirty="0"/>
              <a:t>B</a:t>
            </a:r>
            <a:r>
              <a:rPr lang="en-US" dirty="0" smtClean="0"/>
              <a:t>. </a:t>
            </a:r>
            <a:r>
              <a:rPr lang="en-US" dirty="0"/>
              <a:t>It is a series of actions designed to achieve a specific goal or effect.</a:t>
            </a:r>
          </a:p>
          <a:p>
            <a:pPr lvl="1"/>
            <a:r>
              <a:rPr lang="en-US" dirty="0"/>
              <a:t>C</a:t>
            </a:r>
            <a:r>
              <a:rPr lang="en-US" dirty="0" smtClean="0"/>
              <a:t>. </a:t>
            </a:r>
            <a:r>
              <a:rPr lang="en-US" dirty="0"/>
              <a:t>It is a process of bottom-up decision making.</a:t>
            </a:r>
          </a:p>
          <a:p>
            <a:pPr lvl="1"/>
            <a:r>
              <a:rPr lang="en-US" dirty="0"/>
              <a:t>D</a:t>
            </a:r>
            <a:r>
              <a:rPr lang="en-US" dirty="0" smtClean="0"/>
              <a:t>. </a:t>
            </a:r>
            <a:r>
              <a:rPr lang="en-US" dirty="0"/>
              <a:t>It is a process of trial and error learning from which strategy emerges.</a:t>
            </a:r>
          </a:p>
          <a:p>
            <a:r>
              <a:rPr lang="en-US" dirty="0"/>
              <a:t> </a:t>
            </a:r>
            <a:r>
              <a:rPr lang="en-US" dirty="0" smtClean="0"/>
              <a:t>8</a:t>
            </a:r>
            <a:r>
              <a:rPr lang="en-US" dirty="0"/>
              <a:t>. In the context of strategy stakeholders are: </a:t>
            </a:r>
          </a:p>
          <a:p>
            <a:pPr lvl="1"/>
            <a:r>
              <a:rPr lang="en-US" dirty="0"/>
              <a:t>A</a:t>
            </a:r>
            <a:r>
              <a:rPr lang="en-US" dirty="0" smtClean="0"/>
              <a:t>. </a:t>
            </a:r>
            <a:r>
              <a:rPr lang="en-US" dirty="0"/>
              <a:t>Individuals or groups that have a financial stake in the company.</a:t>
            </a:r>
          </a:p>
          <a:p>
            <a:pPr lvl="1"/>
            <a:r>
              <a:rPr lang="en-US" dirty="0"/>
              <a:t>B</a:t>
            </a:r>
            <a:r>
              <a:rPr lang="en-US" dirty="0" smtClean="0"/>
              <a:t>. </a:t>
            </a:r>
            <a:r>
              <a:rPr lang="en-US" dirty="0"/>
              <a:t>Individuals and groups external to the firm that have the power to influence the resource allocation decision the firm makes.</a:t>
            </a:r>
          </a:p>
          <a:p>
            <a:pPr lvl="1"/>
            <a:r>
              <a:rPr lang="en-US" dirty="0"/>
              <a:t>C</a:t>
            </a:r>
            <a:r>
              <a:rPr lang="en-US" dirty="0" smtClean="0"/>
              <a:t>. </a:t>
            </a:r>
            <a:r>
              <a:rPr lang="en-US" dirty="0"/>
              <a:t>Groups or coalitions within the firm that shape the decisions taken by senior.</a:t>
            </a:r>
          </a:p>
          <a:p>
            <a:pPr lvl="1"/>
            <a:r>
              <a:rPr lang="en-US" dirty="0"/>
              <a:t>D</a:t>
            </a:r>
            <a:r>
              <a:rPr lang="en-US" dirty="0" smtClean="0"/>
              <a:t>. </a:t>
            </a:r>
            <a:r>
              <a:rPr lang="en-US" dirty="0"/>
              <a:t>Individuals or groups that are affected by, or can affect, a firm’s actions.</a:t>
            </a:r>
          </a:p>
          <a:p>
            <a:endParaRPr lang="en-US" dirty="0"/>
          </a:p>
        </p:txBody>
      </p:sp>
    </p:spTree>
    <p:extLst>
      <p:ext uri="{BB962C8B-B14F-4D97-AF65-F5344CB8AC3E}">
        <p14:creationId xmlns:p14="http://schemas.microsoft.com/office/powerpoint/2010/main" val="3935618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71735"/>
            <a:ext cx="10018713" cy="1752599"/>
          </a:xfrm>
        </p:spPr>
        <p:txBody>
          <a:bodyPr/>
          <a:lstStyle/>
          <a:p>
            <a:r>
              <a:rPr lang="en-US" dirty="0" smtClean="0"/>
              <a:t>Quiz Cont’d</a:t>
            </a:r>
            <a:endParaRPr lang="en-US" dirty="0"/>
          </a:p>
        </p:txBody>
      </p:sp>
      <p:sp>
        <p:nvSpPr>
          <p:cNvPr id="3" name="Content Placeholder 2"/>
          <p:cNvSpPr>
            <a:spLocks noGrp="1"/>
          </p:cNvSpPr>
          <p:nvPr>
            <p:ph idx="1"/>
          </p:nvPr>
        </p:nvSpPr>
        <p:spPr>
          <a:xfrm>
            <a:off x="1484310" y="1569492"/>
            <a:ext cx="10018713" cy="4933665"/>
          </a:xfrm>
        </p:spPr>
        <p:txBody>
          <a:bodyPr>
            <a:normAutofit fontScale="85000" lnSpcReduction="10000"/>
          </a:bodyPr>
          <a:lstStyle/>
          <a:p>
            <a:r>
              <a:rPr lang="en-US" dirty="0"/>
              <a:t>9. Which of the following statements is false? Organizations who make profit their primary aim often fail to achieve this goal because:</a:t>
            </a:r>
          </a:p>
          <a:p>
            <a:pPr lvl="1"/>
            <a:r>
              <a:rPr lang="en-US" dirty="0"/>
              <a:t>a. Profit maximization involves charging high prices, cutting costs and reducing quality, which deters consumers.</a:t>
            </a:r>
          </a:p>
          <a:p>
            <a:pPr lvl="1"/>
            <a:r>
              <a:rPr lang="en-US" dirty="0"/>
              <a:t>b. Obsession with profits can blinker managers’ perceptions of the real drivers of superior performance.</a:t>
            </a:r>
          </a:p>
          <a:p>
            <a:pPr lvl="1"/>
            <a:r>
              <a:rPr lang="en-US" dirty="0"/>
              <a:t>c. The single-minded pursuit of profit is unlikely to encourage cooperation and unity amongst stakeholders.</a:t>
            </a:r>
          </a:p>
          <a:p>
            <a:pPr lvl="1"/>
            <a:r>
              <a:rPr lang="en-US" dirty="0"/>
              <a:t>d. The maximization of returns to shareholders is unlikely to inspire employees.</a:t>
            </a:r>
          </a:p>
          <a:p>
            <a:r>
              <a:rPr lang="en-US" dirty="0"/>
              <a:t> </a:t>
            </a:r>
            <a:r>
              <a:rPr lang="en-US" dirty="0" smtClean="0"/>
              <a:t>10</a:t>
            </a:r>
            <a:r>
              <a:rPr lang="en-US" dirty="0"/>
              <a:t>. Which of the following statements best describes Corporate Social Responsibility?</a:t>
            </a:r>
          </a:p>
          <a:p>
            <a:pPr lvl="1"/>
            <a:r>
              <a:rPr lang="en-US" dirty="0"/>
              <a:t>a. The obligation that a firm has to make sure its managers act in accordance with the law.</a:t>
            </a:r>
          </a:p>
          <a:p>
            <a:pPr lvl="1"/>
            <a:r>
              <a:rPr lang="en-US" dirty="0"/>
              <a:t>b. A firm’s obligation to society to take into account the affect of its decisions on the environment.</a:t>
            </a:r>
          </a:p>
          <a:p>
            <a:pPr lvl="1"/>
            <a:r>
              <a:rPr lang="en-US" dirty="0"/>
              <a:t>c. A firm’s obligation to society to exceed its minimum financial and legal requirements to </a:t>
            </a:r>
            <a:r>
              <a:rPr lang="en-US" dirty="0" smtClean="0"/>
              <a:t>stakeholders </a:t>
            </a:r>
            <a:r>
              <a:rPr lang="en-US" dirty="0"/>
              <a:t>and to take into account the social and environmental impact of its decisions.</a:t>
            </a:r>
          </a:p>
          <a:p>
            <a:pPr lvl="1"/>
            <a:r>
              <a:rPr lang="en-US" dirty="0"/>
              <a:t>d. The duty of care the firm’s top management team has towards its employees and customers</a:t>
            </a:r>
            <a:r>
              <a:rPr lang="en-US" dirty="0" smtClean="0"/>
              <a:t>.</a:t>
            </a:r>
            <a:endParaRPr lang="en-US" dirty="0"/>
          </a:p>
        </p:txBody>
      </p:sp>
    </p:spTree>
    <p:extLst>
      <p:ext uri="{BB962C8B-B14F-4D97-AF65-F5344CB8AC3E}">
        <p14:creationId xmlns:p14="http://schemas.microsoft.com/office/powerpoint/2010/main" val="2824205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smtClean="0"/>
              <a:t>Answers to Quiz</a:t>
            </a:r>
            <a:endParaRPr lang="en-US" dirty="0"/>
          </a:p>
        </p:txBody>
      </p:sp>
      <p:sp>
        <p:nvSpPr>
          <p:cNvPr id="3" name="Content Placeholder 2"/>
          <p:cNvSpPr>
            <a:spLocks noGrp="1"/>
          </p:cNvSpPr>
          <p:nvPr>
            <p:ph idx="1"/>
          </p:nvPr>
        </p:nvSpPr>
        <p:spPr>
          <a:xfrm>
            <a:off x="1743618" y="1651380"/>
            <a:ext cx="10018713" cy="4735772"/>
          </a:xfrm>
        </p:spPr>
        <p:txBody>
          <a:bodyPr>
            <a:normAutofit lnSpcReduction="10000"/>
          </a:bodyPr>
          <a:lstStyle/>
          <a:p>
            <a:r>
              <a:rPr lang="en-US" dirty="0" smtClean="0"/>
              <a:t>1. C</a:t>
            </a:r>
          </a:p>
          <a:p>
            <a:r>
              <a:rPr lang="en-US" dirty="0" smtClean="0"/>
              <a:t>2. D</a:t>
            </a:r>
          </a:p>
          <a:p>
            <a:r>
              <a:rPr lang="en-US" dirty="0" smtClean="0"/>
              <a:t>3. B</a:t>
            </a:r>
          </a:p>
          <a:p>
            <a:r>
              <a:rPr lang="en-US" dirty="0" smtClean="0"/>
              <a:t>4. C</a:t>
            </a:r>
          </a:p>
          <a:p>
            <a:r>
              <a:rPr lang="en-US" dirty="0" smtClean="0"/>
              <a:t>5. D</a:t>
            </a:r>
          </a:p>
          <a:p>
            <a:r>
              <a:rPr lang="en-US" dirty="0" smtClean="0"/>
              <a:t>6. B</a:t>
            </a:r>
          </a:p>
          <a:p>
            <a:r>
              <a:rPr lang="en-US" dirty="0" smtClean="0"/>
              <a:t>7. A</a:t>
            </a:r>
          </a:p>
          <a:p>
            <a:r>
              <a:rPr lang="en-US" dirty="0" smtClean="0"/>
              <a:t>8. D</a:t>
            </a:r>
          </a:p>
          <a:p>
            <a:r>
              <a:rPr lang="en-US" dirty="0" smtClean="0"/>
              <a:t>9. A </a:t>
            </a:r>
          </a:p>
          <a:p>
            <a:r>
              <a:rPr lang="en-US" dirty="0" smtClean="0"/>
              <a:t>10. C</a:t>
            </a:r>
            <a:endParaRPr lang="en-US" dirty="0"/>
          </a:p>
        </p:txBody>
      </p:sp>
    </p:spTree>
    <p:extLst>
      <p:ext uri="{BB962C8B-B14F-4D97-AF65-F5344CB8AC3E}">
        <p14:creationId xmlns:p14="http://schemas.microsoft.com/office/powerpoint/2010/main" val="150696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Strategy Cont’d</a:t>
            </a:r>
            <a:endParaRPr lang="en-US" dirty="0"/>
          </a:p>
        </p:txBody>
      </p:sp>
      <p:sp>
        <p:nvSpPr>
          <p:cNvPr id="3" name="Content Placeholder 2"/>
          <p:cNvSpPr>
            <a:spLocks noGrp="1"/>
          </p:cNvSpPr>
          <p:nvPr>
            <p:ph idx="1"/>
          </p:nvPr>
        </p:nvSpPr>
        <p:spPr/>
        <p:txBody>
          <a:bodyPr>
            <a:normAutofit fontScale="92500"/>
          </a:bodyPr>
          <a:lstStyle/>
          <a:p>
            <a:r>
              <a:rPr lang="en-US" dirty="0" smtClean="0"/>
              <a:t>Strategy is concerned with winning the war. </a:t>
            </a:r>
          </a:p>
          <a:p>
            <a:r>
              <a:rPr lang="en-US" dirty="0" smtClean="0"/>
              <a:t>Strategy is the overall plan for deploying resources to establish favorable position</a:t>
            </a:r>
          </a:p>
          <a:p>
            <a:r>
              <a:rPr lang="en-US" dirty="0" smtClean="0"/>
              <a:t>Strategic decisions, whether military or business share three common characteristics </a:t>
            </a:r>
          </a:p>
          <a:p>
            <a:pPr lvl="1"/>
            <a:r>
              <a:rPr lang="en-US" dirty="0" smtClean="0"/>
              <a:t>They’re important</a:t>
            </a:r>
          </a:p>
          <a:p>
            <a:pPr lvl="1"/>
            <a:r>
              <a:rPr lang="en-US" dirty="0" smtClean="0"/>
              <a:t>involve a significant commitment of resources</a:t>
            </a:r>
          </a:p>
          <a:p>
            <a:pPr lvl="1"/>
            <a:r>
              <a:rPr lang="en-US" dirty="0" smtClean="0"/>
              <a:t> are not easily reversible </a:t>
            </a:r>
          </a:p>
          <a:p>
            <a:endParaRPr lang="en-US" dirty="0" smtClean="0"/>
          </a:p>
        </p:txBody>
      </p:sp>
    </p:spTree>
    <p:extLst>
      <p:ext uri="{BB962C8B-B14F-4D97-AF65-F5344CB8AC3E}">
        <p14:creationId xmlns:p14="http://schemas.microsoft.com/office/powerpoint/2010/main" val="265371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business strategy</a:t>
            </a:r>
            <a:endParaRPr lang="en-US" dirty="0"/>
          </a:p>
        </p:txBody>
      </p:sp>
      <p:sp>
        <p:nvSpPr>
          <p:cNvPr id="3" name="Content Placeholder 2"/>
          <p:cNvSpPr>
            <a:spLocks noGrp="1"/>
          </p:cNvSpPr>
          <p:nvPr>
            <p:ph idx="1"/>
          </p:nvPr>
        </p:nvSpPr>
        <p:spPr/>
        <p:txBody>
          <a:bodyPr/>
          <a:lstStyle/>
          <a:p>
            <a:r>
              <a:rPr lang="en-US" dirty="0" smtClean="0"/>
              <a:t>Business strategy has been driven more by the practical needs of business than by the development of business</a:t>
            </a:r>
          </a:p>
          <a:p>
            <a:r>
              <a:rPr lang="en-US" dirty="0" smtClean="0"/>
              <a:t>50s and 60s senior execs. Experienced increasing difficulty in coordinating decisions and maintaining control in companies that were growing in size and complexity </a:t>
            </a:r>
          </a:p>
          <a:p>
            <a:endParaRPr lang="en-US" dirty="0"/>
          </a:p>
        </p:txBody>
      </p:sp>
    </p:spTree>
    <p:extLst>
      <p:ext uri="{BB962C8B-B14F-4D97-AF65-F5344CB8AC3E}">
        <p14:creationId xmlns:p14="http://schemas.microsoft.com/office/powerpoint/2010/main" val="423326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Planning </a:t>
            </a:r>
            <a:endParaRPr lang="en-US" dirty="0"/>
          </a:p>
        </p:txBody>
      </p:sp>
      <p:sp>
        <p:nvSpPr>
          <p:cNvPr id="3" name="Content Placeholder 2"/>
          <p:cNvSpPr>
            <a:spLocks noGrp="1"/>
          </p:cNvSpPr>
          <p:nvPr>
            <p:ph idx="1"/>
          </p:nvPr>
        </p:nvSpPr>
        <p:spPr>
          <a:xfrm>
            <a:off x="1484311" y="2767011"/>
            <a:ext cx="10018713" cy="3352801"/>
          </a:xfrm>
        </p:spPr>
        <p:txBody>
          <a:bodyPr>
            <a:noAutofit/>
          </a:bodyPr>
          <a:lstStyle/>
          <a:p>
            <a:r>
              <a:rPr lang="en-US" sz="2200" dirty="0" smtClean="0"/>
              <a:t>Developed in the late 50s</a:t>
            </a:r>
          </a:p>
          <a:p>
            <a:r>
              <a:rPr lang="en-US" sz="2200" dirty="0" smtClean="0"/>
              <a:t>Macroeconomic forecasts provided the foundation for the new corporate planning </a:t>
            </a:r>
          </a:p>
          <a:p>
            <a:r>
              <a:rPr lang="en-US" sz="2200" dirty="0" smtClean="0"/>
              <a:t>Typical format was a 5 year format</a:t>
            </a:r>
          </a:p>
          <a:p>
            <a:r>
              <a:rPr lang="en-US" sz="2200" dirty="0" smtClean="0"/>
              <a:t>Set goals and objectives</a:t>
            </a:r>
          </a:p>
          <a:p>
            <a:pPr lvl="1"/>
            <a:r>
              <a:rPr lang="en-US" dirty="0" smtClean="0"/>
              <a:t>Forecast key economic trends (including market demand, market share, revenue, costs, and margins</a:t>
            </a:r>
          </a:p>
          <a:p>
            <a:pPr lvl="1"/>
            <a:r>
              <a:rPr lang="en-US" dirty="0" smtClean="0"/>
              <a:t>Established priorities for different products and business areas of the firm and allocated capital expenditures</a:t>
            </a:r>
          </a:p>
          <a:p>
            <a:pPr lvl="1"/>
            <a:r>
              <a:rPr lang="en-US" dirty="0" smtClean="0"/>
              <a:t>By the mid 60s most large US and European companies had set up corporate planning depts. </a:t>
            </a:r>
            <a:endParaRPr lang="en-US" dirty="0"/>
          </a:p>
        </p:txBody>
      </p:sp>
    </p:spTree>
    <p:extLst>
      <p:ext uri="{BB962C8B-B14F-4D97-AF65-F5344CB8AC3E}">
        <p14:creationId xmlns:p14="http://schemas.microsoft.com/office/powerpoint/2010/main" val="42532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of corporate planning</a:t>
            </a:r>
            <a:endParaRPr lang="en-US" dirty="0"/>
          </a:p>
        </p:txBody>
      </p:sp>
      <p:sp>
        <p:nvSpPr>
          <p:cNvPr id="3" name="Content Placeholder 2"/>
          <p:cNvSpPr>
            <a:spLocks noGrp="1"/>
          </p:cNvSpPr>
          <p:nvPr>
            <p:ph idx="1"/>
          </p:nvPr>
        </p:nvSpPr>
        <p:spPr>
          <a:xfrm>
            <a:off x="1484311" y="2143125"/>
            <a:ext cx="10018713" cy="4271962"/>
          </a:xfrm>
        </p:spPr>
        <p:txBody>
          <a:bodyPr>
            <a:normAutofit fontScale="92500" lnSpcReduction="10000"/>
          </a:bodyPr>
          <a:lstStyle/>
          <a:p>
            <a:r>
              <a:rPr lang="en-US" dirty="0" smtClean="0"/>
              <a:t>Due to the oil shocks of 74 and 79 and failure of diversification to deliver the anticipated synergies. </a:t>
            </a:r>
            <a:endParaRPr lang="en-US" dirty="0"/>
          </a:p>
          <a:p>
            <a:r>
              <a:rPr lang="en-US" dirty="0" smtClean="0"/>
              <a:t>This lead to an era of macroeconomic instability, combined with increased international competition from resurgent Japanese, European and </a:t>
            </a:r>
            <a:r>
              <a:rPr lang="en-US" dirty="0"/>
              <a:t>S</a:t>
            </a:r>
            <a:r>
              <a:rPr lang="en-US" dirty="0" smtClean="0"/>
              <a:t>outheast Asian firms </a:t>
            </a:r>
          </a:p>
          <a:p>
            <a:r>
              <a:rPr lang="en-US" dirty="0"/>
              <a:t>F</a:t>
            </a:r>
            <a:r>
              <a:rPr lang="en-US" dirty="0" smtClean="0"/>
              <a:t>irms could no longer plan their investments, new product introductions and personnel requirements 3 to 5 years ahead.  They could no longer forecast that far into the future</a:t>
            </a:r>
          </a:p>
          <a:p>
            <a:r>
              <a:rPr lang="en-US" dirty="0" smtClean="0"/>
              <a:t>This resulted in a shift from planning to strategy making where the focus was less in detailed management of companies growth paths than on positioning the company in markets and in relation to competitors in order to maximize the potential for profit.  This was know as strategic management.  </a:t>
            </a:r>
            <a:endParaRPr lang="en-US" dirty="0"/>
          </a:p>
        </p:txBody>
      </p:sp>
    </p:spTree>
    <p:extLst>
      <p:ext uri="{BB962C8B-B14F-4D97-AF65-F5344CB8AC3E}">
        <p14:creationId xmlns:p14="http://schemas.microsoft.com/office/powerpoint/2010/main" val="76875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 </a:t>
            </a:r>
            <a:endParaRPr lang="en-US" dirty="0"/>
          </a:p>
        </p:txBody>
      </p:sp>
      <p:sp>
        <p:nvSpPr>
          <p:cNvPr id="3" name="Content Placeholder 2"/>
          <p:cNvSpPr>
            <a:spLocks noGrp="1"/>
          </p:cNvSpPr>
          <p:nvPr>
            <p:ph idx="1"/>
          </p:nvPr>
        </p:nvSpPr>
        <p:spPr>
          <a:xfrm>
            <a:off x="1484310" y="2171701"/>
            <a:ext cx="10018713" cy="4214812"/>
          </a:xfrm>
        </p:spPr>
        <p:txBody>
          <a:bodyPr>
            <a:normAutofit fontScale="92500"/>
          </a:bodyPr>
          <a:lstStyle/>
          <a:p>
            <a:r>
              <a:rPr lang="en-US" dirty="0" smtClean="0"/>
              <a:t>Associated with increasing focus on competition as the central characteristic of the business environment and competitive advantage as the primary goal of strategy</a:t>
            </a:r>
          </a:p>
          <a:p>
            <a:r>
              <a:rPr lang="en-US" dirty="0" smtClean="0"/>
              <a:t>Also directed attention to business performance  </a:t>
            </a:r>
          </a:p>
          <a:p>
            <a:r>
              <a:rPr lang="en-US" dirty="0" smtClean="0"/>
              <a:t>During the late 70s and into the 80s attention focused on sources of profit within the industry environment </a:t>
            </a:r>
          </a:p>
          <a:p>
            <a:r>
              <a:rPr lang="en-US" dirty="0" smtClean="0"/>
              <a:t>Michael porter of Harvard business school pioneered the application of industrial organization economics to analyzing industry profitability </a:t>
            </a:r>
          </a:p>
          <a:p>
            <a:r>
              <a:rPr lang="en-US" dirty="0" smtClean="0"/>
              <a:t>Other studies focused on how profits were distributed between different firms in an industry, in particular the impact of market share and experience upon costs and profits </a:t>
            </a:r>
            <a:endParaRPr lang="en-US" dirty="0"/>
          </a:p>
        </p:txBody>
      </p:sp>
    </p:spTree>
    <p:extLst>
      <p:ext uri="{BB962C8B-B14F-4D97-AF65-F5344CB8AC3E}">
        <p14:creationId xmlns:p14="http://schemas.microsoft.com/office/powerpoint/2010/main" val="162823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Management Cont’d</a:t>
            </a:r>
            <a:endParaRPr lang="en-US" dirty="0"/>
          </a:p>
        </p:txBody>
      </p:sp>
      <p:sp>
        <p:nvSpPr>
          <p:cNvPr id="3" name="Content Placeholder 2"/>
          <p:cNvSpPr>
            <a:spLocks noGrp="1"/>
          </p:cNvSpPr>
          <p:nvPr>
            <p:ph idx="1"/>
          </p:nvPr>
        </p:nvSpPr>
        <p:spPr/>
        <p:txBody>
          <a:bodyPr/>
          <a:lstStyle/>
          <a:p>
            <a:r>
              <a:rPr lang="en-US" dirty="0" smtClean="0"/>
              <a:t>During the 90s focus of strategy analysis shifted from the sources of profit in the external environment to the sources of profit within the firm.  </a:t>
            </a:r>
          </a:p>
          <a:p>
            <a:r>
              <a:rPr lang="en-US" dirty="0" smtClean="0"/>
              <a:t>Resources and capabilities of the firm became regarded as the main source of competitive advantage and the primary basis for formulating strategy </a:t>
            </a:r>
            <a:endParaRPr lang="en-US" dirty="0"/>
          </a:p>
        </p:txBody>
      </p:sp>
    </p:spTree>
    <p:extLst>
      <p:ext uri="{BB962C8B-B14F-4D97-AF65-F5344CB8AC3E}">
        <p14:creationId xmlns:p14="http://schemas.microsoft.com/office/powerpoint/2010/main" val="420105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470</TotalTime>
  <Words>2585</Words>
  <Application>Microsoft Office PowerPoint</Application>
  <PresentationFormat>Widescreen</PresentationFormat>
  <Paragraphs>255</Paragraphs>
  <Slides>37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MS Mincho</vt:lpstr>
      <vt:lpstr>Arial</vt:lpstr>
      <vt:lpstr>Calibri</vt:lpstr>
      <vt:lpstr>Corbel</vt:lpstr>
      <vt:lpstr>Times New Roman</vt:lpstr>
      <vt:lpstr>Parallax</vt:lpstr>
      <vt:lpstr>Chapter 1  The Concept of Strategy </vt:lpstr>
      <vt:lpstr>Key Points to Chapter 1</vt:lpstr>
      <vt:lpstr>Origins of Strategy </vt:lpstr>
      <vt:lpstr>Origins of Strategy Cont’d</vt:lpstr>
      <vt:lpstr>Evolution of business strategy</vt:lpstr>
      <vt:lpstr>Corporate Planning </vt:lpstr>
      <vt:lpstr>Fall of corporate planning</vt:lpstr>
      <vt:lpstr>Strategic management </vt:lpstr>
      <vt:lpstr>Strategic Management Cont’d</vt:lpstr>
      <vt:lpstr>TMT</vt:lpstr>
      <vt:lpstr>Resource based view </vt:lpstr>
      <vt:lpstr>Michael Porters Response</vt:lpstr>
      <vt:lpstr>5 Main Questions of Strategy</vt:lpstr>
      <vt:lpstr>What is Strategy?</vt:lpstr>
      <vt:lpstr>How to Describe a Firm’s Strategy</vt:lpstr>
      <vt:lpstr>How Do We Identify a Firm’s Strategy? </vt:lpstr>
      <vt:lpstr>How is strategy made?</vt:lpstr>
      <vt:lpstr>The Roles that Strategy Performs</vt:lpstr>
      <vt:lpstr>The Roles that Strategy Performs Cont’d</vt:lpstr>
      <vt:lpstr>Shareholders or Stakeholders</vt:lpstr>
      <vt:lpstr>Profit and Purpose</vt:lpstr>
      <vt:lpstr>Corporate Social Responsibility</vt:lpstr>
      <vt:lpstr>Debate Over CSR</vt:lpstr>
      <vt:lpstr>What is CSR?</vt:lpstr>
      <vt:lpstr>Notions of the Public Corporation</vt:lpstr>
      <vt:lpstr>Narrowing The Focus</vt:lpstr>
      <vt:lpstr>Narrowing The Focus Cont’d</vt:lpstr>
      <vt:lpstr>The Basic Framework For Strategy Analysis</vt:lpstr>
      <vt:lpstr>The Basic Framework Cont’d</vt:lpstr>
      <vt:lpstr>Summary of Chapter 1</vt:lpstr>
      <vt:lpstr>Questions?</vt:lpstr>
      <vt:lpstr>Quiz over Chapter 1</vt:lpstr>
      <vt:lpstr>Quiz Cont’d</vt:lpstr>
      <vt:lpstr>Quiz Cont’d</vt:lpstr>
      <vt:lpstr>Quiz Cont’d</vt:lpstr>
      <vt:lpstr>Quiz Cont’d</vt:lpstr>
      <vt:lpstr>Answers to 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Roles that Strategy Performs</dc:title>
  <dc:creator>Jonathan Kiser</dc:creator>
  <cp:lastModifiedBy>Lafont, Matthew</cp:lastModifiedBy>
  <cp:revision>31</cp:revision>
  <dcterms:created xsi:type="dcterms:W3CDTF">2014-09-15T03:22:38Z</dcterms:created>
  <dcterms:modified xsi:type="dcterms:W3CDTF">2014-10-30T21:33:01Z</dcterms:modified>
</cp:coreProperties>
</file>