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77" r:id="rId10"/>
    <p:sldId id="281" r:id="rId11"/>
    <p:sldId id="280" r:id="rId12"/>
    <p:sldId id="279" r:id="rId13"/>
    <p:sldId id="278" r:id="rId14"/>
    <p:sldId id="282" r:id="rId15"/>
    <p:sldId id="285" r:id="rId16"/>
    <p:sldId id="288" r:id="rId17"/>
    <p:sldId id="283" r:id="rId18"/>
    <p:sldId id="286" r:id="rId19"/>
    <p:sldId id="284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94D"/>
    <a:srgbClr val="BA3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0141" autoAdjust="0"/>
  </p:normalViewPr>
  <p:slideViewPr>
    <p:cSldViewPr snapToGrid="0">
      <p:cViewPr varScale="1">
        <p:scale>
          <a:sx n="67" d="100"/>
          <a:sy n="67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1FB90-2288-432C-9904-AC58743ED7A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DD88A2-0089-48E4-AA9B-A511BE142E5D}">
      <dgm:prSet phldrT="[Text]" custT="1"/>
      <dgm:spPr/>
      <dgm:t>
        <a:bodyPr/>
        <a:lstStyle/>
        <a:p>
          <a:r>
            <a:rPr lang="en-US" sz="1800" dirty="0" smtClean="0"/>
            <a:t>Industry Competitors/ Rivalries </a:t>
          </a:r>
          <a:endParaRPr lang="en-US" sz="1800" dirty="0"/>
        </a:p>
      </dgm:t>
    </dgm:pt>
    <dgm:pt modelId="{0BA4E50B-D00E-407F-9D57-B719DE24F6F9}" type="parTrans" cxnId="{104CA125-C285-48A8-B857-65F0AD703FF9}">
      <dgm:prSet/>
      <dgm:spPr/>
      <dgm:t>
        <a:bodyPr/>
        <a:lstStyle/>
        <a:p>
          <a:endParaRPr lang="en-US"/>
        </a:p>
      </dgm:t>
    </dgm:pt>
    <dgm:pt modelId="{CAC134B4-5240-4883-A1D8-59556E41B981}" type="sibTrans" cxnId="{104CA125-C285-48A8-B857-65F0AD703FF9}">
      <dgm:prSet/>
      <dgm:spPr/>
      <dgm:t>
        <a:bodyPr/>
        <a:lstStyle/>
        <a:p>
          <a:endParaRPr lang="en-US"/>
        </a:p>
      </dgm:t>
    </dgm:pt>
    <dgm:pt modelId="{7107E770-38AC-4B79-8BD0-2AF167D8EF9E}">
      <dgm:prSet phldrT="[Text]"/>
      <dgm:spPr>
        <a:solidFill>
          <a:srgbClr val="F5594D"/>
        </a:solidFill>
      </dgm:spPr>
      <dgm:t>
        <a:bodyPr/>
        <a:lstStyle/>
        <a:p>
          <a:r>
            <a:rPr lang="en-US" dirty="0" smtClean="0"/>
            <a:t>Bargaining Power of Suppliers</a:t>
          </a:r>
          <a:endParaRPr lang="en-US" dirty="0"/>
        </a:p>
      </dgm:t>
    </dgm:pt>
    <dgm:pt modelId="{7BB9EDBB-8B0E-4449-A80D-DB9DCAF0B078}" type="parTrans" cxnId="{AB95B2E0-77A5-4AE5-92A1-E29FE1E79156}">
      <dgm:prSet/>
      <dgm:spPr/>
      <dgm:t>
        <a:bodyPr/>
        <a:lstStyle/>
        <a:p>
          <a:endParaRPr lang="en-US"/>
        </a:p>
      </dgm:t>
    </dgm:pt>
    <dgm:pt modelId="{767929AB-E52E-4969-BB06-CE3096E3BBA0}" type="sibTrans" cxnId="{AB95B2E0-77A5-4AE5-92A1-E29FE1E79156}">
      <dgm:prSet/>
      <dgm:spPr/>
      <dgm:t>
        <a:bodyPr/>
        <a:lstStyle/>
        <a:p>
          <a:endParaRPr lang="en-US"/>
        </a:p>
      </dgm:t>
    </dgm:pt>
    <dgm:pt modelId="{C0CCAB64-BBFB-469C-B7BC-D6C6EDE51FF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600" dirty="0" smtClean="0"/>
            <a:t>Competition</a:t>
          </a:r>
          <a:r>
            <a:rPr lang="en-US" sz="1600" baseline="0" dirty="0" smtClean="0"/>
            <a:t> from Substitutes</a:t>
          </a:r>
          <a:endParaRPr lang="en-US" sz="1600" dirty="0"/>
        </a:p>
      </dgm:t>
    </dgm:pt>
    <dgm:pt modelId="{10111CFB-A37D-4194-9DBC-16182203CBC0}" type="parTrans" cxnId="{9AA11964-5BF7-4BB3-A8F9-197299AD2D42}">
      <dgm:prSet/>
      <dgm:spPr/>
      <dgm:t>
        <a:bodyPr/>
        <a:lstStyle/>
        <a:p>
          <a:endParaRPr lang="en-US"/>
        </a:p>
      </dgm:t>
    </dgm:pt>
    <dgm:pt modelId="{6981DB45-99EA-4DB5-AB54-70F990C72CBA}" type="sibTrans" cxnId="{9AA11964-5BF7-4BB3-A8F9-197299AD2D42}">
      <dgm:prSet/>
      <dgm:spPr/>
      <dgm:t>
        <a:bodyPr/>
        <a:lstStyle/>
        <a:p>
          <a:endParaRPr lang="en-US"/>
        </a:p>
      </dgm:t>
    </dgm:pt>
    <dgm:pt modelId="{F583F03B-75BD-4646-A354-8E68165B6EA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dirty="0" smtClean="0"/>
            <a:t>Bargaining Power Buyers</a:t>
          </a:r>
          <a:endParaRPr lang="en-US" sz="1800" dirty="0"/>
        </a:p>
      </dgm:t>
    </dgm:pt>
    <dgm:pt modelId="{5B49314E-EB0B-4752-B14F-2A9E2E43752F}" type="parTrans" cxnId="{AF2AB937-C65B-4B14-8384-FB6FBC1C43AF}">
      <dgm:prSet/>
      <dgm:spPr/>
      <dgm:t>
        <a:bodyPr/>
        <a:lstStyle/>
        <a:p>
          <a:endParaRPr lang="en-US"/>
        </a:p>
      </dgm:t>
    </dgm:pt>
    <dgm:pt modelId="{E6EE6365-5F28-40EA-BEEE-F4EF9D80AC01}" type="sibTrans" cxnId="{AF2AB937-C65B-4B14-8384-FB6FBC1C43AF}">
      <dgm:prSet/>
      <dgm:spPr/>
      <dgm:t>
        <a:bodyPr/>
        <a:lstStyle/>
        <a:p>
          <a:endParaRPr lang="en-US"/>
        </a:p>
      </dgm:t>
    </dgm:pt>
    <dgm:pt modelId="{226355F0-C87E-4031-A1F8-A87A735F5890}">
      <dgm:prSet phldrT="[Text]" custT="1"/>
      <dgm:spPr>
        <a:solidFill>
          <a:srgbClr val="BA3882"/>
        </a:solidFill>
      </dgm:spPr>
      <dgm:t>
        <a:bodyPr/>
        <a:lstStyle/>
        <a:p>
          <a:r>
            <a:rPr lang="en-US" sz="2000" dirty="0" smtClean="0"/>
            <a:t>Threat of Entry</a:t>
          </a:r>
          <a:endParaRPr lang="en-US" sz="2000" dirty="0"/>
        </a:p>
      </dgm:t>
    </dgm:pt>
    <dgm:pt modelId="{45F9BBC5-A4A9-4A41-B680-B296EFE18A65}" type="parTrans" cxnId="{F5329F3A-F38F-4A32-8771-EA004CA190D6}">
      <dgm:prSet/>
      <dgm:spPr/>
      <dgm:t>
        <a:bodyPr/>
        <a:lstStyle/>
        <a:p>
          <a:endParaRPr lang="en-US"/>
        </a:p>
      </dgm:t>
    </dgm:pt>
    <dgm:pt modelId="{77FA7361-9B11-4FD3-BB16-FFE6BB41FBF3}" type="sibTrans" cxnId="{F5329F3A-F38F-4A32-8771-EA004CA190D6}">
      <dgm:prSet/>
      <dgm:spPr/>
      <dgm:t>
        <a:bodyPr/>
        <a:lstStyle/>
        <a:p>
          <a:endParaRPr lang="en-US"/>
        </a:p>
      </dgm:t>
    </dgm:pt>
    <dgm:pt modelId="{83EA7FE1-4EC2-45E8-A54A-6028E36BD80C}">
      <dgm:prSet/>
      <dgm:spPr/>
      <dgm:t>
        <a:bodyPr/>
        <a:lstStyle/>
        <a:p>
          <a:endParaRPr lang="en-US"/>
        </a:p>
      </dgm:t>
    </dgm:pt>
    <dgm:pt modelId="{37D533C3-5365-44C7-A017-801362398C56}" type="parTrans" cxnId="{7ABC0C12-91A8-4978-A7D7-25121A024440}">
      <dgm:prSet/>
      <dgm:spPr/>
      <dgm:t>
        <a:bodyPr/>
        <a:lstStyle/>
        <a:p>
          <a:endParaRPr lang="en-US"/>
        </a:p>
      </dgm:t>
    </dgm:pt>
    <dgm:pt modelId="{851D2763-6518-43F4-8E1B-8667B0E1B0D1}" type="sibTrans" cxnId="{7ABC0C12-91A8-4978-A7D7-25121A024440}">
      <dgm:prSet/>
      <dgm:spPr/>
      <dgm:t>
        <a:bodyPr/>
        <a:lstStyle/>
        <a:p>
          <a:endParaRPr lang="en-US"/>
        </a:p>
      </dgm:t>
    </dgm:pt>
    <dgm:pt modelId="{63A4D805-3F56-46E6-AC68-7A706F81871A}" type="pres">
      <dgm:prSet presAssocID="{1BC1FB90-2288-432C-9904-AC58743ED7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45D77A-2AF8-4209-B8AC-A61B120F5F62}" type="pres">
      <dgm:prSet presAssocID="{ABDD88A2-0089-48E4-AA9B-A511BE142E5D}" presName="centerShape" presStyleLbl="node0" presStyleIdx="0" presStyleCnt="1" custScaleX="147927" custScaleY="139732"/>
      <dgm:spPr/>
      <dgm:t>
        <a:bodyPr/>
        <a:lstStyle/>
        <a:p>
          <a:endParaRPr lang="en-US"/>
        </a:p>
      </dgm:t>
    </dgm:pt>
    <dgm:pt modelId="{E6C12021-C8D9-4F3D-BB40-0D80D15EC903}" type="pres">
      <dgm:prSet presAssocID="{7BB9EDBB-8B0E-4449-A80D-DB9DCAF0B078}" presName="parTrans" presStyleLbl="sibTrans2D1" presStyleIdx="0" presStyleCnt="4" custScaleX="113628" custScaleY="128273"/>
      <dgm:spPr/>
      <dgm:t>
        <a:bodyPr/>
        <a:lstStyle/>
        <a:p>
          <a:endParaRPr lang="en-US"/>
        </a:p>
      </dgm:t>
    </dgm:pt>
    <dgm:pt modelId="{215D3E48-02C2-42E1-9548-E89A06F53A16}" type="pres">
      <dgm:prSet presAssocID="{7BB9EDBB-8B0E-4449-A80D-DB9DCAF0B07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D806C53-6514-4843-8DC0-A694EC7C3BF3}" type="pres">
      <dgm:prSet presAssocID="{7107E770-38AC-4B79-8BD0-2AF167D8EF9E}" presName="node" presStyleLbl="node1" presStyleIdx="0" presStyleCnt="4" custScaleX="105394" custScaleY="93287" custRadScaleRad="110702" custRadScaleInc="-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F0550-38EF-499B-AB44-4B875C8C9B63}" type="pres">
      <dgm:prSet presAssocID="{10111CFB-A37D-4194-9DBC-16182203CBC0}" presName="parTrans" presStyleLbl="sibTrans2D1" presStyleIdx="1" presStyleCnt="4" custScaleX="97205" custScaleY="158835"/>
      <dgm:spPr/>
      <dgm:t>
        <a:bodyPr/>
        <a:lstStyle/>
        <a:p>
          <a:endParaRPr lang="en-US"/>
        </a:p>
      </dgm:t>
    </dgm:pt>
    <dgm:pt modelId="{3F32584D-3505-4FF1-A394-2414DE9A9AE1}" type="pres">
      <dgm:prSet presAssocID="{10111CFB-A37D-4194-9DBC-16182203CBC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22D6115-45C0-43F0-AE56-ECB411E974CC}" type="pres">
      <dgm:prSet presAssocID="{C0CCAB64-BBFB-469C-B7BC-D6C6EDE51FF0}" presName="node" presStyleLbl="node1" presStyleIdx="1" presStyleCnt="4" custScaleX="103402" custScaleY="105271" custRadScaleRad="145353" custRadScaleInc="-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885C4-30BF-49F2-9754-C55CDF55C8EE}" type="pres">
      <dgm:prSet presAssocID="{5B49314E-EB0B-4752-B14F-2A9E2E43752F}" presName="parTrans" presStyleLbl="sibTrans2D1" presStyleIdx="2" presStyleCnt="4" custScaleX="136020" custScaleY="117306" custLinFactNeighborY="8508"/>
      <dgm:spPr/>
      <dgm:t>
        <a:bodyPr/>
        <a:lstStyle/>
        <a:p>
          <a:endParaRPr lang="en-US"/>
        </a:p>
      </dgm:t>
    </dgm:pt>
    <dgm:pt modelId="{2A3C1F16-CFE2-4E92-B5B0-33E722E519F1}" type="pres">
      <dgm:prSet presAssocID="{5B49314E-EB0B-4752-B14F-2A9E2E43752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255BB07-DA3C-4690-A7FF-06FA145288B0}" type="pres">
      <dgm:prSet presAssocID="{F583F03B-75BD-4646-A354-8E68165B6EAF}" presName="node" presStyleLbl="node1" presStyleIdx="2" presStyleCnt="4" custScaleX="108613" custScaleY="96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4D47C-DF45-4154-B805-C1CBE91F4809}" type="pres">
      <dgm:prSet presAssocID="{45F9BBC5-A4A9-4A41-B680-B296EFE18A65}" presName="parTrans" presStyleLbl="sibTrans2D1" presStyleIdx="3" presStyleCnt="4" custScaleX="120360" custScaleY="120797" custLinFactNeighborX="18778" custLinFactNeighborY="3266"/>
      <dgm:spPr/>
      <dgm:t>
        <a:bodyPr/>
        <a:lstStyle/>
        <a:p>
          <a:endParaRPr lang="en-US"/>
        </a:p>
      </dgm:t>
    </dgm:pt>
    <dgm:pt modelId="{12570C9D-2C40-4DE5-B670-8EF51261B1AB}" type="pres">
      <dgm:prSet presAssocID="{45F9BBC5-A4A9-4A41-B680-B296EFE18A6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278DD1D-B9C0-4E62-BA01-AB2263A11D31}" type="pres">
      <dgm:prSet presAssocID="{226355F0-C87E-4031-A1F8-A87A735F5890}" presName="node" presStyleLbl="node1" presStyleIdx="3" presStyleCnt="4" custScaleX="100728" custScaleY="99684" custRadScaleRad="126766" custRadScaleInc="-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29F3A-F38F-4A32-8771-EA004CA190D6}" srcId="{ABDD88A2-0089-48E4-AA9B-A511BE142E5D}" destId="{226355F0-C87E-4031-A1F8-A87A735F5890}" srcOrd="3" destOrd="0" parTransId="{45F9BBC5-A4A9-4A41-B680-B296EFE18A65}" sibTransId="{77FA7361-9B11-4FD3-BB16-FFE6BB41FBF3}"/>
    <dgm:cxn modelId="{AF2AB937-C65B-4B14-8384-FB6FBC1C43AF}" srcId="{ABDD88A2-0089-48E4-AA9B-A511BE142E5D}" destId="{F583F03B-75BD-4646-A354-8E68165B6EAF}" srcOrd="2" destOrd="0" parTransId="{5B49314E-EB0B-4752-B14F-2A9E2E43752F}" sibTransId="{E6EE6365-5F28-40EA-BEEE-F4EF9D80AC01}"/>
    <dgm:cxn modelId="{C3D0AF08-5381-49EF-9CCB-D990C557C885}" type="presOf" srcId="{10111CFB-A37D-4194-9DBC-16182203CBC0}" destId="{3F32584D-3505-4FF1-A394-2414DE9A9AE1}" srcOrd="1" destOrd="0" presId="urn:microsoft.com/office/officeart/2005/8/layout/radial5"/>
    <dgm:cxn modelId="{76ED4914-67E9-4852-A8B1-E60055E40FFA}" type="presOf" srcId="{45F9BBC5-A4A9-4A41-B680-B296EFE18A65}" destId="{FB44D47C-DF45-4154-B805-C1CBE91F4809}" srcOrd="0" destOrd="0" presId="urn:microsoft.com/office/officeart/2005/8/layout/radial5"/>
    <dgm:cxn modelId="{DEACD38E-D3C2-493A-AEC3-DB2868DEDF7E}" type="presOf" srcId="{7BB9EDBB-8B0E-4449-A80D-DB9DCAF0B078}" destId="{E6C12021-C8D9-4F3D-BB40-0D80D15EC903}" srcOrd="0" destOrd="0" presId="urn:microsoft.com/office/officeart/2005/8/layout/radial5"/>
    <dgm:cxn modelId="{8779185E-638F-4DB2-8DE7-8D10AD7999B7}" type="presOf" srcId="{5B49314E-EB0B-4752-B14F-2A9E2E43752F}" destId="{2A3C1F16-CFE2-4E92-B5B0-33E722E519F1}" srcOrd="1" destOrd="0" presId="urn:microsoft.com/office/officeart/2005/8/layout/radial5"/>
    <dgm:cxn modelId="{445C91B5-47E9-420A-8B91-4432C4BD332B}" type="presOf" srcId="{5B49314E-EB0B-4752-B14F-2A9E2E43752F}" destId="{BEE885C4-30BF-49F2-9754-C55CDF55C8EE}" srcOrd="0" destOrd="0" presId="urn:microsoft.com/office/officeart/2005/8/layout/radial5"/>
    <dgm:cxn modelId="{104CA125-C285-48A8-B857-65F0AD703FF9}" srcId="{1BC1FB90-2288-432C-9904-AC58743ED7AF}" destId="{ABDD88A2-0089-48E4-AA9B-A511BE142E5D}" srcOrd="0" destOrd="0" parTransId="{0BA4E50B-D00E-407F-9D57-B719DE24F6F9}" sibTransId="{CAC134B4-5240-4883-A1D8-59556E41B981}"/>
    <dgm:cxn modelId="{4251B2C1-2CEE-4AD0-9165-2EB46429D22B}" type="presOf" srcId="{C0CCAB64-BBFB-469C-B7BC-D6C6EDE51FF0}" destId="{922D6115-45C0-43F0-AE56-ECB411E974CC}" srcOrd="0" destOrd="0" presId="urn:microsoft.com/office/officeart/2005/8/layout/radial5"/>
    <dgm:cxn modelId="{9AA11964-5BF7-4BB3-A8F9-197299AD2D42}" srcId="{ABDD88A2-0089-48E4-AA9B-A511BE142E5D}" destId="{C0CCAB64-BBFB-469C-B7BC-D6C6EDE51FF0}" srcOrd="1" destOrd="0" parTransId="{10111CFB-A37D-4194-9DBC-16182203CBC0}" sibTransId="{6981DB45-99EA-4DB5-AB54-70F990C72CBA}"/>
    <dgm:cxn modelId="{8E665510-88FC-43BB-AEF6-CE32D7E2A1D1}" type="presOf" srcId="{226355F0-C87E-4031-A1F8-A87A735F5890}" destId="{1278DD1D-B9C0-4E62-BA01-AB2263A11D31}" srcOrd="0" destOrd="0" presId="urn:microsoft.com/office/officeart/2005/8/layout/radial5"/>
    <dgm:cxn modelId="{D63418F3-F326-45D7-8E84-00DEC467013C}" type="presOf" srcId="{7BB9EDBB-8B0E-4449-A80D-DB9DCAF0B078}" destId="{215D3E48-02C2-42E1-9548-E89A06F53A16}" srcOrd="1" destOrd="0" presId="urn:microsoft.com/office/officeart/2005/8/layout/radial5"/>
    <dgm:cxn modelId="{824BFA40-FDDA-426C-AF3D-646AA6036290}" type="presOf" srcId="{45F9BBC5-A4A9-4A41-B680-B296EFE18A65}" destId="{12570C9D-2C40-4DE5-B670-8EF51261B1AB}" srcOrd="1" destOrd="0" presId="urn:microsoft.com/office/officeart/2005/8/layout/radial5"/>
    <dgm:cxn modelId="{7ABC0C12-91A8-4978-A7D7-25121A024440}" srcId="{1BC1FB90-2288-432C-9904-AC58743ED7AF}" destId="{83EA7FE1-4EC2-45E8-A54A-6028E36BD80C}" srcOrd="1" destOrd="0" parTransId="{37D533C3-5365-44C7-A017-801362398C56}" sibTransId="{851D2763-6518-43F4-8E1B-8667B0E1B0D1}"/>
    <dgm:cxn modelId="{87A67119-39AC-4C83-BADD-7AA47F40AEB0}" type="presOf" srcId="{ABDD88A2-0089-48E4-AA9B-A511BE142E5D}" destId="{D245D77A-2AF8-4209-B8AC-A61B120F5F62}" srcOrd="0" destOrd="0" presId="urn:microsoft.com/office/officeart/2005/8/layout/radial5"/>
    <dgm:cxn modelId="{3E3C4A03-3E62-4DBC-BB95-23FDDC9D7D1D}" type="presOf" srcId="{1BC1FB90-2288-432C-9904-AC58743ED7AF}" destId="{63A4D805-3F56-46E6-AC68-7A706F81871A}" srcOrd="0" destOrd="0" presId="urn:microsoft.com/office/officeart/2005/8/layout/radial5"/>
    <dgm:cxn modelId="{58170967-1660-4EFE-9C76-D7AEF2084B4D}" type="presOf" srcId="{7107E770-38AC-4B79-8BD0-2AF167D8EF9E}" destId="{1D806C53-6514-4843-8DC0-A694EC7C3BF3}" srcOrd="0" destOrd="0" presId="urn:microsoft.com/office/officeart/2005/8/layout/radial5"/>
    <dgm:cxn modelId="{5523D288-15A2-4077-BAD4-E94CCA15ADC7}" type="presOf" srcId="{F583F03B-75BD-4646-A354-8E68165B6EAF}" destId="{4255BB07-DA3C-4690-A7FF-06FA145288B0}" srcOrd="0" destOrd="0" presId="urn:microsoft.com/office/officeart/2005/8/layout/radial5"/>
    <dgm:cxn modelId="{712EF4D8-CE84-4B7B-90BF-687885052FA5}" type="presOf" srcId="{10111CFB-A37D-4194-9DBC-16182203CBC0}" destId="{AD5F0550-38EF-499B-AB44-4B875C8C9B63}" srcOrd="0" destOrd="0" presId="urn:microsoft.com/office/officeart/2005/8/layout/radial5"/>
    <dgm:cxn modelId="{AB95B2E0-77A5-4AE5-92A1-E29FE1E79156}" srcId="{ABDD88A2-0089-48E4-AA9B-A511BE142E5D}" destId="{7107E770-38AC-4B79-8BD0-2AF167D8EF9E}" srcOrd="0" destOrd="0" parTransId="{7BB9EDBB-8B0E-4449-A80D-DB9DCAF0B078}" sibTransId="{767929AB-E52E-4969-BB06-CE3096E3BBA0}"/>
    <dgm:cxn modelId="{9D99FF6F-C434-43AB-B20F-73013BEA982F}" type="presParOf" srcId="{63A4D805-3F56-46E6-AC68-7A706F81871A}" destId="{D245D77A-2AF8-4209-B8AC-A61B120F5F62}" srcOrd="0" destOrd="0" presId="urn:microsoft.com/office/officeart/2005/8/layout/radial5"/>
    <dgm:cxn modelId="{7B50BE10-DC55-4116-B0EB-A3BD28CF1593}" type="presParOf" srcId="{63A4D805-3F56-46E6-AC68-7A706F81871A}" destId="{E6C12021-C8D9-4F3D-BB40-0D80D15EC903}" srcOrd="1" destOrd="0" presId="urn:microsoft.com/office/officeart/2005/8/layout/radial5"/>
    <dgm:cxn modelId="{97E0BD0C-68DB-4C8E-97B5-4D4585FBFA3C}" type="presParOf" srcId="{E6C12021-C8D9-4F3D-BB40-0D80D15EC903}" destId="{215D3E48-02C2-42E1-9548-E89A06F53A16}" srcOrd="0" destOrd="0" presId="urn:microsoft.com/office/officeart/2005/8/layout/radial5"/>
    <dgm:cxn modelId="{ECA356A7-88B1-4F1C-AF64-A828D202A91F}" type="presParOf" srcId="{63A4D805-3F56-46E6-AC68-7A706F81871A}" destId="{1D806C53-6514-4843-8DC0-A694EC7C3BF3}" srcOrd="2" destOrd="0" presId="urn:microsoft.com/office/officeart/2005/8/layout/radial5"/>
    <dgm:cxn modelId="{71BC1D7C-51F7-4A9B-9A3F-877E430DED72}" type="presParOf" srcId="{63A4D805-3F56-46E6-AC68-7A706F81871A}" destId="{AD5F0550-38EF-499B-AB44-4B875C8C9B63}" srcOrd="3" destOrd="0" presId="urn:microsoft.com/office/officeart/2005/8/layout/radial5"/>
    <dgm:cxn modelId="{16C2FB4E-F175-496C-8CAD-AAEA038403CA}" type="presParOf" srcId="{AD5F0550-38EF-499B-AB44-4B875C8C9B63}" destId="{3F32584D-3505-4FF1-A394-2414DE9A9AE1}" srcOrd="0" destOrd="0" presId="urn:microsoft.com/office/officeart/2005/8/layout/radial5"/>
    <dgm:cxn modelId="{62B5B0D9-6FCB-4B98-8D6B-E5E5BE27F4C2}" type="presParOf" srcId="{63A4D805-3F56-46E6-AC68-7A706F81871A}" destId="{922D6115-45C0-43F0-AE56-ECB411E974CC}" srcOrd="4" destOrd="0" presId="urn:microsoft.com/office/officeart/2005/8/layout/radial5"/>
    <dgm:cxn modelId="{B0408183-E165-4D92-BDEA-DD8E998F515D}" type="presParOf" srcId="{63A4D805-3F56-46E6-AC68-7A706F81871A}" destId="{BEE885C4-30BF-49F2-9754-C55CDF55C8EE}" srcOrd="5" destOrd="0" presId="urn:microsoft.com/office/officeart/2005/8/layout/radial5"/>
    <dgm:cxn modelId="{7A626414-60D5-4672-B416-DD3B07E17AC7}" type="presParOf" srcId="{BEE885C4-30BF-49F2-9754-C55CDF55C8EE}" destId="{2A3C1F16-CFE2-4E92-B5B0-33E722E519F1}" srcOrd="0" destOrd="0" presId="urn:microsoft.com/office/officeart/2005/8/layout/radial5"/>
    <dgm:cxn modelId="{F0CEA9C9-150B-422E-9F96-A1620D75CE71}" type="presParOf" srcId="{63A4D805-3F56-46E6-AC68-7A706F81871A}" destId="{4255BB07-DA3C-4690-A7FF-06FA145288B0}" srcOrd="6" destOrd="0" presId="urn:microsoft.com/office/officeart/2005/8/layout/radial5"/>
    <dgm:cxn modelId="{DF62A0F6-2D55-47CF-8DAA-CC153917EF0D}" type="presParOf" srcId="{63A4D805-3F56-46E6-AC68-7A706F81871A}" destId="{FB44D47C-DF45-4154-B805-C1CBE91F4809}" srcOrd="7" destOrd="0" presId="urn:microsoft.com/office/officeart/2005/8/layout/radial5"/>
    <dgm:cxn modelId="{6949FB4B-0EB8-4E6D-BB41-476EA55BCC1A}" type="presParOf" srcId="{FB44D47C-DF45-4154-B805-C1CBE91F4809}" destId="{12570C9D-2C40-4DE5-B670-8EF51261B1AB}" srcOrd="0" destOrd="0" presId="urn:microsoft.com/office/officeart/2005/8/layout/radial5"/>
    <dgm:cxn modelId="{65F9EBF3-E26E-4E13-86E6-4685C6692479}" type="presParOf" srcId="{63A4D805-3F56-46E6-AC68-7A706F81871A}" destId="{1278DD1D-B9C0-4E62-BA01-AB2263A11D3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BF74A-7B2F-41FB-8CFF-90E37F6FA7D3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1BF2-25D1-4319-A7F5-35253E54E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http://youtu.be/mYF2_FBCvXw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B1BF2-25D1-4319-A7F5-35253E54EA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685B19-81B6-4D7E-86DF-65FA2CF01C4D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495CE72-4221-4CF8-8099-885896F7AF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52500"/>
            <a:ext cx="10134600" cy="18034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Industry Analysis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37300" y="3627438"/>
            <a:ext cx="4483100" cy="20621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Lindsey Moore</a:t>
            </a:r>
            <a:br>
              <a:rPr lang="en-US" dirty="0" smtClean="0"/>
            </a:br>
            <a:r>
              <a:rPr lang="en-US" dirty="0" smtClean="0"/>
              <a:t> John </a:t>
            </a:r>
            <a:r>
              <a:rPr lang="en-US" dirty="0" err="1" smtClean="0"/>
              <a:t>Limberg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Matt Martinez</a:t>
            </a:r>
          </a:p>
          <a:p>
            <a:r>
              <a:rPr lang="en-US" dirty="0" smtClean="0"/>
              <a:t>Joseph Morgan 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of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657" y="1704294"/>
            <a:ext cx="6850743" cy="4526280"/>
          </a:xfrm>
        </p:spPr>
        <p:txBody>
          <a:bodyPr/>
          <a:lstStyle/>
          <a:p>
            <a:r>
              <a:rPr lang="en-US" dirty="0" smtClean="0"/>
              <a:t>Capital Requirements</a:t>
            </a:r>
          </a:p>
          <a:p>
            <a:endParaRPr lang="en-US" dirty="0"/>
          </a:p>
          <a:p>
            <a:r>
              <a:rPr lang="en-US" dirty="0" smtClean="0"/>
              <a:t>Access to Channels of Distribution</a:t>
            </a:r>
          </a:p>
          <a:p>
            <a:endParaRPr lang="en-US" dirty="0"/>
          </a:p>
          <a:p>
            <a:r>
              <a:rPr lang="en-US" dirty="0" smtClean="0"/>
              <a:t>Government Regulations</a:t>
            </a:r>
          </a:p>
          <a:p>
            <a:endParaRPr lang="en-US" dirty="0"/>
          </a:p>
          <a:p>
            <a:r>
              <a:rPr lang="en-US" dirty="0" smtClean="0"/>
              <a:t>Product Differentiation</a:t>
            </a:r>
          </a:p>
          <a:p>
            <a:pPr lvl="2"/>
            <a:r>
              <a:rPr lang="en-US" dirty="0" smtClean="0"/>
              <a:t>Brand Awareness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86" y="2307771"/>
            <a:ext cx="3197225" cy="3197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740499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Rivalry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 Capacity</a:t>
            </a:r>
          </a:p>
          <a:p>
            <a:endParaRPr lang="en-US" dirty="0"/>
          </a:p>
          <a:p>
            <a:r>
              <a:rPr lang="en-US" dirty="0" smtClean="0"/>
              <a:t>Exit Barriers</a:t>
            </a:r>
          </a:p>
          <a:p>
            <a:endParaRPr lang="en-US" dirty="0"/>
          </a:p>
          <a:p>
            <a:r>
              <a:rPr lang="en-US" dirty="0" smtClean="0"/>
              <a:t>Product Differentiation</a:t>
            </a:r>
          </a:p>
          <a:p>
            <a:pPr lvl="2"/>
            <a:r>
              <a:rPr lang="en-US" dirty="0" smtClean="0"/>
              <a:t>Price Competition</a:t>
            </a:r>
          </a:p>
          <a:p>
            <a:pPr lvl="2"/>
            <a:r>
              <a:rPr lang="en-US" dirty="0" smtClean="0"/>
              <a:t>Similar Products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Concentration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6905"/>
            <a:ext cx="4833257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1047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Buyer And Supplier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Unions</a:t>
            </a:r>
          </a:p>
          <a:p>
            <a:endParaRPr lang="en-US" dirty="0"/>
          </a:p>
          <a:p>
            <a:r>
              <a:rPr lang="en-US" dirty="0" smtClean="0"/>
              <a:t>Price Sensitivity</a:t>
            </a:r>
          </a:p>
          <a:p>
            <a:endParaRPr lang="en-US" dirty="0"/>
          </a:p>
          <a:p>
            <a:r>
              <a:rPr lang="en-US" dirty="0" smtClean="0"/>
              <a:t>Buyers’ Information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289" y="2326526"/>
            <a:ext cx="6096471" cy="31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78450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Industry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Forecasting Industry Profitability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Positioning the Company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Strategies to Alter Industry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5024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Industry Profitability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Ultimately, our interest in industry analysis is not to explain the past, but to predict the future.</a:t>
            </a:r>
          </a:p>
          <a:p>
            <a:endParaRPr lang="en-US" dirty="0"/>
          </a:p>
          <a:p>
            <a:r>
              <a:rPr lang="en-US" dirty="0" smtClean="0"/>
              <a:t>Three Stages:</a:t>
            </a:r>
          </a:p>
          <a:p>
            <a:pPr lvl="1"/>
            <a:r>
              <a:rPr lang="en-US" dirty="0" smtClean="0"/>
              <a:t>Examine how current levels of competition &amp; profitability are the result of current structure</a:t>
            </a:r>
          </a:p>
          <a:p>
            <a:pPr lvl="1"/>
            <a:r>
              <a:rPr lang="en-US" dirty="0" smtClean="0"/>
              <a:t>Identify trends that are changing the industry’s structure</a:t>
            </a:r>
          </a:p>
          <a:p>
            <a:pPr lvl="1"/>
            <a:r>
              <a:rPr lang="en-US" dirty="0" smtClean="0"/>
              <a:t>Identify how these changes will affect the five forces of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38773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Industry Profitability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1804079"/>
            <a:ext cx="57721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2573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Industry Profitability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23" y="1518557"/>
            <a:ext cx="84677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1568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the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Recognizing and understanding the competitive forces that a firm faces within its industry allows managers to position the firm where competitive forces are weakest.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Effective positioning requires the firm to anticipate changes in the competitive forces likely to impact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59625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the Company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874427"/>
            <a:ext cx="68580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4221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Alter Industry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opportunities to alleviate competitive pressures</a:t>
            </a:r>
          </a:p>
          <a:p>
            <a:endParaRPr lang="en-US" dirty="0"/>
          </a:p>
          <a:p>
            <a:r>
              <a:rPr lang="en-US" dirty="0" smtClean="0"/>
              <a:t>First, identify features that depress profitability</a:t>
            </a:r>
          </a:p>
          <a:p>
            <a:endParaRPr lang="en-US" dirty="0"/>
          </a:p>
          <a:p>
            <a:r>
              <a:rPr lang="en-US" dirty="0" smtClean="0"/>
              <a:t>Second, Consider which features are an option to change through strategic initiatives.</a:t>
            </a:r>
          </a:p>
        </p:txBody>
      </p:sp>
    </p:spTree>
    <p:extLst>
      <p:ext uri="{BB962C8B-B14F-4D97-AF65-F5344CB8AC3E}">
        <p14:creationId xmlns:p14="http://schemas.microsoft.com/office/powerpoint/2010/main" val="3826511854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Consists of all the external influences that affect a firms decisions and performance</a:t>
            </a:r>
          </a:p>
          <a:p>
            <a:endParaRPr lang="en-US" dirty="0" smtClean="0"/>
          </a:p>
          <a:p>
            <a:r>
              <a:rPr lang="en-US" dirty="0" smtClean="0"/>
              <a:t>With the vast number and range of external influences, management needs a system or framework that can help them monitor and analyze environmental conditions</a:t>
            </a:r>
          </a:p>
          <a:p>
            <a:endParaRPr lang="en-US" dirty="0" smtClean="0"/>
          </a:p>
          <a:p>
            <a:r>
              <a:rPr lang="en-US" dirty="0" smtClean="0"/>
              <a:t>Environmental influences can be classified by source</a:t>
            </a:r>
          </a:p>
          <a:p>
            <a:pPr lvl="1"/>
            <a:r>
              <a:rPr lang="en-US" dirty="0" smtClean="0"/>
              <a:t>PEST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1582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5 Forces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Critics of Porter’s framework state the model:</a:t>
            </a:r>
          </a:p>
          <a:p>
            <a:pPr lvl="1"/>
            <a:r>
              <a:rPr lang="en-US" sz="3200" dirty="0" smtClean="0"/>
              <a:t>Offers too simplified a view of product/market competition. It ignores important variables and doesn't account for the complexities of many industries. </a:t>
            </a:r>
          </a:p>
          <a:p>
            <a:pPr lvl="1"/>
            <a:r>
              <a:rPr lang="en-US" sz="3200" dirty="0" smtClean="0"/>
              <a:t>Others feel that the model is based upon a flawed premise </a:t>
            </a:r>
          </a:p>
        </p:txBody>
      </p:sp>
    </p:spTree>
    <p:extLst>
      <p:ext uri="{BB962C8B-B14F-4D97-AF65-F5344CB8AC3E}">
        <p14:creationId xmlns:p14="http://schemas.microsoft.com/office/powerpoint/2010/main" val="70113464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Industry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the main players and then examining some key structural characteristics that determine their competition and buying power.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key to defining market boundaries is substitutability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Defining market boundaries depends on purpose and the context of the analysis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8587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an Appropriate Level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Segmentation is to identify attractive segments, to select strategies for different segments, and to determine how many segments to serve. </a:t>
            </a:r>
          </a:p>
          <a:p>
            <a:r>
              <a:rPr lang="en-US" dirty="0" smtClean="0"/>
              <a:t>5 stages of the segmentation process:</a:t>
            </a:r>
          </a:p>
          <a:p>
            <a:pPr lvl="1"/>
            <a:r>
              <a:rPr lang="en-US" dirty="0" smtClean="0"/>
              <a:t>1. Identify possible segmentation variables</a:t>
            </a:r>
          </a:p>
          <a:p>
            <a:pPr lvl="1"/>
            <a:r>
              <a:rPr lang="en-US" dirty="0" smtClean="0"/>
              <a:t>2. Construct a segmentation matrix</a:t>
            </a:r>
          </a:p>
          <a:p>
            <a:pPr lvl="1"/>
            <a:r>
              <a:rPr lang="en-US" dirty="0" smtClean="0"/>
              <a:t>3. Analyze segmentation attractiveness</a:t>
            </a:r>
          </a:p>
          <a:p>
            <a:pPr lvl="1"/>
            <a:r>
              <a:rPr lang="en-US" dirty="0" smtClean="0"/>
              <a:t>4. Identify key success factors in each segment</a:t>
            </a:r>
          </a:p>
          <a:p>
            <a:pPr lvl="1"/>
            <a:r>
              <a:rPr lang="en-US" dirty="0" smtClean="0"/>
              <a:t>5. Analyze the attraction of broad vs. narrow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1356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Additional Forces?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complements be considered? The importance of complements to most products means that we should take them into account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government has a powerful influence on each of the other 5 forces and can directly influence industry attractiveness, so we should also consider the government as another force, though maybe not by itself.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5382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Dynamic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5 forces model ignores the dynamic forces of innovation and entrepreneurship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today’s industrial climate is less stable and displays </a:t>
            </a:r>
            <a:r>
              <a:rPr lang="en-US" u="sng" dirty="0" smtClean="0"/>
              <a:t>hyper competition 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To have sustained success you need to constantly recreate and renew your competitive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28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Industry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structural conditions, some industries are naturally more profitable than others</a:t>
            </a:r>
          </a:p>
          <a:p>
            <a:endParaRPr lang="en-US" dirty="0" smtClean="0"/>
          </a:p>
          <a:p>
            <a:r>
              <a:rPr lang="en-US" dirty="0" smtClean="0"/>
              <a:t>But research has shown that industry environment is a relatively minor determinant (less than 20%) of a firm’s profitability </a:t>
            </a:r>
          </a:p>
          <a:p>
            <a:endParaRPr lang="en-US" dirty="0" smtClean="0"/>
          </a:p>
          <a:p>
            <a:r>
              <a:rPr lang="en-US" dirty="0" smtClean="0"/>
              <a:t>It’s more important to choose the correct strategy than the correct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545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scanning framework</a:t>
            </a:r>
          </a:p>
          <a:p>
            <a:endParaRPr lang="en-US" dirty="0" smtClean="0"/>
          </a:p>
          <a:p>
            <a:r>
              <a:rPr lang="en-US" dirty="0" smtClean="0"/>
              <a:t>Provides a simple yet systematic approach to identifying those factors that are likely to shape the competitive conditions within an industry</a:t>
            </a:r>
          </a:p>
          <a:p>
            <a:endParaRPr lang="en-US" dirty="0" smtClean="0"/>
          </a:p>
          <a:p>
            <a:r>
              <a:rPr lang="en-US" dirty="0" smtClean="0"/>
              <a:t>The key to an effective environmental analysis is distinguishing the vital from the important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5778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Political</a:t>
            </a:r>
          </a:p>
          <a:p>
            <a:pPr lvl="0"/>
            <a:r>
              <a:rPr lang="en-US" dirty="0"/>
              <a:t>Economic</a:t>
            </a:r>
          </a:p>
          <a:p>
            <a:pPr lvl="0"/>
            <a:r>
              <a:rPr lang="en-US" dirty="0"/>
              <a:t>Social</a:t>
            </a:r>
          </a:p>
          <a:p>
            <a:pPr lvl="0"/>
            <a:r>
              <a:rPr lang="en-US" dirty="0" smtClean="0"/>
              <a:t>Technological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Recognizing these basic forces is important to understand and predict how an industry might change and evolve over time</a:t>
            </a:r>
          </a:p>
          <a:p>
            <a:pPr lvl="0"/>
            <a:r>
              <a:rPr lang="en-US" dirty="0" smtClean="0"/>
              <a:t>Key step in thinking about future scenarios and the opportunities and threats the industry might face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4469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84300"/>
            <a:ext cx="10820400" cy="47926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core of a firms business environment is formed by its relationships with three sets of players: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Customers</a:t>
            </a:r>
          </a:p>
          <a:p>
            <a:pPr lvl="2"/>
            <a:r>
              <a:rPr lang="en-US" dirty="0" smtClean="0"/>
              <a:t>For a firm to make a profit it must understand and create value for its customers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Suppliers</a:t>
            </a:r>
          </a:p>
          <a:p>
            <a:pPr lvl="2"/>
            <a:r>
              <a:rPr lang="en-US" dirty="0" smtClean="0"/>
              <a:t>In creating value, the firm acquires goods and services from its suppliers, so it must understand and manage relationships with them</a:t>
            </a:r>
          </a:p>
          <a:p>
            <a:pPr lvl="2"/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Competitors</a:t>
            </a:r>
          </a:p>
          <a:p>
            <a:pPr lvl="2"/>
            <a:r>
              <a:rPr lang="en-US" dirty="0" smtClean="0"/>
              <a:t>The ability to generate profitability depends on the intensity of the competition among firms that compete for the same value-creating opportunities, so the firm must understand its competition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2795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starting point for industry analysis is simply, </a:t>
            </a:r>
          </a:p>
          <a:p>
            <a:pPr>
              <a:buNone/>
            </a:pPr>
            <a:r>
              <a:rPr lang="en-US" b="1" dirty="0" smtClean="0"/>
              <a:t>“What determines the level of profit in an industry?”</a:t>
            </a:r>
          </a:p>
          <a:p>
            <a:endParaRPr lang="en-US" dirty="0" smtClean="0"/>
          </a:p>
          <a:p>
            <a:r>
              <a:rPr lang="en-US" dirty="0" smtClean="0"/>
              <a:t>Three factors are used to determine profits earned by a firm in an industry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value of the product to customers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intensity of competition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bargaining power of the producers relative to their suppliers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Industry analysis brings all three factors into a single analytical framework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8609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Industry Attractiveness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7305"/>
            <a:ext cx="10972800" cy="45262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basic premise that underlies industry analysis is that the level of industry profitability is neither random nor the result of entirely industry-specific influences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It is determined by the systematic influences of the industry’s structure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Small markets can support much higher profitability than large markets for the simple reason that small markets can more easily be dominated by a single firm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089944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5397500"/>
            <a:ext cx="4381500" cy="12588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Porter’s Five Forces (Figure 2.3)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605932"/>
              </p:ext>
            </p:extLst>
          </p:nvPr>
        </p:nvGraphicFramePr>
        <p:xfrm>
          <a:off x="1447800" y="163772"/>
          <a:ext cx="9245600" cy="6516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From Substitutes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Car Market</a:t>
            </a:r>
          </a:p>
          <a:p>
            <a:endParaRPr lang="en-US" dirty="0"/>
          </a:p>
          <a:p>
            <a:r>
              <a:rPr lang="en-US" dirty="0" smtClean="0"/>
              <a:t>Mass Transit</a:t>
            </a:r>
          </a:p>
          <a:p>
            <a:endParaRPr lang="en-US" dirty="0"/>
          </a:p>
          <a:p>
            <a:r>
              <a:rPr lang="en-US" dirty="0" smtClean="0"/>
              <a:t>Product Differentiation</a:t>
            </a:r>
          </a:p>
          <a:p>
            <a:pPr lvl="2"/>
            <a:r>
              <a:rPr lang="en-US" dirty="0" smtClean="0"/>
              <a:t>Similar products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19" y="2525485"/>
            <a:ext cx="3989911" cy="29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61268"/>
      </p:ext>
    </p:extLst>
  </p:cSld>
  <p:clrMapOvr>
    <a:masterClrMapping/>
  </p:clrMapOvr>
  <p:transition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2580</TotalTime>
  <Words>912</Words>
  <Application>Microsoft Office PowerPoint</Application>
  <PresentationFormat>Widescreen</PresentationFormat>
  <Paragraphs>154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Rockwell</vt:lpstr>
      <vt:lpstr>Wingdings 2</vt:lpstr>
      <vt:lpstr>Foundry</vt:lpstr>
      <vt:lpstr>Industry Analysis </vt:lpstr>
      <vt:lpstr>Business environment</vt:lpstr>
      <vt:lpstr>PEST Analysis</vt:lpstr>
      <vt:lpstr>PEST Analysis</vt:lpstr>
      <vt:lpstr>Industry Environment</vt:lpstr>
      <vt:lpstr>Industry Analysis</vt:lpstr>
      <vt:lpstr>Analyzing Industry Attractiveness</vt:lpstr>
      <vt:lpstr>Porter’s Five Forces (Figure 2.3)</vt:lpstr>
      <vt:lpstr>Competition From Substitutes</vt:lpstr>
      <vt:lpstr>Threat of Entry</vt:lpstr>
      <vt:lpstr>Industry Rivalry</vt:lpstr>
      <vt:lpstr>Buyer And Supplier Power</vt:lpstr>
      <vt:lpstr>Applying Industry Analysis</vt:lpstr>
      <vt:lpstr>Forecasting Industry Profitability</vt:lpstr>
      <vt:lpstr>Forecasting Industry Profitability</vt:lpstr>
      <vt:lpstr>Forecasting Industry Profitability</vt:lpstr>
      <vt:lpstr>Positioning the Company</vt:lpstr>
      <vt:lpstr>Positioning the Company</vt:lpstr>
      <vt:lpstr>Strategies to Alter Industry Structure</vt:lpstr>
      <vt:lpstr>Issues with 5 Forces Model </vt:lpstr>
      <vt:lpstr>Defining the Industry </vt:lpstr>
      <vt:lpstr>Choosing an Appropriate Level of Analysis</vt:lpstr>
      <vt:lpstr>Adding Additional Forces?</vt:lpstr>
      <vt:lpstr>Dealing With Dynamic Competition</vt:lpstr>
      <vt:lpstr>Does Industry Matter?</vt:lpstr>
    </vt:vector>
  </TitlesOfParts>
  <Company>Texas Tech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Martinez, Matt</dc:creator>
  <cp:lastModifiedBy>Lafont, Matthew</cp:lastModifiedBy>
  <cp:revision>47</cp:revision>
  <dcterms:created xsi:type="dcterms:W3CDTF">2014-09-19T20:29:35Z</dcterms:created>
  <dcterms:modified xsi:type="dcterms:W3CDTF">2014-09-29T19:34:24Z</dcterms:modified>
</cp:coreProperties>
</file>