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56" r:id="rId2"/>
    <p:sldId id="257" r:id="rId3"/>
    <p:sldId id="258" r:id="rId4"/>
    <p:sldId id="269" r:id="rId5"/>
    <p:sldId id="259" r:id="rId6"/>
    <p:sldId id="261" r:id="rId7"/>
    <p:sldId id="270" r:id="rId8"/>
    <p:sldId id="263" r:id="rId9"/>
    <p:sldId id="272" r:id="rId10"/>
    <p:sldId id="264" r:id="rId11"/>
    <p:sldId id="265" r:id="rId12"/>
    <p:sldId id="266" r:id="rId13"/>
    <p:sldId id="267" r:id="rId14"/>
    <p:sldId id="268" r:id="rId15"/>
    <p:sldId id="273" r:id="rId16"/>
    <p:sldId id="274" r:id="rId17"/>
    <p:sldId id="275" r:id="rId18"/>
    <p:sldId id="276" r:id="rId19"/>
    <p:sldId id="277" r:id="rId20"/>
    <p:sldId id="278" r:id="rId21"/>
    <p:sldId id="279" r:id="rId22"/>
    <p:sldId id="289" r:id="rId23"/>
    <p:sldId id="290" r:id="rId24"/>
    <p:sldId id="291" r:id="rId25"/>
    <p:sldId id="292" r:id="rId26"/>
    <p:sldId id="293" r:id="rId27"/>
    <p:sldId id="294" r:id="rId28"/>
    <p:sldId id="295" r:id="rId29"/>
    <p:sldId id="296" r:id="rId30"/>
    <p:sldId id="297" r:id="rId31"/>
    <p:sldId id="280" r:id="rId32"/>
    <p:sldId id="281" r:id="rId33"/>
    <p:sldId id="282" r:id="rId34"/>
    <p:sldId id="283" r:id="rId35"/>
    <p:sldId id="284" r:id="rId36"/>
    <p:sldId id="285" r:id="rId37"/>
    <p:sldId id="286" r:id="rId38"/>
    <p:sldId id="287" r:id="rId39"/>
    <p:sldId id="288" r:id="rId40"/>
    <p:sldId id="298" r:id="rId41"/>
    <p:sldId id="299" r:id="rId42"/>
    <p:sldId id="300"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55BAC-F93B-D74E-8FEA-8AFD369E726B}" type="doc">
      <dgm:prSet loTypeId="urn:microsoft.com/office/officeart/2005/8/layout/hList3" loCatId="list" qsTypeId="urn:microsoft.com/office/officeart/2005/8/quickstyle/simple4" qsCatId="simple" csTypeId="urn:microsoft.com/office/officeart/2005/8/colors/accent1_2" csCatId="accent1" phldr="1"/>
      <dgm:spPr/>
      <dgm:t>
        <a:bodyPr/>
        <a:lstStyle/>
        <a:p>
          <a:endParaRPr lang="en-US"/>
        </a:p>
      </dgm:t>
    </dgm:pt>
    <dgm:pt modelId="{69DD36E2-17FC-F346-A9A0-8A8607649A6B}">
      <dgm:prSet phldrT="[Text]"/>
      <dgm:spPr/>
      <dgm:t>
        <a:bodyPr/>
        <a:lstStyle/>
        <a:p>
          <a:r>
            <a:rPr lang="en-US" dirty="0" smtClean="0"/>
            <a:t>Resources</a:t>
          </a:r>
          <a:endParaRPr lang="en-US" dirty="0"/>
        </a:p>
      </dgm:t>
    </dgm:pt>
    <dgm:pt modelId="{929CBFC9-495C-C54E-9A84-24D9E3F98E9B}" type="parTrans" cxnId="{D222FC68-85D2-DD42-8B67-B059EF3427CF}">
      <dgm:prSet/>
      <dgm:spPr/>
      <dgm:t>
        <a:bodyPr/>
        <a:lstStyle/>
        <a:p>
          <a:endParaRPr lang="en-US"/>
        </a:p>
      </dgm:t>
    </dgm:pt>
    <dgm:pt modelId="{245105C6-AC9B-6344-A909-77F5287937A7}" type="sibTrans" cxnId="{D222FC68-85D2-DD42-8B67-B059EF3427CF}">
      <dgm:prSet/>
      <dgm:spPr/>
      <dgm:t>
        <a:bodyPr/>
        <a:lstStyle/>
        <a:p>
          <a:endParaRPr lang="en-US"/>
        </a:p>
      </dgm:t>
    </dgm:pt>
    <dgm:pt modelId="{E11BFE5D-B637-9E43-BC00-D64C8BE4D4FD}">
      <dgm:prSet phldrT="[Text]"/>
      <dgm:spPr/>
      <dgm:t>
        <a:bodyPr/>
        <a:lstStyle/>
        <a:p>
          <a:pPr algn="ctr"/>
          <a:r>
            <a:rPr lang="en-US" dirty="0" smtClean="0"/>
            <a:t>Tangible</a:t>
          </a:r>
          <a:endParaRPr lang="en-US" dirty="0"/>
        </a:p>
      </dgm:t>
    </dgm:pt>
    <dgm:pt modelId="{45C693EA-64BC-1F44-AE6B-E6AFC61E83F0}" type="parTrans" cxnId="{F198C8F6-7F31-A64E-920F-D3CB9F7A4D70}">
      <dgm:prSet/>
      <dgm:spPr/>
      <dgm:t>
        <a:bodyPr/>
        <a:lstStyle/>
        <a:p>
          <a:endParaRPr lang="en-US"/>
        </a:p>
      </dgm:t>
    </dgm:pt>
    <dgm:pt modelId="{9AA79657-36CF-DF48-B58B-43F8291076C5}" type="sibTrans" cxnId="{F198C8F6-7F31-A64E-920F-D3CB9F7A4D70}">
      <dgm:prSet/>
      <dgm:spPr/>
      <dgm:t>
        <a:bodyPr/>
        <a:lstStyle/>
        <a:p>
          <a:endParaRPr lang="en-US"/>
        </a:p>
      </dgm:t>
    </dgm:pt>
    <dgm:pt modelId="{CC78DDE3-C865-3C41-A9F2-83CAC283098E}">
      <dgm:prSet phldrT="[Text]"/>
      <dgm:spPr/>
      <dgm:t>
        <a:bodyPr/>
        <a:lstStyle/>
        <a:p>
          <a:pPr algn="ctr"/>
          <a:r>
            <a:rPr lang="en-US" dirty="0" smtClean="0"/>
            <a:t>Intangible</a:t>
          </a:r>
          <a:endParaRPr lang="en-US" dirty="0"/>
        </a:p>
      </dgm:t>
    </dgm:pt>
    <dgm:pt modelId="{AC62FC0A-A3E7-9D49-B7A9-4288B0DDEA06}" type="parTrans" cxnId="{25C8F448-C17B-9F45-B819-A668EF085EE3}">
      <dgm:prSet/>
      <dgm:spPr/>
      <dgm:t>
        <a:bodyPr/>
        <a:lstStyle/>
        <a:p>
          <a:endParaRPr lang="en-US"/>
        </a:p>
      </dgm:t>
    </dgm:pt>
    <dgm:pt modelId="{3CD385D7-10BE-ED4D-A0C1-3A87B10BD054}" type="sibTrans" cxnId="{25C8F448-C17B-9F45-B819-A668EF085EE3}">
      <dgm:prSet/>
      <dgm:spPr/>
      <dgm:t>
        <a:bodyPr/>
        <a:lstStyle/>
        <a:p>
          <a:endParaRPr lang="en-US"/>
        </a:p>
      </dgm:t>
    </dgm:pt>
    <dgm:pt modelId="{69882588-0558-C74E-BB27-B18BC7B5F2CA}">
      <dgm:prSet phldrT="[Text]"/>
      <dgm:spPr/>
      <dgm:t>
        <a:bodyPr/>
        <a:lstStyle/>
        <a:p>
          <a:pPr algn="ctr"/>
          <a:r>
            <a:rPr lang="en-US" dirty="0" smtClean="0"/>
            <a:t>Human</a:t>
          </a:r>
        </a:p>
      </dgm:t>
    </dgm:pt>
    <dgm:pt modelId="{AE2E9C0F-A89B-5B41-9558-A10F330F4ABA}" type="parTrans" cxnId="{A350E26A-48FF-7943-BB61-86C2BA056449}">
      <dgm:prSet/>
      <dgm:spPr/>
      <dgm:t>
        <a:bodyPr/>
        <a:lstStyle/>
        <a:p>
          <a:endParaRPr lang="en-US"/>
        </a:p>
      </dgm:t>
    </dgm:pt>
    <dgm:pt modelId="{6F2E55E6-F1CB-D847-99E3-89AF10CDC91C}" type="sibTrans" cxnId="{A350E26A-48FF-7943-BB61-86C2BA056449}">
      <dgm:prSet/>
      <dgm:spPr/>
      <dgm:t>
        <a:bodyPr/>
        <a:lstStyle/>
        <a:p>
          <a:endParaRPr lang="en-US"/>
        </a:p>
      </dgm:t>
    </dgm:pt>
    <dgm:pt modelId="{7BFFACFD-A4FE-EA4C-B5F2-681DEA596BCB}">
      <dgm:prSet phldrT="[Text]"/>
      <dgm:spPr/>
      <dgm:t>
        <a:bodyPr/>
        <a:lstStyle/>
        <a:p>
          <a:pPr algn="ctr"/>
          <a:r>
            <a:rPr lang="en-US" dirty="0" smtClean="0"/>
            <a:t>Financial </a:t>
          </a:r>
          <a:endParaRPr lang="en-US" dirty="0"/>
        </a:p>
      </dgm:t>
    </dgm:pt>
    <dgm:pt modelId="{A3CC9388-9C48-3140-B544-A6C8A8E9125B}" type="parTrans" cxnId="{1328002F-BCBE-DF46-939B-F392D4D5320C}">
      <dgm:prSet/>
      <dgm:spPr/>
      <dgm:t>
        <a:bodyPr/>
        <a:lstStyle/>
        <a:p>
          <a:endParaRPr lang="en-US"/>
        </a:p>
      </dgm:t>
    </dgm:pt>
    <dgm:pt modelId="{FC49B3BA-AEEC-8945-9846-0CB64D3D54E4}" type="sibTrans" cxnId="{1328002F-BCBE-DF46-939B-F392D4D5320C}">
      <dgm:prSet/>
      <dgm:spPr/>
      <dgm:t>
        <a:bodyPr/>
        <a:lstStyle/>
        <a:p>
          <a:endParaRPr lang="en-US"/>
        </a:p>
      </dgm:t>
    </dgm:pt>
    <dgm:pt modelId="{93DB96D8-DEC5-AD49-BC6A-F44FD7ED346D}">
      <dgm:prSet phldrT="[Text]"/>
      <dgm:spPr/>
      <dgm:t>
        <a:bodyPr/>
        <a:lstStyle/>
        <a:p>
          <a:pPr algn="ctr"/>
          <a:r>
            <a:rPr lang="en-US" dirty="0" smtClean="0"/>
            <a:t>Physical</a:t>
          </a:r>
          <a:endParaRPr lang="en-US" dirty="0"/>
        </a:p>
      </dgm:t>
    </dgm:pt>
    <dgm:pt modelId="{6EBEAE6E-477A-084E-978E-E02DDF9B485F}" type="parTrans" cxnId="{8CAA93E8-422E-2643-8559-CCAD9CE29EA9}">
      <dgm:prSet/>
      <dgm:spPr/>
      <dgm:t>
        <a:bodyPr/>
        <a:lstStyle/>
        <a:p>
          <a:endParaRPr lang="en-US"/>
        </a:p>
      </dgm:t>
    </dgm:pt>
    <dgm:pt modelId="{CE1531C2-477D-DC40-9237-7C617B3DDF70}" type="sibTrans" cxnId="{8CAA93E8-422E-2643-8559-CCAD9CE29EA9}">
      <dgm:prSet/>
      <dgm:spPr/>
      <dgm:t>
        <a:bodyPr/>
        <a:lstStyle/>
        <a:p>
          <a:endParaRPr lang="en-US"/>
        </a:p>
      </dgm:t>
    </dgm:pt>
    <dgm:pt modelId="{BC445441-2790-024E-A6C4-16D57A97E6DF}">
      <dgm:prSet phldrT="[Text]"/>
      <dgm:spPr/>
      <dgm:t>
        <a:bodyPr/>
        <a:lstStyle/>
        <a:p>
          <a:pPr algn="ctr"/>
          <a:r>
            <a:rPr lang="en-US" dirty="0" smtClean="0"/>
            <a:t>Technology</a:t>
          </a:r>
          <a:endParaRPr lang="en-US" dirty="0"/>
        </a:p>
      </dgm:t>
    </dgm:pt>
    <dgm:pt modelId="{5710DD1F-842C-D549-B6A2-0F0A67996026}" type="parTrans" cxnId="{428A6515-01E8-7546-93E6-2CFF6C7EC513}">
      <dgm:prSet/>
      <dgm:spPr/>
      <dgm:t>
        <a:bodyPr/>
        <a:lstStyle/>
        <a:p>
          <a:endParaRPr lang="en-US"/>
        </a:p>
      </dgm:t>
    </dgm:pt>
    <dgm:pt modelId="{304EC00A-EBCD-D04E-98E1-15632E24A430}" type="sibTrans" cxnId="{428A6515-01E8-7546-93E6-2CFF6C7EC513}">
      <dgm:prSet/>
      <dgm:spPr/>
      <dgm:t>
        <a:bodyPr/>
        <a:lstStyle/>
        <a:p>
          <a:endParaRPr lang="en-US"/>
        </a:p>
      </dgm:t>
    </dgm:pt>
    <dgm:pt modelId="{6399040A-54A0-5342-825C-4E722467F7B3}">
      <dgm:prSet phldrT="[Text]"/>
      <dgm:spPr/>
      <dgm:t>
        <a:bodyPr/>
        <a:lstStyle/>
        <a:p>
          <a:pPr algn="ctr"/>
          <a:r>
            <a:rPr lang="en-US" dirty="0" smtClean="0"/>
            <a:t>Reputation</a:t>
          </a:r>
          <a:endParaRPr lang="en-US" dirty="0"/>
        </a:p>
      </dgm:t>
    </dgm:pt>
    <dgm:pt modelId="{917BA85F-7BDB-3E48-AF36-F6CC5BEA1BD8}" type="parTrans" cxnId="{EFF793FF-3326-8941-BF36-A40152EC7E48}">
      <dgm:prSet/>
      <dgm:spPr/>
      <dgm:t>
        <a:bodyPr/>
        <a:lstStyle/>
        <a:p>
          <a:endParaRPr lang="en-US"/>
        </a:p>
      </dgm:t>
    </dgm:pt>
    <dgm:pt modelId="{70D5D6AF-2F54-6348-AC26-398569E63A31}" type="sibTrans" cxnId="{EFF793FF-3326-8941-BF36-A40152EC7E48}">
      <dgm:prSet/>
      <dgm:spPr/>
      <dgm:t>
        <a:bodyPr/>
        <a:lstStyle/>
        <a:p>
          <a:endParaRPr lang="en-US"/>
        </a:p>
      </dgm:t>
    </dgm:pt>
    <dgm:pt modelId="{84BB3461-275E-2044-B3B4-5835C7272ED2}">
      <dgm:prSet phldrT="[Text]"/>
      <dgm:spPr/>
      <dgm:t>
        <a:bodyPr/>
        <a:lstStyle/>
        <a:p>
          <a:pPr algn="ctr"/>
          <a:r>
            <a:rPr lang="en-US" dirty="0" smtClean="0"/>
            <a:t>Skills/know-how</a:t>
          </a:r>
        </a:p>
      </dgm:t>
    </dgm:pt>
    <dgm:pt modelId="{AC95D786-C95D-2F43-B9BF-614B35D32DE0}" type="parTrans" cxnId="{F78E8607-A7B5-1D4A-B618-06795967D600}">
      <dgm:prSet/>
      <dgm:spPr/>
      <dgm:t>
        <a:bodyPr/>
        <a:lstStyle/>
        <a:p>
          <a:endParaRPr lang="en-US"/>
        </a:p>
      </dgm:t>
    </dgm:pt>
    <dgm:pt modelId="{C4E7814A-B3EE-A641-A5CF-F0E573CACE3B}" type="sibTrans" cxnId="{F78E8607-A7B5-1D4A-B618-06795967D600}">
      <dgm:prSet/>
      <dgm:spPr/>
      <dgm:t>
        <a:bodyPr/>
        <a:lstStyle/>
        <a:p>
          <a:endParaRPr lang="en-US"/>
        </a:p>
      </dgm:t>
    </dgm:pt>
    <dgm:pt modelId="{3FD0FD9F-D471-D440-A29D-386E77B46616}">
      <dgm:prSet phldrT="[Text]"/>
      <dgm:spPr/>
      <dgm:t>
        <a:bodyPr/>
        <a:lstStyle/>
        <a:p>
          <a:pPr algn="ctr"/>
          <a:r>
            <a:rPr lang="en-US" dirty="0" smtClean="0"/>
            <a:t>Capacity for Communication and Collaboration</a:t>
          </a:r>
        </a:p>
      </dgm:t>
    </dgm:pt>
    <dgm:pt modelId="{8265DD50-9A33-764A-815A-213B7D06755D}" type="parTrans" cxnId="{ED30607B-5CC8-EB4B-8E2F-FBDA57A4ABD3}">
      <dgm:prSet/>
      <dgm:spPr/>
      <dgm:t>
        <a:bodyPr/>
        <a:lstStyle/>
        <a:p>
          <a:endParaRPr lang="en-US"/>
        </a:p>
      </dgm:t>
    </dgm:pt>
    <dgm:pt modelId="{3880342E-423E-C341-8D52-13821CA74972}" type="sibTrans" cxnId="{ED30607B-5CC8-EB4B-8E2F-FBDA57A4ABD3}">
      <dgm:prSet/>
      <dgm:spPr/>
      <dgm:t>
        <a:bodyPr/>
        <a:lstStyle/>
        <a:p>
          <a:endParaRPr lang="en-US"/>
        </a:p>
      </dgm:t>
    </dgm:pt>
    <dgm:pt modelId="{CF990E0F-ACC5-C04B-AE8D-8BF3128FCCEB}">
      <dgm:prSet phldrT="[Text]"/>
      <dgm:spPr/>
      <dgm:t>
        <a:bodyPr/>
        <a:lstStyle/>
        <a:p>
          <a:pPr algn="ctr"/>
          <a:r>
            <a:rPr lang="en-US" dirty="0" smtClean="0"/>
            <a:t>Motivation</a:t>
          </a:r>
        </a:p>
      </dgm:t>
    </dgm:pt>
    <dgm:pt modelId="{2B27263E-03B2-F84A-A3B5-C5F7F23B8EA7}" type="parTrans" cxnId="{D2C04BB1-3E14-DB4D-8162-F9EBCA312366}">
      <dgm:prSet/>
      <dgm:spPr/>
      <dgm:t>
        <a:bodyPr/>
        <a:lstStyle/>
        <a:p>
          <a:endParaRPr lang="en-US"/>
        </a:p>
      </dgm:t>
    </dgm:pt>
    <dgm:pt modelId="{00E33821-8C8A-D442-99D3-266A1257B2AA}" type="sibTrans" cxnId="{D2C04BB1-3E14-DB4D-8162-F9EBCA312366}">
      <dgm:prSet/>
      <dgm:spPr/>
      <dgm:t>
        <a:bodyPr/>
        <a:lstStyle/>
        <a:p>
          <a:endParaRPr lang="en-US"/>
        </a:p>
      </dgm:t>
    </dgm:pt>
    <dgm:pt modelId="{E7291E9D-F5D7-014F-8B83-872B297BFFDD}">
      <dgm:prSet phldrT="[Text]"/>
      <dgm:spPr/>
      <dgm:t>
        <a:bodyPr/>
        <a:lstStyle/>
        <a:p>
          <a:pPr algn="ctr"/>
          <a:r>
            <a:rPr lang="en-US" dirty="0" smtClean="0"/>
            <a:t>Culture</a:t>
          </a:r>
          <a:endParaRPr lang="en-US" dirty="0"/>
        </a:p>
      </dgm:t>
    </dgm:pt>
    <dgm:pt modelId="{7CD8EF8F-06E1-8F4B-883D-D1F09B265BE4}" type="parTrans" cxnId="{24F0F68D-1A6F-9A45-9B81-4AD953AD2ADC}">
      <dgm:prSet/>
      <dgm:spPr/>
      <dgm:t>
        <a:bodyPr/>
        <a:lstStyle/>
        <a:p>
          <a:endParaRPr lang="en-US"/>
        </a:p>
      </dgm:t>
    </dgm:pt>
    <dgm:pt modelId="{675A72DB-B651-E347-A5FA-47BB1F0E8A60}" type="sibTrans" cxnId="{24F0F68D-1A6F-9A45-9B81-4AD953AD2ADC}">
      <dgm:prSet/>
      <dgm:spPr/>
      <dgm:t>
        <a:bodyPr/>
        <a:lstStyle/>
        <a:p>
          <a:endParaRPr lang="en-US"/>
        </a:p>
      </dgm:t>
    </dgm:pt>
    <dgm:pt modelId="{D133F80C-8EFE-2140-8499-6ED673801C47}" type="pres">
      <dgm:prSet presAssocID="{89D55BAC-F93B-D74E-8FEA-8AFD369E726B}" presName="composite" presStyleCnt="0">
        <dgm:presLayoutVars>
          <dgm:chMax val="1"/>
          <dgm:dir/>
          <dgm:resizeHandles val="exact"/>
        </dgm:presLayoutVars>
      </dgm:prSet>
      <dgm:spPr/>
      <dgm:t>
        <a:bodyPr/>
        <a:lstStyle/>
        <a:p>
          <a:endParaRPr lang="en-US"/>
        </a:p>
      </dgm:t>
    </dgm:pt>
    <dgm:pt modelId="{CF48E63F-1511-B043-A8AB-CCE3A3643200}" type="pres">
      <dgm:prSet presAssocID="{69DD36E2-17FC-F346-A9A0-8A8607649A6B}" presName="roof" presStyleLbl="dkBgShp" presStyleIdx="0" presStyleCnt="2" custLinFactNeighborY="-38349"/>
      <dgm:spPr/>
      <dgm:t>
        <a:bodyPr/>
        <a:lstStyle/>
        <a:p>
          <a:endParaRPr lang="en-US"/>
        </a:p>
      </dgm:t>
    </dgm:pt>
    <dgm:pt modelId="{456DD2F3-307B-094B-8B6A-CE2CCFE32403}" type="pres">
      <dgm:prSet presAssocID="{69DD36E2-17FC-F346-A9A0-8A8607649A6B}" presName="pillars" presStyleCnt="0"/>
      <dgm:spPr/>
    </dgm:pt>
    <dgm:pt modelId="{B26F0878-7AC5-5F4E-8C72-BAF79B0D77B6}" type="pres">
      <dgm:prSet presAssocID="{69DD36E2-17FC-F346-A9A0-8A8607649A6B}" presName="pillar1" presStyleLbl="node1" presStyleIdx="0" presStyleCnt="3">
        <dgm:presLayoutVars>
          <dgm:bulletEnabled val="1"/>
        </dgm:presLayoutVars>
      </dgm:prSet>
      <dgm:spPr/>
      <dgm:t>
        <a:bodyPr/>
        <a:lstStyle/>
        <a:p>
          <a:endParaRPr lang="en-US"/>
        </a:p>
      </dgm:t>
    </dgm:pt>
    <dgm:pt modelId="{92CBB21C-F32E-9542-9F4B-3C2EBDB8463E}" type="pres">
      <dgm:prSet presAssocID="{CC78DDE3-C865-3C41-A9F2-83CAC283098E}" presName="pillarX" presStyleLbl="node1" presStyleIdx="1" presStyleCnt="3">
        <dgm:presLayoutVars>
          <dgm:bulletEnabled val="1"/>
        </dgm:presLayoutVars>
      </dgm:prSet>
      <dgm:spPr/>
      <dgm:t>
        <a:bodyPr/>
        <a:lstStyle/>
        <a:p>
          <a:endParaRPr lang="en-US"/>
        </a:p>
      </dgm:t>
    </dgm:pt>
    <dgm:pt modelId="{F4303BC4-DBC8-5842-8F82-E860534AE9BE}" type="pres">
      <dgm:prSet presAssocID="{69882588-0558-C74E-BB27-B18BC7B5F2CA}" presName="pillarX" presStyleLbl="node1" presStyleIdx="2" presStyleCnt="3">
        <dgm:presLayoutVars>
          <dgm:bulletEnabled val="1"/>
        </dgm:presLayoutVars>
      </dgm:prSet>
      <dgm:spPr/>
      <dgm:t>
        <a:bodyPr/>
        <a:lstStyle/>
        <a:p>
          <a:endParaRPr lang="en-US"/>
        </a:p>
      </dgm:t>
    </dgm:pt>
    <dgm:pt modelId="{EEB31402-03AC-3943-8D03-6D9E0C106807}" type="pres">
      <dgm:prSet presAssocID="{69DD36E2-17FC-F346-A9A0-8A8607649A6B}" presName="base" presStyleLbl="dkBgShp" presStyleIdx="1" presStyleCnt="2"/>
      <dgm:spPr/>
    </dgm:pt>
  </dgm:ptLst>
  <dgm:cxnLst>
    <dgm:cxn modelId="{A4D330DD-A26C-B845-B0F9-E23BAF4B44F7}" type="presOf" srcId="{69DD36E2-17FC-F346-A9A0-8A8607649A6B}" destId="{CF48E63F-1511-B043-A8AB-CCE3A3643200}" srcOrd="0" destOrd="0" presId="urn:microsoft.com/office/officeart/2005/8/layout/hList3"/>
    <dgm:cxn modelId="{824447DF-72EA-6F4B-884B-558E996A29C8}" type="presOf" srcId="{6399040A-54A0-5342-825C-4E722467F7B3}" destId="{92CBB21C-F32E-9542-9F4B-3C2EBDB8463E}" srcOrd="0" destOrd="2" presId="urn:microsoft.com/office/officeart/2005/8/layout/hList3"/>
    <dgm:cxn modelId="{25C8F448-C17B-9F45-B819-A668EF085EE3}" srcId="{69DD36E2-17FC-F346-A9A0-8A8607649A6B}" destId="{CC78DDE3-C865-3C41-A9F2-83CAC283098E}" srcOrd="1" destOrd="0" parTransId="{AC62FC0A-A3E7-9D49-B7A9-4288B0DDEA06}" sibTransId="{3CD385D7-10BE-ED4D-A0C1-3A87B10BD054}"/>
    <dgm:cxn modelId="{A350E26A-48FF-7943-BB61-86C2BA056449}" srcId="{69DD36E2-17FC-F346-A9A0-8A8607649A6B}" destId="{69882588-0558-C74E-BB27-B18BC7B5F2CA}" srcOrd="2" destOrd="0" parTransId="{AE2E9C0F-A89B-5B41-9558-A10F330F4ABA}" sibTransId="{6F2E55E6-F1CB-D847-99E3-89AF10CDC91C}"/>
    <dgm:cxn modelId="{FCD7740F-9763-0346-BF07-F04900E31036}" type="presOf" srcId="{E11BFE5D-B637-9E43-BC00-D64C8BE4D4FD}" destId="{B26F0878-7AC5-5F4E-8C72-BAF79B0D77B6}" srcOrd="0" destOrd="0" presId="urn:microsoft.com/office/officeart/2005/8/layout/hList3"/>
    <dgm:cxn modelId="{7C82ACAF-3948-1A4A-ACA3-9942194D1FE6}" type="presOf" srcId="{69882588-0558-C74E-BB27-B18BC7B5F2CA}" destId="{F4303BC4-DBC8-5842-8F82-E860534AE9BE}" srcOrd="0" destOrd="0" presId="urn:microsoft.com/office/officeart/2005/8/layout/hList3"/>
    <dgm:cxn modelId="{F78E8607-A7B5-1D4A-B618-06795967D600}" srcId="{69882588-0558-C74E-BB27-B18BC7B5F2CA}" destId="{84BB3461-275E-2044-B3B4-5835C7272ED2}" srcOrd="0" destOrd="0" parTransId="{AC95D786-C95D-2F43-B9BF-614B35D32DE0}" sibTransId="{C4E7814A-B3EE-A641-A5CF-F0E573CACE3B}"/>
    <dgm:cxn modelId="{165573CC-AB72-2449-8DF8-832AEF54E110}" type="presOf" srcId="{3FD0FD9F-D471-D440-A29D-386E77B46616}" destId="{F4303BC4-DBC8-5842-8F82-E860534AE9BE}" srcOrd="0" destOrd="2" presId="urn:microsoft.com/office/officeart/2005/8/layout/hList3"/>
    <dgm:cxn modelId="{CF2C571D-24F9-4245-BA83-979512E38CE8}" type="presOf" srcId="{84BB3461-275E-2044-B3B4-5835C7272ED2}" destId="{F4303BC4-DBC8-5842-8F82-E860534AE9BE}" srcOrd="0" destOrd="1" presId="urn:microsoft.com/office/officeart/2005/8/layout/hList3"/>
    <dgm:cxn modelId="{1328002F-BCBE-DF46-939B-F392D4D5320C}" srcId="{E11BFE5D-B637-9E43-BC00-D64C8BE4D4FD}" destId="{7BFFACFD-A4FE-EA4C-B5F2-681DEA596BCB}" srcOrd="0" destOrd="0" parTransId="{A3CC9388-9C48-3140-B544-A6C8A8E9125B}" sibTransId="{FC49B3BA-AEEC-8945-9846-0CB64D3D54E4}"/>
    <dgm:cxn modelId="{541BF77D-670A-E742-B583-06B7337D27CB}" type="presOf" srcId="{E7291E9D-F5D7-014F-8B83-872B297BFFDD}" destId="{92CBB21C-F32E-9542-9F4B-3C2EBDB8463E}" srcOrd="0" destOrd="3" presId="urn:microsoft.com/office/officeart/2005/8/layout/hList3"/>
    <dgm:cxn modelId="{1E9BD6BE-7AA2-5F46-9457-346FB2A0F92C}" type="presOf" srcId="{BC445441-2790-024E-A6C4-16D57A97E6DF}" destId="{92CBB21C-F32E-9542-9F4B-3C2EBDB8463E}" srcOrd="0" destOrd="1" presId="urn:microsoft.com/office/officeart/2005/8/layout/hList3"/>
    <dgm:cxn modelId="{8CAA93E8-422E-2643-8559-CCAD9CE29EA9}" srcId="{E11BFE5D-B637-9E43-BC00-D64C8BE4D4FD}" destId="{93DB96D8-DEC5-AD49-BC6A-F44FD7ED346D}" srcOrd="1" destOrd="0" parTransId="{6EBEAE6E-477A-084E-978E-E02DDF9B485F}" sibTransId="{CE1531C2-477D-DC40-9237-7C617B3DDF70}"/>
    <dgm:cxn modelId="{428A6515-01E8-7546-93E6-2CFF6C7EC513}" srcId="{CC78DDE3-C865-3C41-A9F2-83CAC283098E}" destId="{BC445441-2790-024E-A6C4-16D57A97E6DF}" srcOrd="0" destOrd="0" parTransId="{5710DD1F-842C-D549-B6A2-0F0A67996026}" sibTransId="{304EC00A-EBCD-D04E-98E1-15632E24A430}"/>
    <dgm:cxn modelId="{C7EE6B36-7E9B-D043-9637-82352715900E}" type="presOf" srcId="{CC78DDE3-C865-3C41-A9F2-83CAC283098E}" destId="{92CBB21C-F32E-9542-9F4B-3C2EBDB8463E}" srcOrd="0" destOrd="0" presId="urn:microsoft.com/office/officeart/2005/8/layout/hList3"/>
    <dgm:cxn modelId="{D2C04BB1-3E14-DB4D-8162-F9EBCA312366}" srcId="{69882588-0558-C74E-BB27-B18BC7B5F2CA}" destId="{CF990E0F-ACC5-C04B-AE8D-8BF3128FCCEB}" srcOrd="2" destOrd="0" parTransId="{2B27263E-03B2-F84A-A3B5-C5F7F23B8EA7}" sibTransId="{00E33821-8C8A-D442-99D3-266A1257B2AA}"/>
    <dgm:cxn modelId="{B4EB300C-FD9F-EC44-AC4F-10879916DBCE}" type="presOf" srcId="{89D55BAC-F93B-D74E-8FEA-8AFD369E726B}" destId="{D133F80C-8EFE-2140-8499-6ED673801C47}" srcOrd="0" destOrd="0" presId="urn:microsoft.com/office/officeart/2005/8/layout/hList3"/>
    <dgm:cxn modelId="{24F0F68D-1A6F-9A45-9B81-4AD953AD2ADC}" srcId="{CC78DDE3-C865-3C41-A9F2-83CAC283098E}" destId="{E7291E9D-F5D7-014F-8B83-872B297BFFDD}" srcOrd="2" destOrd="0" parTransId="{7CD8EF8F-06E1-8F4B-883D-D1F09B265BE4}" sibTransId="{675A72DB-B651-E347-A5FA-47BB1F0E8A60}"/>
    <dgm:cxn modelId="{47083CCC-6D5A-DA44-A68D-C8FF84E837EA}" type="presOf" srcId="{93DB96D8-DEC5-AD49-BC6A-F44FD7ED346D}" destId="{B26F0878-7AC5-5F4E-8C72-BAF79B0D77B6}" srcOrd="0" destOrd="2" presId="urn:microsoft.com/office/officeart/2005/8/layout/hList3"/>
    <dgm:cxn modelId="{EFF793FF-3326-8941-BF36-A40152EC7E48}" srcId="{CC78DDE3-C865-3C41-A9F2-83CAC283098E}" destId="{6399040A-54A0-5342-825C-4E722467F7B3}" srcOrd="1" destOrd="0" parTransId="{917BA85F-7BDB-3E48-AF36-F6CC5BEA1BD8}" sibTransId="{70D5D6AF-2F54-6348-AC26-398569E63A31}"/>
    <dgm:cxn modelId="{F198C8F6-7F31-A64E-920F-D3CB9F7A4D70}" srcId="{69DD36E2-17FC-F346-A9A0-8A8607649A6B}" destId="{E11BFE5D-B637-9E43-BC00-D64C8BE4D4FD}" srcOrd="0" destOrd="0" parTransId="{45C693EA-64BC-1F44-AE6B-E6AFC61E83F0}" sibTransId="{9AA79657-36CF-DF48-B58B-43F8291076C5}"/>
    <dgm:cxn modelId="{ED30607B-5CC8-EB4B-8E2F-FBDA57A4ABD3}" srcId="{69882588-0558-C74E-BB27-B18BC7B5F2CA}" destId="{3FD0FD9F-D471-D440-A29D-386E77B46616}" srcOrd="1" destOrd="0" parTransId="{8265DD50-9A33-764A-815A-213B7D06755D}" sibTransId="{3880342E-423E-C341-8D52-13821CA74972}"/>
    <dgm:cxn modelId="{D222FC68-85D2-DD42-8B67-B059EF3427CF}" srcId="{89D55BAC-F93B-D74E-8FEA-8AFD369E726B}" destId="{69DD36E2-17FC-F346-A9A0-8A8607649A6B}" srcOrd="0" destOrd="0" parTransId="{929CBFC9-495C-C54E-9A84-24D9E3F98E9B}" sibTransId="{245105C6-AC9B-6344-A909-77F5287937A7}"/>
    <dgm:cxn modelId="{21DBC6D3-415A-264E-8233-E4017E5D720D}" type="presOf" srcId="{CF990E0F-ACC5-C04B-AE8D-8BF3128FCCEB}" destId="{F4303BC4-DBC8-5842-8F82-E860534AE9BE}" srcOrd="0" destOrd="3" presId="urn:microsoft.com/office/officeart/2005/8/layout/hList3"/>
    <dgm:cxn modelId="{BF5D4503-B795-2C43-B613-1CD2360D4958}" type="presOf" srcId="{7BFFACFD-A4FE-EA4C-B5F2-681DEA596BCB}" destId="{B26F0878-7AC5-5F4E-8C72-BAF79B0D77B6}" srcOrd="0" destOrd="1" presId="urn:microsoft.com/office/officeart/2005/8/layout/hList3"/>
    <dgm:cxn modelId="{648914B8-A894-5D4A-9200-4D91203E8CA7}" type="presParOf" srcId="{D133F80C-8EFE-2140-8499-6ED673801C47}" destId="{CF48E63F-1511-B043-A8AB-CCE3A3643200}" srcOrd="0" destOrd="0" presId="urn:microsoft.com/office/officeart/2005/8/layout/hList3"/>
    <dgm:cxn modelId="{387A59BB-F97C-DC47-B148-9C89B6ED28BF}" type="presParOf" srcId="{D133F80C-8EFE-2140-8499-6ED673801C47}" destId="{456DD2F3-307B-094B-8B6A-CE2CCFE32403}" srcOrd="1" destOrd="0" presId="urn:microsoft.com/office/officeart/2005/8/layout/hList3"/>
    <dgm:cxn modelId="{26AEEF35-DB37-2B4D-80FD-E8685809C2A7}" type="presParOf" srcId="{456DD2F3-307B-094B-8B6A-CE2CCFE32403}" destId="{B26F0878-7AC5-5F4E-8C72-BAF79B0D77B6}" srcOrd="0" destOrd="0" presId="urn:microsoft.com/office/officeart/2005/8/layout/hList3"/>
    <dgm:cxn modelId="{463F0CDB-AD2B-9241-ABD3-C613C051C1B6}" type="presParOf" srcId="{456DD2F3-307B-094B-8B6A-CE2CCFE32403}" destId="{92CBB21C-F32E-9542-9F4B-3C2EBDB8463E}" srcOrd="1" destOrd="0" presId="urn:microsoft.com/office/officeart/2005/8/layout/hList3"/>
    <dgm:cxn modelId="{86BC16FD-8907-EA4F-B76D-FE3F172AC679}" type="presParOf" srcId="{456DD2F3-307B-094B-8B6A-CE2CCFE32403}" destId="{F4303BC4-DBC8-5842-8F82-E860534AE9BE}" srcOrd="2" destOrd="0" presId="urn:microsoft.com/office/officeart/2005/8/layout/hList3"/>
    <dgm:cxn modelId="{B2ED1FCB-8FB8-314C-83B6-1F5F39EF21F4}" type="presParOf" srcId="{D133F80C-8EFE-2140-8499-6ED673801C47}" destId="{EEB31402-03AC-3943-8D03-6D9E0C106807}"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8E63F-1511-B043-A8AB-CCE3A3643200}">
      <dsp:nvSpPr>
        <dsp:cNvPr id="0" name=""/>
        <dsp:cNvSpPr/>
      </dsp:nvSpPr>
      <dsp:spPr>
        <a:xfrm>
          <a:off x="0" y="0"/>
          <a:ext cx="8229600" cy="1357788"/>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en-US" sz="6200" kern="1200" dirty="0" smtClean="0"/>
            <a:t>Resources</a:t>
          </a:r>
          <a:endParaRPr lang="en-US" sz="6200" kern="1200" dirty="0"/>
        </a:p>
      </dsp:txBody>
      <dsp:txXfrm>
        <a:off x="0" y="0"/>
        <a:ext cx="8229600" cy="1357788"/>
      </dsp:txXfrm>
    </dsp:sp>
    <dsp:sp modelId="{B26F0878-7AC5-5F4E-8C72-BAF79B0D77B6}">
      <dsp:nvSpPr>
        <dsp:cNvPr id="0" name=""/>
        <dsp:cNvSpPr/>
      </dsp:nvSpPr>
      <dsp:spPr>
        <a:xfrm>
          <a:off x="4018" y="1357788"/>
          <a:ext cx="2740521" cy="285135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smtClean="0"/>
            <a:t>Tangible</a:t>
          </a:r>
          <a:endParaRPr lang="en-US" sz="3000" kern="1200" dirty="0"/>
        </a:p>
        <a:p>
          <a:pPr marL="228600" lvl="1" indent="-228600" algn="ctr" defTabSz="1022350">
            <a:lnSpc>
              <a:spcPct val="90000"/>
            </a:lnSpc>
            <a:spcBef>
              <a:spcPct val="0"/>
            </a:spcBef>
            <a:spcAft>
              <a:spcPct val="15000"/>
            </a:spcAft>
            <a:buChar char="••"/>
          </a:pPr>
          <a:r>
            <a:rPr lang="en-US" sz="2300" kern="1200" dirty="0" smtClean="0"/>
            <a:t>Financial </a:t>
          </a:r>
          <a:endParaRPr lang="en-US" sz="2300" kern="1200" dirty="0"/>
        </a:p>
        <a:p>
          <a:pPr marL="228600" lvl="1" indent="-228600" algn="ctr" defTabSz="1022350">
            <a:lnSpc>
              <a:spcPct val="90000"/>
            </a:lnSpc>
            <a:spcBef>
              <a:spcPct val="0"/>
            </a:spcBef>
            <a:spcAft>
              <a:spcPct val="15000"/>
            </a:spcAft>
            <a:buChar char="••"/>
          </a:pPr>
          <a:r>
            <a:rPr lang="en-US" sz="2300" kern="1200" dirty="0" smtClean="0"/>
            <a:t>Physical</a:t>
          </a:r>
          <a:endParaRPr lang="en-US" sz="2300" kern="1200" dirty="0"/>
        </a:p>
      </dsp:txBody>
      <dsp:txXfrm>
        <a:off x="4018" y="1357788"/>
        <a:ext cx="2740521" cy="2851356"/>
      </dsp:txXfrm>
    </dsp:sp>
    <dsp:sp modelId="{92CBB21C-F32E-9542-9F4B-3C2EBDB8463E}">
      <dsp:nvSpPr>
        <dsp:cNvPr id="0" name=""/>
        <dsp:cNvSpPr/>
      </dsp:nvSpPr>
      <dsp:spPr>
        <a:xfrm>
          <a:off x="2744539" y="1357788"/>
          <a:ext cx="2740521" cy="285135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smtClean="0"/>
            <a:t>Intangible</a:t>
          </a:r>
          <a:endParaRPr lang="en-US" sz="3000" kern="1200" dirty="0"/>
        </a:p>
        <a:p>
          <a:pPr marL="228600" lvl="1" indent="-228600" algn="ctr" defTabSz="1022350">
            <a:lnSpc>
              <a:spcPct val="90000"/>
            </a:lnSpc>
            <a:spcBef>
              <a:spcPct val="0"/>
            </a:spcBef>
            <a:spcAft>
              <a:spcPct val="15000"/>
            </a:spcAft>
            <a:buChar char="••"/>
          </a:pPr>
          <a:r>
            <a:rPr lang="en-US" sz="2300" kern="1200" dirty="0" smtClean="0"/>
            <a:t>Technology</a:t>
          </a:r>
          <a:endParaRPr lang="en-US" sz="2300" kern="1200" dirty="0"/>
        </a:p>
        <a:p>
          <a:pPr marL="228600" lvl="1" indent="-228600" algn="ctr" defTabSz="1022350">
            <a:lnSpc>
              <a:spcPct val="90000"/>
            </a:lnSpc>
            <a:spcBef>
              <a:spcPct val="0"/>
            </a:spcBef>
            <a:spcAft>
              <a:spcPct val="15000"/>
            </a:spcAft>
            <a:buChar char="••"/>
          </a:pPr>
          <a:r>
            <a:rPr lang="en-US" sz="2300" kern="1200" dirty="0" smtClean="0"/>
            <a:t>Reputation</a:t>
          </a:r>
          <a:endParaRPr lang="en-US" sz="2300" kern="1200" dirty="0"/>
        </a:p>
        <a:p>
          <a:pPr marL="228600" lvl="1" indent="-228600" algn="ctr" defTabSz="1022350">
            <a:lnSpc>
              <a:spcPct val="90000"/>
            </a:lnSpc>
            <a:spcBef>
              <a:spcPct val="0"/>
            </a:spcBef>
            <a:spcAft>
              <a:spcPct val="15000"/>
            </a:spcAft>
            <a:buChar char="••"/>
          </a:pPr>
          <a:r>
            <a:rPr lang="en-US" sz="2300" kern="1200" dirty="0" smtClean="0"/>
            <a:t>Culture</a:t>
          </a:r>
          <a:endParaRPr lang="en-US" sz="2300" kern="1200" dirty="0"/>
        </a:p>
      </dsp:txBody>
      <dsp:txXfrm>
        <a:off x="2744539" y="1357788"/>
        <a:ext cx="2740521" cy="2851356"/>
      </dsp:txXfrm>
    </dsp:sp>
    <dsp:sp modelId="{F4303BC4-DBC8-5842-8F82-E860534AE9BE}">
      <dsp:nvSpPr>
        <dsp:cNvPr id="0" name=""/>
        <dsp:cNvSpPr/>
      </dsp:nvSpPr>
      <dsp:spPr>
        <a:xfrm>
          <a:off x="5485060" y="1357788"/>
          <a:ext cx="2740521" cy="285135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t" anchorCtr="0">
          <a:noAutofit/>
        </a:bodyPr>
        <a:lstStyle/>
        <a:p>
          <a:pPr lvl="0" algn="ctr" defTabSz="1333500">
            <a:lnSpc>
              <a:spcPct val="90000"/>
            </a:lnSpc>
            <a:spcBef>
              <a:spcPct val="0"/>
            </a:spcBef>
            <a:spcAft>
              <a:spcPct val="35000"/>
            </a:spcAft>
          </a:pPr>
          <a:r>
            <a:rPr lang="en-US" sz="3000" kern="1200" dirty="0" smtClean="0"/>
            <a:t>Human</a:t>
          </a:r>
        </a:p>
        <a:p>
          <a:pPr marL="228600" lvl="1" indent="-228600" algn="ctr" defTabSz="1022350">
            <a:lnSpc>
              <a:spcPct val="90000"/>
            </a:lnSpc>
            <a:spcBef>
              <a:spcPct val="0"/>
            </a:spcBef>
            <a:spcAft>
              <a:spcPct val="15000"/>
            </a:spcAft>
            <a:buChar char="••"/>
          </a:pPr>
          <a:r>
            <a:rPr lang="en-US" sz="2300" kern="1200" dirty="0" smtClean="0"/>
            <a:t>Skills/know-how</a:t>
          </a:r>
        </a:p>
        <a:p>
          <a:pPr marL="228600" lvl="1" indent="-228600" algn="ctr" defTabSz="1022350">
            <a:lnSpc>
              <a:spcPct val="90000"/>
            </a:lnSpc>
            <a:spcBef>
              <a:spcPct val="0"/>
            </a:spcBef>
            <a:spcAft>
              <a:spcPct val="15000"/>
            </a:spcAft>
            <a:buChar char="••"/>
          </a:pPr>
          <a:r>
            <a:rPr lang="en-US" sz="2300" kern="1200" dirty="0" smtClean="0"/>
            <a:t>Capacity for Communication and Collaboration</a:t>
          </a:r>
        </a:p>
        <a:p>
          <a:pPr marL="228600" lvl="1" indent="-228600" algn="ctr" defTabSz="1022350">
            <a:lnSpc>
              <a:spcPct val="90000"/>
            </a:lnSpc>
            <a:spcBef>
              <a:spcPct val="0"/>
            </a:spcBef>
            <a:spcAft>
              <a:spcPct val="15000"/>
            </a:spcAft>
            <a:buChar char="••"/>
          </a:pPr>
          <a:r>
            <a:rPr lang="en-US" sz="2300" kern="1200" dirty="0" smtClean="0"/>
            <a:t>Motivation</a:t>
          </a:r>
        </a:p>
      </dsp:txBody>
      <dsp:txXfrm>
        <a:off x="5485060" y="1357788"/>
        <a:ext cx="2740521" cy="2851356"/>
      </dsp:txXfrm>
    </dsp:sp>
    <dsp:sp modelId="{EEB31402-03AC-3943-8D03-6D9E0C106807}">
      <dsp:nvSpPr>
        <dsp:cNvPr id="0" name=""/>
        <dsp:cNvSpPr/>
      </dsp:nvSpPr>
      <dsp:spPr>
        <a:xfrm>
          <a:off x="0" y="4209145"/>
          <a:ext cx="8229600" cy="316817"/>
        </a:xfrm>
        <a:prstGeom prst="rect">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C7FFF9-2ECF-F645-A7CF-505524105FA9}" type="datetimeFigureOut">
              <a:rPr lang="en-US" smtClean="0"/>
              <a:t>9/29/14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B415F1-55B8-144C-8D2C-4992E56134EC}" type="slidenum">
              <a:rPr lang="en-US" smtClean="0"/>
              <a:t>‹#›</a:t>
            </a:fld>
            <a:endParaRPr lang="en-US"/>
          </a:p>
        </p:txBody>
      </p:sp>
    </p:spTree>
    <p:extLst>
      <p:ext uri="{BB962C8B-B14F-4D97-AF65-F5344CB8AC3E}">
        <p14:creationId xmlns:p14="http://schemas.microsoft.com/office/powerpoint/2010/main" val="20603466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Chapter 1 and 2 dealt</a:t>
            </a:r>
            <a:r>
              <a:rPr lang="en-US" baseline="0" dirty="0" smtClean="0"/>
              <a:t> with strategy and the external environment of the firm. In this chapter, we are shifting towards strategy and the internal environment (resources &amp; </a:t>
            </a:r>
            <a:r>
              <a:rPr lang="en-US" baseline="0" dirty="0" err="1" smtClean="0"/>
              <a:t>capabiltiies</a:t>
            </a:r>
            <a:r>
              <a:rPr lang="en-US" baseline="0" dirty="0" smtClean="0"/>
              <a:t>). </a:t>
            </a:r>
          </a:p>
          <a:p>
            <a:endParaRPr lang="en-US" baseline="0" dirty="0" smtClean="0"/>
          </a:p>
          <a:p>
            <a:r>
              <a:rPr lang="en-US" baseline="0" dirty="0" smtClean="0"/>
              <a:t>The theme mentioned in chapter 1 is the trend over time from seeing….</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3</a:t>
            </a:fld>
            <a:endParaRPr lang="en-US"/>
          </a:p>
        </p:txBody>
      </p:sp>
    </p:spTree>
    <p:extLst>
      <p:ext uri="{BB962C8B-B14F-4D97-AF65-F5344CB8AC3E}">
        <p14:creationId xmlns:p14="http://schemas.microsoft.com/office/powerpoint/2010/main" val="241956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external environment</a:t>
            </a:r>
            <a:r>
              <a:rPr lang="en-US" baseline="0" dirty="0" smtClean="0"/>
              <a:t> being unstable, internal resources and capabilities have been viewed as a more secure base for formulating strategy.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5</a:t>
            </a:fld>
            <a:endParaRPr lang="en-US"/>
          </a:p>
        </p:txBody>
      </p:sp>
    </p:spTree>
    <p:extLst>
      <p:ext uri="{BB962C8B-B14F-4D97-AF65-F5344CB8AC3E}">
        <p14:creationId xmlns:p14="http://schemas.microsoft.com/office/powerpoint/2010/main" val="63542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Mission statement – some statement of the firms identity and purpose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a world where customer preferences are volatile</a:t>
            </a:r>
            <a:r>
              <a:rPr lang="en-US" baseline="0" dirty="0" smtClean="0"/>
              <a:t> and the identity of customers and the technologies for serving them are changing, the firm itself and its resources &amp; capabilities may be a more stable basis to define its identity. </a:t>
            </a:r>
            <a:endParaRPr lang="en-US" dirty="0" smtClean="0"/>
          </a:p>
          <a:p>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6</a:t>
            </a:fld>
            <a:endParaRPr lang="en-US"/>
          </a:p>
        </p:txBody>
      </p:sp>
    </p:spTree>
    <p:extLst>
      <p:ext uri="{BB962C8B-B14F-4D97-AF65-F5344CB8AC3E}">
        <p14:creationId xmlns:p14="http://schemas.microsoft.com/office/powerpoint/2010/main" val="257062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you</a:t>
            </a:r>
            <a:r>
              <a:rPr lang="en-US" baseline="0" dirty="0" smtClean="0"/>
              <a:t> might be wondering what resources and capabilities of firms even are? Resources, capabilities, industry key success factors all form the strategy, and that strategy gives a firm a competitive advantage. Look at the chart and try to remake it.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8</a:t>
            </a:fld>
            <a:endParaRPr lang="en-US"/>
          </a:p>
        </p:txBody>
      </p:sp>
    </p:spTree>
    <p:extLst>
      <p:ext uri="{BB962C8B-B14F-4D97-AF65-F5344CB8AC3E}">
        <p14:creationId xmlns:p14="http://schemas.microsoft.com/office/powerpoint/2010/main" val="884759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 of resources must work together, and the organizational capabilities of the firm deploy the resources for a desired result.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9</a:t>
            </a:fld>
            <a:endParaRPr lang="en-US"/>
          </a:p>
        </p:txBody>
      </p:sp>
    </p:spTree>
    <p:extLst>
      <p:ext uri="{BB962C8B-B14F-4D97-AF65-F5344CB8AC3E}">
        <p14:creationId xmlns:p14="http://schemas.microsoft.com/office/powerpoint/2010/main" val="2102092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best way to identify a firms resources is to look at three principal types: tangible,</a:t>
            </a:r>
            <a:r>
              <a:rPr lang="en-US" baseline="0" dirty="0" smtClean="0"/>
              <a:t> intangible, human</a:t>
            </a:r>
            <a:endParaRPr lang="en-US" dirty="0" smtClean="0"/>
          </a:p>
          <a:p>
            <a:endParaRPr lang="en-US" dirty="0" smtClean="0"/>
          </a:p>
          <a:p>
            <a:endParaRPr lang="en-US" dirty="0" smtClean="0"/>
          </a:p>
          <a:p>
            <a:r>
              <a:rPr lang="en-US" dirty="0" smtClean="0"/>
              <a:t>Financial resources – cash, securities,</a:t>
            </a:r>
            <a:r>
              <a:rPr lang="en-US" baseline="0" dirty="0" smtClean="0"/>
              <a:t> borrowing capacity</a:t>
            </a:r>
          </a:p>
          <a:p>
            <a:r>
              <a:rPr lang="en-US" baseline="0" dirty="0" smtClean="0"/>
              <a:t>Physical resources – plant equipment, land, etc</a:t>
            </a:r>
          </a:p>
          <a:p>
            <a:r>
              <a:rPr lang="en-US" baseline="0" dirty="0" smtClean="0"/>
              <a:t>Technology – patents, copyrights</a:t>
            </a:r>
          </a:p>
          <a:p>
            <a:r>
              <a:rPr lang="en-US" baseline="0" dirty="0" smtClean="0"/>
              <a:t>Reputation – brands, relationships</a:t>
            </a:r>
          </a:p>
          <a:p>
            <a:endParaRPr lang="en-US" baseline="0" dirty="0" smtClean="0"/>
          </a:p>
          <a:p>
            <a:r>
              <a:rPr lang="en-US" baseline="0" dirty="0" smtClean="0"/>
              <a:t>Tangible are the easiest to identify and evaluate. These are identified and valued in the financial statements of the firm. </a:t>
            </a:r>
          </a:p>
          <a:p>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10</a:t>
            </a:fld>
            <a:endParaRPr lang="en-US"/>
          </a:p>
        </p:txBody>
      </p:sp>
    </p:spTree>
    <p:extLst>
      <p:ext uri="{BB962C8B-B14F-4D97-AF65-F5344CB8AC3E}">
        <p14:creationId xmlns:p14="http://schemas.microsoft.com/office/powerpoint/2010/main" val="2664724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1: It may be possibly to use fewer resources to support the</a:t>
            </a:r>
            <a:r>
              <a:rPr lang="en-US" baseline="0" dirty="0" smtClean="0"/>
              <a:t> same level of business, or same amount of resources to support a larger volume of business</a:t>
            </a:r>
          </a:p>
          <a:p>
            <a:endParaRPr lang="en-US" baseline="0" dirty="0" smtClean="0"/>
          </a:p>
          <a:p>
            <a:r>
              <a:rPr lang="en-US" baseline="0" dirty="0" smtClean="0"/>
              <a:t>Question 2: changing the way we use our assets to possibly enable higher profitability. The book uses British airways for an example, and they ask if </a:t>
            </a:r>
            <a:r>
              <a:rPr lang="en-US" baseline="0" dirty="0" err="1" smtClean="0"/>
              <a:t>british</a:t>
            </a:r>
            <a:r>
              <a:rPr lang="en-US" baseline="0" dirty="0" smtClean="0"/>
              <a:t> airways could generate better returns on some of their planes by redeploying them into cargo carrying? Firms need to see if their assets are being used to their full profit generating potential.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11</a:t>
            </a:fld>
            <a:endParaRPr lang="en-US"/>
          </a:p>
        </p:txBody>
      </p:sp>
    </p:spTree>
    <p:extLst>
      <p:ext uri="{BB962C8B-B14F-4D97-AF65-F5344CB8AC3E}">
        <p14:creationId xmlns:p14="http://schemas.microsoft.com/office/powerpoint/2010/main" val="175102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Brand loyalty is a huge thing, and with a customer base that is loyal to your brand can be a huge asset. </a:t>
            </a:r>
          </a:p>
          <a:p>
            <a:endParaRPr lang="en-US" dirty="0" smtClean="0"/>
          </a:p>
          <a:p>
            <a:r>
              <a:rPr lang="en-US" dirty="0" smtClean="0"/>
              <a:t>IP</a:t>
            </a:r>
            <a:r>
              <a:rPr lang="en-US" baseline="0" dirty="0" smtClean="0"/>
              <a:t> is not found on financial statements, but if a firm has it it can be a huge resource to use to help define strategy.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12</a:t>
            </a:fld>
            <a:endParaRPr lang="en-US"/>
          </a:p>
        </p:txBody>
      </p:sp>
    </p:spTree>
    <p:extLst>
      <p:ext uri="{BB962C8B-B14F-4D97-AF65-F5344CB8AC3E}">
        <p14:creationId xmlns:p14="http://schemas.microsoft.com/office/powerpoint/2010/main" val="91991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able to identify</a:t>
            </a:r>
            <a:r>
              <a:rPr lang="en-US" baseline="0" dirty="0" smtClean="0"/>
              <a:t> employees strengths and capabilities, and tying that in with a great organizational culture is the best way to identify the human resources of an organization and how they help form the strategy. </a:t>
            </a:r>
            <a:endParaRPr lang="en-US" dirty="0"/>
          </a:p>
        </p:txBody>
      </p:sp>
      <p:sp>
        <p:nvSpPr>
          <p:cNvPr id="4" name="Slide Number Placeholder 3"/>
          <p:cNvSpPr>
            <a:spLocks noGrp="1"/>
          </p:cNvSpPr>
          <p:nvPr>
            <p:ph type="sldNum" sz="quarter" idx="10"/>
          </p:nvPr>
        </p:nvSpPr>
        <p:spPr/>
        <p:txBody>
          <a:bodyPr/>
          <a:lstStyle/>
          <a:p>
            <a:fld id="{A7B415F1-55B8-144C-8D2C-4992E56134EC}" type="slidenum">
              <a:rPr lang="en-US" smtClean="0"/>
              <a:t>14</a:t>
            </a:fld>
            <a:endParaRPr lang="en-US"/>
          </a:p>
        </p:txBody>
      </p:sp>
    </p:spTree>
    <p:extLst>
      <p:ext uri="{BB962C8B-B14F-4D97-AF65-F5344CB8AC3E}">
        <p14:creationId xmlns:p14="http://schemas.microsoft.com/office/powerpoint/2010/main" val="1421384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1EE49F1-03E1-2B40-888B-02BC22A964C7}" type="datetimeFigureOut">
              <a:rPr lang="en-US" smtClean="0"/>
              <a:t>9/29/14</a:t>
            </a:fld>
            <a:endParaRPr lang="en-US"/>
          </a:p>
        </p:txBody>
      </p:sp>
      <p:sp>
        <p:nvSpPr>
          <p:cNvPr id="8" name="Slide Number Placeholder 7"/>
          <p:cNvSpPr>
            <a:spLocks noGrp="1"/>
          </p:cNvSpPr>
          <p:nvPr>
            <p:ph type="sldNum" sz="quarter" idx="11"/>
          </p:nvPr>
        </p:nvSpPr>
        <p:spPr/>
        <p:txBody>
          <a:bodyPr/>
          <a:lstStyle/>
          <a:p>
            <a:fld id="{4616C3C4-A9E2-384E-817E-940D5C0DE66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E49F1-03E1-2B40-888B-02BC22A964C7}" type="datetimeFigureOut">
              <a:rPr lang="en-US" smtClean="0"/>
              <a:t>9/29/14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E49F1-03E1-2B40-888B-02BC22A964C7}" type="datetimeFigureOut">
              <a:rPr lang="en-US" smtClean="0"/>
              <a:t>9/29/14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1EE49F1-03E1-2B40-888B-02BC22A964C7}" type="datetimeFigureOut">
              <a:rPr lang="en-US" smtClean="0"/>
              <a:t>9/29/14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E49F1-03E1-2B40-888B-02BC22A964C7}" type="datetimeFigureOut">
              <a:rPr lang="en-US" smtClean="0"/>
              <a:t>9/29/14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C3C4-A9E2-384E-817E-940D5C0DE66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1EE49F1-03E1-2B40-888B-02BC22A964C7}" type="datetimeFigureOut">
              <a:rPr lang="en-US" smtClean="0"/>
              <a:t>9/29/14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C3C4-A9E2-384E-817E-940D5C0DE66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1EE49F1-03E1-2B40-888B-02BC22A964C7}" type="datetimeFigureOut">
              <a:rPr lang="en-US" smtClean="0"/>
              <a:t>9/29/14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6C3C4-A9E2-384E-817E-940D5C0DE66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EE49F1-03E1-2B40-888B-02BC22A964C7}" type="datetimeFigureOut">
              <a:rPr lang="en-US" smtClean="0"/>
              <a:t>9/29/14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E49F1-03E1-2B40-888B-02BC22A964C7}" type="datetimeFigureOut">
              <a:rPr lang="en-US" smtClean="0"/>
              <a:t>9/29/14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E49F1-03E1-2B40-888B-02BC22A964C7}" type="datetimeFigureOut">
              <a:rPr lang="en-US" smtClean="0"/>
              <a:t>9/29/14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E49F1-03E1-2B40-888B-02BC22A964C7}" type="datetimeFigureOut">
              <a:rPr lang="en-US" smtClean="0"/>
              <a:t>9/29/14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C3C4-A9E2-384E-817E-940D5C0DE6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1EE49F1-03E1-2B40-888B-02BC22A964C7}" type="datetimeFigureOut">
              <a:rPr lang="en-US" smtClean="0"/>
              <a:t>9/29/14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16C3C4-A9E2-384E-817E-940D5C0DE66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umGHmyXJ6qk&amp;feature=youtu.b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br>
              <a:rPr lang="en-US" dirty="0" smtClean="0"/>
            </a:br>
            <a:r>
              <a:rPr lang="en-US" dirty="0" smtClean="0"/>
              <a:t>Resources and Capabilities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Rachel Parrish</a:t>
            </a:r>
          </a:p>
          <a:p>
            <a:r>
              <a:rPr lang="en-US" dirty="0" smtClean="0"/>
              <a:t>Nikki </a:t>
            </a:r>
            <a:r>
              <a:rPr lang="en-US" dirty="0" err="1" smtClean="0"/>
              <a:t>Chaib</a:t>
            </a:r>
            <a:endParaRPr lang="en-US" dirty="0" smtClean="0"/>
          </a:p>
          <a:p>
            <a:r>
              <a:rPr lang="en-US" dirty="0" smtClean="0"/>
              <a:t>Banner Owen</a:t>
            </a:r>
          </a:p>
          <a:p>
            <a:r>
              <a:rPr lang="en-US" dirty="0" smtClean="0"/>
              <a:t>Alex Gonzalez</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001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Tangible Resources</a:t>
            </a:r>
            <a:endParaRPr lang="en-US" dirty="0"/>
          </a:p>
        </p:txBody>
      </p:sp>
      <p:sp>
        <p:nvSpPr>
          <p:cNvPr id="3" name="Content Placeholder 2"/>
          <p:cNvSpPr>
            <a:spLocks noGrp="1"/>
          </p:cNvSpPr>
          <p:nvPr>
            <p:ph idx="1"/>
          </p:nvPr>
        </p:nvSpPr>
        <p:spPr/>
        <p:txBody>
          <a:bodyPr>
            <a:normAutofit/>
          </a:bodyPr>
          <a:lstStyle/>
          <a:p>
            <a:r>
              <a:rPr lang="en-US" dirty="0" smtClean="0"/>
              <a:t>Easiest to identify and evaluate</a:t>
            </a:r>
          </a:p>
          <a:p>
            <a:pPr lvl="1"/>
            <a:r>
              <a:rPr lang="en-US" dirty="0" smtClean="0"/>
              <a:t>Firm’s financial statements</a:t>
            </a:r>
          </a:p>
          <a:p>
            <a:r>
              <a:rPr lang="en-US" dirty="0" smtClean="0"/>
              <a:t>Once we have information on tangible resources, we explore how we create additional value from them and address two key questions:</a:t>
            </a:r>
          </a:p>
          <a:p>
            <a:pPr lvl="1"/>
            <a:r>
              <a:rPr lang="en-US" dirty="0" smtClean="0"/>
              <a:t>What opportunities exist for economizing on their use? </a:t>
            </a:r>
          </a:p>
          <a:p>
            <a:pPr lvl="1"/>
            <a:r>
              <a:rPr lang="en-US" dirty="0" smtClean="0"/>
              <a:t>What are the possibilities for employing existing assets more profitably?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Intangible Resources</a:t>
            </a:r>
            <a:endParaRPr lang="en-US" dirty="0"/>
          </a:p>
        </p:txBody>
      </p:sp>
      <p:sp>
        <p:nvSpPr>
          <p:cNvPr id="3" name="Content Placeholder 2"/>
          <p:cNvSpPr>
            <a:spLocks noGrp="1"/>
          </p:cNvSpPr>
          <p:nvPr>
            <p:ph idx="1"/>
          </p:nvPr>
        </p:nvSpPr>
        <p:spPr/>
        <p:txBody>
          <a:bodyPr/>
          <a:lstStyle/>
          <a:p>
            <a:r>
              <a:rPr lang="en-US" dirty="0" smtClean="0"/>
              <a:t>More valuable than tangible resources for most companies</a:t>
            </a:r>
          </a:p>
          <a:p>
            <a:r>
              <a:rPr lang="en-US" dirty="0" smtClean="0"/>
              <a:t>Largely invisible on financial statements</a:t>
            </a:r>
          </a:p>
          <a:p>
            <a:pPr lvl="1"/>
            <a:r>
              <a:rPr lang="en-US" dirty="0" smtClean="0"/>
              <a:t>Brand names, a reputational asset, derives its value from the confidence it instills in customers. </a:t>
            </a:r>
          </a:p>
          <a:p>
            <a:pPr lvl="1"/>
            <a:r>
              <a:rPr lang="en-US" dirty="0" smtClean="0"/>
              <a:t>Intellectual property</a:t>
            </a:r>
          </a:p>
          <a:p>
            <a:pPr lvl="2"/>
            <a:r>
              <a:rPr lang="en-US" dirty="0" smtClean="0"/>
              <a:t>Copyright, patent, trademark</a:t>
            </a:r>
          </a:p>
          <a:p>
            <a:pPr lvl="2"/>
            <a:r>
              <a:rPr lang="en-US" dirty="0" smtClean="0"/>
              <a:t>Technological and artistic resources where ownership is defined in law. </a:t>
            </a:r>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a:t>
            </a:r>
            <a:endParaRPr lang="en-US" dirty="0"/>
          </a:p>
        </p:txBody>
      </p:sp>
      <p:sp>
        <p:nvSpPr>
          <p:cNvPr id="3" name="Content Placeholder 2"/>
          <p:cNvSpPr>
            <a:spLocks noGrp="1"/>
          </p:cNvSpPr>
          <p:nvPr>
            <p:ph idx="1"/>
          </p:nvPr>
        </p:nvSpPr>
        <p:spPr/>
        <p:txBody>
          <a:bodyPr/>
          <a:lstStyle/>
          <a:p>
            <a:r>
              <a:rPr lang="en-US" dirty="0" smtClean="0"/>
              <a:t>Comprised of the expertise and effort offered by employees. </a:t>
            </a:r>
          </a:p>
          <a:p>
            <a:r>
              <a:rPr lang="en-US" dirty="0" smtClean="0"/>
              <a:t>Also not visible on financial statements, but are included in a firm’s resources because of their stability. </a:t>
            </a:r>
          </a:p>
          <a:p>
            <a:r>
              <a:rPr lang="en-US" dirty="0" smtClean="0"/>
              <a:t>Firms evaluate their human resources through competency </a:t>
            </a:r>
            <a:r>
              <a:rPr lang="en-US" dirty="0" err="1" smtClean="0"/>
              <a:t>modelling</a:t>
            </a:r>
            <a:r>
              <a:rPr lang="en-US" dirty="0" smtClean="0"/>
              <a:t> and organizational culture.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a:t>
            </a:r>
            <a:endParaRPr lang="en-US" dirty="0"/>
          </a:p>
        </p:txBody>
      </p:sp>
      <p:sp>
        <p:nvSpPr>
          <p:cNvPr id="3" name="Content Placeholder 2"/>
          <p:cNvSpPr>
            <a:spLocks noGrp="1"/>
          </p:cNvSpPr>
          <p:nvPr>
            <p:ph idx="1"/>
          </p:nvPr>
        </p:nvSpPr>
        <p:spPr/>
        <p:txBody>
          <a:bodyPr>
            <a:normAutofit/>
          </a:bodyPr>
          <a:lstStyle/>
          <a:p>
            <a:r>
              <a:rPr lang="en-US" dirty="0" smtClean="0"/>
              <a:t>Competency </a:t>
            </a:r>
            <a:r>
              <a:rPr lang="en-US" dirty="0" err="1" smtClean="0"/>
              <a:t>Modelling</a:t>
            </a:r>
            <a:endParaRPr lang="en-US" dirty="0" smtClean="0"/>
          </a:p>
          <a:p>
            <a:pPr lvl="1"/>
            <a:r>
              <a:rPr lang="en-US" dirty="0" smtClean="0"/>
              <a:t>Identifying the set of skills, content knowledge, attitudes, and values associated with superior performers, and assessing each employee against that profile.</a:t>
            </a:r>
          </a:p>
          <a:p>
            <a:pPr lvl="1"/>
            <a:r>
              <a:rPr lang="en-US" dirty="0"/>
              <a:t> ‘Hire for attitude; train for skills</a:t>
            </a:r>
            <a:r>
              <a:rPr lang="en-US" dirty="0" smtClean="0"/>
              <a:t>’</a:t>
            </a:r>
          </a:p>
          <a:p>
            <a:r>
              <a:rPr lang="en-US" dirty="0" smtClean="0"/>
              <a:t>Organizational Culture</a:t>
            </a:r>
          </a:p>
          <a:p>
            <a:pPr lvl="1"/>
            <a:r>
              <a:rPr lang="en-US" dirty="0" smtClean="0"/>
              <a:t>Organization’s values, traditions, and social norms. </a:t>
            </a:r>
          </a:p>
          <a:p>
            <a:pPr lvl="1"/>
            <a:r>
              <a:rPr lang="en-US" dirty="0"/>
              <a:t>Peters and Waterman believed ‘firms with sustained financial performance typically are characterized by a strong set of core managerial values that define the ways they conduct business’</a:t>
            </a:r>
          </a:p>
          <a:p>
            <a:pPr marL="457200" lvl="1" indent="0">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 Capabilities</a:t>
            </a:r>
            <a:endParaRPr lang="en-US" dirty="0"/>
          </a:p>
        </p:txBody>
      </p:sp>
      <p:sp>
        <p:nvSpPr>
          <p:cNvPr id="3" name="Content Placeholder 2"/>
          <p:cNvSpPr>
            <a:spLocks noGrp="1"/>
          </p:cNvSpPr>
          <p:nvPr>
            <p:ph idx="1"/>
          </p:nvPr>
        </p:nvSpPr>
        <p:spPr/>
        <p:txBody>
          <a:bodyPr/>
          <a:lstStyle/>
          <a:p>
            <a:r>
              <a:rPr lang="en-US" dirty="0" smtClean="0"/>
              <a:t>Resources are not productive on their own. To perform a task, a team of resources must work together. </a:t>
            </a:r>
          </a:p>
          <a:p>
            <a:r>
              <a:rPr lang="en-US" b="1" dirty="0" smtClean="0"/>
              <a:t>Organizational Capability</a:t>
            </a:r>
            <a:r>
              <a:rPr lang="en-US" dirty="0" smtClean="0"/>
              <a:t>: firm’s capacity to deploy resources for a desired end result</a:t>
            </a:r>
          </a:p>
          <a:p>
            <a:r>
              <a:rPr lang="en-US" dirty="0" smtClean="0"/>
              <a:t>Primary interest are those capabilities that provide a basis for competitive advantage</a:t>
            </a:r>
          </a:p>
          <a:p>
            <a:endParaRPr lang="en-US" dirty="0" smtClean="0"/>
          </a:p>
        </p:txBody>
      </p:sp>
    </p:spTree>
    <p:extLst>
      <p:ext uri="{BB962C8B-B14F-4D97-AF65-F5344CB8AC3E}">
        <p14:creationId xmlns:p14="http://schemas.microsoft.com/office/powerpoint/2010/main" val="4163242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a:t>
            </a:r>
            <a:endParaRPr lang="en-US" dirty="0"/>
          </a:p>
        </p:txBody>
      </p:sp>
      <p:sp>
        <p:nvSpPr>
          <p:cNvPr id="3" name="Content Placeholder 2"/>
          <p:cNvSpPr>
            <a:spLocks noGrp="1"/>
          </p:cNvSpPr>
          <p:nvPr>
            <p:ph idx="1"/>
          </p:nvPr>
        </p:nvSpPr>
        <p:spPr/>
        <p:txBody>
          <a:bodyPr>
            <a:normAutofit/>
          </a:bodyPr>
          <a:lstStyle/>
          <a:p>
            <a:r>
              <a:rPr lang="en-US" b="1" dirty="0" smtClean="0"/>
              <a:t>Distinctive competence</a:t>
            </a:r>
            <a:r>
              <a:rPr lang="en-US" dirty="0" smtClean="0"/>
              <a:t>: the things that an organization particularly well relative to its competitors.</a:t>
            </a:r>
          </a:p>
          <a:p>
            <a:r>
              <a:rPr lang="en-US" b="1" dirty="0" smtClean="0"/>
              <a:t>Hamel and </a:t>
            </a:r>
            <a:r>
              <a:rPr lang="en-US" b="1" dirty="0" err="1" smtClean="0"/>
              <a:t>Prahalad</a:t>
            </a:r>
            <a:r>
              <a:rPr lang="en-US" b="1" dirty="0" smtClean="0"/>
              <a:t>:</a:t>
            </a:r>
          </a:p>
          <a:p>
            <a:pPr lvl="1"/>
            <a:r>
              <a:rPr lang="en-US" b="1" dirty="0" smtClean="0"/>
              <a:t>Core competences</a:t>
            </a:r>
            <a:r>
              <a:rPr lang="en-US" dirty="0" smtClean="0"/>
              <a:t>: made a disproportionate contribution to ultimate customer value, or to the efficiency with which that value is delivered; and provide a basis for entering  new markets</a:t>
            </a:r>
            <a:endParaRPr lang="en-US" dirty="0"/>
          </a:p>
        </p:txBody>
      </p:sp>
    </p:spTree>
    <p:extLst>
      <p:ext uri="{BB962C8B-B14F-4D97-AF65-F5344CB8AC3E}">
        <p14:creationId xmlns:p14="http://schemas.microsoft.com/office/powerpoint/2010/main" val="4022750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Prahalad</a:t>
            </a:r>
            <a:r>
              <a:rPr lang="en-US" dirty="0" smtClean="0"/>
              <a:t> and Hamel</a:t>
            </a:r>
            <a:endParaRPr lang="en-US" dirty="0"/>
          </a:p>
        </p:txBody>
      </p:sp>
      <p:sp>
        <p:nvSpPr>
          <p:cNvPr id="3" name="Content Placeholder 2"/>
          <p:cNvSpPr>
            <a:spLocks noGrp="1"/>
          </p:cNvSpPr>
          <p:nvPr>
            <p:ph idx="1"/>
          </p:nvPr>
        </p:nvSpPr>
        <p:spPr/>
        <p:txBody>
          <a:bodyPr/>
          <a:lstStyle/>
          <a:p>
            <a:r>
              <a:rPr lang="en-US" dirty="0" smtClean="0"/>
              <a:t>Criticize U.S. companies for emphasizing product management over competence management.</a:t>
            </a:r>
          </a:p>
          <a:p>
            <a:r>
              <a:rPr lang="en-US" dirty="0" smtClean="0"/>
              <a:t>Sony </a:t>
            </a:r>
            <a:r>
              <a:rPr lang="en-US" dirty="0" err="1" smtClean="0"/>
              <a:t>vs</a:t>
            </a:r>
            <a:r>
              <a:rPr lang="en-US" dirty="0" smtClean="0"/>
              <a:t> RCA</a:t>
            </a:r>
          </a:p>
          <a:p>
            <a:pPr lvl="1"/>
            <a:r>
              <a:rPr lang="en-US" dirty="0" smtClean="0"/>
              <a:t>RCA failed and ended its venture into home video systems</a:t>
            </a:r>
          </a:p>
          <a:p>
            <a:pPr lvl="1"/>
            <a:r>
              <a:rPr lang="en-US" dirty="0" smtClean="0"/>
              <a:t>Sony failed but continued to develop its capabilities in video technology and produced many successful video products</a:t>
            </a:r>
            <a:endParaRPr lang="en-US" dirty="0"/>
          </a:p>
        </p:txBody>
      </p:sp>
    </p:spTree>
    <p:extLst>
      <p:ext uri="{BB962C8B-B14F-4D97-AF65-F5344CB8AC3E}">
        <p14:creationId xmlns:p14="http://schemas.microsoft.com/office/powerpoint/2010/main" val="2932261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Capabilities</a:t>
            </a:r>
            <a:endParaRPr lang="en-US" dirty="0"/>
          </a:p>
        </p:txBody>
      </p:sp>
      <p:sp>
        <p:nvSpPr>
          <p:cNvPr id="3" name="Content Placeholder 2"/>
          <p:cNvSpPr>
            <a:spLocks noGrp="1"/>
          </p:cNvSpPr>
          <p:nvPr>
            <p:ph idx="1"/>
          </p:nvPr>
        </p:nvSpPr>
        <p:spPr/>
        <p:txBody>
          <a:bodyPr>
            <a:normAutofit/>
          </a:bodyPr>
          <a:lstStyle/>
          <a:p>
            <a:r>
              <a:rPr lang="en-US" b="1" dirty="0" smtClean="0"/>
              <a:t>Functional Analysis</a:t>
            </a:r>
            <a:r>
              <a:rPr lang="en-US" dirty="0" smtClean="0"/>
              <a:t>: identifies organizational capabilities in relation to each of the principal function areas of the firm.</a:t>
            </a:r>
          </a:p>
          <a:p>
            <a:pPr lvl="1"/>
            <a:r>
              <a:rPr lang="en-US" b="1" dirty="0" smtClean="0"/>
              <a:t>Corporate functions</a:t>
            </a:r>
            <a:r>
              <a:rPr lang="en-US" dirty="0" smtClean="0"/>
              <a:t>: financial control</a:t>
            </a:r>
          </a:p>
          <a:p>
            <a:pPr lvl="1"/>
            <a:r>
              <a:rPr lang="en-US" b="1" dirty="0" smtClean="0"/>
              <a:t>Management Functions</a:t>
            </a:r>
            <a:r>
              <a:rPr lang="en-US" dirty="0" smtClean="0"/>
              <a:t>: integrated MIS network lined to management decision making</a:t>
            </a:r>
          </a:p>
          <a:p>
            <a:pPr lvl="1"/>
            <a:r>
              <a:rPr lang="en-US" b="1" dirty="0" smtClean="0"/>
              <a:t>Research and Development</a:t>
            </a:r>
            <a:r>
              <a:rPr lang="en-US" dirty="0" smtClean="0"/>
              <a:t>: innovate new product development</a:t>
            </a:r>
          </a:p>
          <a:p>
            <a:pPr lvl="1"/>
            <a:r>
              <a:rPr lang="en-US" b="1" dirty="0" smtClean="0"/>
              <a:t>Operations</a:t>
            </a:r>
            <a:r>
              <a:rPr lang="en-US" dirty="0" smtClean="0"/>
              <a:t>: Efficiency in volume management</a:t>
            </a:r>
          </a:p>
          <a:p>
            <a:pPr lvl="1"/>
            <a:r>
              <a:rPr lang="en-US" b="1" dirty="0" smtClean="0"/>
              <a:t>Products Design</a:t>
            </a:r>
            <a:r>
              <a:rPr lang="en-US" dirty="0" smtClean="0"/>
              <a:t>: design capability</a:t>
            </a:r>
          </a:p>
          <a:p>
            <a:pPr lvl="1"/>
            <a:r>
              <a:rPr lang="en-US" b="1" dirty="0" smtClean="0"/>
              <a:t>Marketing</a:t>
            </a:r>
            <a:r>
              <a:rPr lang="en-US" dirty="0" smtClean="0"/>
              <a:t>: brand management and reputation</a:t>
            </a:r>
          </a:p>
          <a:p>
            <a:pPr lvl="1"/>
            <a:r>
              <a:rPr lang="en-US" b="1" dirty="0" smtClean="0"/>
              <a:t>Sales and Distribution</a:t>
            </a:r>
            <a:r>
              <a:rPr lang="en-US" dirty="0" smtClean="0"/>
              <a:t>: customer service</a:t>
            </a:r>
            <a:endParaRPr lang="en-US" dirty="0"/>
          </a:p>
        </p:txBody>
      </p:sp>
    </p:spTree>
    <p:extLst>
      <p:ext uri="{BB962C8B-B14F-4D97-AF65-F5344CB8AC3E}">
        <p14:creationId xmlns:p14="http://schemas.microsoft.com/office/powerpoint/2010/main" val="4010395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Capabilities</a:t>
            </a:r>
            <a:endParaRPr lang="en-US" dirty="0"/>
          </a:p>
        </p:txBody>
      </p:sp>
      <p:sp>
        <p:nvSpPr>
          <p:cNvPr id="3" name="Content Placeholder 2"/>
          <p:cNvSpPr>
            <a:spLocks noGrp="1"/>
          </p:cNvSpPr>
          <p:nvPr>
            <p:ph idx="1"/>
          </p:nvPr>
        </p:nvSpPr>
        <p:spPr>
          <a:xfrm>
            <a:off x="457200" y="1600200"/>
            <a:ext cx="8229600" cy="5662527"/>
          </a:xfrm>
        </p:spPr>
        <p:txBody>
          <a:bodyPr>
            <a:normAutofit/>
          </a:bodyPr>
          <a:lstStyle/>
          <a:p>
            <a:r>
              <a:rPr lang="en-US" b="1" dirty="0" smtClean="0"/>
              <a:t>Value Chain Analysis</a:t>
            </a:r>
            <a:r>
              <a:rPr lang="en-US" dirty="0" smtClean="0"/>
              <a:t>: Separates the activities of the firm into a sequential chain </a:t>
            </a:r>
          </a:p>
          <a:p>
            <a:pPr lvl="1"/>
            <a:r>
              <a:rPr lang="en-US" dirty="0" smtClean="0"/>
              <a:t>Distinguishes between primary and support activities</a:t>
            </a:r>
          </a:p>
          <a:p>
            <a:pPr marL="457200" lvl="1" indent="0">
              <a:buNone/>
            </a:pPr>
            <a:r>
              <a:rPr lang="en-US" b="1" dirty="0" smtClean="0"/>
              <a:t>Threshold capabilities</a:t>
            </a:r>
            <a:r>
              <a:rPr lang="en-US" dirty="0" smtClean="0"/>
              <a:t>: capabilities that are common to all to an industry because they comprise the essential set of capabilities that any firm needs to compete and survive in its chosen industry</a:t>
            </a:r>
            <a:endParaRPr lang="en-US" dirty="0"/>
          </a:p>
        </p:txBody>
      </p:sp>
    </p:spTree>
    <p:extLst>
      <p:ext uri="{BB962C8B-B14F-4D97-AF65-F5344CB8AC3E}">
        <p14:creationId xmlns:p14="http://schemas.microsoft.com/office/powerpoint/2010/main" val="283965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a:t>
            </a:r>
            <a:endParaRPr lang="en-US" dirty="0"/>
          </a:p>
        </p:txBody>
      </p:sp>
      <p:sp>
        <p:nvSpPr>
          <p:cNvPr id="3" name="Content Placeholder 2"/>
          <p:cNvSpPr>
            <a:spLocks noGrp="1"/>
          </p:cNvSpPr>
          <p:nvPr>
            <p:ph idx="1"/>
          </p:nvPr>
        </p:nvSpPr>
        <p:spPr/>
        <p:txBody>
          <a:bodyPr/>
          <a:lstStyle/>
          <a:p>
            <a:r>
              <a:rPr lang="en-US" dirty="0" smtClean="0"/>
              <a:t>Shifting focus from the external environment to the internal environment</a:t>
            </a:r>
          </a:p>
          <a:p>
            <a:r>
              <a:rPr lang="en-US" dirty="0" smtClean="0"/>
              <a:t>Concentrating on the resources and capabilities that firms possess</a:t>
            </a:r>
          </a:p>
          <a:p>
            <a:r>
              <a:rPr lang="en-US" dirty="0" smtClean="0"/>
              <a:t>Building foundations for our analysis of competitive advantage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Capability As Process &amp; Routine</a:t>
            </a:r>
            <a:endParaRPr lang="en-US" dirty="0"/>
          </a:p>
        </p:txBody>
      </p:sp>
      <p:sp>
        <p:nvSpPr>
          <p:cNvPr id="3" name="Content Placeholder 2"/>
          <p:cNvSpPr>
            <a:spLocks noGrp="1"/>
          </p:cNvSpPr>
          <p:nvPr>
            <p:ph idx="1"/>
          </p:nvPr>
        </p:nvSpPr>
        <p:spPr/>
        <p:txBody>
          <a:bodyPr/>
          <a:lstStyle/>
          <a:p>
            <a:r>
              <a:rPr lang="en-US" dirty="0" smtClean="0"/>
              <a:t>Organizational Process: the sequence of actions through which a specific task is performed </a:t>
            </a:r>
          </a:p>
          <a:p>
            <a:r>
              <a:rPr lang="en-US" dirty="0" smtClean="0"/>
              <a:t>In order to be productive, company’s use </a:t>
            </a:r>
            <a:r>
              <a:rPr lang="en-US" dirty="0" err="1" smtClean="0"/>
              <a:t>Routinization</a:t>
            </a:r>
            <a:r>
              <a:rPr lang="en-US" dirty="0" smtClean="0"/>
              <a:t>. </a:t>
            </a:r>
          </a:p>
          <a:p>
            <a:r>
              <a:rPr lang="en-US" dirty="0" smtClean="0"/>
              <a:t>It’s an essential step in translating directions and operating practices into capabilities</a:t>
            </a:r>
          </a:p>
          <a:p>
            <a:pPr lvl="1"/>
            <a:r>
              <a:rPr lang="en-US" dirty="0" smtClean="0"/>
              <a:t>Continuous repetition  </a:t>
            </a:r>
            <a:endParaRPr lang="en-US" dirty="0"/>
          </a:p>
        </p:txBody>
      </p:sp>
    </p:spTree>
    <p:extLst>
      <p:ext uri="{BB962C8B-B14F-4D97-AF65-F5344CB8AC3E}">
        <p14:creationId xmlns:p14="http://schemas.microsoft.com/office/powerpoint/2010/main" val="1843334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http://youtu.be/umGHmyXJ6qk</a:t>
            </a:r>
            <a:endParaRPr lang="en-US" dirty="0"/>
          </a:p>
        </p:txBody>
      </p:sp>
    </p:spTree>
    <p:extLst>
      <p:ext uri="{BB962C8B-B14F-4D97-AF65-F5344CB8AC3E}">
        <p14:creationId xmlns:p14="http://schemas.microsoft.com/office/powerpoint/2010/main" val="347960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Establishing Competitive </a:t>
            </a:r>
            <a:r>
              <a:rPr lang="en-US" dirty="0"/>
              <a:t>A</a:t>
            </a:r>
            <a:r>
              <a:rPr lang="en-US" dirty="0" smtClean="0"/>
              <a:t>dvantage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8922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Establish a Competitive Advantage </a:t>
            </a:r>
            <a:endParaRPr lang="en-US" dirty="0"/>
          </a:p>
        </p:txBody>
      </p:sp>
      <p:sp>
        <p:nvSpPr>
          <p:cNvPr id="3" name="Content Placeholder 2"/>
          <p:cNvSpPr>
            <a:spLocks noGrp="1"/>
          </p:cNvSpPr>
          <p:nvPr>
            <p:ph sz="half" idx="4294967295"/>
          </p:nvPr>
        </p:nvSpPr>
        <p:spPr>
          <a:xfrm>
            <a:off x="457200" y="1600200"/>
            <a:ext cx="4038600" cy="4525963"/>
          </a:xfrm>
          <a:prstGeom prst="rect">
            <a:avLst/>
          </a:prstGeom>
        </p:spPr>
        <p:txBody>
          <a:bodyPr/>
          <a:lstStyle/>
          <a:p>
            <a:endParaRPr lang="en-US" dirty="0" smtClean="0"/>
          </a:p>
          <a:p>
            <a:r>
              <a:rPr lang="en-US" dirty="0" smtClean="0"/>
              <a:t>For a resource or capability to establish a competitive advantage two conditions must be present:</a:t>
            </a:r>
          </a:p>
          <a:p>
            <a:endParaRPr lang="en-US" dirty="0" smtClean="0"/>
          </a:p>
        </p:txBody>
      </p:sp>
      <p:sp>
        <p:nvSpPr>
          <p:cNvPr id="4" name="Content Placeholder 3"/>
          <p:cNvSpPr>
            <a:spLocks noGrp="1"/>
          </p:cNvSpPr>
          <p:nvPr>
            <p:ph sz="half" idx="2"/>
          </p:nvPr>
        </p:nvSpPr>
        <p:spPr/>
        <p:txBody>
          <a:bodyPr/>
          <a:lstStyle/>
          <a:p>
            <a:pPr marL="514350" indent="-514350">
              <a:buFont typeface="+mj-lt"/>
              <a:buAutoNum type="arabicPeriod"/>
            </a:pPr>
            <a:endParaRPr lang="en-US" dirty="0" smtClean="0"/>
          </a:p>
          <a:p>
            <a:pPr marL="514350" indent="-514350" algn="ctr">
              <a:buFont typeface="+mj-lt"/>
              <a:buAutoNum type="arabicPeriod"/>
            </a:pPr>
            <a:r>
              <a:rPr lang="en-US" dirty="0" smtClean="0"/>
              <a:t>Scarcity </a:t>
            </a:r>
          </a:p>
          <a:p>
            <a:pPr marL="514350" indent="-514350">
              <a:buFont typeface="+mj-lt"/>
              <a:buAutoNum type="arabicPeriod"/>
            </a:pPr>
            <a:endParaRPr lang="en-US" dirty="0"/>
          </a:p>
          <a:p>
            <a:pPr marL="514350" indent="-514350" algn="ctr">
              <a:buFont typeface="+mj-lt"/>
              <a:buAutoNum type="arabicPeriod"/>
            </a:pPr>
            <a:r>
              <a:rPr lang="en-US" dirty="0" smtClean="0"/>
              <a:t>Relevance </a:t>
            </a:r>
            <a:endParaRPr lang="en-US" dirty="0"/>
          </a:p>
        </p:txBody>
      </p:sp>
    </p:spTree>
    <p:extLst>
      <p:ext uri="{BB962C8B-B14F-4D97-AF65-F5344CB8AC3E}">
        <p14:creationId xmlns:p14="http://schemas.microsoft.com/office/powerpoint/2010/main" val="379252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Conditions </a:t>
            </a:r>
            <a:endParaRPr lang="en-US" dirty="0"/>
          </a:p>
        </p:txBody>
      </p:sp>
      <p:sp>
        <p:nvSpPr>
          <p:cNvPr id="3" name="Content Placeholder 2"/>
          <p:cNvSpPr>
            <a:spLocks noGrp="1"/>
          </p:cNvSpPr>
          <p:nvPr>
            <p:ph idx="1"/>
          </p:nvPr>
        </p:nvSpPr>
        <p:spPr/>
        <p:txBody>
          <a:bodyPr/>
          <a:lstStyle/>
          <a:p>
            <a:r>
              <a:rPr lang="en-US" dirty="0" smtClean="0"/>
              <a:t>Scarcity – if a resource or capability is widely available within the industry, then it may be essential to compete, but it will not be sufficient basis for competitive advantage. </a:t>
            </a:r>
          </a:p>
          <a:p>
            <a:r>
              <a:rPr lang="en-US" dirty="0" smtClean="0"/>
              <a:t>Relevance – a resource or capability must be relevant to the key success factors in the market. </a:t>
            </a:r>
            <a:endParaRPr lang="en-US" dirty="0"/>
          </a:p>
        </p:txBody>
      </p:sp>
    </p:spTree>
    <p:extLst>
      <p:ext uri="{BB962C8B-B14F-4D97-AF65-F5344CB8AC3E}">
        <p14:creationId xmlns:p14="http://schemas.microsoft.com/office/powerpoint/2010/main" val="2896614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Sustaining a competitive advantage </a:t>
            </a:r>
            <a:endParaRPr lang="en-US" dirty="0"/>
          </a:p>
        </p:txBody>
      </p:sp>
      <p:sp>
        <p:nvSpPr>
          <p:cNvPr id="3" name="Content Placeholder 2"/>
          <p:cNvSpPr>
            <a:spLocks noGrp="1"/>
          </p:cNvSpPr>
          <p:nvPr>
            <p:ph idx="1"/>
          </p:nvPr>
        </p:nvSpPr>
        <p:spPr/>
        <p:txBody>
          <a:bodyPr/>
          <a:lstStyle/>
          <a:p>
            <a:endParaRPr lang="en-US" dirty="0" smtClean="0"/>
          </a:p>
          <a:p>
            <a:r>
              <a:rPr lang="en-US" dirty="0" smtClean="0"/>
              <a:t>Profits earned depend not just on ability to establish Competitive Advantage </a:t>
            </a:r>
          </a:p>
          <a:p>
            <a:endParaRPr lang="en-US" dirty="0" smtClean="0"/>
          </a:p>
          <a:p>
            <a:r>
              <a:rPr lang="en-US" dirty="0" smtClean="0"/>
              <a:t>But also on how long the advantage can be sustained </a:t>
            </a:r>
          </a:p>
          <a:p>
            <a:pPr marL="0" indent="0">
              <a:buNone/>
            </a:pPr>
            <a:endParaRPr lang="en-US" dirty="0"/>
          </a:p>
        </p:txBody>
      </p:sp>
    </p:spTree>
    <p:extLst>
      <p:ext uri="{BB962C8B-B14F-4D97-AF65-F5344CB8AC3E}">
        <p14:creationId xmlns:p14="http://schemas.microsoft.com/office/powerpoint/2010/main" val="2984702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Sustaining Competitive Adv. Cont. </a:t>
            </a:r>
            <a:endParaRPr lang="en-US" dirty="0"/>
          </a:p>
        </p:txBody>
      </p:sp>
      <p:sp>
        <p:nvSpPr>
          <p:cNvPr id="3" name="Content Placeholder 2"/>
          <p:cNvSpPr>
            <a:spLocks noGrp="1"/>
          </p:cNvSpPr>
          <p:nvPr>
            <p:ph sz="half" idx="4294967295"/>
          </p:nvPr>
        </p:nvSpPr>
        <p:spPr>
          <a:xfrm>
            <a:off x="457200" y="1600200"/>
            <a:ext cx="4038600" cy="4525963"/>
          </a:xfrm>
          <a:prstGeom prst="rect">
            <a:avLst/>
          </a:prstGeom>
        </p:spPr>
        <p:txBody>
          <a:bodyPr/>
          <a:lstStyle/>
          <a:p>
            <a:r>
              <a:rPr lang="en-US" dirty="0" smtClean="0"/>
              <a:t>Sustaining depends on durability, and if rivals can transfer, and replicate resources and capabilities.  </a:t>
            </a:r>
            <a:endParaRPr lang="en-US" dirty="0"/>
          </a:p>
        </p:txBody>
      </p:sp>
      <p:sp>
        <p:nvSpPr>
          <p:cNvPr id="4" name="Content Placeholder 3"/>
          <p:cNvSpPr>
            <a:spLocks noGrp="1"/>
          </p:cNvSpPr>
          <p:nvPr>
            <p:ph sz="half" idx="2"/>
          </p:nvPr>
        </p:nvSpPr>
        <p:spPr/>
        <p:txBody>
          <a:bodyPr/>
          <a:lstStyle/>
          <a:p>
            <a:r>
              <a:rPr lang="en-US" dirty="0" smtClean="0"/>
              <a:t>Durability – leads to a more secure basis for CA.</a:t>
            </a:r>
          </a:p>
          <a:p>
            <a:r>
              <a:rPr lang="en-US" dirty="0" smtClean="0"/>
              <a:t>Transferability – must be mobile between companies. </a:t>
            </a:r>
          </a:p>
          <a:p>
            <a:r>
              <a:rPr lang="en-US" dirty="0" err="1" smtClean="0"/>
              <a:t>Replicability</a:t>
            </a:r>
            <a:r>
              <a:rPr lang="en-US" dirty="0" smtClean="0"/>
              <a:t> – if a firm cannot buy it, it must build it.  </a:t>
            </a:r>
            <a:endParaRPr lang="en-US" dirty="0"/>
          </a:p>
        </p:txBody>
      </p:sp>
    </p:spTree>
    <p:extLst>
      <p:ext uri="{BB962C8B-B14F-4D97-AF65-F5344CB8AC3E}">
        <p14:creationId xmlns:p14="http://schemas.microsoft.com/office/powerpoint/2010/main" val="2796420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Appropriating the returns to Competitive Advantage</a:t>
            </a:r>
            <a:endParaRPr lang="en-US" dirty="0"/>
          </a:p>
        </p:txBody>
      </p:sp>
      <p:sp>
        <p:nvSpPr>
          <p:cNvPr id="3" name="Content Placeholder 2"/>
          <p:cNvSpPr>
            <a:spLocks noGrp="1"/>
          </p:cNvSpPr>
          <p:nvPr>
            <p:ph idx="1"/>
          </p:nvPr>
        </p:nvSpPr>
        <p:spPr/>
        <p:txBody>
          <a:bodyPr/>
          <a:lstStyle/>
          <a:p>
            <a:r>
              <a:rPr lang="en-US" dirty="0" smtClean="0"/>
              <a:t>Who gains the returns generated by superior capabilities?</a:t>
            </a:r>
          </a:p>
          <a:p>
            <a:pPr lvl="1"/>
            <a:r>
              <a:rPr lang="en-US" dirty="0" smtClean="0"/>
              <a:t>Normally, to the owner of the capability</a:t>
            </a:r>
          </a:p>
          <a:p>
            <a:pPr lvl="2"/>
            <a:r>
              <a:rPr lang="en-US" dirty="0" smtClean="0"/>
              <a:t>But it’s not always that simple</a:t>
            </a:r>
          </a:p>
          <a:p>
            <a:pPr lvl="1"/>
            <a:r>
              <a:rPr lang="en-US" dirty="0" smtClean="0"/>
              <a:t>Capabilities depend heavily on the skills and efforts of employees – who are not owned by the firm. </a:t>
            </a:r>
            <a:endParaRPr lang="en-US" dirty="0"/>
          </a:p>
        </p:txBody>
      </p:sp>
    </p:spTree>
    <p:extLst>
      <p:ext uri="{BB962C8B-B14F-4D97-AF65-F5344CB8AC3E}">
        <p14:creationId xmlns:p14="http://schemas.microsoft.com/office/powerpoint/2010/main" val="831948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Analysis into Practice</a:t>
            </a:r>
            <a:endParaRPr lang="en-US" dirty="0"/>
          </a:p>
        </p:txBody>
      </p:sp>
      <p:sp>
        <p:nvSpPr>
          <p:cNvPr id="3" name="Content Placeholder 2"/>
          <p:cNvSpPr>
            <a:spLocks noGrp="1"/>
          </p:cNvSpPr>
          <p:nvPr>
            <p:ph idx="1"/>
          </p:nvPr>
        </p:nvSpPr>
        <p:spPr/>
        <p:txBody>
          <a:bodyPr/>
          <a:lstStyle/>
          <a:p>
            <a:r>
              <a:rPr lang="en-US" dirty="0" smtClean="0"/>
              <a:t>It is a step by step approach to:</a:t>
            </a:r>
          </a:p>
          <a:p>
            <a:endParaRPr lang="en-US" dirty="0" smtClean="0"/>
          </a:p>
          <a:p>
            <a:pPr lvl="1"/>
            <a:r>
              <a:rPr lang="en-US" dirty="0" smtClean="0"/>
              <a:t>How a company can appraise its resources and capabilities </a:t>
            </a:r>
          </a:p>
          <a:p>
            <a:pPr lvl="1"/>
            <a:endParaRPr lang="en-US" dirty="0" smtClean="0"/>
          </a:p>
          <a:p>
            <a:pPr lvl="1"/>
            <a:r>
              <a:rPr lang="en-US" dirty="0" smtClean="0"/>
              <a:t>Then use the appraisal to guide strategy formulation</a:t>
            </a:r>
            <a:endParaRPr lang="en-US" dirty="0"/>
          </a:p>
        </p:txBody>
      </p:sp>
    </p:spTree>
    <p:extLst>
      <p:ext uri="{BB962C8B-B14F-4D97-AF65-F5344CB8AC3E}">
        <p14:creationId xmlns:p14="http://schemas.microsoft.com/office/powerpoint/2010/main" val="170954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a:t>
            </a:r>
            <a:endParaRPr lang="en-US" dirty="0"/>
          </a:p>
        </p:txBody>
      </p:sp>
      <p:sp>
        <p:nvSpPr>
          <p:cNvPr id="3" name="Content Placeholder 2"/>
          <p:cNvSpPr>
            <a:spLocks noGrp="1"/>
          </p:cNvSpPr>
          <p:nvPr>
            <p:ph idx="1"/>
          </p:nvPr>
        </p:nvSpPr>
        <p:spPr/>
        <p:txBody>
          <a:bodyPr/>
          <a:lstStyle/>
          <a:p>
            <a:r>
              <a:rPr lang="en-US" dirty="0" smtClean="0"/>
              <a:t>Identify the key resources and capabilities</a:t>
            </a:r>
          </a:p>
          <a:p>
            <a:pPr lvl="1"/>
            <a:r>
              <a:rPr lang="en-US" dirty="0" smtClean="0"/>
              <a:t>Either begin from outside or inside the firm</a:t>
            </a:r>
          </a:p>
          <a:p>
            <a:pPr lvl="1"/>
            <a:r>
              <a:rPr lang="en-US" dirty="0" smtClean="0"/>
              <a:t>Hyundai example</a:t>
            </a:r>
          </a:p>
          <a:p>
            <a:pPr lvl="2"/>
            <a:r>
              <a:rPr lang="en-US" dirty="0" smtClean="0"/>
              <a:t>External factors – new product development capability, effective supply chain management, global distribution, brand strength and so on.</a:t>
            </a:r>
          </a:p>
          <a:p>
            <a:pPr lvl="2"/>
            <a:r>
              <a:rPr lang="en-US" dirty="0" smtClean="0"/>
              <a:t>Internal function – is either a functional approach or the value chain approach.</a:t>
            </a:r>
            <a:endParaRPr lang="en-US" dirty="0"/>
          </a:p>
        </p:txBody>
      </p:sp>
    </p:spTree>
    <p:extLst>
      <p:ext uri="{BB962C8B-B14F-4D97-AF65-F5344CB8AC3E}">
        <p14:creationId xmlns:p14="http://schemas.microsoft.com/office/powerpoint/2010/main" val="315184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Shifting from the external to the internal</a:t>
            </a:r>
            <a:endParaRPr lang="en-US" dirty="0"/>
          </a:p>
        </p:txBody>
      </p:sp>
      <p:sp>
        <p:nvSpPr>
          <p:cNvPr id="3" name="Content Placeholder 2"/>
          <p:cNvSpPr>
            <a:spLocks noGrp="1"/>
          </p:cNvSpPr>
          <p:nvPr>
            <p:ph idx="1"/>
          </p:nvPr>
        </p:nvSpPr>
        <p:spPr/>
        <p:txBody>
          <a:bodyPr/>
          <a:lstStyle/>
          <a:p>
            <a:r>
              <a:rPr lang="en-US" dirty="0" smtClean="0"/>
              <a:t>Emphasis towards the interface between strategy and the resources and capabilities of the firm</a:t>
            </a:r>
          </a:p>
          <a:p>
            <a:r>
              <a:rPr lang="en-US" dirty="0" smtClean="0"/>
              <a:t>The trend over time from seeing sources of profit as lying mainly in the external environment, to seeing sources of profit being located within the firms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a:t>
            </a:r>
            <a:endParaRPr lang="en-US" dirty="0"/>
          </a:p>
        </p:txBody>
      </p:sp>
      <p:sp>
        <p:nvSpPr>
          <p:cNvPr id="3" name="Content Placeholder 2"/>
          <p:cNvSpPr>
            <a:spLocks noGrp="1"/>
          </p:cNvSpPr>
          <p:nvPr>
            <p:ph idx="1"/>
          </p:nvPr>
        </p:nvSpPr>
        <p:spPr/>
        <p:txBody>
          <a:bodyPr>
            <a:normAutofit/>
          </a:bodyPr>
          <a:lstStyle/>
          <a:p>
            <a:r>
              <a:rPr lang="en-US" dirty="0" smtClean="0"/>
              <a:t>Appraising resources and capabilities</a:t>
            </a:r>
          </a:p>
          <a:p>
            <a:pPr lvl="1"/>
            <a:r>
              <a:rPr lang="en-US" dirty="0" smtClean="0"/>
              <a:t>Appraised against two key criteria</a:t>
            </a:r>
          </a:p>
          <a:p>
            <a:pPr marL="1371600" lvl="2" indent="-457200">
              <a:buFont typeface="+mj-lt"/>
              <a:buAutoNum type="arabicPeriod"/>
            </a:pPr>
            <a:r>
              <a:rPr lang="en-US" dirty="0" smtClean="0"/>
              <a:t>Assessing Importance </a:t>
            </a:r>
          </a:p>
          <a:p>
            <a:pPr lvl="3"/>
            <a:r>
              <a:rPr lang="en-US" dirty="0" smtClean="0"/>
              <a:t>Which resources and capabilities are most important in keeping a competitive advantage</a:t>
            </a:r>
          </a:p>
          <a:p>
            <a:pPr marL="1371600" lvl="2" indent="-457200">
              <a:buFont typeface="+mj-lt"/>
              <a:buAutoNum type="arabicPeriod"/>
            </a:pPr>
            <a:r>
              <a:rPr lang="en-US" dirty="0" smtClean="0"/>
              <a:t>Assessing Relative Strengths </a:t>
            </a:r>
          </a:p>
          <a:p>
            <a:pPr lvl="3"/>
            <a:r>
              <a:rPr lang="en-US" dirty="0" smtClean="0"/>
              <a:t>Where are the strengths and weaknesses as compared to competitors</a:t>
            </a:r>
          </a:p>
          <a:p>
            <a:r>
              <a:rPr lang="en-US" dirty="0" smtClean="0"/>
              <a:t>Bringing together importance and relative strength – highlights key strengths and </a:t>
            </a:r>
            <a:r>
              <a:rPr lang="en-US" smtClean="0"/>
              <a:t>key weaknesses</a:t>
            </a:r>
          </a:p>
        </p:txBody>
      </p:sp>
    </p:spTree>
    <p:extLst>
      <p:ext uri="{BB962C8B-B14F-4D97-AF65-F5344CB8AC3E}">
        <p14:creationId xmlns:p14="http://schemas.microsoft.com/office/powerpoint/2010/main" val="2720327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Step 3: Developing Strategy implications</a:t>
            </a:r>
            <a:endParaRPr lang="en-US" dirty="0"/>
          </a:p>
        </p:txBody>
      </p:sp>
      <p:sp>
        <p:nvSpPr>
          <p:cNvPr id="5" name="Content Placeholder 4"/>
          <p:cNvSpPr>
            <a:spLocks noGrp="1"/>
          </p:cNvSpPr>
          <p:nvPr>
            <p:ph idx="1"/>
          </p:nvPr>
        </p:nvSpPr>
        <p:spPr/>
        <p:txBody>
          <a:bodyPr/>
          <a:lstStyle/>
          <a:p>
            <a:r>
              <a:rPr lang="en-US" dirty="0" smtClean="0"/>
              <a:t>How can we exploit our key strengths? </a:t>
            </a:r>
          </a:p>
          <a:p>
            <a:endParaRPr lang="en-US" dirty="0"/>
          </a:p>
          <a:p>
            <a:r>
              <a:rPr lang="en-US" dirty="0" smtClean="0"/>
              <a:t>How do we upgrade our weaknesses? Reducing vulnerability?</a:t>
            </a:r>
          </a:p>
          <a:p>
            <a:endParaRPr lang="en-US" dirty="0"/>
          </a:p>
          <a:p>
            <a:r>
              <a:rPr lang="en-US" dirty="0" smtClean="0"/>
              <a:t>What are our inconsequential strengths? Can we deploy them better?</a:t>
            </a:r>
            <a:endParaRPr lang="en-US" dirty="0"/>
          </a:p>
        </p:txBody>
      </p:sp>
    </p:spTree>
    <p:extLst>
      <p:ext uri="{BB962C8B-B14F-4D97-AF65-F5344CB8AC3E}">
        <p14:creationId xmlns:p14="http://schemas.microsoft.com/office/powerpoint/2010/main" val="2488348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Key strengths</a:t>
            </a:r>
            <a:endParaRPr lang="en-US" dirty="0"/>
          </a:p>
        </p:txBody>
      </p:sp>
      <p:sp>
        <p:nvSpPr>
          <p:cNvPr id="3" name="Content Placeholder 2"/>
          <p:cNvSpPr>
            <a:spLocks noGrp="1"/>
          </p:cNvSpPr>
          <p:nvPr>
            <p:ph idx="1"/>
          </p:nvPr>
        </p:nvSpPr>
        <p:spPr/>
        <p:txBody>
          <a:bodyPr/>
          <a:lstStyle/>
          <a:p>
            <a:r>
              <a:rPr lang="en-US" dirty="0" smtClean="0"/>
              <a:t>We want to deploy our strengths to the greatest effect.</a:t>
            </a:r>
          </a:p>
          <a:p>
            <a:pPr marL="342900" indent="-342900">
              <a:buFont typeface="Arial"/>
              <a:buChar char="•"/>
            </a:pPr>
            <a:r>
              <a:rPr lang="en-US" dirty="0" smtClean="0"/>
              <a:t>Ex.- Hyundai’s product development</a:t>
            </a:r>
          </a:p>
          <a:p>
            <a:endParaRPr lang="en-US" dirty="0"/>
          </a:p>
          <a:p>
            <a:r>
              <a:rPr lang="en-US" dirty="0" smtClean="0"/>
              <a:t>Strategies will be different within each company.</a:t>
            </a:r>
          </a:p>
          <a:p>
            <a:pPr marL="342900" indent="-342900">
              <a:buFont typeface="Arial"/>
              <a:buChar char="•"/>
            </a:pPr>
            <a:r>
              <a:rPr lang="en-US" dirty="0" smtClean="0"/>
              <a:t>Ex.- Toyota’s outstanding manufacturing capability</a:t>
            </a:r>
          </a:p>
          <a:p>
            <a:pPr marL="342900" indent="-342900">
              <a:buFont typeface="Arial"/>
              <a:buChar char="•"/>
            </a:pPr>
            <a:endParaRPr lang="en-US" dirty="0"/>
          </a:p>
          <a:p>
            <a:r>
              <a:rPr lang="en-US" dirty="0" smtClean="0"/>
              <a:t>Each company is striving after a distinctly different strategy. </a:t>
            </a:r>
          </a:p>
        </p:txBody>
      </p:sp>
    </p:spTree>
    <p:extLst>
      <p:ext uri="{BB962C8B-B14F-4D97-AF65-F5344CB8AC3E}">
        <p14:creationId xmlns:p14="http://schemas.microsoft.com/office/powerpoint/2010/main" val="1057923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Key Weaknesses</a:t>
            </a:r>
            <a:endParaRPr lang="en-US" dirty="0"/>
          </a:p>
        </p:txBody>
      </p:sp>
      <p:sp>
        <p:nvSpPr>
          <p:cNvPr id="3" name="Content Placeholder 2"/>
          <p:cNvSpPr>
            <a:spLocks noGrp="1"/>
          </p:cNvSpPr>
          <p:nvPr>
            <p:ph idx="1"/>
          </p:nvPr>
        </p:nvSpPr>
        <p:spPr/>
        <p:txBody>
          <a:bodyPr/>
          <a:lstStyle/>
          <a:p>
            <a:r>
              <a:rPr lang="en-US" dirty="0" smtClean="0"/>
              <a:t>Converting a weakness to a strength is likely to be a long term process. </a:t>
            </a:r>
          </a:p>
          <a:p>
            <a:endParaRPr lang="en-US" dirty="0"/>
          </a:p>
          <a:p>
            <a:r>
              <a:rPr lang="en-US" dirty="0" smtClean="0"/>
              <a:t>The most successful approach to these weaknesses is to outsource. As seen in the car industry. </a:t>
            </a:r>
          </a:p>
          <a:p>
            <a:endParaRPr lang="en-US" dirty="0"/>
          </a:p>
          <a:p>
            <a:endParaRPr lang="en-US" dirty="0" smtClean="0"/>
          </a:p>
        </p:txBody>
      </p:sp>
    </p:spTree>
    <p:extLst>
      <p:ext uri="{BB962C8B-B14F-4D97-AF65-F5344CB8AC3E}">
        <p14:creationId xmlns:p14="http://schemas.microsoft.com/office/powerpoint/2010/main" val="2041918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93870"/>
            <a:ext cx="7620000" cy="4532294"/>
          </a:xfrm>
        </p:spPr>
        <p:txBody>
          <a:bodyPr/>
          <a:lstStyle/>
          <a:p>
            <a:pPr marL="342900" indent="-342900">
              <a:buFont typeface="Arial"/>
              <a:buChar char="•"/>
            </a:pPr>
            <a:r>
              <a:rPr lang="en-US" dirty="0" smtClean="0"/>
              <a:t>Ford was completely vertically integrated in the 1930’s.</a:t>
            </a:r>
          </a:p>
          <a:p>
            <a:pPr marL="342900" indent="-342900">
              <a:buFont typeface="Arial"/>
              <a:buChar char="•"/>
            </a:pPr>
            <a:endParaRPr lang="en-US" dirty="0"/>
          </a:p>
          <a:p>
            <a:pPr marL="342900" indent="-342900">
              <a:buFont typeface="Arial"/>
              <a:buChar char="•"/>
            </a:pPr>
            <a:r>
              <a:rPr lang="en-US" dirty="0" smtClean="0"/>
              <a:t>In 2004 with the opening of their Dearborn truck plant they have outsourced very many key aspects of production. </a:t>
            </a:r>
          </a:p>
          <a:p>
            <a:pPr marL="342900" indent="-342900">
              <a:buFont typeface="Arial"/>
              <a:buChar char="•"/>
            </a:pPr>
            <a:endParaRPr lang="en-US" dirty="0"/>
          </a:p>
          <a:p>
            <a:pPr marL="342900" indent="-342900">
              <a:buFont typeface="Arial"/>
              <a:buChar char="•"/>
            </a:pPr>
            <a:r>
              <a:rPr lang="en-US" dirty="0" smtClean="0"/>
              <a:t>Nike itself only handles design, marketing, and overall system integration. But every other aspect even manufacturing is outsourced. </a:t>
            </a:r>
            <a:endParaRPr lang="en-US" dirty="0"/>
          </a:p>
        </p:txBody>
      </p:sp>
      <p:sp>
        <p:nvSpPr>
          <p:cNvPr id="4" name="TextBox 3"/>
          <p:cNvSpPr txBox="1"/>
          <p:nvPr/>
        </p:nvSpPr>
        <p:spPr>
          <a:xfrm>
            <a:off x="572765" y="373563"/>
            <a:ext cx="6126090" cy="369332"/>
          </a:xfrm>
          <a:prstGeom prst="rect">
            <a:avLst/>
          </a:prstGeom>
          <a:noFill/>
        </p:spPr>
        <p:txBody>
          <a:bodyPr wrap="square" rtlCol="0">
            <a:spAutoFit/>
          </a:bodyPr>
          <a:lstStyle/>
          <a:p>
            <a:r>
              <a:rPr lang="en-US" dirty="0" smtClean="0"/>
              <a:t>Examples</a:t>
            </a:r>
            <a:endParaRPr lang="en-US" dirty="0"/>
          </a:p>
        </p:txBody>
      </p:sp>
    </p:spTree>
    <p:extLst>
      <p:ext uri="{BB962C8B-B14F-4D97-AF65-F5344CB8AC3E}">
        <p14:creationId xmlns:p14="http://schemas.microsoft.com/office/powerpoint/2010/main" val="2327683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Superfluous Strengths </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Having strengths that are not vital to the companies main focus. </a:t>
            </a:r>
          </a:p>
          <a:p>
            <a:pPr marL="342900" indent="-342900">
              <a:buFont typeface="Arial"/>
              <a:buChar char="•"/>
            </a:pPr>
            <a:r>
              <a:rPr lang="en-US" dirty="0" smtClean="0"/>
              <a:t>Recognizing these strengths, and how the opportunity cost is leading elsewhere.</a:t>
            </a:r>
          </a:p>
          <a:p>
            <a:pPr marL="342900" indent="-342900">
              <a:buFont typeface="Arial"/>
              <a:buChar char="•"/>
            </a:pPr>
            <a:r>
              <a:rPr lang="en-US" dirty="0" smtClean="0"/>
              <a:t>Thus reinvesting the capital in somewhere that can improve profit or production. </a:t>
            </a:r>
          </a:p>
          <a:p>
            <a:pPr marL="342900" indent="-342900">
              <a:buFont typeface="Arial"/>
              <a:buChar char="•"/>
            </a:pPr>
            <a:r>
              <a:rPr lang="en-US" dirty="0" smtClean="0"/>
              <a:t>Ex.- Capcom realizing that developing was their key strength rather than manufacturing. </a:t>
            </a:r>
            <a:endParaRPr lang="en-US" dirty="0"/>
          </a:p>
        </p:txBody>
      </p:sp>
    </p:spTree>
    <p:extLst>
      <p:ext uri="{BB962C8B-B14F-4D97-AF65-F5344CB8AC3E}">
        <p14:creationId xmlns:p14="http://schemas.microsoft.com/office/powerpoint/2010/main" val="165456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Developing resources and capabilities </a:t>
            </a:r>
            <a:endParaRPr lang="en-US" dirty="0"/>
          </a:p>
        </p:txBody>
      </p:sp>
      <p:sp>
        <p:nvSpPr>
          <p:cNvPr id="3" name="Content Placeholder 2"/>
          <p:cNvSpPr>
            <a:spLocks noGrp="1"/>
          </p:cNvSpPr>
          <p:nvPr>
            <p:ph idx="1"/>
          </p:nvPr>
        </p:nvSpPr>
        <p:spPr/>
        <p:txBody>
          <a:bodyPr>
            <a:normAutofit fontScale="92500"/>
          </a:bodyPr>
          <a:lstStyle/>
          <a:p>
            <a:pPr marL="342900" indent="-342900">
              <a:buFont typeface="Arial"/>
              <a:buChar char="•"/>
            </a:pPr>
            <a:r>
              <a:rPr lang="en-US" dirty="0" smtClean="0"/>
              <a:t>As time passes companies must deal with change. </a:t>
            </a:r>
          </a:p>
          <a:p>
            <a:pPr marL="342900" indent="-342900">
              <a:buFont typeface="Arial"/>
              <a:buChar char="•"/>
            </a:pPr>
            <a:r>
              <a:rPr lang="en-US" dirty="0" smtClean="0"/>
              <a:t>Firms must develop new resources and capabilities.</a:t>
            </a:r>
          </a:p>
          <a:p>
            <a:r>
              <a:rPr lang="en-US" dirty="0" smtClean="0"/>
              <a:t>(Tangible or intangible)</a:t>
            </a:r>
          </a:p>
          <a:p>
            <a:endParaRPr lang="en-US" dirty="0" smtClean="0"/>
          </a:p>
          <a:p>
            <a:endParaRPr lang="en-US" dirty="0"/>
          </a:p>
          <a:p>
            <a:pPr marL="342900" indent="-342900">
              <a:buFont typeface="Arial"/>
              <a:buChar char="•"/>
            </a:pPr>
            <a:r>
              <a:rPr lang="en-US" dirty="0" smtClean="0"/>
              <a:t>It has shown throughout sports and in many different industries that it does not necessarily mean being the biggest or most affluent will make you the best.</a:t>
            </a:r>
          </a:p>
          <a:p>
            <a:pPr marL="0" indent="0">
              <a:buNone/>
            </a:pPr>
            <a:endParaRPr lang="en-US" dirty="0"/>
          </a:p>
          <a:p>
            <a:pPr marL="342900" indent="-342900">
              <a:buFont typeface="Arial"/>
              <a:buChar char="•"/>
            </a:pPr>
            <a:r>
              <a:rPr lang="en-US" dirty="0" smtClean="0"/>
              <a:t>Ex.- GM and Honda, Pixar and </a:t>
            </a:r>
            <a:r>
              <a:rPr lang="en-US" dirty="0" err="1" smtClean="0"/>
              <a:t>Aardman</a:t>
            </a:r>
            <a:r>
              <a:rPr lang="en-US" dirty="0" smtClean="0"/>
              <a:t> Animations over Walt Disney, and soccer teams Arsenal vs. Chelsea.</a:t>
            </a:r>
            <a:endParaRPr lang="en-US" dirty="0"/>
          </a:p>
          <a:p>
            <a:endParaRPr lang="en-US" dirty="0" smtClean="0"/>
          </a:p>
        </p:txBody>
      </p:sp>
    </p:spTree>
    <p:extLst>
      <p:ext uri="{BB962C8B-B14F-4D97-AF65-F5344CB8AC3E}">
        <p14:creationId xmlns:p14="http://schemas.microsoft.com/office/powerpoint/2010/main" val="2387860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capability</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Organizational capability is path dependent.</a:t>
            </a:r>
          </a:p>
          <a:p>
            <a:pPr marL="342900" indent="-342900">
              <a:buFont typeface="Arial"/>
              <a:buChar char="•"/>
            </a:pPr>
            <a:endParaRPr lang="en-US" dirty="0"/>
          </a:p>
          <a:p>
            <a:pPr marL="342900" indent="-342900">
              <a:buFont typeface="Arial"/>
              <a:buChar char="•"/>
            </a:pPr>
            <a:endParaRPr lang="en-US" dirty="0"/>
          </a:p>
          <a:p>
            <a:pPr marL="342900" indent="-342900">
              <a:buFont typeface="Arial"/>
              <a:buChar char="•"/>
            </a:pPr>
            <a:r>
              <a:rPr lang="en-US" dirty="0" smtClean="0"/>
              <a:t>Meaning capabilities are developed over time.</a:t>
            </a:r>
          </a:p>
          <a:p>
            <a:pPr marL="342900" indent="-342900">
              <a:buFont typeface="Arial"/>
              <a:buChar char="•"/>
            </a:pPr>
            <a:endParaRPr lang="en-US" dirty="0"/>
          </a:p>
          <a:p>
            <a:pPr marL="342900" indent="-342900">
              <a:buFont typeface="Arial"/>
              <a:buChar char="•"/>
            </a:pPr>
            <a:r>
              <a:rPr lang="en-US" dirty="0" smtClean="0"/>
              <a:t>The company’s capabilities today are the result of its history. </a:t>
            </a:r>
          </a:p>
        </p:txBody>
      </p:sp>
    </p:spTree>
    <p:extLst>
      <p:ext uri="{BB962C8B-B14F-4D97-AF65-F5344CB8AC3E}">
        <p14:creationId xmlns:p14="http://schemas.microsoft.com/office/powerpoint/2010/main" val="1759945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link between resources and capabilities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Two factors that contribute to efficiency and effectiveness of teams.</a:t>
            </a:r>
          </a:p>
          <a:p>
            <a:pPr marL="342900" indent="-342900">
              <a:buFont typeface="Arial"/>
              <a:buChar char="•"/>
            </a:pPr>
            <a:endParaRPr lang="en-US" dirty="0"/>
          </a:p>
          <a:p>
            <a:pPr marL="342900" indent="-342900">
              <a:buFont typeface="Arial"/>
              <a:buChar char="•"/>
            </a:pPr>
            <a:r>
              <a:rPr lang="en-US" dirty="0" smtClean="0"/>
              <a:t>The first being organizational learning.</a:t>
            </a:r>
          </a:p>
          <a:p>
            <a:pPr marL="342900" indent="-342900">
              <a:buFont typeface="Arial"/>
              <a:buChar char="•"/>
            </a:pPr>
            <a:endParaRPr lang="en-US" dirty="0"/>
          </a:p>
          <a:p>
            <a:pPr marL="342900" indent="-342900">
              <a:buFont typeface="Arial"/>
              <a:buChar char="•"/>
            </a:pPr>
            <a:r>
              <a:rPr lang="en-US" dirty="0" smtClean="0"/>
              <a:t>The second is culture.</a:t>
            </a:r>
          </a:p>
          <a:p>
            <a:pPr marL="342900" indent="-342900">
              <a:buFont typeface="Arial"/>
              <a:buChar char="•"/>
            </a:pPr>
            <a:endParaRPr lang="en-US" dirty="0"/>
          </a:p>
          <a:p>
            <a:endParaRPr lang="en-US" dirty="0"/>
          </a:p>
        </p:txBody>
      </p:sp>
    </p:spTree>
    <p:extLst>
      <p:ext uri="{BB962C8B-B14F-4D97-AF65-F5344CB8AC3E}">
        <p14:creationId xmlns:p14="http://schemas.microsoft.com/office/powerpoint/2010/main" val="3249898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804" y="1089664"/>
            <a:ext cx="6702357" cy="1158046"/>
          </a:xfrm>
        </p:spPr>
        <p:txBody>
          <a:bodyPr>
            <a:normAutofit fontScale="90000"/>
          </a:bodyPr>
          <a:lstStyle/>
          <a:p>
            <a:r>
              <a:rPr lang="en-US" dirty="0" smtClean="0"/>
              <a:t>Are organizational capabilities rigid or dynamic? </a:t>
            </a:r>
            <a:endParaRPr lang="en-US" dirty="0"/>
          </a:p>
        </p:txBody>
      </p:sp>
      <p:sp>
        <p:nvSpPr>
          <p:cNvPr id="3" name="Content Placeholder 2"/>
          <p:cNvSpPr>
            <a:spLocks noGrp="1"/>
          </p:cNvSpPr>
          <p:nvPr>
            <p:ph idx="1"/>
          </p:nvPr>
        </p:nvSpPr>
        <p:spPr>
          <a:xfrm>
            <a:off x="942804" y="2596369"/>
            <a:ext cx="6702357" cy="3480261"/>
          </a:xfrm>
        </p:spPr>
        <p:txBody>
          <a:bodyPr>
            <a:normAutofit fontScale="85000" lnSpcReduction="20000"/>
          </a:bodyPr>
          <a:lstStyle/>
          <a:p>
            <a:pPr marL="342900" indent="-342900">
              <a:buFont typeface="Arial"/>
              <a:buChar char="•"/>
            </a:pPr>
            <a:r>
              <a:rPr lang="en-US" dirty="0" smtClean="0"/>
              <a:t>The more rigid a firm is the harder to adapt to new circumstances. (referencing culture)</a:t>
            </a:r>
          </a:p>
          <a:p>
            <a:pPr marL="342900" indent="-342900">
              <a:buFont typeface="Arial"/>
              <a:buChar char="•"/>
            </a:pPr>
            <a:endParaRPr lang="en-US" dirty="0"/>
          </a:p>
          <a:p>
            <a:pPr marL="342900" indent="-342900">
              <a:buFont typeface="Arial"/>
              <a:buChar char="•"/>
            </a:pPr>
            <a:r>
              <a:rPr lang="en-US" u="sng" dirty="0" smtClean="0"/>
              <a:t>Flexibility in organizational routines-</a:t>
            </a:r>
            <a:r>
              <a:rPr lang="en-US" dirty="0" smtClean="0"/>
              <a:t> studies have shown that even the most basic operations have the capacity to adapt.</a:t>
            </a:r>
          </a:p>
          <a:p>
            <a:pPr marL="342900" indent="-342900">
              <a:buFont typeface="Arial"/>
              <a:buChar char="•"/>
            </a:pPr>
            <a:r>
              <a:rPr lang="en-US" u="sng" dirty="0" smtClean="0"/>
              <a:t>Dynamic Capability-</a:t>
            </a:r>
            <a:r>
              <a:rPr lang="en-US" dirty="0" smtClean="0"/>
              <a:t> refers to the firms ability to adapt and integrate external competences to address the rapidly changing environment. </a:t>
            </a:r>
          </a:p>
          <a:p>
            <a:pPr marL="342900" indent="-342900">
              <a:buFont typeface="Arial"/>
              <a:buChar char="•"/>
            </a:pPr>
            <a:endParaRPr lang="en-US" u="sng" dirty="0"/>
          </a:p>
          <a:p>
            <a:pPr marL="342900" indent="-342900">
              <a:buFont typeface="Arial"/>
              <a:buChar char="•"/>
            </a:pPr>
            <a:r>
              <a:rPr lang="en-US" dirty="0" smtClean="0"/>
              <a:t>This all depends if the change is competence enhancing or destroying. </a:t>
            </a:r>
            <a:endParaRPr lang="en-US" dirty="0"/>
          </a:p>
        </p:txBody>
      </p:sp>
    </p:spTree>
    <p:extLst>
      <p:ext uri="{BB962C8B-B14F-4D97-AF65-F5344CB8AC3E}">
        <p14:creationId xmlns:p14="http://schemas.microsoft.com/office/powerpoint/2010/main" val="4595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3.3</a:t>
            </a:r>
            <a:endParaRPr lang="en-US" dirty="0"/>
          </a:p>
        </p:txBody>
      </p:sp>
      <p:grpSp>
        <p:nvGrpSpPr>
          <p:cNvPr id="14" name="Group 13"/>
          <p:cNvGrpSpPr/>
          <p:nvPr/>
        </p:nvGrpSpPr>
        <p:grpSpPr>
          <a:xfrm>
            <a:off x="673100" y="2013967"/>
            <a:ext cx="7869936" cy="2870199"/>
            <a:chOff x="673100" y="2013967"/>
            <a:chExt cx="7869936" cy="2870199"/>
          </a:xfrm>
        </p:grpSpPr>
        <p:sp>
          <p:nvSpPr>
            <p:cNvPr id="5" name="Rectangle 4"/>
            <p:cNvSpPr/>
            <p:nvPr/>
          </p:nvSpPr>
          <p:spPr>
            <a:xfrm>
              <a:off x="673100" y="2013967"/>
              <a:ext cx="2006600" cy="104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Goals &amp; Values</a:t>
              </a:r>
            </a:p>
            <a:p>
              <a:pPr algn="ctr"/>
              <a:r>
                <a:rPr lang="en-US" sz="1600" dirty="0" smtClean="0"/>
                <a:t>Resources &amp; Capabilities</a:t>
              </a:r>
            </a:p>
            <a:p>
              <a:pPr algn="ctr"/>
              <a:r>
                <a:rPr lang="en-US" sz="1600" dirty="0" smtClean="0"/>
                <a:t>Structure &amp; Systems</a:t>
              </a:r>
              <a:endParaRPr lang="en-US" sz="1600" dirty="0"/>
            </a:p>
          </p:txBody>
        </p:sp>
        <p:cxnSp>
          <p:nvCxnSpPr>
            <p:cNvPr id="6" name="Straight Connector 5"/>
            <p:cNvCxnSpPr>
              <a:endCxn id="7" idx="2"/>
            </p:cNvCxnSpPr>
            <p:nvPr/>
          </p:nvCxnSpPr>
          <p:spPr>
            <a:xfrm>
              <a:off x="2679700" y="2439417"/>
              <a:ext cx="1117600" cy="1588"/>
            </a:xfrm>
            <a:prstGeom prst="line">
              <a:avLst/>
            </a:prstGeom>
          </p:spPr>
          <p:style>
            <a:lnRef idx="2">
              <a:schemeClr val="accent1">
                <a:shade val="50000"/>
              </a:schemeClr>
            </a:lnRef>
            <a:fillRef idx="1">
              <a:schemeClr val="accent1"/>
            </a:fillRef>
            <a:effectRef idx="0">
              <a:schemeClr val="accent1"/>
            </a:effectRef>
            <a:fontRef idx="minor">
              <a:schemeClr val="lt1"/>
            </a:fontRef>
          </p:style>
        </p:cxnSp>
        <p:sp>
          <p:nvSpPr>
            <p:cNvPr id="7" name="Oval 6"/>
            <p:cNvSpPr/>
            <p:nvPr/>
          </p:nvSpPr>
          <p:spPr>
            <a:xfrm>
              <a:off x="3797300" y="2013967"/>
              <a:ext cx="1625600" cy="850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a:t>
              </a:r>
              <a:endParaRPr lang="en-US" dirty="0"/>
            </a:p>
          </p:txBody>
        </p:sp>
        <p:cxnSp>
          <p:nvCxnSpPr>
            <p:cNvPr id="8" name="Straight Connector 7"/>
            <p:cNvCxnSpPr/>
            <p:nvPr/>
          </p:nvCxnSpPr>
          <p:spPr>
            <a:xfrm flipV="1">
              <a:off x="5422900" y="2439417"/>
              <a:ext cx="1117600" cy="6350"/>
            </a:xfrm>
            <a:prstGeom prst="line">
              <a:avLst/>
            </a:prstGeom>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6540500" y="2020317"/>
              <a:ext cx="2002536" cy="1042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Competition</a:t>
              </a:r>
            </a:p>
            <a:p>
              <a:pPr algn="ctr"/>
              <a:r>
                <a:rPr lang="en-US" dirty="0" smtClean="0"/>
                <a:t>Customers</a:t>
              </a:r>
            </a:p>
            <a:p>
              <a:pPr algn="ctr"/>
              <a:r>
                <a:rPr lang="en-US" dirty="0" smtClean="0"/>
                <a:t>Suppliers</a:t>
              </a:r>
            </a:p>
          </p:txBody>
        </p:sp>
        <p:sp>
          <p:nvSpPr>
            <p:cNvPr id="10" name="Up Arrow 9"/>
            <p:cNvSpPr/>
            <p:nvPr/>
          </p:nvSpPr>
          <p:spPr>
            <a:xfrm>
              <a:off x="2933700" y="3055367"/>
              <a:ext cx="6096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5575300" y="3055367"/>
              <a:ext cx="6096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6800" y="3879280"/>
              <a:ext cx="1790700" cy="10048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firm-strategy interface</a:t>
              </a:r>
              <a:endParaRPr lang="en-US" dirty="0"/>
            </a:p>
          </p:txBody>
        </p:sp>
        <p:sp>
          <p:nvSpPr>
            <p:cNvPr id="13" name="Oval 12"/>
            <p:cNvSpPr/>
            <p:nvPr/>
          </p:nvSpPr>
          <p:spPr>
            <a:xfrm>
              <a:off x="5080000" y="3879279"/>
              <a:ext cx="1778000" cy="1004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The Environment-Strategy Interface</a:t>
              </a:r>
            </a:p>
            <a:p>
              <a:pPr algn="ctr"/>
              <a:endParaRPr lang="en-US" dirty="0"/>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Capabilities</a:t>
            </a:r>
            <a:endParaRPr lang="en-US" dirty="0"/>
          </a:p>
        </p:txBody>
      </p:sp>
      <p:sp>
        <p:nvSpPr>
          <p:cNvPr id="3" name="Content Placeholder 2"/>
          <p:cNvSpPr>
            <a:spLocks noGrp="1"/>
          </p:cNvSpPr>
          <p:nvPr>
            <p:ph idx="1"/>
          </p:nvPr>
        </p:nvSpPr>
        <p:spPr/>
        <p:txBody>
          <a:bodyPr/>
          <a:lstStyle/>
          <a:p>
            <a:endParaRPr lang="en-US" dirty="0" smtClean="0"/>
          </a:p>
          <a:p>
            <a:r>
              <a:rPr lang="en-US" dirty="0" smtClean="0"/>
              <a:t>To develop your capabilities as a company you can add to your repertoire by three means.</a:t>
            </a:r>
          </a:p>
          <a:p>
            <a:r>
              <a:rPr lang="en-US" dirty="0" smtClean="0"/>
              <a:t>Mergers, acquisitions, and alliances.</a:t>
            </a:r>
          </a:p>
          <a:p>
            <a:r>
              <a:rPr lang="en-US" dirty="0" smtClean="0"/>
              <a:t>These are very risky and costly but in the long run can be very beneficial.</a:t>
            </a:r>
          </a:p>
          <a:p>
            <a:endParaRPr lang="en-US" dirty="0"/>
          </a:p>
          <a:p>
            <a:r>
              <a:rPr lang="en-US" dirty="0" smtClean="0"/>
              <a:t>Relational Capability- comes into play when the firm is need of building upon relationships across its vast network.</a:t>
            </a:r>
            <a:endParaRPr lang="en-US" dirty="0"/>
          </a:p>
        </p:txBody>
      </p:sp>
    </p:spTree>
    <p:extLst>
      <p:ext uri="{BB962C8B-B14F-4D97-AF65-F5344CB8AC3E}">
        <p14:creationId xmlns:p14="http://schemas.microsoft.com/office/powerpoint/2010/main" val="2364693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Development: focus and sequencing</a:t>
            </a:r>
            <a:endParaRPr lang="en-US" dirty="0"/>
          </a:p>
        </p:txBody>
      </p:sp>
      <p:sp>
        <p:nvSpPr>
          <p:cNvPr id="3" name="Content Placeholder 2"/>
          <p:cNvSpPr>
            <a:spLocks noGrp="1"/>
          </p:cNvSpPr>
          <p:nvPr>
            <p:ph idx="1"/>
          </p:nvPr>
        </p:nvSpPr>
        <p:spPr/>
        <p:txBody>
          <a:bodyPr>
            <a:normAutofit lnSpcReduction="10000"/>
          </a:bodyPr>
          <a:lstStyle/>
          <a:p>
            <a:r>
              <a:rPr lang="en-US" dirty="0" smtClean="0"/>
              <a:t>Once all resources or capabilities have been attained the hard part is to focus on integration</a:t>
            </a:r>
          </a:p>
          <a:p>
            <a:endParaRPr lang="en-US" dirty="0"/>
          </a:p>
          <a:p>
            <a:r>
              <a:rPr lang="en-US" dirty="0" smtClean="0"/>
              <a:t>It is a very hard task but if performed, you can see systematic progress throughout the firm. </a:t>
            </a:r>
          </a:p>
          <a:p>
            <a:endParaRPr lang="en-US" dirty="0"/>
          </a:p>
          <a:p>
            <a:r>
              <a:rPr lang="en-US" dirty="0" smtClean="0"/>
              <a:t>Focus should be developed in sequences giving pretense to vital objectives and so forth. </a:t>
            </a:r>
          </a:p>
          <a:p>
            <a:endParaRPr lang="en-US" dirty="0"/>
          </a:p>
          <a:p>
            <a:r>
              <a:rPr lang="en-US" dirty="0" smtClean="0"/>
              <a:t>A targeted approach to the use of your resources is needed. </a:t>
            </a:r>
            <a:endParaRPr lang="en-US" dirty="0"/>
          </a:p>
        </p:txBody>
      </p:sp>
    </p:spTree>
    <p:extLst>
      <p:ext uri="{BB962C8B-B14F-4D97-AF65-F5344CB8AC3E}">
        <p14:creationId xmlns:p14="http://schemas.microsoft.com/office/powerpoint/2010/main" val="4393161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Questions?</a:t>
            </a:r>
            <a:endParaRPr lang="en-US" dirty="0"/>
          </a:p>
        </p:txBody>
      </p:sp>
    </p:spTree>
    <p:extLst>
      <p:ext uri="{BB962C8B-B14F-4D97-AF65-F5344CB8AC3E}">
        <p14:creationId xmlns:p14="http://schemas.microsoft.com/office/powerpoint/2010/main" val="63946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reasons for the shift</a:t>
            </a:r>
            <a:endParaRPr lang="en-US" dirty="0"/>
          </a:p>
        </p:txBody>
      </p:sp>
      <p:sp>
        <p:nvSpPr>
          <p:cNvPr id="3" name="Content Placeholder 2"/>
          <p:cNvSpPr>
            <a:spLocks noGrp="1"/>
          </p:cNvSpPr>
          <p:nvPr>
            <p:ph idx="1"/>
          </p:nvPr>
        </p:nvSpPr>
        <p:spPr/>
        <p:txBody>
          <a:bodyPr/>
          <a:lstStyle/>
          <a:p>
            <a:r>
              <a:rPr lang="en-US" dirty="0" smtClean="0"/>
              <a:t>Firms’ industry environments have become more unstable</a:t>
            </a:r>
          </a:p>
          <a:p>
            <a:r>
              <a:rPr lang="en-US" dirty="0" smtClean="0"/>
              <a:t>It has become increasingly apparent that competitive advantage rather than industry attractiveness is the primary source of superior profitability.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Resource-Based View</a:t>
            </a:r>
            <a:endParaRPr lang="en-US" dirty="0"/>
          </a:p>
        </p:txBody>
      </p:sp>
      <p:sp>
        <p:nvSpPr>
          <p:cNvPr id="3" name="Content Placeholder 2"/>
          <p:cNvSpPr>
            <a:spLocks noGrp="1"/>
          </p:cNvSpPr>
          <p:nvPr>
            <p:ph idx="1"/>
          </p:nvPr>
        </p:nvSpPr>
        <p:spPr/>
        <p:txBody>
          <a:bodyPr>
            <a:normAutofit/>
          </a:bodyPr>
          <a:lstStyle/>
          <a:p>
            <a:r>
              <a:rPr lang="en-US" dirty="0" smtClean="0"/>
              <a:t>Resources and capabilities are the principal basis for firm strategy and the primary source of profitability. </a:t>
            </a:r>
          </a:p>
          <a:p>
            <a:r>
              <a:rPr lang="en-US" dirty="0" smtClean="0"/>
              <a:t>Firms typically start strategy formulation with a mission statement</a:t>
            </a:r>
          </a:p>
          <a:p>
            <a:r>
              <a:rPr lang="en-US" dirty="0" smtClean="0"/>
              <a:t>Firms have answered the questions:</a:t>
            </a:r>
          </a:p>
          <a:p>
            <a:pPr lvl="1"/>
            <a:r>
              <a:rPr lang="en-US" dirty="0" smtClean="0"/>
              <a:t>“What is our business?”</a:t>
            </a:r>
          </a:p>
          <a:p>
            <a:pPr lvl="1"/>
            <a:r>
              <a:rPr lang="en-US" dirty="0" smtClean="0"/>
              <a:t>“Who are our customers?”</a:t>
            </a:r>
          </a:p>
          <a:p>
            <a:pPr lvl="1"/>
            <a:r>
              <a:rPr lang="en-US" dirty="0" smtClean="0"/>
              <a:t>“Which of their needs are we seeing to serve?”</a:t>
            </a:r>
          </a:p>
          <a:p>
            <a:pPr lvl="1"/>
            <a:endParaRPr lang="en-US" dirty="0"/>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Resource-Based View</a:t>
            </a:r>
            <a:endParaRPr lang="en-US" dirty="0"/>
          </a:p>
        </p:txBody>
      </p:sp>
      <p:sp>
        <p:nvSpPr>
          <p:cNvPr id="3" name="Content Placeholder 2"/>
          <p:cNvSpPr>
            <a:spLocks noGrp="1"/>
          </p:cNvSpPr>
          <p:nvPr>
            <p:ph idx="1"/>
          </p:nvPr>
        </p:nvSpPr>
        <p:spPr/>
        <p:txBody>
          <a:bodyPr>
            <a:normAutofit/>
          </a:bodyPr>
          <a:lstStyle/>
          <a:p>
            <a:pPr>
              <a:buNone/>
            </a:pPr>
            <a:r>
              <a:rPr lang="en-US" i="1" dirty="0" smtClean="0"/>
              <a:t>	In general, the greater the range of change in a firm’s external environment, the more likely that it is that internal resources &amp; capabilities rather than external market focus will provide a secure foundation for long-term strategy.</a:t>
            </a:r>
          </a:p>
          <a:p>
            <a:pPr>
              <a:buNone/>
            </a:pPr>
            <a:endParaRPr lang="en-US" i="1" dirty="0"/>
          </a:p>
          <a:p>
            <a:pPr>
              <a:buNone/>
            </a:pPr>
            <a:r>
              <a:rPr lang="en-US" i="1" dirty="0" smtClean="0"/>
              <a:t>Example: Kodak dominated the world market, but trying to keep up with the change to digital imaging has hurt their profits and market leadership.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616"/>
            <a:ext cx="8229600" cy="1288897"/>
          </a:xfrm>
        </p:spPr>
        <p:txBody>
          <a:bodyPr/>
          <a:lstStyle/>
          <a:p>
            <a:r>
              <a:rPr lang="en-US" dirty="0" smtClean="0"/>
              <a:t>Resources vs. Capabilities</a:t>
            </a:r>
            <a:endParaRPr lang="en-US" dirty="0"/>
          </a:p>
        </p:txBody>
      </p:sp>
      <p:sp>
        <p:nvSpPr>
          <p:cNvPr id="3" name="Content Placeholder 2"/>
          <p:cNvSpPr>
            <a:spLocks noGrp="1"/>
          </p:cNvSpPr>
          <p:nvPr>
            <p:ph idx="1"/>
          </p:nvPr>
        </p:nvSpPr>
        <p:spPr>
          <a:xfrm>
            <a:off x="457200" y="1394272"/>
            <a:ext cx="8229600" cy="4868863"/>
          </a:xfrm>
        </p:spPr>
        <p:txBody>
          <a:bodyPr>
            <a:normAutofit/>
          </a:bodyPr>
          <a:lstStyle/>
          <a:p>
            <a:r>
              <a:rPr lang="en-US" sz="2800" dirty="0" smtClean="0"/>
              <a:t>Resources are the productive assets owned by the firm</a:t>
            </a:r>
          </a:p>
          <a:p>
            <a:r>
              <a:rPr lang="en-US" sz="2800" dirty="0" smtClean="0"/>
              <a:t>Capabilities are what the firm can do</a:t>
            </a:r>
          </a:p>
          <a:p>
            <a:r>
              <a:rPr lang="en-US" sz="2800" dirty="0" smtClean="0"/>
              <a:t>Resources must work together to create organizational capability, and capability is the essence of superior performance</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3.4</a:t>
            </a:r>
            <a:endParaRPr lang="en-US" dirty="0"/>
          </a:p>
        </p:txBody>
      </p:sp>
      <p:grpSp>
        <p:nvGrpSpPr>
          <p:cNvPr id="14" name="Group 13"/>
          <p:cNvGrpSpPr/>
          <p:nvPr/>
        </p:nvGrpSpPr>
        <p:grpSpPr>
          <a:xfrm>
            <a:off x="673100" y="1671636"/>
            <a:ext cx="7772400" cy="4068763"/>
            <a:chOff x="673100" y="1671636"/>
            <a:chExt cx="7772400" cy="4068763"/>
          </a:xfrm>
        </p:grpSpPr>
        <p:sp>
          <p:nvSpPr>
            <p:cNvPr id="5" name="Process 4"/>
            <p:cNvSpPr/>
            <p:nvPr/>
          </p:nvSpPr>
          <p:spPr>
            <a:xfrm>
              <a:off x="2870200" y="4660899"/>
              <a:ext cx="3340100" cy="1079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Resources</a:t>
              </a:r>
              <a:endParaRPr lang="en-US" dirty="0"/>
            </a:p>
          </p:txBody>
        </p:sp>
        <p:sp>
          <p:nvSpPr>
            <p:cNvPr id="6" name="Up Arrow 5"/>
            <p:cNvSpPr/>
            <p:nvPr/>
          </p:nvSpPr>
          <p:spPr>
            <a:xfrm>
              <a:off x="4267200" y="3906836"/>
              <a:ext cx="520700" cy="584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rocess 6"/>
            <p:cNvSpPr/>
            <p:nvPr/>
          </p:nvSpPr>
          <p:spPr>
            <a:xfrm>
              <a:off x="3441700" y="3119436"/>
              <a:ext cx="2247900" cy="635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Organizational Capabilities</a:t>
              </a:r>
              <a:endParaRPr lang="en-US" dirty="0"/>
            </a:p>
          </p:txBody>
        </p:sp>
        <p:sp>
          <p:nvSpPr>
            <p:cNvPr id="8" name="Rectangle 7"/>
            <p:cNvSpPr/>
            <p:nvPr/>
          </p:nvSpPr>
          <p:spPr>
            <a:xfrm>
              <a:off x="3746500" y="1671636"/>
              <a:ext cx="16002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a:t>
              </a:r>
              <a:endParaRPr lang="en-US" dirty="0"/>
            </a:p>
          </p:txBody>
        </p:sp>
        <p:sp>
          <p:nvSpPr>
            <p:cNvPr id="9" name="Left Arrow 8"/>
            <p:cNvSpPr/>
            <p:nvPr/>
          </p:nvSpPr>
          <p:spPr>
            <a:xfrm>
              <a:off x="5689600" y="1849436"/>
              <a:ext cx="863600" cy="25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81800" y="1671636"/>
              <a:ext cx="16637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Industry Key Success Factors</a:t>
              </a:r>
              <a:endParaRPr lang="en-US" dirty="0"/>
            </a:p>
          </p:txBody>
        </p:sp>
        <p:sp>
          <p:nvSpPr>
            <p:cNvPr id="11" name="Left Arrow 10"/>
            <p:cNvSpPr/>
            <p:nvPr/>
          </p:nvSpPr>
          <p:spPr>
            <a:xfrm>
              <a:off x="2438400" y="1849436"/>
              <a:ext cx="1003300" cy="254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3100" y="1671636"/>
              <a:ext cx="15748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Competitive Advantage</a:t>
              </a:r>
              <a:endParaRPr lang="en-US" dirty="0"/>
            </a:p>
          </p:txBody>
        </p:sp>
        <p:sp>
          <p:nvSpPr>
            <p:cNvPr id="13" name="Up Arrow 12"/>
            <p:cNvSpPr/>
            <p:nvPr/>
          </p:nvSpPr>
          <p:spPr>
            <a:xfrm>
              <a:off x="4229100" y="2425700"/>
              <a:ext cx="5588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1489</TotalTime>
  <Words>2199</Words>
  <Application>Microsoft Macintosh PowerPoint</Application>
  <PresentationFormat>On-screen Show (4:3)</PresentationFormat>
  <Paragraphs>274</Paragraphs>
  <Slides>42</Slides>
  <Notes>9</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Executive</vt:lpstr>
      <vt:lpstr>Chapter 3 Resources and Capabilities</vt:lpstr>
      <vt:lpstr>In this chapter…</vt:lpstr>
      <vt:lpstr>Shifting from the external to the internal</vt:lpstr>
      <vt:lpstr>Figure 3.3</vt:lpstr>
      <vt:lpstr>Two reasons for the shift</vt:lpstr>
      <vt:lpstr>Resource-Based View</vt:lpstr>
      <vt:lpstr>Rationale for Resource-Based View</vt:lpstr>
      <vt:lpstr>Resources vs. Capabilities</vt:lpstr>
      <vt:lpstr>Figure 3.4</vt:lpstr>
      <vt:lpstr>PowerPoint Presentation</vt:lpstr>
      <vt:lpstr>Tangible Resources</vt:lpstr>
      <vt:lpstr>Intangible Resources</vt:lpstr>
      <vt:lpstr>Human Resources</vt:lpstr>
      <vt:lpstr>Human Resources</vt:lpstr>
      <vt:lpstr>Organization’s Capabilities</vt:lpstr>
      <vt:lpstr>Capabilities</vt:lpstr>
      <vt:lpstr>Prahalad and Hamel</vt:lpstr>
      <vt:lpstr>Classifying Capabilities</vt:lpstr>
      <vt:lpstr>Classifying Capabilities</vt:lpstr>
      <vt:lpstr>Capability As Process &amp; Routine</vt:lpstr>
      <vt:lpstr>Video </vt:lpstr>
      <vt:lpstr>Establishing Competitive Advantage</vt:lpstr>
      <vt:lpstr>To Establish a Competitive Advantage </vt:lpstr>
      <vt:lpstr>The Conditions </vt:lpstr>
      <vt:lpstr>Sustaining a competitive advantage </vt:lpstr>
      <vt:lpstr>Sustaining Competitive Adv. Cont. </vt:lpstr>
      <vt:lpstr>Appropriating the returns to Competitive Advantage</vt:lpstr>
      <vt:lpstr>Putting Analysis into Practice</vt:lpstr>
      <vt:lpstr>Step One </vt:lpstr>
      <vt:lpstr>Step Two</vt:lpstr>
      <vt:lpstr>Step 3: Developing Strategy implications</vt:lpstr>
      <vt:lpstr>Exploiting Key strengths</vt:lpstr>
      <vt:lpstr>Managing Key Weaknesses</vt:lpstr>
      <vt:lpstr>PowerPoint Presentation</vt:lpstr>
      <vt:lpstr>Superfluous Strengths </vt:lpstr>
      <vt:lpstr>Developing resources and capabilities </vt:lpstr>
      <vt:lpstr>Organizational capability</vt:lpstr>
      <vt:lpstr>The link between resources and capabilities</vt:lpstr>
      <vt:lpstr>Are organizational capabilities rigid or dynamic? </vt:lpstr>
      <vt:lpstr>Acquiring Capabilities</vt:lpstr>
      <vt:lpstr>Internal Development: focus and sequencing</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Resources and Capabilities</dc:title>
  <dc:creator>Rachel Tupman</dc:creator>
  <cp:lastModifiedBy>Banner Owen</cp:lastModifiedBy>
  <cp:revision>24</cp:revision>
  <dcterms:created xsi:type="dcterms:W3CDTF">2014-09-28T15:42:04Z</dcterms:created>
  <dcterms:modified xsi:type="dcterms:W3CDTF">2014-09-30T03:12:11Z</dcterms:modified>
</cp:coreProperties>
</file>