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9" r:id="rId4"/>
    <p:sldId id="268" r:id="rId5"/>
    <p:sldId id="267" r:id="rId6"/>
    <p:sldId id="266" r:id="rId7"/>
    <p:sldId id="271" r:id="rId8"/>
    <p:sldId id="270" r:id="rId9"/>
    <p:sldId id="265" r:id="rId10"/>
    <p:sldId id="272" r:id="rId11"/>
    <p:sldId id="264" r:id="rId12"/>
    <p:sldId id="273" r:id="rId13"/>
    <p:sldId id="276" r:id="rId14"/>
    <p:sldId id="278" r:id="rId15"/>
    <p:sldId id="277" r:id="rId16"/>
    <p:sldId id="275" r:id="rId17"/>
    <p:sldId id="279" r:id="rId18"/>
    <p:sldId id="299" r:id="rId19"/>
    <p:sldId id="260" r:id="rId20"/>
    <p:sldId id="262" r:id="rId21"/>
    <p:sldId id="280" r:id="rId22"/>
    <p:sldId id="281" r:id="rId23"/>
    <p:sldId id="282" r:id="rId24"/>
    <p:sldId id="283" r:id="rId25"/>
    <p:sldId id="284" r:id="rId26"/>
    <p:sldId id="285" r:id="rId27"/>
    <p:sldId id="300" r:id="rId28"/>
    <p:sldId id="301" r:id="rId29"/>
    <p:sldId id="302" r:id="rId30"/>
    <p:sldId id="303" r:id="rId31"/>
    <p:sldId id="304" r:id="rId32"/>
    <p:sldId id="305" r:id="rId33"/>
    <p:sldId id="306" r:id="rId34"/>
    <p:sldId id="307" r:id="rId35"/>
    <p:sldId id="308" r:id="rId36"/>
    <p:sldId id="309" r:id="rId37"/>
    <p:sldId id="29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6057333-2E15-4D29-8A08-37896ECEC5D6}" type="datetimeFigureOut">
              <a:rPr lang="en-US" smtClean="0"/>
              <a:t>10/30/2014</a:t>
            </a:fld>
            <a:endParaRPr lang="en-US"/>
          </a:p>
        </p:txBody>
      </p:sp>
      <p:sp>
        <p:nvSpPr>
          <p:cNvPr id="8" name="Slide Number Placeholder 7"/>
          <p:cNvSpPr>
            <a:spLocks noGrp="1"/>
          </p:cNvSpPr>
          <p:nvPr>
            <p:ph type="sldNum" sz="quarter" idx="11"/>
          </p:nvPr>
        </p:nvSpPr>
        <p:spPr/>
        <p:txBody>
          <a:bodyPr/>
          <a:lstStyle/>
          <a:p>
            <a:fld id="{D3D8845E-BA19-43BA-B622-9FEC8CE1553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57333-2E15-4D29-8A08-37896ECEC5D6}"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8845E-BA19-43BA-B622-9FEC8CE155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57333-2E15-4D29-8A08-37896ECEC5D6}"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8845E-BA19-43BA-B622-9FEC8CE155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057333-2E15-4D29-8A08-37896ECEC5D6}"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8845E-BA19-43BA-B622-9FEC8CE155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57333-2E15-4D29-8A08-37896ECEC5D6}"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8845E-BA19-43BA-B622-9FEC8CE155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057333-2E15-4D29-8A08-37896ECEC5D6}"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8845E-BA19-43BA-B622-9FEC8CE15533}"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6057333-2E15-4D29-8A08-37896ECEC5D6}"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8845E-BA19-43BA-B622-9FEC8CE15533}"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057333-2E15-4D29-8A08-37896ECEC5D6}"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8845E-BA19-43BA-B622-9FEC8CE155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57333-2E15-4D29-8A08-37896ECEC5D6}"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8845E-BA19-43BA-B622-9FEC8CE155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57333-2E15-4D29-8A08-37896ECEC5D6}"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8845E-BA19-43BA-B622-9FEC8CE155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57333-2E15-4D29-8A08-37896ECEC5D6}"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8845E-BA19-43BA-B622-9FEC8CE155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6057333-2E15-4D29-8A08-37896ECEC5D6}" type="datetimeFigureOut">
              <a:rPr lang="en-US" smtClean="0"/>
              <a:t>10/30/2014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D3D8845E-BA19-43BA-B622-9FEC8CE15533}"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3968"/>
            <a:ext cx="7315200" cy="1631032"/>
          </a:xfrm>
        </p:spPr>
        <p:txBody>
          <a:bodyPr/>
          <a:lstStyle/>
          <a:p>
            <a:pPr algn="ctr"/>
            <a:r>
              <a:rPr lang="en-US" b="1" dirty="0" smtClean="0"/>
              <a:t>Foundations of Strategy Chapter 4</a:t>
            </a:r>
            <a:endParaRPr lang="en-US" b="1" dirty="0"/>
          </a:p>
        </p:txBody>
      </p:sp>
      <p:sp>
        <p:nvSpPr>
          <p:cNvPr id="3" name="Subtitle 2"/>
          <p:cNvSpPr>
            <a:spLocks noGrp="1"/>
          </p:cNvSpPr>
          <p:nvPr>
            <p:ph type="subTitle" idx="1"/>
          </p:nvPr>
        </p:nvSpPr>
        <p:spPr>
          <a:xfrm>
            <a:off x="381000" y="5257800"/>
            <a:ext cx="4953000" cy="914400"/>
          </a:xfrm>
        </p:spPr>
        <p:txBody>
          <a:bodyPr>
            <a:noAutofit/>
          </a:bodyPr>
          <a:lstStyle/>
          <a:p>
            <a:r>
              <a:rPr lang="en-US" sz="2400" dirty="0" smtClean="0"/>
              <a:t>By: Jakeb, Cedric, David, &amp; Cody</a:t>
            </a:r>
          </a:p>
          <a:p>
            <a:r>
              <a:rPr lang="en-US" sz="2400" dirty="0" smtClean="0"/>
              <a:t>October 5, 2014</a:t>
            </a:r>
            <a:endParaRPr lang="en-US" sz="2400" dirty="0"/>
          </a:p>
        </p:txBody>
      </p:sp>
      <p:sp>
        <p:nvSpPr>
          <p:cNvPr id="4" name="Title 1"/>
          <p:cNvSpPr txBox="1">
            <a:spLocks/>
          </p:cNvSpPr>
          <p:nvPr/>
        </p:nvSpPr>
        <p:spPr>
          <a:xfrm>
            <a:off x="152400" y="2132036"/>
            <a:ext cx="8991600" cy="612725"/>
          </a:xfrm>
          <a:prstGeom prst="rect">
            <a:avLst/>
          </a:prstGeom>
        </p:spPr>
        <p:txBody>
          <a:bodyPr vert="horz" lIns="91440" tIns="45720" rIns="91440" bIns="45720" rtlCol="0" anchor="b">
            <a:normAutofit/>
          </a:bodyPr>
          <a:lstStyle>
            <a:lvl1pPr algn="l" defTabSz="914400" rtl="0" eaLnBrk="1" latinLnBrk="0" hangingPunct="1">
              <a:spcBef>
                <a:spcPct val="0"/>
              </a:spcBef>
              <a:buNone/>
              <a:defRPr sz="48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000" dirty="0" smtClean="0">
                <a:effectLst>
                  <a:reflection blurRad="152400" stA="42000" endPos="60000" dist="139700" dir="5400000" sy="-100000" algn="bl" rotWithShape="0"/>
                </a:effectLst>
              </a:rPr>
              <a:t>The Nature and Sources of Competitive Advantage</a:t>
            </a:r>
            <a:endParaRPr lang="en-US" sz="3000" dirty="0">
              <a:effectLst>
                <a:reflection blurRad="152400" stA="42000" endPos="60000" dist="139700" dir="5400000" sy="-100000" algn="bl" rotWithShape="0"/>
              </a:effectLst>
            </a:endParaRPr>
          </a:p>
        </p:txBody>
      </p:sp>
    </p:spTree>
    <p:extLst>
      <p:ext uri="{BB962C8B-B14F-4D97-AF65-F5344CB8AC3E}">
        <p14:creationId xmlns:p14="http://schemas.microsoft.com/office/powerpoint/2010/main" val="384355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001000" cy="457200"/>
          </a:xfrm>
        </p:spPr>
        <p:txBody>
          <a:bodyPr>
            <a:normAutofit/>
          </a:bodyPr>
          <a:lstStyle/>
          <a:p>
            <a:r>
              <a:rPr lang="en-US" sz="2200" dirty="0" smtClean="0"/>
              <a:t>Figure 4.1 </a:t>
            </a:r>
            <a:r>
              <a:rPr lang="en-US" sz="2200" i="1" dirty="0" smtClean="0"/>
              <a:t>The emergence of competitive advantage</a:t>
            </a:r>
            <a:endParaRPr lang="en-US" sz="2200" i="1" dirty="0"/>
          </a:p>
        </p:txBody>
      </p:sp>
      <p:sp>
        <p:nvSpPr>
          <p:cNvPr id="4" name="TextBox 3"/>
          <p:cNvSpPr txBox="1"/>
          <p:nvPr/>
        </p:nvSpPr>
        <p:spPr>
          <a:xfrm>
            <a:off x="3276600" y="2189016"/>
            <a:ext cx="3048000" cy="646331"/>
          </a:xfrm>
          <a:prstGeom prst="rect">
            <a:avLst/>
          </a:prstGeom>
          <a:noFill/>
          <a:ln>
            <a:solidFill>
              <a:schemeClr val="tx1"/>
            </a:solidFill>
          </a:ln>
        </p:spPr>
        <p:txBody>
          <a:bodyPr wrap="square" rtlCol="0">
            <a:spAutoFit/>
          </a:bodyPr>
          <a:lstStyle/>
          <a:p>
            <a:pPr algn="ctr"/>
            <a:r>
              <a:rPr lang="en-US" dirty="0" smtClean="0">
                <a:solidFill>
                  <a:srgbClr val="92D050"/>
                </a:solidFill>
              </a:rPr>
              <a:t>How does competitive advantage emerge?</a:t>
            </a:r>
            <a:endParaRPr lang="en-US" dirty="0">
              <a:solidFill>
                <a:srgbClr val="92D050"/>
              </a:solidFill>
            </a:endParaRPr>
          </a:p>
        </p:txBody>
      </p:sp>
      <p:sp>
        <p:nvSpPr>
          <p:cNvPr id="5" name="TextBox 4"/>
          <p:cNvSpPr txBox="1"/>
          <p:nvPr/>
        </p:nvSpPr>
        <p:spPr>
          <a:xfrm>
            <a:off x="457200" y="3391036"/>
            <a:ext cx="4038600" cy="1200329"/>
          </a:xfrm>
          <a:prstGeom prst="rect">
            <a:avLst/>
          </a:prstGeom>
          <a:noFill/>
          <a:ln>
            <a:solidFill>
              <a:schemeClr val="tx1"/>
            </a:solidFill>
          </a:ln>
        </p:spPr>
        <p:txBody>
          <a:bodyPr wrap="square" rtlCol="0">
            <a:spAutoFit/>
          </a:bodyPr>
          <a:lstStyle/>
          <a:p>
            <a:r>
              <a:rPr lang="en-US" dirty="0" smtClean="0">
                <a:solidFill>
                  <a:srgbClr val="92D050"/>
                </a:solidFill>
              </a:rPr>
              <a:t>External sources of change e.g.,</a:t>
            </a:r>
          </a:p>
          <a:p>
            <a:pPr marL="285750" indent="-285750">
              <a:buFont typeface="Arial" panose="020B0604020202020204" pitchFamily="34" charset="0"/>
              <a:buChar char="•"/>
            </a:pPr>
            <a:r>
              <a:rPr lang="en-US" dirty="0" smtClean="0">
                <a:solidFill>
                  <a:srgbClr val="92D050"/>
                </a:solidFill>
              </a:rPr>
              <a:t>Changing customer demand</a:t>
            </a:r>
          </a:p>
          <a:p>
            <a:pPr marL="285750" indent="-285750">
              <a:buFont typeface="Arial" panose="020B0604020202020204" pitchFamily="34" charset="0"/>
              <a:buChar char="•"/>
            </a:pPr>
            <a:r>
              <a:rPr lang="en-US" dirty="0" smtClean="0">
                <a:solidFill>
                  <a:srgbClr val="92D050"/>
                </a:solidFill>
              </a:rPr>
              <a:t>Changing prices</a:t>
            </a:r>
          </a:p>
          <a:p>
            <a:pPr marL="285750" indent="-285750">
              <a:buFont typeface="Arial" panose="020B0604020202020204" pitchFamily="34" charset="0"/>
              <a:buChar char="•"/>
            </a:pPr>
            <a:r>
              <a:rPr lang="en-US" dirty="0" smtClean="0">
                <a:solidFill>
                  <a:srgbClr val="92D050"/>
                </a:solidFill>
              </a:rPr>
              <a:t>Technological change</a:t>
            </a:r>
            <a:endParaRPr lang="en-US" dirty="0">
              <a:solidFill>
                <a:srgbClr val="92D050"/>
              </a:solidFill>
            </a:endParaRPr>
          </a:p>
        </p:txBody>
      </p:sp>
      <p:sp>
        <p:nvSpPr>
          <p:cNvPr id="6" name="TextBox 5"/>
          <p:cNvSpPr txBox="1"/>
          <p:nvPr/>
        </p:nvSpPr>
        <p:spPr>
          <a:xfrm>
            <a:off x="6068291" y="3344869"/>
            <a:ext cx="2590800" cy="646331"/>
          </a:xfrm>
          <a:prstGeom prst="rect">
            <a:avLst/>
          </a:prstGeom>
          <a:noFill/>
          <a:ln>
            <a:solidFill>
              <a:schemeClr val="tx1"/>
            </a:solidFill>
          </a:ln>
        </p:spPr>
        <p:txBody>
          <a:bodyPr wrap="square" rtlCol="0">
            <a:spAutoFit/>
          </a:bodyPr>
          <a:lstStyle/>
          <a:p>
            <a:pPr algn="ctr"/>
            <a:r>
              <a:rPr lang="en-US" dirty="0" smtClean="0">
                <a:solidFill>
                  <a:srgbClr val="92D050"/>
                </a:solidFill>
              </a:rPr>
              <a:t>Internal sources of change</a:t>
            </a:r>
            <a:endParaRPr lang="en-US" dirty="0">
              <a:solidFill>
                <a:srgbClr val="92D050"/>
              </a:solidFill>
            </a:endParaRPr>
          </a:p>
        </p:txBody>
      </p:sp>
      <p:sp>
        <p:nvSpPr>
          <p:cNvPr id="7" name="TextBox 6"/>
          <p:cNvSpPr txBox="1"/>
          <p:nvPr/>
        </p:nvSpPr>
        <p:spPr>
          <a:xfrm>
            <a:off x="5839691" y="4652665"/>
            <a:ext cx="3048000" cy="923330"/>
          </a:xfrm>
          <a:prstGeom prst="rect">
            <a:avLst/>
          </a:prstGeom>
          <a:noFill/>
          <a:ln>
            <a:solidFill>
              <a:schemeClr val="tx1"/>
            </a:solidFill>
          </a:ln>
        </p:spPr>
        <p:txBody>
          <a:bodyPr wrap="square" rtlCol="0">
            <a:spAutoFit/>
          </a:bodyPr>
          <a:lstStyle/>
          <a:p>
            <a:pPr algn="ctr"/>
            <a:r>
              <a:rPr lang="en-US" dirty="0" smtClean="0">
                <a:solidFill>
                  <a:srgbClr val="92D050"/>
                </a:solidFill>
              </a:rPr>
              <a:t>Some firms have greater creative and innovative capability</a:t>
            </a:r>
            <a:endParaRPr lang="en-US" dirty="0">
              <a:solidFill>
                <a:srgbClr val="92D050"/>
              </a:solidFill>
            </a:endParaRPr>
          </a:p>
        </p:txBody>
      </p:sp>
      <p:sp>
        <p:nvSpPr>
          <p:cNvPr id="8" name="TextBox 7"/>
          <p:cNvSpPr txBox="1"/>
          <p:nvPr/>
        </p:nvSpPr>
        <p:spPr>
          <a:xfrm>
            <a:off x="3027217" y="5257800"/>
            <a:ext cx="2389910" cy="1214184"/>
          </a:xfrm>
          <a:prstGeom prst="rect">
            <a:avLst/>
          </a:prstGeom>
          <a:noFill/>
          <a:ln>
            <a:solidFill>
              <a:schemeClr val="tx1"/>
            </a:solidFill>
          </a:ln>
        </p:spPr>
        <p:txBody>
          <a:bodyPr wrap="square" rtlCol="0">
            <a:spAutoFit/>
          </a:bodyPr>
          <a:lstStyle/>
          <a:p>
            <a:pPr algn="ctr"/>
            <a:r>
              <a:rPr lang="en-US" dirty="0" smtClean="0">
                <a:solidFill>
                  <a:srgbClr val="92D050"/>
                </a:solidFill>
              </a:rPr>
              <a:t>Some firms faster and more effective in exploiting change</a:t>
            </a:r>
          </a:p>
          <a:p>
            <a:pPr algn="ctr"/>
            <a:endParaRPr lang="en-US" dirty="0"/>
          </a:p>
        </p:txBody>
      </p:sp>
      <p:sp>
        <p:nvSpPr>
          <p:cNvPr id="9" name="TextBox 8"/>
          <p:cNvSpPr txBox="1"/>
          <p:nvPr/>
        </p:nvSpPr>
        <p:spPr>
          <a:xfrm>
            <a:off x="335971" y="5257800"/>
            <a:ext cx="2417618" cy="1200329"/>
          </a:xfrm>
          <a:prstGeom prst="rect">
            <a:avLst/>
          </a:prstGeom>
          <a:noFill/>
          <a:ln>
            <a:solidFill>
              <a:schemeClr val="tx1"/>
            </a:solidFill>
          </a:ln>
        </p:spPr>
        <p:txBody>
          <a:bodyPr wrap="square" rtlCol="0">
            <a:spAutoFit/>
          </a:bodyPr>
          <a:lstStyle/>
          <a:p>
            <a:pPr algn="ctr"/>
            <a:r>
              <a:rPr lang="en-US" dirty="0" smtClean="0">
                <a:solidFill>
                  <a:srgbClr val="92D050"/>
                </a:solidFill>
              </a:rPr>
              <a:t>Resources heterogeneity among firms means differential impact</a:t>
            </a:r>
            <a:endParaRPr lang="en-US" dirty="0">
              <a:solidFill>
                <a:srgbClr val="92D050"/>
              </a:solidFill>
            </a:endParaRPr>
          </a:p>
        </p:txBody>
      </p:sp>
      <p:cxnSp>
        <p:nvCxnSpPr>
          <p:cNvPr id="11" name="Straight Arrow Connector 10"/>
          <p:cNvCxnSpPr>
            <a:stCxn id="4" idx="2"/>
            <a:endCxn id="5" idx="0"/>
          </p:cNvCxnSpPr>
          <p:nvPr/>
        </p:nvCxnSpPr>
        <p:spPr>
          <a:xfrm flipH="1">
            <a:off x="2476500" y="2835347"/>
            <a:ext cx="2324100" cy="555689"/>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6" idx="0"/>
          </p:cNvCxnSpPr>
          <p:nvPr/>
        </p:nvCxnSpPr>
        <p:spPr>
          <a:xfrm>
            <a:off x="4800600" y="2835347"/>
            <a:ext cx="2563091" cy="509522"/>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7" idx="0"/>
          </p:cNvCxnSpPr>
          <p:nvPr/>
        </p:nvCxnSpPr>
        <p:spPr>
          <a:xfrm>
            <a:off x="7363691" y="3991200"/>
            <a:ext cx="0" cy="66146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2"/>
            <a:endCxn id="9" idx="0"/>
          </p:cNvCxnSpPr>
          <p:nvPr/>
        </p:nvCxnSpPr>
        <p:spPr>
          <a:xfrm flipH="1">
            <a:off x="1544780" y="4591365"/>
            <a:ext cx="931720" cy="66643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2"/>
            <a:endCxn id="8" idx="0"/>
          </p:cNvCxnSpPr>
          <p:nvPr/>
        </p:nvCxnSpPr>
        <p:spPr>
          <a:xfrm>
            <a:off x="2476500" y="4591365"/>
            <a:ext cx="1745672" cy="66643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304800" y="228601"/>
            <a:ext cx="8001000" cy="1143000"/>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External vs. Internal </a:t>
            </a:r>
            <a:endParaRPr lang="en-US" dirty="0"/>
          </a:p>
        </p:txBody>
      </p:sp>
    </p:spTree>
    <p:extLst>
      <p:ext uri="{BB962C8B-B14F-4D97-AF65-F5344CB8AC3E}">
        <p14:creationId xmlns:p14="http://schemas.microsoft.com/office/powerpoint/2010/main" val="2575084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001000" cy="990599"/>
          </a:xfrm>
        </p:spPr>
        <p:txBody>
          <a:bodyPr>
            <a:normAutofit/>
          </a:bodyPr>
          <a:lstStyle/>
          <a:p>
            <a:r>
              <a:rPr lang="en-US" dirty="0" smtClean="0"/>
              <a:t>Sustaining Competitive Advantage</a:t>
            </a:r>
            <a:endParaRPr lang="en-US" dirty="0"/>
          </a:p>
        </p:txBody>
      </p:sp>
      <p:sp>
        <p:nvSpPr>
          <p:cNvPr id="3" name="Content Placeholder 2"/>
          <p:cNvSpPr>
            <a:spLocks noGrp="1"/>
          </p:cNvSpPr>
          <p:nvPr>
            <p:ph idx="1"/>
          </p:nvPr>
        </p:nvSpPr>
        <p:spPr>
          <a:xfrm>
            <a:off x="304800" y="1371600"/>
            <a:ext cx="8534400" cy="5257800"/>
          </a:xfrm>
        </p:spPr>
        <p:txBody>
          <a:bodyPr>
            <a:normAutofit/>
          </a:bodyPr>
          <a:lstStyle/>
          <a:p>
            <a:r>
              <a:rPr lang="en-US" sz="2200" dirty="0" smtClean="0"/>
              <a:t>Once established, competitive advantage is subject to erosion by competition. The speed with which competitive advantage is undermined depends on the ability of competitors to challenge either by imitation or innovation.</a:t>
            </a:r>
          </a:p>
          <a:p>
            <a:pPr marL="45720" indent="0">
              <a:buNone/>
            </a:pPr>
            <a:endParaRPr lang="en-US" sz="2200" dirty="0" smtClean="0"/>
          </a:p>
          <a:p>
            <a:r>
              <a:rPr lang="en-US" sz="2200" dirty="0" smtClean="0"/>
              <a:t>Imitation is the most direct from of competition thus barriers to imitation must exist for competitive advantage to be sustained.</a:t>
            </a:r>
          </a:p>
          <a:p>
            <a:pPr marL="45720" indent="0">
              <a:buNone/>
            </a:pPr>
            <a:endParaRPr lang="en-US" sz="2200" dirty="0" smtClean="0"/>
          </a:p>
          <a:p>
            <a:r>
              <a:rPr lang="en-US" sz="2200" b="1" dirty="0" smtClean="0"/>
              <a:t>Isolating Mechanisms </a:t>
            </a:r>
          </a:p>
          <a:p>
            <a:pPr marL="320040" lvl="1" indent="0">
              <a:buNone/>
            </a:pPr>
            <a:r>
              <a:rPr lang="en-US" sz="2200" dirty="0" smtClean="0"/>
              <a:t>– Barriers that protect a firm’s profits from being driven down by the competitive process.</a:t>
            </a:r>
          </a:p>
          <a:p>
            <a:endParaRPr lang="en-US" sz="2400" dirty="0"/>
          </a:p>
        </p:txBody>
      </p:sp>
    </p:spTree>
    <p:extLst>
      <p:ext uri="{BB962C8B-B14F-4D97-AF65-F5344CB8AC3E}">
        <p14:creationId xmlns:p14="http://schemas.microsoft.com/office/powerpoint/2010/main" val="1772653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305800" cy="5105400"/>
          </a:xfrm>
        </p:spPr>
        <p:txBody>
          <a:bodyPr>
            <a:noAutofit/>
          </a:bodyPr>
          <a:lstStyle/>
          <a:p>
            <a:r>
              <a:rPr lang="en-US" sz="2200" dirty="0" smtClean="0"/>
              <a:t>To identify sources of isolating mechanisms we first need to examine the process of competitive imitation.</a:t>
            </a:r>
          </a:p>
          <a:p>
            <a:r>
              <a:rPr lang="en-US" sz="2200" dirty="0" smtClean="0"/>
              <a:t>For a firm to successfully imitate the strategy of another, it must meet four conditions:</a:t>
            </a:r>
          </a:p>
          <a:p>
            <a:pPr lvl="1"/>
            <a:r>
              <a:rPr lang="en-US" sz="2200" dirty="0" smtClean="0"/>
              <a:t>Identification</a:t>
            </a:r>
          </a:p>
          <a:p>
            <a:pPr lvl="1"/>
            <a:r>
              <a:rPr lang="en-US" sz="2200" dirty="0" smtClean="0"/>
              <a:t>Incentive</a:t>
            </a:r>
          </a:p>
          <a:p>
            <a:pPr lvl="1"/>
            <a:r>
              <a:rPr lang="en-US" sz="2200" dirty="0" smtClean="0"/>
              <a:t>Diagnosis</a:t>
            </a:r>
          </a:p>
          <a:p>
            <a:pPr lvl="1"/>
            <a:r>
              <a:rPr lang="en-US" sz="2200" dirty="0" smtClean="0"/>
              <a:t>Resources acquisition</a:t>
            </a:r>
          </a:p>
          <a:p>
            <a:endParaRPr lang="en-US" sz="2200" dirty="0" smtClean="0"/>
          </a:p>
          <a:p>
            <a:endParaRPr lang="en-US" dirty="0"/>
          </a:p>
          <a:p>
            <a:endParaRPr lang="en-US" dirty="0" smtClean="0"/>
          </a:p>
          <a:p>
            <a:endParaRPr lang="en-US" dirty="0"/>
          </a:p>
          <a:p>
            <a:endParaRPr lang="en-US" dirty="0" smtClean="0"/>
          </a:p>
        </p:txBody>
      </p:sp>
      <p:sp>
        <p:nvSpPr>
          <p:cNvPr id="10" name="Title 1"/>
          <p:cNvSpPr>
            <a:spLocks noGrp="1"/>
          </p:cNvSpPr>
          <p:nvPr>
            <p:ph type="title"/>
          </p:nvPr>
        </p:nvSpPr>
        <p:spPr>
          <a:xfrm>
            <a:off x="304800" y="228601"/>
            <a:ext cx="8001000" cy="990599"/>
          </a:xfrm>
        </p:spPr>
        <p:txBody>
          <a:bodyPr>
            <a:normAutofit/>
          </a:bodyPr>
          <a:lstStyle/>
          <a:p>
            <a:r>
              <a:rPr lang="en-US" dirty="0" smtClean="0"/>
              <a:t>Competitive Imitation</a:t>
            </a:r>
            <a:endParaRPr lang="en-US" dirty="0"/>
          </a:p>
        </p:txBody>
      </p:sp>
    </p:spTree>
    <p:extLst>
      <p:ext uri="{BB962C8B-B14F-4D97-AF65-F5344CB8AC3E}">
        <p14:creationId xmlns:p14="http://schemas.microsoft.com/office/powerpoint/2010/main" val="2357885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153400" cy="5105400"/>
          </a:xfrm>
        </p:spPr>
        <p:txBody>
          <a:bodyPr>
            <a:normAutofit/>
          </a:bodyPr>
          <a:lstStyle/>
          <a:p>
            <a:r>
              <a:rPr lang="en-US" sz="2200" dirty="0" smtClean="0"/>
              <a:t>A simple barrier to imitation is to obscure the firm’s superior profitability.</a:t>
            </a:r>
          </a:p>
          <a:p>
            <a:r>
              <a:rPr lang="en-US" sz="2200" dirty="0" smtClean="0"/>
              <a:t>According to George Stalk of the Boston Consulting Group, one way to throw competitors off balance is to mask high performance so rivals fail to see your success until it’s to late.</a:t>
            </a:r>
          </a:p>
          <a:p>
            <a:endParaRPr lang="en-US" sz="2200" dirty="0"/>
          </a:p>
          <a:p>
            <a:pPr marL="45720" indent="0">
              <a:buNone/>
            </a:pPr>
            <a:r>
              <a:rPr lang="en-US" sz="2200" i="1" dirty="0" smtClean="0">
                <a:solidFill>
                  <a:srgbClr val="92D050"/>
                </a:solidFill>
              </a:rPr>
              <a:t>Example</a:t>
            </a:r>
          </a:p>
          <a:p>
            <a:r>
              <a:rPr lang="en-US" sz="2200" i="1" dirty="0" smtClean="0">
                <a:solidFill>
                  <a:srgbClr val="92D050"/>
                </a:solidFill>
              </a:rPr>
              <a:t>Avoiding disclosure of a firms financial performance [much easier </a:t>
            </a:r>
            <a:r>
              <a:rPr lang="en-US" sz="2200" i="1" smtClean="0">
                <a:solidFill>
                  <a:srgbClr val="92D050"/>
                </a:solidFill>
              </a:rPr>
              <a:t>for a private </a:t>
            </a:r>
            <a:r>
              <a:rPr lang="en-US" sz="2200" i="1" dirty="0" smtClean="0">
                <a:solidFill>
                  <a:srgbClr val="92D050"/>
                </a:solidFill>
              </a:rPr>
              <a:t>company than </a:t>
            </a:r>
            <a:r>
              <a:rPr lang="en-US" sz="2200" i="1" smtClean="0">
                <a:solidFill>
                  <a:srgbClr val="92D050"/>
                </a:solidFill>
              </a:rPr>
              <a:t>a public one]</a:t>
            </a:r>
            <a:endParaRPr lang="en-US" sz="2200" i="1" dirty="0">
              <a:solidFill>
                <a:srgbClr val="92D050"/>
              </a:solidFill>
            </a:endParaRPr>
          </a:p>
        </p:txBody>
      </p:sp>
      <p:sp>
        <p:nvSpPr>
          <p:cNvPr id="4" name="Title 1"/>
          <p:cNvSpPr>
            <a:spLocks noGrp="1"/>
          </p:cNvSpPr>
          <p:nvPr>
            <p:ph type="title"/>
          </p:nvPr>
        </p:nvSpPr>
        <p:spPr>
          <a:xfrm>
            <a:off x="304800" y="228601"/>
            <a:ext cx="8001000" cy="990599"/>
          </a:xfrm>
        </p:spPr>
        <p:txBody>
          <a:bodyPr>
            <a:normAutofit/>
          </a:bodyPr>
          <a:lstStyle/>
          <a:p>
            <a:r>
              <a:rPr lang="en-US" dirty="0" smtClean="0"/>
              <a:t>Identification </a:t>
            </a:r>
            <a:endParaRPr lang="en-US" dirty="0"/>
          </a:p>
        </p:txBody>
      </p:sp>
    </p:spTree>
    <p:extLst>
      <p:ext uri="{BB962C8B-B14F-4D97-AF65-F5344CB8AC3E}">
        <p14:creationId xmlns:p14="http://schemas.microsoft.com/office/powerpoint/2010/main" val="4175705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05400"/>
          </a:xfrm>
        </p:spPr>
        <p:txBody>
          <a:bodyPr>
            <a:normAutofit lnSpcReduction="10000"/>
          </a:bodyPr>
          <a:lstStyle/>
          <a:p>
            <a:r>
              <a:rPr lang="en-US" sz="2200" dirty="0" smtClean="0"/>
              <a:t>Firm may undermine the incentives for imitation by persuading rivals that imitation will be unprofitable.</a:t>
            </a:r>
          </a:p>
          <a:p>
            <a:r>
              <a:rPr lang="en-US" sz="2200" dirty="0" smtClean="0"/>
              <a:t>Reputation here is critically important.</a:t>
            </a:r>
          </a:p>
          <a:p>
            <a:endParaRPr lang="en-US" sz="2200" dirty="0" smtClean="0"/>
          </a:p>
          <a:p>
            <a:pPr marL="45720" indent="0">
              <a:buNone/>
            </a:pPr>
            <a:r>
              <a:rPr lang="en-US" sz="2200" i="1" dirty="0" smtClean="0">
                <a:solidFill>
                  <a:srgbClr val="92D050"/>
                </a:solidFill>
              </a:rPr>
              <a:t>Examples</a:t>
            </a:r>
          </a:p>
          <a:p>
            <a:r>
              <a:rPr lang="en-US" sz="2200" i="1" dirty="0" smtClean="0">
                <a:solidFill>
                  <a:srgbClr val="92D050"/>
                </a:solidFill>
              </a:rPr>
              <a:t>NutraSweet’s aggressive price war against the Holland Sweetener Company deterred other would-be entrants.</a:t>
            </a:r>
          </a:p>
          <a:p>
            <a:r>
              <a:rPr lang="en-US" sz="2200" i="1" dirty="0" smtClean="0">
                <a:solidFill>
                  <a:srgbClr val="92D050"/>
                </a:solidFill>
              </a:rPr>
              <a:t>Proliferation in products; between 1950 and 1972, the six leading suppliers of breakfast cereals introduces 80 new brands into the US market</a:t>
            </a:r>
          </a:p>
          <a:p>
            <a:r>
              <a:rPr lang="en-US" sz="2200" i="1" dirty="0" smtClean="0">
                <a:solidFill>
                  <a:srgbClr val="92D050"/>
                </a:solidFill>
              </a:rPr>
              <a:t>Proliferation in patent;1974 Xerox dominant market position was protected by a wall of over 2000 patents. When IBM introduced its first copier in 1970, Xerox sued it for infringing 22 of these patents.</a:t>
            </a:r>
            <a:endParaRPr lang="en-US" sz="2200" i="1" dirty="0">
              <a:solidFill>
                <a:srgbClr val="92D050"/>
              </a:solidFill>
            </a:endParaRPr>
          </a:p>
        </p:txBody>
      </p:sp>
      <p:sp>
        <p:nvSpPr>
          <p:cNvPr id="4" name="Title 1"/>
          <p:cNvSpPr>
            <a:spLocks noGrp="1"/>
          </p:cNvSpPr>
          <p:nvPr>
            <p:ph type="title"/>
          </p:nvPr>
        </p:nvSpPr>
        <p:spPr>
          <a:xfrm>
            <a:off x="304800" y="228601"/>
            <a:ext cx="8001000" cy="990599"/>
          </a:xfrm>
        </p:spPr>
        <p:txBody>
          <a:bodyPr>
            <a:normAutofit/>
          </a:bodyPr>
          <a:lstStyle/>
          <a:p>
            <a:r>
              <a:rPr lang="en-US" dirty="0" smtClean="0"/>
              <a:t>Incentive</a:t>
            </a:r>
            <a:endParaRPr lang="en-US" dirty="0"/>
          </a:p>
        </p:txBody>
      </p:sp>
    </p:spTree>
    <p:extLst>
      <p:ext uri="{BB962C8B-B14F-4D97-AF65-F5344CB8AC3E}">
        <p14:creationId xmlns:p14="http://schemas.microsoft.com/office/powerpoint/2010/main" val="286711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0"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1000"/>
                                        <p:tgtEl>
                                          <p:spTgt spid="3">
                                            <p:txEl>
                                              <p:pRg st="3" end="3"/>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153400" cy="5105400"/>
          </a:xfrm>
        </p:spPr>
        <p:txBody>
          <a:bodyPr/>
          <a:lstStyle/>
          <a:p>
            <a:r>
              <a:rPr lang="en-US" dirty="0" smtClean="0"/>
              <a:t>If a firm is to imitate the competitive advantage of another, it must understand the basis of its rival’s success.</a:t>
            </a:r>
          </a:p>
          <a:p>
            <a:r>
              <a:rPr lang="en-US" dirty="0" smtClean="0"/>
              <a:t>This proves difficult the more multidimensional a firm’s competitive advantage becomes.</a:t>
            </a:r>
          </a:p>
          <a:p>
            <a:r>
              <a:rPr lang="en-US" dirty="0" smtClean="0"/>
              <a:t>This leads to </a:t>
            </a:r>
            <a:r>
              <a:rPr lang="en-US" u="sng" dirty="0" smtClean="0"/>
              <a:t>uncertain imitability</a:t>
            </a:r>
            <a:r>
              <a:rPr lang="en-US" dirty="0" smtClean="0"/>
              <a:t> – because there is ambiguity in causes of success of a competitor, any attempt to imitate the strategy is subject to uncertain success.</a:t>
            </a:r>
          </a:p>
          <a:p>
            <a:pPr marL="45720" indent="0">
              <a:buNone/>
            </a:pPr>
            <a:endParaRPr lang="en-US" dirty="0"/>
          </a:p>
        </p:txBody>
      </p:sp>
      <p:sp>
        <p:nvSpPr>
          <p:cNvPr id="4" name="Title 1"/>
          <p:cNvSpPr>
            <a:spLocks noGrp="1"/>
          </p:cNvSpPr>
          <p:nvPr>
            <p:ph type="title"/>
          </p:nvPr>
        </p:nvSpPr>
        <p:spPr>
          <a:xfrm>
            <a:off x="304800" y="228601"/>
            <a:ext cx="8001000" cy="990599"/>
          </a:xfrm>
        </p:spPr>
        <p:txBody>
          <a:bodyPr>
            <a:normAutofit/>
          </a:bodyPr>
          <a:lstStyle/>
          <a:p>
            <a:r>
              <a:rPr lang="en-US" dirty="0" smtClean="0"/>
              <a:t>Diagnosis</a:t>
            </a:r>
            <a:endParaRPr lang="en-US" dirty="0"/>
          </a:p>
        </p:txBody>
      </p:sp>
    </p:spTree>
    <p:extLst>
      <p:ext uri="{BB962C8B-B14F-4D97-AF65-F5344CB8AC3E}">
        <p14:creationId xmlns:p14="http://schemas.microsoft.com/office/powerpoint/2010/main" val="3122485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153400" cy="5105400"/>
          </a:xfrm>
        </p:spPr>
        <p:txBody>
          <a:bodyPr>
            <a:normAutofit/>
          </a:bodyPr>
          <a:lstStyle/>
          <a:p>
            <a:r>
              <a:rPr lang="en-US" sz="2200" dirty="0" smtClean="0"/>
              <a:t>To  succeed in competitive imitation, the imitator can mount a competitive challenge only by assembling the resources and capabilities necessary for imitation: buy them or build them.</a:t>
            </a:r>
          </a:p>
          <a:p>
            <a:r>
              <a:rPr lang="en-US" sz="2200" dirty="0" smtClean="0"/>
              <a:t>Time is critical</a:t>
            </a:r>
          </a:p>
          <a:p>
            <a:endParaRPr lang="en-US" sz="2200" dirty="0" smtClean="0"/>
          </a:p>
          <a:p>
            <a:pPr marL="45720" indent="0">
              <a:buNone/>
            </a:pPr>
            <a:r>
              <a:rPr lang="en-US" sz="2200" i="1" dirty="0" smtClean="0">
                <a:solidFill>
                  <a:srgbClr val="92D050"/>
                </a:solidFill>
              </a:rPr>
              <a:t>Examples</a:t>
            </a:r>
          </a:p>
          <a:p>
            <a:r>
              <a:rPr lang="en-US" sz="2200" i="1" dirty="0" smtClean="0">
                <a:solidFill>
                  <a:srgbClr val="92D050"/>
                </a:solidFill>
              </a:rPr>
              <a:t>In financial services, most new products are copied quickly by competitors; Collateralized debt obligations (CDO’s) developed by the firm Drexel Burnham Lambert which lead to the 2008 financial crisis.</a:t>
            </a:r>
            <a:endParaRPr lang="en-US" sz="2200" i="1" dirty="0">
              <a:solidFill>
                <a:srgbClr val="92D050"/>
              </a:solidFill>
            </a:endParaRPr>
          </a:p>
        </p:txBody>
      </p:sp>
      <p:sp>
        <p:nvSpPr>
          <p:cNvPr id="4" name="Title 1"/>
          <p:cNvSpPr>
            <a:spLocks noGrp="1"/>
          </p:cNvSpPr>
          <p:nvPr>
            <p:ph type="title"/>
          </p:nvPr>
        </p:nvSpPr>
        <p:spPr>
          <a:xfrm>
            <a:off x="304800" y="228601"/>
            <a:ext cx="8001000" cy="990599"/>
          </a:xfrm>
        </p:spPr>
        <p:txBody>
          <a:bodyPr>
            <a:normAutofit/>
          </a:bodyPr>
          <a:lstStyle/>
          <a:p>
            <a:r>
              <a:rPr lang="en-US" dirty="0" smtClean="0"/>
              <a:t>Resource acquisition</a:t>
            </a:r>
            <a:endParaRPr lang="en-US" dirty="0"/>
          </a:p>
        </p:txBody>
      </p:sp>
    </p:spTree>
    <p:extLst>
      <p:ext uri="{BB962C8B-B14F-4D97-AF65-F5344CB8AC3E}">
        <p14:creationId xmlns:p14="http://schemas.microsoft.com/office/powerpoint/2010/main" val="395310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305800" cy="762000"/>
          </a:xfrm>
        </p:spPr>
        <p:txBody>
          <a:bodyPr>
            <a:noAutofit/>
          </a:bodyPr>
          <a:lstStyle/>
          <a:p>
            <a:r>
              <a:rPr lang="en-US" dirty="0" smtClean="0"/>
              <a:t>Figure 4.2 </a:t>
            </a:r>
            <a:r>
              <a:rPr lang="en-US" i="1" dirty="0" smtClean="0"/>
              <a:t>Sustaining competitive advantage: types of isolating mechanisms</a:t>
            </a:r>
          </a:p>
          <a:p>
            <a:pPr marL="45720" indent="0">
              <a:buNone/>
            </a:pPr>
            <a:endParaRPr lang="en-US" sz="2200" dirty="0" smtClean="0"/>
          </a:p>
          <a:p>
            <a:endParaRPr lang="en-US" dirty="0"/>
          </a:p>
          <a:p>
            <a:endParaRPr lang="en-US" dirty="0" smtClean="0"/>
          </a:p>
          <a:p>
            <a:endParaRPr lang="en-US" dirty="0"/>
          </a:p>
          <a:p>
            <a:endParaRPr lang="en-US" dirty="0" smtClean="0"/>
          </a:p>
        </p:txBody>
      </p:sp>
      <p:sp>
        <p:nvSpPr>
          <p:cNvPr id="10" name="Title 1"/>
          <p:cNvSpPr>
            <a:spLocks noGrp="1"/>
          </p:cNvSpPr>
          <p:nvPr>
            <p:ph type="title"/>
          </p:nvPr>
        </p:nvSpPr>
        <p:spPr>
          <a:xfrm>
            <a:off x="304800" y="228601"/>
            <a:ext cx="8001000" cy="990599"/>
          </a:xfrm>
        </p:spPr>
        <p:txBody>
          <a:bodyPr>
            <a:normAutofit/>
          </a:bodyPr>
          <a:lstStyle/>
          <a:p>
            <a:r>
              <a:rPr lang="en-US" dirty="0" smtClean="0"/>
              <a:t>Competitive Imitation</a:t>
            </a:r>
            <a:endParaRPr lang="en-US" dirty="0"/>
          </a:p>
        </p:txBody>
      </p:sp>
      <p:sp>
        <p:nvSpPr>
          <p:cNvPr id="2" name="TextBox 1"/>
          <p:cNvSpPr txBox="1"/>
          <p:nvPr/>
        </p:nvSpPr>
        <p:spPr>
          <a:xfrm>
            <a:off x="381000" y="2036801"/>
            <a:ext cx="3429000" cy="369332"/>
          </a:xfrm>
          <a:prstGeom prst="rect">
            <a:avLst/>
          </a:prstGeom>
          <a:noFill/>
          <a:ln>
            <a:noFill/>
          </a:ln>
        </p:spPr>
        <p:txBody>
          <a:bodyPr wrap="square" rtlCol="0">
            <a:spAutoFit/>
          </a:bodyPr>
          <a:lstStyle/>
          <a:p>
            <a:pPr algn="ctr"/>
            <a:r>
              <a:rPr lang="en-US" u="sng" dirty="0" smtClean="0"/>
              <a:t>Competitive Imitation</a:t>
            </a:r>
            <a:endParaRPr lang="en-US" u="sng" dirty="0"/>
          </a:p>
        </p:txBody>
      </p:sp>
      <p:sp>
        <p:nvSpPr>
          <p:cNvPr id="5" name="TextBox 4"/>
          <p:cNvSpPr txBox="1"/>
          <p:nvPr/>
        </p:nvSpPr>
        <p:spPr>
          <a:xfrm>
            <a:off x="4724400" y="2013649"/>
            <a:ext cx="3429000" cy="369332"/>
          </a:xfrm>
          <a:prstGeom prst="rect">
            <a:avLst/>
          </a:prstGeom>
          <a:noFill/>
          <a:ln>
            <a:noFill/>
          </a:ln>
        </p:spPr>
        <p:txBody>
          <a:bodyPr wrap="square" rtlCol="0">
            <a:spAutoFit/>
          </a:bodyPr>
          <a:lstStyle/>
          <a:p>
            <a:pPr algn="ctr"/>
            <a:r>
              <a:rPr lang="en-US" u="sng" dirty="0" smtClean="0"/>
              <a:t>Isolating Mechanism</a:t>
            </a:r>
            <a:endParaRPr lang="en-US" u="sng" dirty="0"/>
          </a:p>
        </p:txBody>
      </p:sp>
      <p:sp>
        <p:nvSpPr>
          <p:cNvPr id="6" name="TextBox 5"/>
          <p:cNvSpPr txBox="1"/>
          <p:nvPr/>
        </p:nvSpPr>
        <p:spPr>
          <a:xfrm>
            <a:off x="311728" y="2590800"/>
            <a:ext cx="3879272" cy="369332"/>
          </a:xfrm>
          <a:prstGeom prst="rect">
            <a:avLst/>
          </a:prstGeom>
          <a:noFill/>
          <a:ln w="19050">
            <a:solidFill>
              <a:schemeClr val="tx1"/>
            </a:solidFill>
          </a:ln>
        </p:spPr>
        <p:txBody>
          <a:bodyPr wrap="square" rtlCol="0">
            <a:spAutoFit/>
          </a:bodyPr>
          <a:lstStyle/>
          <a:p>
            <a:r>
              <a:rPr lang="en-US" dirty="0" smtClean="0">
                <a:solidFill>
                  <a:srgbClr val="92D050"/>
                </a:solidFill>
              </a:rPr>
              <a:t>Identification</a:t>
            </a:r>
            <a:endParaRPr lang="en-US" dirty="0">
              <a:solidFill>
                <a:srgbClr val="92D050"/>
              </a:solidFill>
            </a:endParaRPr>
          </a:p>
        </p:txBody>
      </p:sp>
      <p:sp>
        <p:nvSpPr>
          <p:cNvPr id="7" name="TextBox 6"/>
          <p:cNvSpPr txBox="1"/>
          <p:nvPr/>
        </p:nvSpPr>
        <p:spPr>
          <a:xfrm>
            <a:off x="4191000" y="2590800"/>
            <a:ext cx="4350327" cy="369332"/>
          </a:xfrm>
          <a:prstGeom prst="rect">
            <a:avLst/>
          </a:prstGeom>
          <a:noFill/>
          <a:ln w="19050">
            <a:solidFill>
              <a:schemeClr val="tx1"/>
            </a:solidFill>
          </a:ln>
        </p:spPr>
        <p:txBody>
          <a:bodyPr wrap="square" rtlCol="0">
            <a:spAutoFit/>
          </a:bodyPr>
          <a:lstStyle/>
          <a:p>
            <a:r>
              <a:rPr lang="en-US" dirty="0" smtClean="0">
                <a:solidFill>
                  <a:srgbClr val="92D050"/>
                </a:solidFill>
              </a:rPr>
              <a:t>Obscure performance </a:t>
            </a:r>
            <a:endParaRPr lang="en-US" dirty="0">
              <a:solidFill>
                <a:srgbClr val="92D050"/>
              </a:solidFill>
            </a:endParaRPr>
          </a:p>
        </p:txBody>
      </p:sp>
      <p:sp>
        <p:nvSpPr>
          <p:cNvPr id="8" name="TextBox 7"/>
          <p:cNvSpPr txBox="1"/>
          <p:nvPr/>
        </p:nvSpPr>
        <p:spPr>
          <a:xfrm>
            <a:off x="311728" y="3188457"/>
            <a:ext cx="3879272" cy="1196140"/>
          </a:xfrm>
          <a:prstGeom prst="rect">
            <a:avLst/>
          </a:prstGeom>
          <a:noFill/>
          <a:ln w="19050">
            <a:solidFill>
              <a:schemeClr val="tx1"/>
            </a:solidFill>
          </a:ln>
        </p:spPr>
        <p:txBody>
          <a:bodyPr wrap="square" rtlCol="0">
            <a:spAutoFit/>
          </a:bodyPr>
          <a:lstStyle/>
          <a:p>
            <a:r>
              <a:rPr lang="en-US" dirty="0" smtClean="0">
                <a:solidFill>
                  <a:srgbClr val="92D050"/>
                </a:solidFill>
              </a:rPr>
              <a:t>Incentives for imitation</a:t>
            </a:r>
          </a:p>
          <a:p>
            <a:endParaRPr lang="en-US" dirty="0">
              <a:solidFill>
                <a:srgbClr val="92D050"/>
              </a:solidFill>
            </a:endParaRPr>
          </a:p>
          <a:p>
            <a:endParaRPr lang="en-US" dirty="0" smtClean="0">
              <a:solidFill>
                <a:srgbClr val="92D050"/>
              </a:solidFill>
            </a:endParaRPr>
          </a:p>
          <a:p>
            <a:endParaRPr lang="en-US" dirty="0">
              <a:solidFill>
                <a:srgbClr val="92D050"/>
              </a:solidFill>
            </a:endParaRPr>
          </a:p>
        </p:txBody>
      </p:sp>
      <p:sp>
        <p:nvSpPr>
          <p:cNvPr id="9" name="TextBox 8"/>
          <p:cNvSpPr txBox="1"/>
          <p:nvPr/>
        </p:nvSpPr>
        <p:spPr>
          <a:xfrm>
            <a:off x="4191000" y="3184267"/>
            <a:ext cx="4350327" cy="1200330"/>
          </a:xfrm>
          <a:prstGeom prst="rect">
            <a:avLst/>
          </a:prstGeom>
          <a:noFill/>
          <a:ln w="19050">
            <a:solidFill>
              <a:schemeClr val="tx1"/>
            </a:solidFill>
          </a:ln>
        </p:spPr>
        <p:txBody>
          <a:bodyPr wrap="square" rtlCol="0">
            <a:spAutoFit/>
          </a:bodyPr>
          <a:lstStyle/>
          <a:p>
            <a:r>
              <a:rPr lang="en-US" dirty="0" smtClean="0">
                <a:solidFill>
                  <a:srgbClr val="92D050"/>
                </a:solidFill>
              </a:rPr>
              <a:t>Deterrence: signal aggressive intentions to imitators</a:t>
            </a:r>
          </a:p>
          <a:p>
            <a:r>
              <a:rPr lang="en-US" dirty="0" smtClean="0">
                <a:solidFill>
                  <a:srgbClr val="92D050"/>
                </a:solidFill>
              </a:rPr>
              <a:t>Preemption: exploit all available investment opportunities</a:t>
            </a:r>
            <a:endParaRPr lang="en-US" dirty="0">
              <a:solidFill>
                <a:srgbClr val="92D050"/>
              </a:solidFill>
            </a:endParaRPr>
          </a:p>
        </p:txBody>
      </p:sp>
      <p:sp>
        <p:nvSpPr>
          <p:cNvPr id="11" name="TextBox 10"/>
          <p:cNvSpPr txBox="1"/>
          <p:nvPr/>
        </p:nvSpPr>
        <p:spPr>
          <a:xfrm>
            <a:off x="311728" y="4498261"/>
            <a:ext cx="3879272" cy="646332"/>
          </a:xfrm>
          <a:prstGeom prst="rect">
            <a:avLst/>
          </a:prstGeom>
          <a:noFill/>
          <a:ln w="19050">
            <a:solidFill>
              <a:schemeClr val="tx1"/>
            </a:solidFill>
          </a:ln>
        </p:spPr>
        <p:txBody>
          <a:bodyPr wrap="square" rtlCol="0">
            <a:spAutoFit/>
          </a:bodyPr>
          <a:lstStyle/>
          <a:p>
            <a:r>
              <a:rPr lang="en-US" dirty="0" smtClean="0">
                <a:solidFill>
                  <a:srgbClr val="92D050"/>
                </a:solidFill>
              </a:rPr>
              <a:t>Diagnosis</a:t>
            </a:r>
          </a:p>
          <a:p>
            <a:endParaRPr lang="en-US" dirty="0">
              <a:solidFill>
                <a:srgbClr val="92D050"/>
              </a:solidFill>
            </a:endParaRPr>
          </a:p>
        </p:txBody>
      </p:sp>
      <p:sp>
        <p:nvSpPr>
          <p:cNvPr id="12" name="TextBox 11"/>
          <p:cNvSpPr txBox="1"/>
          <p:nvPr/>
        </p:nvSpPr>
        <p:spPr>
          <a:xfrm>
            <a:off x="4191000" y="4498262"/>
            <a:ext cx="4350327" cy="646331"/>
          </a:xfrm>
          <a:prstGeom prst="rect">
            <a:avLst/>
          </a:prstGeom>
          <a:noFill/>
          <a:ln w="19050">
            <a:solidFill>
              <a:schemeClr val="tx1"/>
            </a:solidFill>
          </a:ln>
        </p:spPr>
        <p:txBody>
          <a:bodyPr wrap="square" rtlCol="0">
            <a:spAutoFit/>
          </a:bodyPr>
          <a:lstStyle/>
          <a:p>
            <a:r>
              <a:rPr lang="en-US" dirty="0" smtClean="0">
                <a:solidFill>
                  <a:srgbClr val="92D050"/>
                </a:solidFill>
              </a:rPr>
              <a:t>Casual ambiguity; rely on multiple sources of competitive advantage</a:t>
            </a:r>
            <a:endParaRPr lang="en-US" dirty="0">
              <a:solidFill>
                <a:srgbClr val="92D050"/>
              </a:solidFill>
            </a:endParaRPr>
          </a:p>
        </p:txBody>
      </p:sp>
      <p:sp>
        <p:nvSpPr>
          <p:cNvPr id="13" name="TextBox 12"/>
          <p:cNvSpPr txBox="1"/>
          <p:nvPr/>
        </p:nvSpPr>
        <p:spPr>
          <a:xfrm>
            <a:off x="311728" y="5276165"/>
            <a:ext cx="3879272" cy="923330"/>
          </a:xfrm>
          <a:prstGeom prst="rect">
            <a:avLst/>
          </a:prstGeom>
          <a:noFill/>
          <a:ln w="19050">
            <a:solidFill>
              <a:schemeClr val="tx1"/>
            </a:solidFill>
          </a:ln>
        </p:spPr>
        <p:txBody>
          <a:bodyPr wrap="square" rtlCol="0">
            <a:spAutoFit/>
          </a:bodyPr>
          <a:lstStyle/>
          <a:p>
            <a:r>
              <a:rPr lang="en-US" dirty="0" smtClean="0">
                <a:solidFill>
                  <a:srgbClr val="92D050"/>
                </a:solidFill>
              </a:rPr>
              <a:t>Resource acquisition</a:t>
            </a:r>
          </a:p>
          <a:p>
            <a:endParaRPr lang="en-US" dirty="0">
              <a:solidFill>
                <a:srgbClr val="92D050"/>
              </a:solidFill>
            </a:endParaRPr>
          </a:p>
          <a:p>
            <a:endParaRPr lang="en-US" dirty="0">
              <a:solidFill>
                <a:srgbClr val="92D050"/>
              </a:solidFill>
            </a:endParaRPr>
          </a:p>
        </p:txBody>
      </p:sp>
      <p:sp>
        <p:nvSpPr>
          <p:cNvPr id="14" name="TextBox 13"/>
          <p:cNvSpPr txBox="1"/>
          <p:nvPr/>
        </p:nvSpPr>
        <p:spPr>
          <a:xfrm>
            <a:off x="4191000" y="5276165"/>
            <a:ext cx="4350327" cy="923330"/>
          </a:xfrm>
          <a:prstGeom prst="rect">
            <a:avLst/>
          </a:prstGeom>
          <a:noFill/>
          <a:ln w="19050">
            <a:solidFill>
              <a:schemeClr val="tx1"/>
            </a:solidFill>
          </a:ln>
        </p:spPr>
        <p:txBody>
          <a:bodyPr wrap="square" rtlCol="0">
            <a:spAutoFit/>
          </a:bodyPr>
          <a:lstStyle/>
          <a:p>
            <a:r>
              <a:rPr lang="en-US" dirty="0" smtClean="0">
                <a:solidFill>
                  <a:srgbClr val="92D050"/>
                </a:solidFill>
              </a:rPr>
              <a:t>Base competitive advantage on resources and capabilities that are immobile and difficult to replicate</a:t>
            </a:r>
            <a:endParaRPr lang="en-US" dirty="0">
              <a:solidFill>
                <a:srgbClr val="92D050"/>
              </a:solidFill>
            </a:endParaRPr>
          </a:p>
        </p:txBody>
      </p:sp>
    </p:spTree>
    <p:extLst>
      <p:ext uri="{BB962C8B-B14F-4D97-AF65-F5344CB8AC3E}">
        <p14:creationId xmlns:p14="http://schemas.microsoft.com/office/powerpoint/2010/main" val="162566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250"/>
                                        <p:tgtEl>
                                          <p:spTgt spid="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250"/>
                                        <p:tgtEl>
                                          <p:spTgt spid="9"/>
                                        </p:tgtEl>
                                      </p:cBhvr>
                                    </p:animEffect>
                                  </p:childTnLst>
                                </p:cTn>
                              </p:par>
                            </p:childTnLst>
                          </p:cTn>
                        </p:par>
                        <p:par>
                          <p:cTn id="18" fill="hold">
                            <p:stCondLst>
                              <p:cond delay="225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25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250"/>
                                        <p:tgtEl>
                                          <p:spTgt spid="12"/>
                                        </p:tgtEl>
                                      </p:cBhvr>
                                    </p:animEffect>
                                  </p:childTnLst>
                                </p:cTn>
                              </p:par>
                            </p:childTnLst>
                          </p:cTn>
                        </p:par>
                        <p:par>
                          <p:cTn id="25" fill="hold">
                            <p:stCondLst>
                              <p:cond delay="3500"/>
                            </p:stCondLst>
                            <p:childTnLst>
                              <p:par>
                                <p:cTn id="26" presetID="10"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25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1"/>
            <a:ext cx="7543800" cy="685799"/>
          </a:xfrm>
        </p:spPr>
        <p:txBody>
          <a:bodyPr>
            <a:normAutofit/>
          </a:bodyPr>
          <a:lstStyle/>
          <a:p>
            <a:r>
              <a:rPr lang="en-US" sz="2200" dirty="0" smtClean="0"/>
              <a:t>Figure 4.3 </a:t>
            </a:r>
            <a:r>
              <a:rPr lang="en-US" sz="2200" i="1" dirty="0" smtClean="0"/>
              <a:t>Sources of competitive advantage</a:t>
            </a:r>
            <a:endParaRPr lang="en-US" sz="2200" i="1" dirty="0"/>
          </a:p>
        </p:txBody>
      </p:sp>
      <p:sp>
        <p:nvSpPr>
          <p:cNvPr id="4" name="Title 1"/>
          <p:cNvSpPr>
            <a:spLocks noGrp="1"/>
          </p:cNvSpPr>
          <p:nvPr>
            <p:ph type="title"/>
          </p:nvPr>
        </p:nvSpPr>
        <p:spPr>
          <a:xfrm>
            <a:off x="304800" y="304800"/>
            <a:ext cx="8001000" cy="1143000"/>
          </a:xfrm>
        </p:spPr>
        <p:txBody>
          <a:bodyPr>
            <a:normAutofit fontScale="90000"/>
          </a:bodyPr>
          <a:lstStyle/>
          <a:p>
            <a:r>
              <a:rPr lang="en-US" dirty="0" smtClean="0"/>
              <a:t>Types of Competitive Advantage:</a:t>
            </a:r>
            <a:br>
              <a:rPr lang="en-US" dirty="0" smtClean="0"/>
            </a:br>
            <a:r>
              <a:rPr lang="en-US" dirty="0" smtClean="0"/>
              <a:t>Cost and Differentiation</a:t>
            </a:r>
            <a:endParaRPr lang="en-US" dirty="0"/>
          </a:p>
        </p:txBody>
      </p:sp>
      <p:sp>
        <p:nvSpPr>
          <p:cNvPr id="5" name="TextBox 4"/>
          <p:cNvSpPr txBox="1"/>
          <p:nvPr/>
        </p:nvSpPr>
        <p:spPr>
          <a:xfrm>
            <a:off x="609600" y="3863001"/>
            <a:ext cx="2133600" cy="646331"/>
          </a:xfrm>
          <a:prstGeom prst="rect">
            <a:avLst/>
          </a:prstGeom>
          <a:noFill/>
          <a:ln>
            <a:solidFill>
              <a:schemeClr val="tx1"/>
            </a:solidFill>
          </a:ln>
        </p:spPr>
        <p:txBody>
          <a:bodyPr wrap="square" rtlCol="0">
            <a:spAutoFit/>
          </a:bodyPr>
          <a:lstStyle/>
          <a:p>
            <a:r>
              <a:rPr lang="en-US" dirty="0" smtClean="0">
                <a:solidFill>
                  <a:srgbClr val="92D050"/>
                </a:solidFill>
              </a:rPr>
              <a:t>Competitive Advantage</a:t>
            </a:r>
            <a:endParaRPr lang="en-US" dirty="0">
              <a:solidFill>
                <a:srgbClr val="92D050"/>
              </a:solidFill>
            </a:endParaRPr>
          </a:p>
        </p:txBody>
      </p:sp>
      <p:sp>
        <p:nvSpPr>
          <p:cNvPr id="6" name="TextBox 5"/>
          <p:cNvSpPr txBox="1"/>
          <p:nvPr/>
        </p:nvSpPr>
        <p:spPr>
          <a:xfrm>
            <a:off x="6019800" y="2806615"/>
            <a:ext cx="2133600" cy="369332"/>
          </a:xfrm>
          <a:prstGeom prst="rect">
            <a:avLst/>
          </a:prstGeom>
          <a:noFill/>
          <a:ln>
            <a:solidFill>
              <a:schemeClr val="tx1"/>
            </a:solidFill>
          </a:ln>
        </p:spPr>
        <p:txBody>
          <a:bodyPr wrap="square" rtlCol="0">
            <a:spAutoFit/>
          </a:bodyPr>
          <a:lstStyle/>
          <a:p>
            <a:r>
              <a:rPr lang="en-US" dirty="0" smtClean="0">
                <a:solidFill>
                  <a:srgbClr val="92D050"/>
                </a:solidFill>
              </a:rPr>
              <a:t>Cost Advantage</a:t>
            </a:r>
            <a:endParaRPr lang="en-US" dirty="0">
              <a:solidFill>
                <a:srgbClr val="92D050"/>
              </a:solidFill>
            </a:endParaRPr>
          </a:p>
        </p:txBody>
      </p:sp>
      <p:sp>
        <p:nvSpPr>
          <p:cNvPr id="7" name="TextBox 6"/>
          <p:cNvSpPr txBox="1"/>
          <p:nvPr/>
        </p:nvSpPr>
        <p:spPr>
          <a:xfrm>
            <a:off x="6096000" y="5181600"/>
            <a:ext cx="2133600" cy="646331"/>
          </a:xfrm>
          <a:prstGeom prst="rect">
            <a:avLst/>
          </a:prstGeom>
          <a:noFill/>
          <a:ln>
            <a:solidFill>
              <a:schemeClr val="tx1"/>
            </a:solidFill>
          </a:ln>
        </p:spPr>
        <p:txBody>
          <a:bodyPr wrap="square" rtlCol="0">
            <a:spAutoFit/>
          </a:bodyPr>
          <a:lstStyle/>
          <a:p>
            <a:r>
              <a:rPr lang="en-US" dirty="0" smtClean="0">
                <a:solidFill>
                  <a:srgbClr val="92D050"/>
                </a:solidFill>
              </a:rPr>
              <a:t>Differentiation Advantage</a:t>
            </a:r>
            <a:endParaRPr lang="en-US" dirty="0">
              <a:solidFill>
                <a:srgbClr val="92D050"/>
              </a:solidFill>
            </a:endParaRPr>
          </a:p>
        </p:txBody>
      </p:sp>
      <p:cxnSp>
        <p:nvCxnSpPr>
          <p:cNvPr id="9" name="Straight Arrow Connector 8"/>
          <p:cNvCxnSpPr>
            <a:stCxn id="5" idx="3"/>
            <a:endCxn id="6" idx="1"/>
          </p:cNvCxnSpPr>
          <p:nvPr/>
        </p:nvCxnSpPr>
        <p:spPr>
          <a:xfrm flipV="1">
            <a:off x="2743200" y="2991281"/>
            <a:ext cx="3276600" cy="1194886"/>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3"/>
            <a:endCxn id="7" idx="1"/>
          </p:cNvCxnSpPr>
          <p:nvPr/>
        </p:nvCxnSpPr>
        <p:spPr>
          <a:xfrm>
            <a:off x="2743200" y="4186167"/>
            <a:ext cx="3352800" cy="1318599"/>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rot="20407142">
            <a:off x="3427419" y="3159207"/>
            <a:ext cx="1908162" cy="369332"/>
          </a:xfrm>
          <a:prstGeom prst="rect">
            <a:avLst/>
          </a:prstGeom>
          <a:noFill/>
        </p:spPr>
        <p:txBody>
          <a:bodyPr wrap="square" rtlCol="0">
            <a:spAutoFit/>
          </a:bodyPr>
          <a:lstStyle/>
          <a:p>
            <a:r>
              <a:rPr lang="en-US" dirty="0" smtClean="0"/>
              <a:t>Similar product</a:t>
            </a:r>
            <a:endParaRPr lang="en-US" dirty="0"/>
          </a:p>
        </p:txBody>
      </p:sp>
      <p:sp>
        <p:nvSpPr>
          <p:cNvPr id="18" name="TextBox 17"/>
          <p:cNvSpPr txBox="1"/>
          <p:nvPr/>
        </p:nvSpPr>
        <p:spPr>
          <a:xfrm rot="20407142">
            <a:off x="3808061" y="3527802"/>
            <a:ext cx="1628912" cy="369332"/>
          </a:xfrm>
          <a:prstGeom prst="rect">
            <a:avLst/>
          </a:prstGeom>
          <a:noFill/>
        </p:spPr>
        <p:txBody>
          <a:bodyPr wrap="square" rtlCol="0">
            <a:spAutoFit/>
          </a:bodyPr>
          <a:lstStyle/>
          <a:p>
            <a:r>
              <a:rPr lang="en-US" dirty="0" smtClean="0"/>
              <a:t>Lower cost</a:t>
            </a:r>
            <a:endParaRPr lang="en-US" dirty="0"/>
          </a:p>
        </p:txBody>
      </p:sp>
      <p:sp>
        <p:nvSpPr>
          <p:cNvPr id="19" name="TextBox 18"/>
          <p:cNvSpPr txBox="1"/>
          <p:nvPr/>
        </p:nvSpPr>
        <p:spPr>
          <a:xfrm rot="1325829">
            <a:off x="3479048" y="4512045"/>
            <a:ext cx="1927343" cy="369332"/>
          </a:xfrm>
          <a:prstGeom prst="rect">
            <a:avLst/>
          </a:prstGeom>
          <a:noFill/>
        </p:spPr>
        <p:txBody>
          <a:bodyPr wrap="square" rtlCol="0">
            <a:spAutoFit/>
          </a:bodyPr>
          <a:lstStyle/>
          <a:p>
            <a:r>
              <a:rPr lang="en-US" dirty="0" smtClean="0"/>
              <a:t>Price premium</a:t>
            </a:r>
            <a:endParaRPr lang="en-US" dirty="0"/>
          </a:p>
        </p:txBody>
      </p:sp>
      <p:sp>
        <p:nvSpPr>
          <p:cNvPr id="20" name="TextBox 19"/>
          <p:cNvSpPr txBox="1"/>
          <p:nvPr/>
        </p:nvSpPr>
        <p:spPr>
          <a:xfrm rot="1325829">
            <a:off x="3142200" y="4798656"/>
            <a:ext cx="2492547" cy="369332"/>
          </a:xfrm>
          <a:prstGeom prst="rect">
            <a:avLst/>
          </a:prstGeom>
          <a:noFill/>
        </p:spPr>
        <p:txBody>
          <a:bodyPr wrap="square" rtlCol="0">
            <a:spAutoFit/>
          </a:bodyPr>
          <a:lstStyle/>
          <a:p>
            <a:r>
              <a:rPr lang="en-US" dirty="0" smtClean="0"/>
              <a:t>From unique product</a:t>
            </a:r>
            <a:endParaRPr lang="en-US" dirty="0"/>
          </a:p>
        </p:txBody>
      </p:sp>
    </p:spTree>
    <p:extLst>
      <p:ext uri="{BB962C8B-B14F-4D97-AF65-F5344CB8AC3E}">
        <p14:creationId xmlns:p14="http://schemas.microsoft.com/office/powerpoint/2010/main" val="186230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down)">
                                      <p:cBhvr>
                                        <p:cTn id="14" dur="500"/>
                                        <p:tgtEl>
                                          <p:spTgt spid="18"/>
                                        </p:tgtEl>
                                      </p:cBhvr>
                                    </p:animEffect>
                                  </p:childTnLst>
                                </p:cTn>
                              </p:par>
                              <p:par>
                                <p:cTn id="15" presetID="2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left)">
                                      <p:cBhvr>
                                        <p:cTn id="25" dur="1000"/>
                                        <p:tgtEl>
                                          <p:spTgt spid="20"/>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1000"/>
                                        <p:tgtEl>
                                          <p:spTgt spid="11"/>
                                        </p:tgtEl>
                                      </p:cBhvr>
                                    </p:animEffect>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1000"/>
                                        <p:tgtEl>
                                          <p:spTgt spid="19"/>
                                        </p:tgtEl>
                                      </p:cBhvr>
                                    </p:animEffect>
                                  </p:childTnLst>
                                </p:cTn>
                              </p:par>
                            </p:childTnLst>
                          </p:cTn>
                        </p:par>
                        <p:par>
                          <p:cTn id="34" fill="hold">
                            <p:stCondLst>
                              <p:cond delay="4500"/>
                            </p:stCondLst>
                            <p:childTnLst>
                              <p:par>
                                <p:cTn id="35" presetID="10" presetClass="entr" presetSubtype="0"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7" grpId="0"/>
      <p:bldP spid="18"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001000" cy="1143000"/>
          </a:xfrm>
        </p:spPr>
        <p:txBody>
          <a:bodyPr>
            <a:normAutofit fontScale="90000"/>
          </a:bodyPr>
          <a:lstStyle/>
          <a:p>
            <a:r>
              <a:rPr lang="en-US" dirty="0" smtClean="0"/>
              <a:t>Types of Competitive Advantage:</a:t>
            </a:r>
            <a:br>
              <a:rPr lang="en-US" dirty="0" smtClean="0"/>
            </a:br>
            <a:r>
              <a:rPr lang="en-US" dirty="0" smtClean="0"/>
              <a:t>Cost and Differentiation</a:t>
            </a:r>
            <a:endParaRPr lang="en-US" dirty="0"/>
          </a:p>
        </p:txBody>
      </p:sp>
      <p:sp>
        <p:nvSpPr>
          <p:cNvPr id="3" name="Content Placeholder 2"/>
          <p:cNvSpPr>
            <a:spLocks noGrp="1"/>
          </p:cNvSpPr>
          <p:nvPr>
            <p:ph idx="1"/>
          </p:nvPr>
        </p:nvSpPr>
        <p:spPr>
          <a:xfrm>
            <a:off x="304800" y="1600200"/>
            <a:ext cx="8001000" cy="4114800"/>
          </a:xfrm>
        </p:spPr>
        <p:txBody>
          <a:bodyPr/>
          <a:lstStyle/>
          <a:p>
            <a:r>
              <a:rPr lang="en-US" sz="2200" dirty="0" smtClean="0"/>
              <a:t>Cost advantage</a:t>
            </a:r>
          </a:p>
          <a:p>
            <a:pPr lvl="1"/>
            <a:r>
              <a:rPr lang="en-US" sz="2200" dirty="0" smtClean="0"/>
              <a:t>Similar products, lower cost</a:t>
            </a:r>
          </a:p>
          <a:p>
            <a:pPr lvl="1"/>
            <a:r>
              <a:rPr lang="en-US" sz="2200" dirty="0" smtClean="0"/>
              <a:t>Quantitative emphasis </a:t>
            </a:r>
          </a:p>
          <a:p>
            <a:r>
              <a:rPr lang="en-US" sz="2200" dirty="0" smtClean="0"/>
              <a:t>Differentiation advantage (Chipotle)</a:t>
            </a:r>
          </a:p>
          <a:p>
            <a:pPr lvl="1"/>
            <a:r>
              <a:rPr lang="en-US" sz="2200" dirty="0" smtClean="0"/>
              <a:t>Differentiated + price premium</a:t>
            </a:r>
          </a:p>
          <a:p>
            <a:pPr lvl="1"/>
            <a:r>
              <a:rPr lang="en-US" sz="2200" dirty="0" smtClean="0"/>
              <a:t>Qualitative emphasis</a:t>
            </a:r>
          </a:p>
          <a:p>
            <a:pPr lvl="1"/>
            <a:endParaRPr lang="en-US" dirty="0"/>
          </a:p>
        </p:txBody>
      </p:sp>
    </p:spTree>
    <p:extLst>
      <p:ext uri="{BB962C8B-B14F-4D97-AF65-F5344CB8AC3E}">
        <p14:creationId xmlns:p14="http://schemas.microsoft.com/office/powerpoint/2010/main" val="221438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001000" cy="914399"/>
          </a:xfrm>
        </p:spPr>
        <p:txBody>
          <a:bodyPr>
            <a:normAutofit/>
          </a:bodyPr>
          <a:lstStyle/>
          <a:p>
            <a:r>
              <a:rPr lang="en-US" dirty="0" smtClean="0"/>
              <a:t>Overview</a:t>
            </a:r>
            <a:endParaRPr lang="en-US" dirty="0"/>
          </a:p>
        </p:txBody>
      </p:sp>
      <p:sp>
        <p:nvSpPr>
          <p:cNvPr id="3" name="Content Placeholder 2"/>
          <p:cNvSpPr>
            <a:spLocks noGrp="1"/>
          </p:cNvSpPr>
          <p:nvPr>
            <p:ph idx="1"/>
          </p:nvPr>
        </p:nvSpPr>
        <p:spPr>
          <a:xfrm>
            <a:off x="304800" y="1371600"/>
            <a:ext cx="8458200" cy="5105400"/>
          </a:xfrm>
        </p:spPr>
        <p:txBody>
          <a:bodyPr>
            <a:normAutofit fontScale="25000" lnSpcReduction="20000"/>
          </a:bodyPr>
          <a:lstStyle/>
          <a:p>
            <a:r>
              <a:rPr lang="en-US" sz="8800" dirty="0" smtClean="0"/>
              <a:t>Understand ‘competitive advantage’ and identify the circumstances firms can create a competitive advantage over a rival.</a:t>
            </a:r>
          </a:p>
          <a:p>
            <a:pPr marL="45720" indent="0">
              <a:buNone/>
            </a:pPr>
            <a:endParaRPr lang="en-US" sz="8800" dirty="0" smtClean="0"/>
          </a:p>
          <a:p>
            <a:r>
              <a:rPr lang="en-US" sz="8800" dirty="0" smtClean="0"/>
              <a:t>Distinguish two primary types of competitive advantage:</a:t>
            </a:r>
          </a:p>
          <a:p>
            <a:pPr lvl="1"/>
            <a:r>
              <a:rPr lang="en-US" sz="8800" dirty="0" smtClean="0"/>
              <a:t>Cost advantage</a:t>
            </a:r>
          </a:p>
          <a:p>
            <a:pPr lvl="1"/>
            <a:r>
              <a:rPr lang="en-US" sz="8800" dirty="0" smtClean="0"/>
              <a:t>Differentiation advantage</a:t>
            </a:r>
          </a:p>
          <a:p>
            <a:pPr marL="320040" lvl="1" indent="0">
              <a:buNone/>
            </a:pPr>
            <a:endParaRPr lang="en-US" sz="8800" dirty="0" smtClean="0"/>
          </a:p>
          <a:p>
            <a:r>
              <a:rPr lang="en-US" sz="8800" dirty="0" smtClean="0"/>
              <a:t>Sustaining competitive advantage</a:t>
            </a:r>
          </a:p>
          <a:p>
            <a:pPr marL="45720" indent="0">
              <a:buNone/>
            </a:pPr>
            <a:endParaRPr lang="en-US" sz="8800" dirty="0" smtClean="0"/>
          </a:p>
          <a:p>
            <a:r>
              <a:rPr lang="en-US" sz="8800" dirty="0" smtClean="0"/>
              <a:t>How firms utilize the value chain framework to analyze potential sources of cost and dedifferentiation</a:t>
            </a:r>
          </a:p>
          <a:p>
            <a:endParaRPr lang="en-US" dirty="0" smtClean="0"/>
          </a:p>
          <a:p>
            <a:endParaRPr lang="en-US" dirty="0"/>
          </a:p>
        </p:txBody>
      </p:sp>
    </p:spTree>
    <p:extLst>
      <p:ext uri="{BB962C8B-B14F-4D97-AF65-F5344CB8AC3E}">
        <p14:creationId xmlns:p14="http://schemas.microsoft.com/office/powerpoint/2010/main" val="32056916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001000" cy="990599"/>
          </a:xfrm>
        </p:spPr>
        <p:txBody>
          <a:bodyPr/>
          <a:lstStyle/>
          <a:p>
            <a:r>
              <a:rPr lang="en-US" dirty="0" smtClean="0"/>
              <a:t>Strategy and Cost Advantage</a:t>
            </a:r>
            <a:endParaRPr lang="en-US" dirty="0"/>
          </a:p>
        </p:txBody>
      </p:sp>
      <p:sp>
        <p:nvSpPr>
          <p:cNvPr id="3" name="Content Placeholder 2"/>
          <p:cNvSpPr>
            <a:spLocks noGrp="1"/>
          </p:cNvSpPr>
          <p:nvPr>
            <p:ph idx="1"/>
          </p:nvPr>
        </p:nvSpPr>
        <p:spPr>
          <a:xfrm>
            <a:off x="304800" y="1600200"/>
            <a:ext cx="8001000" cy="4114800"/>
          </a:xfrm>
        </p:spPr>
        <p:txBody>
          <a:bodyPr>
            <a:normAutofit/>
          </a:bodyPr>
          <a:lstStyle/>
          <a:p>
            <a:pPr marL="45720" indent="0">
              <a:buNone/>
            </a:pPr>
            <a:r>
              <a:rPr lang="en-US" sz="2200" dirty="0" smtClean="0"/>
              <a:t>How to compete in cost advantage</a:t>
            </a:r>
          </a:p>
          <a:p>
            <a:r>
              <a:rPr lang="en-US" sz="2200" dirty="0" smtClean="0"/>
              <a:t>Cost drivers</a:t>
            </a:r>
          </a:p>
          <a:p>
            <a:pPr lvl="1"/>
            <a:r>
              <a:rPr lang="en-US" sz="2200" dirty="0" smtClean="0"/>
              <a:t>All the small things</a:t>
            </a:r>
          </a:p>
          <a:p>
            <a:r>
              <a:rPr lang="en-US" sz="2200" dirty="0" smtClean="0"/>
              <a:t>Cost drivers through value chain analysis</a:t>
            </a:r>
          </a:p>
          <a:p>
            <a:pPr lvl="1"/>
            <a:r>
              <a:rPr lang="en-US" sz="2200" dirty="0" smtClean="0"/>
              <a:t>Activities</a:t>
            </a:r>
          </a:p>
          <a:p>
            <a:pPr lvl="1"/>
            <a:r>
              <a:rPr lang="en-US" sz="2200" dirty="0" smtClean="0"/>
              <a:t>Choose and rank</a:t>
            </a:r>
          </a:p>
          <a:p>
            <a:pPr lvl="1"/>
            <a:r>
              <a:rPr lang="en-US" sz="2200" dirty="0" smtClean="0"/>
              <a:t>Benchmark</a:t>
            </a:r>
          </a:p>
          <a:p>
            <a:pPr lvl="1"/>
            <a:r>
              <a:rPr lang="en-US" sz="2200" dirty="0" smtClean="0"/>
              <a:t>Cost drivers</a:t>
            </a:r>
          </a:p>
          <a:p>
            <a:pPr lvl="1"/>
            <a:r>
              <a:rPr lang="en-US" sz="2200" dirty="0" smtClean="0"/>
              <a:t>Links</a:t>
            </a:r>
          </a:p>
          <a:p>
            <a:pPr lvl="1"/>
            <a:r>
              <a:rPr lang="en-US" sz="2200" dirty="0" smtClean="0"/>
              <a:t>Reduce cost</a:t>
            </a:r>
            <a:endParaRPr lang="en-US" sz="2200" dirty="0"/>
          </a:p>
        </p:txBody>
      </p:sp>
    </p:spTree>
    <p:extLst>
      <p:ext uri="{BB962C8B-B14F-4D97-AF65-F5344CB8AC3E}">
        <p14:creationId xmlns:p14="http://schemas.microsoft.com/office/powerpoint/2010/main" val="213084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001000" cy="914399"/>
          </a:xfrm>
        </p:spPr>
        <p:txBody>
          <a:bodyPr>
            <a:normAutofit fontScale="90000"/>
          </a:bodyPr>
          <a:lstStyle/>
          <a:p>
            <a:r>
              <a:rPr lang="en-US" dirty="0" smtClean="0"/>
              <a:t>Strategy and Differentiation Advantage</a:t>
            </a:r>
            <a:endParaRPr lang="en-US" dirty="0"/>
          </a:p>
        </p:txBody>
      </p:sp>
      <p:sp>
        <p:nvSpPr>
          <p:cNvPr id="3" name="Content Placeholder 2"/>
          <p:cNvSpPr>
            <a:spLocks noGrp="1"/>
          </p:cNvSpPr>
          <p:nvPr>
            <p:ph idx="1"/>
          </p:nvPr>
        </p:nvSpPr>
        <p:spPr>
          <a:xfrm>
            <a:off x="304800" y="1600200"/>
            <a:ext cx="8001000" cy="4114800"/>
          </a:xfrm>
        </p:spPr>
        <p:txBody>
          <a:bodyPr/>
          <a:lstStyle/>
          <a:p>
            <a:r>
              <a:rPr lang="en-US" sz="2200" dirty="0" smtClean="0"/>
              <a:t>Obtaining this requires  a price premium in the market that exceeds the cost of providing the differentiation</a:t>
            </a:r>
          </a:p>
          <a:p>
            <a:r>
              <a:rPr lang="en-US" sz="2200" dirty="0" smtClean="0"/>
              <a:t>Commodities and differentiation</a:t>
            </a:r>
          </a:p>
          <a:p>
            <a:pPr lvl="1"/>
            <a:r>
              <a:rPr lang="en-US" sz="2200" dirty="0" err="1"/>
              <a:t>Cemex</a:t>
            </a:r>
            <a:r>
              <a:rPr lang="en-US" sz="2200" dirty="0"/>
              <a:t> – Cement Company</a:t>
            </a:r>
          </a:p>
          <a:p>
            <a:pPr lvl="1"/>
            <a:r>
              <a:rPr lang="en-US" sz="2200" dirty="0"/>
              <a:t>Amazon – Online book </a:t>
            </a:r>
            <a:r>
              <a:rPr lang="en-US" sz="2200" dirty="0" smtClean="0"/>
              <a:t>selling</a:t>
            </a:r>
          </a:p>
          <a:p>
            <a:pPr marL="45720" indent="0">
              <a:buNone/>
            </a:pPr>
            <a:endParaRPr lang="en-US" dirty="0" smtClean="0"/>
          </a:p>
          <a:p>
            <a:pPr lvl="1"/>
            <a:endParaRPr lang="en-US" dirty="0"/>
          </a:p>
        </p:txBody>
      </p:sp>
    </p:spTree>
    <p:extLst>
      <p:ext uri="{BB962C8B-B14F-4D97-AF65-F5344CB8AC3E}">
        <p14:creationId xmlns:p14="http://schemas.microsoft.com/office/powerpoint/2010/main" val="2342137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1154097"/>
          </a:xfrm>
        </p:spPr>
        <p:txBody>
          <a:bodyPr/>
          <a:lstStyle/>
          <a:p>
            <a:r>
              <a:rPr lang="en-US" dirty="0" smtClean="0"/>
              <a:t>How do you differentiate?</a:t>
            </a:r>
            <a:endParaRPr lang="en-US" dirty="0"/>
          </a:p>
        </p:txBody>
      </p:sp>
      <p:sp>
        <p:nvSpPr>
          <p:cNvPr id="3" name="Content Placeholder 2"/>
          <p:cNvSpPr>
            <a:spLocks noGrp="1"/>
          </p:cNvSpPr>
          <p:nvPr>
            <p:ph idx="1"/>
          </p:nvPr>
        </p:nvSpPr>
        <p:spPr>
          <a:xfrm>
            <a:off x="914400" y="1676400"/>
            <a:ext cx="7315200" cy="3539527"/>
          </a:xfrm>
        </p:spPr>
        <p:txBody>
          <a:bodyPr/>
          <a:lstStyle/>
          <a:p>
            <a:r>
              <a:rPr lang="en-US" dirty="0" smtClean="0"/>
              <a:t>It’s all about identifying and understanding every possible interaction between the firm and the customers</a:t>
            </a:r>
          </a:p>
          <a:p>
            <a:r>
              <a:rPr lang="en-US" dirty="0" smtClean="0"/>
              <a:t>Then, learn how those interactions can be enhanced or changed to create value to the customer</a:t>
            </a:r>
            <a:endParaRPr lang="en-US" dirty="0"/>
          </a:p>
        </p:txBody>
      </p:sp>
    </p:spTree>
    <p:extLst>
      <p:ext uri="{BB962C8B-B14F-4D97-AF65-F5344CB8AC3E}">
        <p14:creationId xmlns:p14="http://schemas.microsoft.com/office/powerpoint/2010/main" val="1072302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924800" cy="838200"/>
          </a:xfrm>
        </p:spPr>
        <p:txBody>
          <a:bodyPr>
            <a:normAutofit fontScale="90000"/>
          </a:bodyPr>
          <a:lstStyle/>
          <a:p>
            <a:r>
              <a:rPr lang="en-US" dirty="0" smtClean="0"/>
              <a:t>Stages of Value Chain - Differentiation</a:t>
            </a:r>
            <a:endParaRPr lang="en-US" dirty="0"/>
          </a:p>
        </p:txBody>
      </p:sp>
      <p:sp>
        <p:nvSpPr>
          <p:cNvPr id="3" name="Content Placeholder 2"/>
          <p:cNvSpPr>
            <a:spLocks noGrp="1"/>
          </p:cNvSpPr>
          <p:nvPr>
            <p:ph idx="1"/>
          </p:nvPr>
        </p:nvSpPr>
        <p:spPr>
          <a:xfrm>
            <a:off x="381000" y="1447800"/>
            <a:ext cx="8305800" cy="4267200"/>
          </a:xfrm>
        </p:spPr>
        <p:txBody>
          <a:bodyPr/>
          <a:lstStyle/>
          <a:p>
            <a:pPr marL="502920" indent="-457200">
              <a:buFont typeface="+mj-lt"/>
              <a:buAutoNum type="arabicPeriod"/>
            </a:pPr>
            <a:r>
              <a:rPr lang="en-US" sz="2200" dirty="0" smtClean="0"/>
              <a:t>Construct a value chain for the firm and its customers</a:t>
            </a:r>
          </a:p>
          <a:p>
            <a:pPr marL="502920" indent="-457200">
              <a:buFont typeface="+mj-lt"/>
              <a:buAutoNum type="arabicPeriod"/>
            </a:pPr>
            <a:r>
              <a:rPr lang="en-US" sz="2200" dirty="0" smtClean="0"/>
              <a:t>Identify the drivers of uniqueness in each activity</a:t>
            </a:r>
          </a:p>
          <a:p>
            <a:pPr marL="502920" indent="-457200">
              <a:buFont typeface="+mj-lt"/>
              <a:buAutoNum type="arabicPeriod"/>
            </a:pPr>
            <a:r>
              <a:rPr lang="en-US" sz="2200" dirty="0" smtClean="0"/>
              <a:t>Select the most promising differentiation variable for the firm</a:t>
            </a:r>
          </a:p>
          <a:p>
            <a:pPr marL="502920" indent="-457200">
              <a:buFont typeface="+mj-lt"/>
              <a:buAutoNum type="arabicPeriod"/>
            </a:pPr>
            <a:r>
              <a:rPr lang="en-US" sz="2200" dirty="0" smtClean="0"/>
              <a:t>Locate linkages between the value chain of the firm and that of the buyer</a:t>
            </a:r>
          </a:p>
          <a:p>
            <a:endParaRPr lang="en-US" dirty="0"/>
          </a:p>
        </p:txBody>
      </p:sp>
    </p:spTree>
    <p:extLst>
      <p:ext uri="{BB962C8B-B14F-4D97-AF65-F5344CB8AC3E}">
        <p14:creationId xmlns:p14="http://schemas.microsoft.com/office/powerpoint/2010/main" val="2313513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315200" cy="914400"/>
          </a:xfrm>
        </p:spPr>
        <p:txBody>
          <a:bodyPr/>
          <a:lstStyle/>
          <a:p>
            <a:r>
              <a:rPr lang="en-US" dirty="0" smtClean="0"/>
              <a:t>Case Studies in Differentiation</a:t>
            </a:r>
            <a:endParaRPr lang="en-US" dirty="0"/>
          </a:p>
        </p:txBody>
      </p:sp>
      <p:sp>
        <p:nvSpPr>
          <p:cNvPr id="3" name="Content Placeholder 2"/>
          <p:cNvSpPr>
            <a:spLocks noGrp="1"/>
          </p:cNvSpPr>
          <p:nvPr>
            <p:ph idx="1"/>
          </p:nvPr>
        </p:nvSpPr>
        <p:spPr>
          <a:xfrm>
            <a:off x="533400" y="1371600"/>
            <a:ext cx="8153400" cy="4800600"/>
          </a:xfrm>
        </p:spPr>
        <p:txBody>
          <a:bodyPr>
            <a:normAutofit/>
          </a:bodyPr>
          <a:lstStyle/>
          <a:p>
            <a:r>
              <a:rPr lang="en-US" sz="2200" dirty="0" smtClean="0"/>
              <a:t>Singapore Airlines – not only reducing costs but also differentiating in various services for the customers</a:t>
            </a:r>
          </a:p>
          <a:p>
            <a:pPr lvl="1"/>
            <a:r>
              <a:rPr lang="en-US" sz="2200" dirty="0" smtClean="0"/>
              <a:t>Personalization through meals </a:t>
            </a:r>
          </a:p>
          <a:p>
            <a:pPr lvl="1"/>
            <a:r>
              <a:rPr lang="en-US" sz="2200" dirty="0" smtClean="0"/>
              <a:t>Inbound and Outbound logistics</a:t>
            </a:r>
          </a:p>
          <a:p>
            <a:pPr lvl="1"/>
            <a:r>
              <a:rPr lang="en-US" sz="2200" dirty="0" smtClean="0"/>
              <a:t>Technology Development (check-in services)</a:t>
            </a:r>
          </a:p>
          <a:p>
            <a:pPr lvl="1"/>
            <a:r>
              <a:rPr lang="en-US" sz="2200" dirty="0" smtClean="0"/>
              <a:t>Procurement (e.g. A380)</a:t>
            </a:r>
            <a:endParaRPr lang="en-US" sz="2200" dirty="0"/>
          </a:p>
        </p:txBody>
      </p:sp>
    </p:spTree>
    <p:extLst>
      <p:ext uri="{BB962C8B-B14F-4D97-AF65-F5344CB8AC3E}">
        <p14:creationId xmlns:p14="http://schemas.microsoft.com/office/powerpoint/2010/main" val="3275360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315200" cy="849297"/>
          </a:xfrm>
        </p:spPr>
        <p:txBody>
          <a:bodyPr/>
          <a:lstStyle/>
          <a:p>
            <a:r>
              <a:rPr lang="en-US" dirty="0" smtClean="0"/>
              <a:t>Case Studies in Differentiation</a:t>
            </a:r>
            <a:endParaRPr lang="en-US" dirty="0"/>
          </a:p>
        </p:txBody>
      </p:sp>
      <p:sp>
        <p:nvSpPr>
          <p:cNvPr id="3" name="Content Placeholder 2"/>
          <p:cNvSpPr>
            <a:spLocks noGrp="1"/>
          </p:cNvSpPr>
          <p:nvPr>
            <p:ph idx="1"/>
          </p:nvPr>
        </p:nvSpPr>
        <p:spPr>
          <a:xfrm>
            <a:off x="685800" y="1524000"/>
            <a:ext cx="7924800" cy="4648200"/>
          </a:xfrm>
        </p:spPr>
        <p:txBody>
          <a:bodyPr/>
          <a:lstStyle/>
          <a:p>
            <a:r>
              <a:rPr lang="en-US" sz="2200" dirty="0" smtClean="0"/>
              <a:t>Chipotle – by focusing on differentiation and not cost leadership, they have grown their profitability</a:t>
            </a:r>
          </a:p>
          <a:p>
            <a:pPr lvl="1"/>
            <a:r>
              <a:rPr lang="en-US" sz="2200" dirty="0" smtClean="0"/>
              <a:t>Quality of life for customers through organic foods</a:t>
            </a:r>
          </a:p>
          <a:p>
            <a:pPr lvl="1"/>
            <a:r>
              <a:rPr lang="en-US" sz="2200" dirty="0" smtClean="0"/>
              <a:t>Creating an atmosphere different from competitors</a:t>
            </a:r>
          </a:p>
          <a:p>
            <a:pPr lvl="1"/>
            <a:r>
              <a:rPr lang="en-US" sz="2200" dirty="0" smtClean="0"/>
              <a:t>Selling alcohol (versus that of McDonald’s and Taco Bell, encourages customers to sit and linger)</a:t>
            </a:r>
          </a:p>
          <a:p>
            <a:pPr lvl="1"/>
            <a:endParaRPr lang="en-US" dirty="0"/>
          </a:p>
        </p:txBody>
      </p:sp>
    </p:spTree>
    <p:extLst>
      <p:ext uri="{BB962C8B-B14F-4D97-AF65-F5344CB8AC3E}">
        <p14:creationId xmlns:p14="http://schemas.microsoft.com/office/powerpoint/2010/main" val="2942047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315200" cy="849297"/>
          </a:xfrm>
        </p:spPr>
        <p:txBody>
          <a:bodyPr/>
          <a:lstStyle/>
          <a:p>
            <a:r>
              <a:rPr lang="en-US" dirty="0" smtClean="0"/>
              <a:t>Differentiation or Low Cost?</a:t>
            </a:r>
            <a:endParaRPr lang="en-US" dirty="0"/>
          </a:p>
        </p:txBody>
      </p:sp>
      <p:sp>
        <p:nvSpPr>
          <p:cNvPr id="3" name="Content Placeholder 2"/>
          <p:cNvSpPr>
            <a:spLocks noGrp="1"/>
          </p:cNvSpPr>
          <p:nvPr>
            <p:ph idx="1"/>
          </p:nvPr>
        </p:nvSpPr>
        <p:spPr>
          <a:xfrm>
            <a:off x="533400" y="1676400"/>
            <a:ext cx="8153400" cy="4648200"/>
          </a:xfrm>
        </p:spPr>
        <p:txBody>
          <a:bodyPr>
            <a:normAutofit/>
          </a:bodyPr>
          <a:lstStyle/>
          <a:p>
            <a:r>
              <a:rPr lang="en-US" sz="2200" dirty="0" smtClean="0"/>
              <a:t>“The firm stuck in the middle is almost guaranteed low profitability.” – Porter</a:t>
            </a:r>
          </a:p>
          <a:p>
            <a:r>
              <a:rPr lang="en-US" sz="2200" dirty="0" smtClean="0"/>
              <a:t>But… there is a way to reconcile differentiation advantage with low cost strategies</a:t>
            </a:r>
          </a:p>
          <a:p>
            <a:r>
              <a:rPr lang="en-US" sz="2200" dirty="0" smtClean="0"/>
              <a:t>SIA – speedy check-in technology not only increases value for customers, but also lowers the cost of delays</a:t>
            </a:r>
          </a:p>
          <a:p>
            <a:r>
              <a:rPr lang="en-US" sz="2200" dirty="0" smtClean="0"/>
              <a:t>Chipotle – price advantage of fast customer turnover (assembly line) with the combined selection of quality ingredients</a:t>
            </a:r>
          </a:p>
        </p:txBody>
      </p:sp>
    </p:spTree>
    <p:extLst>
      <p:ext uri="{BB962C8B-B14F-4D97-AF65-F5344CB8AC3E}">
        <p14:creationId xmlns:p14="http://schemas.microsoft.com/office/powerpoint/2010/main" val="24582297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001000" cy="838201"/>
          </a:xfrm>
        </p:spPr>
        <p:txBody>
          <a:bodyPr>
            <a:normAutofit/>
          </a:bodyPr>
          <a:lstStyle/>
          <a:p>
            <a:r>
              <a:rPr lang="en-US" dirty="0" smtClean="0"/>
              <a:t>The Beginning of Starbucks </a:t>
            </a:r>
            <a:endParaRPr lang="en-US" dirty="0"/>
          </a:p>
        </p:txBody>
      </p:sp>
      <p:sp>
        <p:nvSpPr>
          <p:cNvPr id="3" name="Content Placeholder 2"/>
          <p:cNvSpPr>
            <a:spLocks noGrp="1"/>
          </p:cNvSpPr>
          <p:nvPr>
            <p:ph idx="1"/>
          </p:nvPr>
        </p:nvSpPr>
        <p:spPr>
          <a:xfrm>
            <a:off x="304800" y="1600200"/>
            <a:ext cx="8382000" cy="4572000"/>
          </a:xfrm>
        </p:spPr>
        <p:txBody>
          <a:bodyPr>
            <a:normAutofit/>
          </a:bodyPr>
          <a:lstStyle/>
          <a:p>
            <a:r>
              <a:rPr lang="en-US" sz="2200" dirty="0" smtClean="0"/>
              <a:t>March 30,1971- Starbucks Opens</a:t>
            </a:r>
          </a:p>
          <a:p>
            <a:pPr lvl="1"/>
            <a:r>
              <a:rPr lang="en-US" sz="2200" dirty="0" smtClean="0"/>
              <a:t>Jerry Baldwin</a:t>
            </a:r>
          </a:p>
          <a:p>
            <a:pPr lvl="1"/>
            <a:r>
              <a:rPr lang="en-US" sz="2200" dirty="0" smtClean="0"/>
              <a:t>Zev </a:t>
            </a:r>
            <a:r>
              <a:rPr lang="en-US" sz="2200" dirty="0" err="1" smtClean="0"/>
              <a:t>Siegl</a:t>
            </a:r>
            <a:endParaRPr lang="en-US" sz="2200" dirty="0" smtClean="0"/>
          </a:p>
          <a:p>
            <a:pPr lvl="1"/>
            <a:r>
              <a:rPr lang="en-US" sz="2200" dirty="0" smtClean="0"/>
              <a:t>Gordon </a:t>
            </a:r>
            <a:r>
              <a:rPr lang="en-US" sz="2200" dirty="0" err="1" smtClean="0"/>
              <a:t>Bowker</a:t>
            </a:r>
            <a:endParaRPr lang="en-US" sz="2200" dirty="0" smtClean="0"/>
          </a:p>
          <a:p>
            <a:r>
              <a:rPr lang="en-US" sz="2200" dirty="0" smtClean="0"/>
              <a:t>1982- Howard Schulz becomes the CEO</a:t>
            </a:r>
          </a:p>
          <a:p>
            <a:r>
              <a:rPr lang="en-US" sz="2200" dirty="0" smtClean="0"/>
              <a:t>1987- Starbucks founders sold the company to Howard Schulz, who previously owned </a:t>
            </a:r>
            <a:r>
              <a:rPr lang="en-US" sz="2200" dirty="0" err="1" smtClean="0"/>
              <a:t>Giornale</a:t>
            </a:r>
            <a:r>
              <a:rPr lang="en-US" sz="2200" dirty="0" smtClean="0"/>
              <a:t> coffee outlets</a:t>
            </a:r>
          </a:p>
          <a:p>
            <a:endParaRPr lang="en-US" dirty="0" smtClean="0"/>
          </a:p>
          <a:p>
            <a:endParaRPr lang="en-US" dirty="0" smtClean="0"/>
          </a:p>
          <a:p>
            <a:endParaRPr lang="en-US" dirty="0"/>
          </a:p>
          <a:p>
            <a:pPr marL="45720" indent="0">
              <a:buNone/>
            </a:pPr>
            <a:endParaRPr lang="en-US" dirty="0"/>
          </a:p>
        </p:txBody>
      </p:sp>
    </p:spTree>
    <p:extLst>
      <p:ext uri="{BB962C8B-B14F-4D97-AF65-F5344CB8AC3E}">
        <p14:creationId xmlns:p14="http://schemas.microsoft.com/office/powerpoint/2010/main" val="1961014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15200" cy="959152"/>
          </a:xfrm>
        </p:spPr>
        <p:txBody>
          <a:bodyPr/>
          <a:lstStyle/>
          <a:p>
            <a:r>
              <a:rPr lang="en-US" dirty="0" smtClean="0"/>
              <a:t>The Tenets of Starbucks</a:t>
            </a:r>
            <a:endParaRPr lang="en-US" dirty="0"/>
          </a:p>
        </p:txBody>
      </p:sp>
      <p:sp>
        <p:nvSpPr>
          <p:cNvPr id="3" name="Content Placeholder 2"/>
          <p:cNvSpPr>
            <a:spLocks noGrp="1"/>
          </p:cNvSpPr>
          <p:nvPr>
            <p:ph idx="1"/>
          </p:nvPr>
        </p:nvSpPr>
        <p:spPr>
          <a:xfrm>
            <a:off x="914400" y="1752600"/>
            <a:ext cx="7315200" cy="3539527"/>
          </a:xfrm>
        </p:spPr>
        <p:txBody>
          <a:bodyPr/>
          <a:lstStyle/>
          <a:p>
            <a:r>
              <a:rPr lang="en-US" sz="2200" dirty="0" smtClean="0"/>
              <a:t>Welcoming Customer Service</a:t>
            </a:r>
          </a:p>
          <a:p>
            <a:r>
              <a:rPr lang="en-US" sz="2200" dirty="0" smtClean="0"/>
              <a:t>Premium Products</a:t>
            </a:r>
          </a:p>
          <a:p>
            <a:r>
              <a:rPr lang="en-US" sz="2200" dirty="0" smtClean="0"/>
              <a:t>Slightly Exclusive</a:t>
            </a:r>
          </a:p>
          <a:p>
            <a:pPr marL="320040" lvl="1" indent="0">
              <a:buNone/>
            </a:pPr>
            <a:endParaRPr lang="en-US" sz="3400" dirty="0" smtClean="0"/>
          </a:p>
          <a:p>
            <a:pPr marL="320040" lvl="1" indent="0">
              <a:buNone/>
            </a:pPr>
            <a:endParaRPr lang="en-US" dirty="0" smtClean="0"/>
          </a:p>
          <a:p>
            <a:pPr marL="320040" lvl="1" indent="0">
              <a:buNone/>
            </a:pPr>
            <a:endParaRPr lang="en-US" dirty="0"/>
          </a:p>
          <a:p>
            <a:pPr marL="320040" lvl="1" indent="0">
              <a:buNone/>
            </a:pPr>
            <a:endParaRPr lang="en-US" dirty="0" smtClean="0"/>
          </a:p>
          <a:p>
            <a:pPr lvl="1"/>
            <a:endParaRPr lang="en-US" dirty="0"/>
          </a:p>
          <a:p>
            <a:pPr lvl="1"/>
            <a:endParaRPr lang="en-US" dirty="0"/>
          </a:p>
        </p:txBody>
      </p:sp>
    </p:spTree>
    <p:extLst>
      <p:ext uri="{BB962C8B-B14F-4D97-AF65-F5344CB8AC3E}">
        <p14:creationId xmlns:p14="http://schemas.microsoft.com/office/powerpoint/2010/main" val="1856768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315200" cy="1458897"/>
          </a:xfrm>
        </p:spPr>
        <p:txBody>
          <a:bodyPr>
            <a:normAutofit/>
          </a:bodyPr>
          <a:lstStyle/>
          <a:p>
            <a:r>
              <a:rPr lang="en-US" dirty="0" smtClean="0"/>
              <a:t>Starbuck’s Baristas vs. McDonald’s Employees</a:t>
            </a:r>
            <a:endParaRPr lang="en-US" dirty="0"/>
          </a:p>
        </p:txBody>
      </p:sp>
      <p:sp>
        <p:nvSpPr>
          <p:cNvPr id="3" name="Content Placeholder 2"/>
          <p:cNvSpPr>
            <a:spLocks noGrp="1"/>
          </p:cNvSpPr>
          <p:nvPr>
            <p:ph sz="quarter" idx="13"/>
          </p:nvPr>
        </p:nvSpPr>
        <p:spPr>
          <a:xfrm>
            <a:off x="609600" y="2045208"/>
            <a:ext cx="3870960" cy="3974592"/>
          </a:xfrm>
        </p:spPr>
        <p:txBody>
          <a:bodyPr>
            <a:normAutofit/>
          </a:bodyPr>
          <a:lstStyle/>
          <a:p>
            <a:r>
              <a:rPr lang="en-US" sz="2200" dirty="0" smtClean="0"/>
              <a:t>Master of coffee making techniques and encouraged to be knowledgeable about coffee in general</a:t>
            </a:r>
          </a:p>
          <a:p>
            <a:r>
              <a:rPr lang="en-US" sz="2200" dirty="0" smtClean="0"/>
              <a:t>Generous health care benefits and participation in equity holdings</a:t>
            </a:r>
          </a:p>
          <a:p>
            <a:r>
              <a:rPr lang="en-US" sz="2200" dirty="0" smtClean="0"/>
              <a:t>Offers scholarships to college students</a:t>
            </a:r>
          </a:p>
          <a:p>
            <a:endParaRPr lang="en-US" dirty="0" smtClean="0"/>
          </a:p>
          <a:p>
            <a:endParaRPr lang="en-US" dirty="0"/>
          </a:p>
        </p:txBody>
      </p:sp>
      <p:sp>
        <p:nvSpPr>
          <p:cNvPr id="4" name="Content Placeholder 3"/>
          <p:cNvSpPr>
            <a:spLocks noGrp="1"/>
          </p:cNvSpPr>
          <p:nvPr>
            <p:ph sz="quarter" idx="14"/>
          </p:nvPr>
        </p:nvSpPr>
        <p:spPr>
          <a:xfrm>
            <a:off x="4495800" y="1905000"/>
            <a:ext cx="4343400" cy="4267200"/>
          </a:xfrm>
        </p:spPr>
        <p:txBody>
          <a:bodyPr>
            <a:noAutofit/>
          </a:bodyPr>
          <a:lstStyle/>
          <a:p>
            <a:r>
              <a:rPr lang="en-US" sz="2200" dirty="0" smtClean="0"/>
              <a:t>Employees Morality isn’t high</a:t>
            </a:r>
          </a:p>
          <a:p>
            <a:r>
              <a:rPr lang="en-US" sz="2200" dirty="0" smtClean="0"/>
              <a:t>Low pay, benefits such as healthcare and dental are not provided to all employees working over 20 hours</a:t>
            </a:r>
          </a:p>
          <a:p>
            <a:r>
              <a:rPr lang="en-US" sz="2200" dirty="0" smtClean="0"/>
              <a:t>Employees are in process of unionizing</a:t>
            </a:r>
          </a:p>
          <a:p>
            <a:r>
              <a:rPr lang="en-US" sz="2200" dirty="0" smtClean="0"/>
              <a:t>When was the last time you went to </a:t>
            </a:r>
            <a:r>
              <a:rPr lang="en-US" sz="2200" dirty="0" err="1" smtClean="0"/>
              <a:t>McD’s</a:t>
            </a:r>
            <a:r>
              <a:rPr lang="en-US" sz="2200" dirty="0" smtClean="0"/>
              <a:t> and saw an employee excited to be at work?</a:t>
            </a:r>
            <a:endParaRPr lang="en-US" sz="2200" dirty="0"/>
          </a:p>
        </p:txBody>
      </p:sp>
    </p:spTree>
    <p:extLst>
      <p:ext uri="{BB962C8B-B14F-4D97-AF65-F5344CB8AC3E}">
        <p14:creationId xmlns:p14="http://schemas.microsoft.com/office/powerpoint/2010/main" val="2787485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001000" cy="914399"/>
          </a:xfrm>
        </p:spPr>
        <p:txBody>
          <a:bodyPr>
            <a:normAutofit/>
          </a:bodyPr>
          <a:lstStyle/>
          <a:p>
            <a:r>
              <a:rPr lang="en-US" dirty="0" smtClean="0">
                <a:solidFill>
                  <a:srgbClr val="FF8600"/>
                </a:solidFill>
              </a:rPr>
              <a:t>Forming</a:t>
            </a:r>
            <a:r>
              <a:rPr lang="en-US" dirty="0" smtClean="0"/>
              <a:t> an Understanding</a:t>
            </a:r>
            <a:endParaRPr lang="en-US" dirty="0"/>
          </a:p>
        </p:txBody>
      </p:sp>
      <p:sp>
        <p:nvSpPr>
          <p:cNvPr id="3" name="Content Placeholder 2"/>
          <p:cNvSpPr>
            <a:spLocks noGrp="1"/>
          </p:cNvSpPr>
          <p:nvPr>
            <p:ph idx="1"/>
          </p:nvPr>
        </p:nvSpPr>
        <p:spPr>
          <a:xfrm>
            <a:off x="304800" y="1447800"/>
            <a:ext cx="8534400" cy="5181600"/>
          </a:xfrm>
        </p:spPr>
        <p:txBody>
          <a:bodyPr>
            <a:normAutofit/>
          </a:bodyPr>
          <a:lstStyle/>
          <a:p>
            <a:r>
              <a:rPr lang="en-US" sz="2200" dirty="0" smtClean="0"/>
              <a:t>What is Competitive Advantage?</a:t>
            </a:r>
          </a:p>
          <a:p>
            <a:r>
              <a:rPr lang="en-US" sz="2200" dirty="0" smtClean="0"/>
              <a:t>Defined as:</a:t>
            </a:r>
          </a:p>
          <a:p>
            <a:pPr marL="320040" lvl="1" indent="0">
              <a:buNone/>
            </a:pPr>
            <a:r>
              <a:rPr lang="en-US" sz="2200" dirty="0" smtClean="0"/>
              <a:t>When two or more firms compete within the same market, one firm posses a competitive advantage over its rival when it earns (or has the potential to earn) a persistently higher rate of profit.</a:t>
            </a:r>
          </a:p>
          <a:p>
            <a:pPr marL="320040" lvl="1" indent="0">
              <a:buNone/>
            </a:pPr>
            <a:endParaRPr lang="en-US" sz="2200" dirty="0" smtClean="0"/>
          </a:p>
          <a:p>
            <a:pPr marL="45720" indent="0">
              <a:buNone/>
            </a:pPr>
            <a:r>
              <a:rPr lang="en-US" sz="2200" i="1" dirty="0" smtClean="0">
                <a:solidFill>
                  <a:srgbClr val="92D050"/>
                </a:solidFill>
              </a:rPr>
              <a:t>Examples:</a:t>
            </a:r>
            <a:endParaRPr lang="en-US" sz="2200" i="1" dirty="0">
              <a:solidFill>
                <a:srgbClr val="92D050"/>
              </a:solidFill>
            </a:endParaRPr>
          </a:p>
          <a:p>
            <a:r>
              <a:rPr lang="en-US" sz="2200" i="1" dirty="0" smtClean="0">
                <a:solidFill>
                  <a:srgbClr val="92D050"/>
                </a:solidFill>
              </a:rPr>
              <a:t>Toyota’s competitive advantage in making mass produced cars</a:t>
            </a:r>
          </a:p>
          <a:p>
            <a:r>
              <a:rPr lang="en-US" sz="2200" i="1" dirty="0" smtClean="0">
                <a:solidFill>
                  <a:srgbClr val="92D050"/>
                </a:solidFill>
              </a:rPr>
              <a:t>Wal-Mart’s competitive advantage in discount retailing within the U.S.</a:t>
            </a:r>
          </a:p>
          <a:p>
            <a:r>
              <a:rPr lang="en-US" sz="2200" i="1" dirty="0" smtClean="0">
                <a:solidFill>
                  <a:srgbClr val="92D050"/>
                </a:solidFill>
              </a:rPr>
              <a:t>SAP in enterprise resource planning (ERP) software.</a:t>
            </a:r>
          </a:p>
          <a:p>
            <a:endParaRPr lang="en-US" dirty="0"/>
          </a:p>
          <a:p>
            <a:endParaRPr lang="en-US" dirty="0"/>
          </a:p>
          <a:p>
            <a:pPr marL="320040" lvl="1" indent="0">
              <a:buNone/>
            </a:pPr>
            <a:endParaRPr lang="en-US" dirty="0"/>
          </a:p>
        </p:txBody>
      </p:sp>
    </p:spTree>
    <p:extLst>
      <p:ext uri="{BB962C8B-B14F-4D97-AF65-F5344CB8AC3E}">
        <p14:creationId xmlns:p14="http://schemas.microsoft.com/office/powerpoint/2010/main" val="1041330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1588"/>
            <a:ext cx="7467600" cy="1251012"/>
          </a:xfrm>
        </p:spPr>
        <p:txBody>
          <a:bodyPr>
            <a:normAutofit fontScale="90000"/>
          </a:bodyPr>
          <a:lstStyle/>
          <a:p>
            <a:r>
              <a:rPr lang="en-US" dirty="0" smtClean="0"/>
              <a:t>Starbucks: The Victim Of Its Success</a:t>
            </a:r>
            <a:endParaRPr lang="en-US" dirty="0"/>
          </a:p>
        </p:txBody>
      </p:sp>
      <p:sp>
        <p:nvSpPr>
          <p:cNvPr id="3" name="Content Placeholder 2"/>
          <p:cNvSpPr>
            <a:spLocks noGrp="1"/>
          </p:cNvSpPr>
          <p:nvPr>
            <p:ph idx="1"/>
          </p:nvPr>
        </p:nvSpPr>
        <p:spPr>
          <a:xfrm>
            <a:off x="762000" y="1860612"/>
            <a:ext cx="7848600" cy="4387788"/>
          </a:xfrm>
        </p:spPr>
        <p:txBody>
          <a:bodyPr>
            <a:normAutofit/>
          </a:bodyPr>
          <a:lstStyle/>
          <a:p>
            <a:r>
              <a:rPr lang="en-US" sz="2200" dirty="0" smtClean="0"/>
              <a:t>Revenue went up from $160 million in 1993 to $10 billion by 2009</a:t>
            </a:r>
          </a:p>
          <a:p>
            <a:r>
              <a:rPr lang="en-US" sz="2200" dirty="0" smtClean="0"/>
              <a:t>After Howard Schulz resigned in 2000, SB had 17000 stores in 150 countries</a:t>
            </a:r>
          </a:p>
          <a:p>
            <a:r>
              <a:rPr lang="en-US" sz="2200" dirty="0" smtClean="0"/>
              <a:t>Expansion without proper management, cause the company to compromise its principles</a:t>
            </a:r>
          </a:p>
          <a:p>
            <a:r>
              <a:rPr lang="en-US" sz="2200" dirty="0" smtClean="0"/>
              <a:t>Example: Starbucks went away from hand-pulled espresso machines to the automatic variety which sped up service but diminished the spectacle of coffee making</a:t>
            </a:r>
          </a:p>
          <a:p>
            <a:endParaRPr lang="en-US" dirty="0"/>
          </a:p>
          <a:p>
            <a:endParaRPr lang="en-US" dirty="0" smtClean="0"/>
          </a:p>
        </p:txBody>
      </p:sp>
    </p:spTree>
    <p:extLst>
      <p:ext uri="{BB962C8B-B14F-4D97-AF65-F5344CB8AC3E}">
        <p14:creationId xmlns:p14="http://schemas.microsoft.com/office/powerpoint/2010/main" val="3414530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1"/>
            <a:ext cx="7315200" cy="762000"/>
          </a:xfrm>
        </p:spPr>
        <p:txBody>
          <a:bodyPr>
            <a:normAutofit/>
          </a:bodyPr>
          <a:lstStyle/>
          <a:p>
            <a:r>
              <a:rPr lang="en-US" dirty="0" smtClean="0"/>
              <a:t>Growing Pains</a:t>
            </a:r>
            <a:endParaRPr lang="en-US" dirty="0"/>
          </a:p>
        </p:txBody>
      </p:sp>
      <p:sp>
        <p:nvSpPr>
          <p:cNvPr id="3" name="Content Placeholder 2"/>
          <p:cNvSpPr>
            <a:spLocks noGrp="1"/>
          </p:cNvSpPr>
          <p:nvPr>
            <p:ph idx="1"/>
          </p:nvPr>
        </p:nvSpPr>
        <p:spPr>
          <a:xfrm>
            <a:off x="762000" y="1219200"/>
            <a:ext cx="7696200" cy="3733800"/>
          </a:xfrm>
        </p:spPr>
        <p:txBody>
          <a:bodyPr>
            <a:normAutofit/>
          </a:bodyPr>
          <a:lstStyle/>
          <a:p>
            <a:r>
              <a:rPr lang="en-US" sz="2200" dirty="0" smtClean="0"/>
              <a:t>Incompetent Management</a:t>
            </a:r>
          </a:p>
          <a:p>
            <a:r>
              <a:rPr lang="en-US" sz="2200" dirty="0" smtClean="0"/>
              <a:t>McDonald and DD’s provide value, some people want to support the local companies, and there’s Starbucks struggling to get its foothold</a:t>
            </a:r>
          </a:p>
          <a:p>
            <a:r>
              <a:rPr lang="en-US" sz="2200" dirty="0" smtClean="0"/>
              <a:t>Liberals are arguing that SB isn’t as environment-friendly as it portrays itself</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14890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340" y="457200"/>
            <a:ext cx="7315200" cy="1154097"/>
          </a:xfrm>
        </p:spPr>
        <p:txBody>
          <a:bodyPr>
            <a:normAutofit/>
          </a:bodyPr>
          <a:lstStyle/>
          <a:p>
            <a:r>
              <a:rPr lang="en-US" dirty="0" smtClean="0"/>
              <a:t>	Four Bucks is Dumb</a:t>
            </a:r>
            <a:endParaRPr lang="en-US" dirty="0"/>
          </a:p>
        </p:txBody>
      </p:sp>
      <p:pic>
        <p:nvPicPr>
          <p:cNvPr id="1026" name="Picture 2" descr="McDonald's advertises its coffee while taking a shot at Starbucks on this billboard on East Marginal Way in Seattle. Photo: Scott Eklund/Seattle Post-Intelligenc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58912" y="1981200"/>
            <a:ext cx="5852056" cy="3895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461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 y="609600"/>
            <a:ext cx="7315200" cy="1154097"/>
          </a:xfrm>
        </p:spPr>
        <p:txBody>
          <a:bodyPr/>
          <a:lstStyle/>
          <a:p>
            <a:r>
              <a:rPr lang="en-US" dirty="0" smtClean="0"/>
              <a:t>Unsnobbycoffee.com</a:t>
            </a:r>
            <a:endParaRPr lang="en-US" dirty="0"/>
          </a:p>
        </p:txBody>
      </p:sp>
      <p:pic>
        <p:nvPicPr>
          <p:cNvPr id="4" name="Content Placeholder 3"/>
          <p:cNvPicPr>
            <a:picLocks noGrp="1" noChangeAspect="1"/>
          </p:cNvPicPr>
          <p:nvPr>
            <p:ph idx="1"/>
          </p:nvPr>
        </p:nvPicPr>
        <p:blipFill>
          <a:blip r:embed="rId2"/>
          <a:stretch>
            <a:fillRect/>
          </a:stretch>
        </p:blipFill>
        <p:spPr>
          <a:xfrm>
            <a:off x="631044" y="1905000"/>
            <a:ext cx="7598555" cy="3316438"/>
          </a:xfrm>
          <a:prstGeom prst="rect">
            <a:avLst/>
          </a:prstGeom>
        </p:spPr>
      </p:pic>
    </p:spTree>
    <p:extLst>
      <p:ext uri="{BB962C8B-B14F-4D97-AF65-F5344CB8AC3E}">
        <p14:creationId xmlns:p14="http://schemas.microsoft.com/office/powerpoint/2010/main" val="2594784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315200" cy="925497"/>
          </a:xfrm>
        </p:spPr>
        <p:txBody>
          <a:bodyPr/>
          <a:lstStyle/>
          <a:p>
            <a:r>
              <a:rPr lang="en-US" dirty="0" smtClean="0"/>
              <a:t>Starbucks’ Response</a:t>
            </a:r>
            <a:endParaRPr lang="en-US" dirty="0"/>
          </a:p>
        </p:txBody>
      </p:sp>
      <p:sp>
        <p:nvSpPr>
          <p:cNvPr id="3" name="Content Placeholder 2"/>
          <p:cNvSpPr>
            <a:spLocks noGrp="1"/>
          </p:cNvSpPr>
          <p:nvPr>
            <p:ph idx="1"/>
          </p:nvPr>
        </p:nvSpPr>
        <p:spPr>
          <a:xfrm>
            <a:off x="762000" y="1371600"/>
            <a:ext cx="8077200" cy="4267200"/>
          </a:xfrm>
        </p:spPr>
        <p:txBody>
          <a:bodyPr>
            <a:noAutofit/>
          </a:bodyPr>
          <a:lstStyle/>
          <a:p>
            <a:r>
              <a:rPr lang="en-US" sz="2200" dirty="0" smtClean="0"/>
              <a:t>“We </a:t>
            </a:r>
            <a:r>
              <a:rPr lang="en-US" sz="2200" dirty="0"/>
              <a:t>get a lot of questions on the competition and that everyone seems to be picking on Starbucks through their advertising and try to reposition Starbucks as expensive or </a:t>
            </a:r>
            <a:r>
              <a:rPr lang="en-US" sz="2200" dirty="0" smtClean="0"/>
              <a:t>snobby …We're </a:t>
            </a:r>
            <a:r>
              <a:rPr lang="en-US" sz="2200" dirty="0"/>
              <a:t>not going to get sucked into the, 'My coffee is better than your coffee,' price point type of coffee conversation. We're going to play at a much higher level." </a:t>
            </a:r>
            <a:endParaRPr lang="en-US" sz="2200" dirty="0" smtClean="0"/>
          </a:p>
          <a:p>
            <a:pPr lvl="5"/>
            <a:r>
              <a:rPr lang="en-US" sz="2200" dirty="0" smtClean="0"/>
              <a:t>Terry Davenport, Chief Marketing Officer of Starbucks</a:t>
            </a:r>
          </a:p>
        </p:txBody>
      </p:sp>
    </p:spTree>
    <p:extLst>
      <p:ext uri="{BB962C8B-B14F-4D97-AF65-F5344CB8AC3E}">
        <p14:creationId xmlns:p14="http://schemas.microsoft.com/office/powerpoint/2010/main" val="253083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315200" cy="914400"/>
          </a:xfrm>
        </p:spPr>
        <p:txBody>
          <a:bodyPr/>
          <a:lstStyle/>
          <a:p>
            <a:r>
              <a:rPr lang="en-US" dirty="0" smtClean="0"/>
              <a:t>Breaking Point</a:t>
            </a:r>
            <a:endParaRPr lang="en-US" dirty="0"/>
          </a:p>
        </p:txBody>
      </p:sp>
      <p:sp>
        <p:nvSpPr>
          <p:cNvPr id="3" name="Content Placeholder 2"/>
          <p:cNvSpPr>
            <a:spLocks noGrp="1"/>
          </p:cNvSpPr>
          <p:nvPr>
            <p:ph idx="1"/>
          </p:nvPr>
        </p:nvSpPr>
        <p:spPr>
          <a:xfrm>
            <a:off x="838200" y="1371600"/>
            <a:ext cx="7315200" cy="3539527"/>
          </a:xfrm>
        </p:spPr>
        <p:txBody>
          <a:bodyPr>
            <a:normAutofit/>
          </a:bodyPr>
          <a:lstStyle/>
          <a:p>
            <a:r>
              <a:rPr lang="en-US" sz="2200" dirty="0" smtClean="0"/>
              <a:t>Jim Donald, CEO since 2000, is fired</a:t>
            </a:r>
          </a:p>
          <a:p>
            <a:r>
              <a:rPr lang="en-US" sz="2200" dirty="0" smtClean="0"/>
              <a:t>SB’s stock price declined 50%</a:t>
            </a:r>
          </a:p>
          <a:p>
            <a:r>
              <a:rPr lang="en-US" sz="2200" dirty="0" smtClean="0"/>
              <a:t>Operational Income greatly diminished </a:t>
            </a:r>
          </a:p>
          <a:p>
            <a:r>
              <a:rPr lang="en-US" sz="2200" dirty="0" smtClean="0"/>
              <a:t>Howard Schulz is Back</a:t>
            </a:r>
            <a:endParaRPr lang="en-US" sz="2200" dirty="0"/>
          </a:p>
        </p:txBody>
      </p:sp>
    </p:spTree>
    <p:extLst>
      <p:ext uri="{BB962C8B-B14F-4D97-AF65-F5344CB8AC3E}">
        <p14:creationId xmlns:p14="http://schemas.microsoft.com/office/powerpoint/2010/main" val="1354256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620000" cy="914400"/>
          </a:xfrm>
        </p:spPr>
        <p:txBody>
          <a:bodyPr>
            <a:normAutofit/>
          </a:bodyPr>
          <a:lstStyle/>
          <a:p>
            <a:r>
              <a:rPr lang="en-US" dirty="0" smtClean="0"/>
              <a:t>The Return of Starbucks</a:t>
            </a:r>
            <a:endParaRPr lang="en-US" dirty="0"/>
          </a:p>
        </p:txBody>
      </p:sp>
      <p:sp>
        <p:nvSpPr>
          <p:cNvPr id="3" name="Content Placeholder 2"/>
          <p:cNvSpPr>
            <a:spLocks noGrp="1"/>
          </p:cNvSpPr>
          <p:nvPr>
            <p:ph idx="1"/>
          </p:nvPr>
        </p:nvSpPr>
        <p:spPr>
          <a:xfrm>
            <a:off x="762000" y="1295401"/>
            <a:ext cx="7446034" cy="3594510"/>
          </a:xfrm>
        </p:spPr>
        <p:txBody>
          <a:bodyPr>
            <a:normAutofit/>
          </a:bodyPr>
          <a:lstStyle/>
          <a:p>
            <a:r>
              <a:rPr lang="en-US" sz="2200" dirty="0" smtClean="0"/>
              <a:t>Closed down 600 stores</a:t>
            </a:r>
          </a:p>
          <a:p>
            <a:r>
              <a:rPr lang="en-US" sz="2200" dirty="0" smtClean="0"/>
              <a:t>In 2008, 12,000 employees were layoff</a:t>
            </a:r>
          </a:p>
          <a:p>
            <a:r>
              <a:rPr lang="en-US" sz="2200" dirty="0" smtClean="0"/>
              <a:t>Temporary closed all 7,100 domestic stores for employee training (135,000 US employees)</a:t>
            </a:r>
          </a:p>
          <a:p>
            <a:r>
              <a:rPr lang="en-US" sz="2200" dirty="0" smtClean="0"/>
              <a:t>November 21, 2008: The SP was $7.83</a:t>
            </a:r>
          </a:p>
          <a:p>
            <a:r>
              <a:rPr lang="en-US" sz="2200" dirty="0" smtClean="0"/>
              <a:t>As of October 6, 2014: The SP was $75.23</a:t>
            </a:r>
          </a:p>
          <a:p>
            <a:endParaRPr lang="en-US" dirty="0"/>
          </a:p>
          <a:p>
            <a:pPr marL="45720" indent="0">
              <a:buNone/>
            </a:pPr>
            <a:endParaRPr lang="en-US" dirty="0"/>
          </a:p>
        </p:txBody>
      </p:sp>
    </p:spTree>
    <p:extLst>
      <p:ext uri="{BB962C8B-B14F-4D97-AF65-F5344CB8AC3E}">
        <p14:creationId xmlns:p14="http://schemas.microsoft.com/office/powerpoint/2010/main" val="11385501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3968"/>
            <a:ext cx="7315200" cy="1631032"/>
          </a:xfrm>
        </p:spPr>
        <p:txBody>
          <a:bodyPr/>
          <a:lstStyle/>
          <a:p>
            <a:pPr algn="ctr"/>
            <a:r>
              <a:rPr lang="en-US" b="1" dirty="0" smtClean="0"/>
              <a:t>Foundations of Strategy Chapter 4</a:t>
            </a:r>
            <a:endParaRPr lang="en-US" b="1" dirty="0"/>
          </a:p>
        </p:txBody>
      </p:sp>
      <p:sp>
        <p:nvSpPr>
          <p:cNvPr id="3" name="Subtitle 2"/>
          <p:cNvSpPr>
            <a:spLocks noGrp="1"/>
          </p:cNvSpPr>
          <p:nvPr>
            <p:ph type="subTitle" idx="1"/>
          </p:nvPr>
        </p:nvSpPr>
        <p:spPr>
          <a:xfrm>
            <a:off x="381000" y="5257800"/>
            <a:ext cx="4953000" cy="914400"/>
          </a:xfrm>
        </p:spPr>
        <p:txBody>
          <a:bodyPr>
            <a:noAutofit/>
          </a:bodyPr>
          <a:lstStyle/>
          <a:p>
            <a:r>
              <a:rPr lang="en-US" sz="2400" dirty="0" smtClean="0"/>
              <a:t>By: Jakeb, Cedric, David, &amp; Cody</a:t>
            </a:r>
          </a:p>
          <a:p>
            <a:r>
              <a:rPr lang="en-US" sz="2400" dirty="0" smtClean="0"/>
              <a:t>October 5, 2014</a:t>
            </a:r>
            <a:endParaRPr lang="en-US" sz="2400" dirty="0"/>
          </a:p>
        </p:txBody>
      </p:sp>
      <p:sp>
        <p:nvSpPr>
          <p:cNvPr id="4" name="Title 1"/>
          <p:cNvSpPr txBox="1">
            <a:spLocks/>
          </p:cNvSpPr>
          <p:nvPr/>
        </p:nvSpPr>
        <p:spPr>
          <a:xfrm>
            <a:off x="152400" y="2132036"/>
            <a:ext cx="8991600" cy="612725"/>
          </a:xfrm>
          <a:prstGeom prst="rect">
            <a:avLst/>
          </a:prstGeom>
        </p:spPr>
        <p:txBody>
          <a:bodyPr vert="horz" lIns="91440" tIns="45720" rIns="91440" bIns="45720" rtlCol="0" anchor="b">
            <a:normAutofit/>
          </a:bodyPr>
          <a:lstStyle>
            <a:lvl1pPr algn="l" defTabSz="914400" rtl="0" eaLnBrk="1" latinLnBrk="0" hangingPunct="1">
              <a:spcBef>
                <a:spcPct val="0"/>
              </a:spcBef>
              <a:buNone/>
              <a:defRPr sz="48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000" dirty="0" smtClean="0">
                <a:effectLst>
                  <a:reflection blurRad="152400" stA="42000" endPos="60000" dist="139700" dir="5400000" sy="-100000" algn="bl" rotWithShape="0"/>
                </a:effectLst>
              </a:rPr>
              <a:t>The Nature and Sources of Competitive Advantage</a:t>
            </a:r>
            <a:endParaRPr lang="en-US" sz="3000" dirty="0">
              <a:effectLst>
                <a:reflection blurRad="152400" stA="42000" endPos="60000" dist="139700" dir="5400000" sy="-100000" algn="bl" rotWithShape="0"/>
              </a:effectLst>
            </a:endParaRPr>
          </a:p>
        </p:txBody>
      </p:sp>
    </p:spTree>
    <p:extLst>
      <p:ext uri="{BB962C8B-B14F-4D97-AF65-F5344CB8AC3E}">
        <p14:creationId xmlns:p14="http://schemas.microsoft.com/office/powerpoint/2010/main" val="214505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001000" cy="1143000"/>
          </a:xfrm>
        </p:spPr>
        <p:txBody>
          <a:bodyPr>
            <a:normAutofit/>
          </a:bodyPr>
          <a:lstStyle/>
          <a:p>
            <a:r>
              <a:rPr lang="en-US" dirty="0" smtClean="0"/>
              <a:t>External vs. Internal</a:t>
            </a:r>
            <a:endParaRPr lang="en-US" dirty="0"/>
          </a:p>
        </p:txBody>
      </p:sp>
      <p:sp>
        <p:nvSpPr>
          <p:cNvPr id="3" name="Content Placeholder 2"/>
          <p:cNvSpPr>
            <a:spLocks noGrp="1"/>
          </p:cNvSpPr>
          <p:nvPr>
            <p:ph idx="1"/>
          </p:nvPr>
        </p:nvSpPr>
        <p:spPr>
          <a:xfrm>
            <a:off x="304800" y="1600200"/>
            <a:ext cx="8001000" cy="457200"/>
          </a:xfrm>
        </p:spPr>
        <p:txBody>
          <a:bodyPr>
            <a:normAutofit/>
          </a:bodyPr>
          <a:lstStyle/>
          <a:p>
            <a:r>
              <a:rPr lang="en-US" sz="2200" dirty="0" smtClean="0"/>
              <a:t>Figure 4.1 </a:t>
            </a:r>
            <a:r>
              <a:rPr lang="en-US" sz="2200" i="1" dirty="0" smtClean="0"/>
              <a:t>The emergence of competitive advantage</a:t>
            </a:r>
            <a:endParaRPr lang="en-US" sz="2200" i="1" dirty="0"/>
          </a:p>
        </p:txBody>
      </p:sp>
      <p:sp>
        <p:nvSpPr>
          <p:cNvPr id="4" name="TextBox 3"/>
          <p:cNvSpPr txBox="1"/>
          <p:nvPr/>
        </p:nvSpPr>
        <p:spPr>
          <a:xfrm>
            <a:off x="3276600" y="2189016"/>
            <a:ext cx="3048000" cy="646331"/>
          </a:xfrm>
          <a:prstGeom prst="rect">
            <a:avLst/>
          </a:prstGeom>
          <a:noFill/>
          <a:ln>
            <a:solidFill>
              <a:schemeClr val="tx1"/>
            </a:solidFill>
          </a:ln>
        </p:spPr>
        <p:txBody>
          <a:bodyPr wrap="square" rtlCol="0">
            <a:spAutoFit/>
          </a:bodyPr>
          <a:lstStyle/>
          <a:p>
            <a:pPr algn="ctr"/>
            <a:r>
              <a:rPr lang="en-US" dirty="0" smtClean="0">
                <a:solidFill>
                  <a:srgbClr val="92D050"/>
                </a:solidFill>
              </a:rPr>
              <a:t>How does competitive advantage emerge?</a:t>
            </a:r>
            <a:endParaRPr lang="en-US" dirty="0">
              <a:solidFill>
                <a:srgbClr val="92D050"/>
              </a:solidFill>
            </a:endParaRPr>
          </a:p>
        </p:txBody>
      </p:sp>
      <p:sp>
        <p:nvSpPr>
          <p:cNvPr id="5" name="TextBox 4"/>
          <p:cNvSpPr txBox="1"/>
          <p:nvPr/>
        </p:nvSpPr>
        <p:spPr>
          <a:xfrm>
            <a:off x="457200" y="3391036"/>
            <a:ext cx="4038600" cy="1200329"/>
          </a:xfrm>
          <a:prstGeom prst="rect">
            <a:avLst/>
          </a:prstGeom>
          <a:noFill/>
          <a:ln>
            <a:solidFill>
              <a:schemeClr val="tx1"/>
            </a:solidFill>
          </a:ln>
        </p:spPr>
        <p:txBody>
          <a:bodyPr wrap="square" rtlCol="0">
            <a:spAutoFit/>
          </a:bodyPr>
          <a:lstStyle/>
          <a:p>
            <a:r>
              <a:rPr lang="en-US" dirty="0" smtClean="0">
                <a:solidFill>
                  <a:srgbClr val="92D050"/>
                </a:solidFill>
              </a:rPr>
              <a:t>External sources of change e.g.,</a:t>
            </a:r>
          </a:p>
          <a:p>
            <a:pPr marL="285750" indent="-285750">
              <a:buFont typeface="Arial" panose="020B0604020202020204" pitchFamily="34" charset="0"/>
              <a:buChar char="•"/>
            </a:pPr>
            <a:r>
              <a:rPr lang="en-US" dirty="0" smtClean="0">
                <a:solidFill>
                  <a:srgbClr val="92D050"/>
                </a:solidFill>
              </a:rPr>
              <a:t>Changing customer demand</a:t>
            </a:r>
          </a:p>
          <a:p>
            <a:pPr marL="285750" indent="-285750">
              <a:buFont typeface="Arial" panose="020B0604020202020204" pitchFamily="34" charset="0"/>
              <a:buChar char="•"/>
            </a:pPr>
            <a:r>
              <a:rPr lang="en-US" dirty="0" smtClean="0">
                <a:solidFill>
                  <a:srgbClr val="92D050"/>
                </a:solidFill>
              </a:rPr>
              <a:t>Changing prices</a:t>
            </a:r>
          </a:p>
          <a:p>
            <a:pPr marL="285750" indent="-285750">
              <a:buFont typeface="Arial" panose="020B0604020202020204" pitchFamily="34" charset="0"/>
              <a:buChar char="•"/>
            </a:pPr>
            <a:r>
              <a:rPr lang="en-US" dirty="0" smtClean="0">
                <a:solidFill>
                  <a:srgbClr val="92D050"/>
                </a:solidFill>
              </a:rPr>
              <a:t>Technological change</a:t>
            </a:r>
            <a:endParaRPr lang="en-US" dirty="0">
              <a:solidFill>
                <a:srgbClr val="92D050"/>
              </a:solidFill>
            </a:endParaRPr>
          </a:p>
        </p:txBody>
      </p:sp>
      <p:sp>
        <p:nvSpPr>
          <p:cNvPr id="6" name="TextBox 5"/>
          <p:cNvSpPr txBox="1"/>
          <p:nvPr/>
        </p:nvSpPr>
        <p:spPr>
          <a:xfrm>
            <a:off x="6068291" y="3344869"/>
            <a:ext cx="2590800" cy="646331"/>
          </a:xfrm>
          <a:prstGeom prst="rect">
            <a:avLst/>
          </a:prstGeom>
          <a:noFill/>
          <a:ln>
            <a:solidFill>
              <a:schemeClr val="tx1"/>
            </a:solidFill>
          </a:ln>
        </p:spPr>
        <p:txBody>
          <a:bodyPr wrap="square" rtlCol="0">
            <a:spAutoFit/>
          </a:bodyPr>
          <a:lstStyle/>
          <a:p>
            <a:pPr algn="ctr"/>
            <a:r>
              <a:rPr lang="en-US" dirty="0" smtClean="0">
                <a:solidFill>
                  <a:srgbClr val="92D050"/>
                </a:solidFill>
              </a:rPr>
              <a:t>Internal sources of change</a:t>
            </a:r>
            <a:endParaRPr lang="en-US" dirty="0">
              <a:solidFill>
                <a:srgbClr val="92D050"/>
              </a:solidFill>
            </a:endParaRPr>
          </a:p>
        </p:txBody>
      </p:sp>
      <p:sp>
        <p:nvSpPr>
          <p:cNvPr id="7" name="TextBox 6"/>
          <p:cNvSpPr txBox="1"/>
          <p:nvPr/>
        </p:nvSpPr>
        <p:spPr>
          <a:xfrm>
            <a:off x="5839691" y="4652665"/>
            <a:ext cx="3048000" cy="923330"/>
          </a:xfrm>
          <a:prstGeom prst="rect">
            <a:avLst/>
          </a:prstGeom>
          <a:noFill/>
          <a:ln>
            <a:solidFill>
              <a:schemeClr val="tx1"/>
            </a:solidFill>
          </a:ln>
        </p:spPr>
        <p:txBody>
          <a:bodyPr wrap="square" rtlCol="0">
            <a:spAutoFit/>
          </a:bodyPr>
          <a:lstStyle/>
          <a:p>
            <a:pPr algn="ctr"/>
            <a:r>
              <a:rPr lang="en-US" dirty="0" smtClean="0">
                <a:solidFill>
                  <a:srgbClr val="92D050"/>
                </a:solidFill>
              </a:rPr>
              <a:t>Some firms have greater creative and innovative capability</a:t>
            </a:r>
            <a:endParaRPr lang="en-US" dirty="0">
              <a:solidFill>
                <a:srgbClr val="92D050"/>
              </a:solidFill>
            </a:endParaRPr>
          </a:p>
        </p:txBody>
      </p:sp>
      <p:sp>
        <p:nvSpPr>
          <p:cNvPr id="8" name="TextBox 7"/>
          <p:cNvSpPr txBox="1"/>
          <p:nvPr/>
        </p:nvSpPr>
        <p:spPr>
          <a:xfrm>
            <a:off x="3027217" y="5257800"/>
            <a:ext cx="2389910" cy="1214184"/>
          </a:xfrm>
          <a:prstGeom prst="rect">
            <a:avLst/>
          </a:prstGeom>
          <a:noFill/>
          <a:ln>
            <a:solidFill>
              <a:schemeClr val="tx1"/>
            </a:solidFill>
          </a:ln>
        </p:spPr>
        <p:txBody>
          <a:bodyPr wrap="square" rtlCol="0">
            <a:spAutoFit/>
          </a:bodyPr>
          <a:lstStyle/>
          <a:p>
            <a:pPr algn="ctr"/>
            <a:r>
              <a:rPr lang="en-US" dirty="0" smtClean="0">
                <a:solidFill>
                  <a:srgbClr val="92D050"/>
                </a:solidFill>
              </a:rPr>
              <a:t>Some firms faster and more effective in exploiting change</a:t>
            </a:r>
          </a:p>
          <a:p>
            <a:pPr algn="ctr"/>
            <a:endParaRPr lang="en-US" dirty="0"/>
          </a:p>
        </p:txBody>
      </p:sp>
      <p:sp>
        <p:nvSpPr>
          <p:cNvPr id="9" name="TextBox 8"/>
          <p:cNvSpPr txBox="1"/>
          <p:nvPr/>
        </p:nvSpPr>
        <p:spPr>
          <a:xfrm>
            <a:off x="335971" y="5257800"/>
            <a:ext cx="2417618" cy="1200329"/>
          </a:xfrm>
          <a:prstGeom prst="rect">
            <a:avLst/>
          </a:prstGeom>
          <a:noFill/>
          <a:ln>
            <a:solidFill>
              <a:schemeClr val="tx1"/>
            </a:solidFill>
          </a:ln>
        </p:spPr>
        <p:txBody>
          <a:bodyPr wrap="square" rtlCol="0">
            <a:spAutoFit/>
          </a:bodyPr>
          <a:lstStyle/>
          <a:p>
            <a:pPr algn="ctr"/>
            <a:r>
              <a:rPr lang="en-US" dirty="0" smtClean="0">
                <a:solidFill>
                  <a:srgbClr val="92D050"/>
                </a:solidFill>
              </a:rPr>
              <a:t>Resources heterogeneity among firms means differential impact</a:t>
            </a:r>
            <a:endParaRPr lang="en-US" dirty="0">
              <a:solidFill>
                <a:srgbClr val="92D050"/>
              </a:solidFill>
            </a:endParaRPr>
          </a:p>
        </p:txBody>
      </p:sp>
      <p:cxnSp>
        <p:nvCxnSpPr>
          <p:cNvPr id="11" name="Straight Arrow Connector 10"/>
          <p:cNvCxnSpPr>
            <a:stCxn id="4" idx="2"/>
            <a:endCxn id="5" idx="0"/>
          </p:cNvCxnSpPr>
          <p:nvPr/>
        </p:nvCxnSpPr>
        <p:spPr>
          <a:xfrm flipH="1">
            <a:off x="2476500" y="2835347"/>
            <a:ext cx="2324100" cy="555689"/>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6" idx="0"/>
          </p:cNvCxnSpPr>
          <p:nvPr/>
        </p:nvCxnSpPr>
        <p:spPr>
          <a:xfrm>
            <a:off x="4800600" y="2835347"/>
            <a:ext cx="2563091" cy="509522"/>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7" idx="0"/>
          </p:cNvCxnSpPr>
          <p:nvPr/>
        </p:nvCxnSpPr>
        <p:spPr>
          <a:xfrm>
            <a:off x="7363691" y="3991200"/>
            <a:ext cx="0" cy="66146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2"/>
            <a:endCxn id="9" idx="0"/>
          </p:cNvCxnSpPr>
          <p:nvPr/>
        </p:nvCxnSpPr>
        <p:spPr>
          <a:xfrm flipH="1">
            <a:off x="1544780" y="4591365"/>
            <a:ext cx="931720" cy="66643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2"/>
            <a:endCxn id="8" idx="0"/>
          </p:cNvCxnSpPr>
          <p:nvPr/>
        </p:nvCxnSpPr>
        <p:spPr>
          <a:xfrm>
            <a:off x="2476500" y="4591365"/>
            <a:ext cx="1745672" cy="66643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62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childTnLst>
                                </p:cTn>
                              </p:par>
                            </p:childTnLst>
                          </p:cTn>
                        </p:par>
                        <p:par>
                          <p:cTn id="19" fill="hold">
                            <p:stCondLst>
                              <p:cond delay="2500"/>
                            </p:stCondLst>
                            <p:childTnLst>
                              <p:par>
                                <p:cTn id="20" presetID="10" presetClass="entr" presetSubtype="0"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childTnLst>
                                </p:cTn>
                              </p:par>
                            </p:childTnLst>
                          </p:cTn>
                        </p:par>
                        <p:par>
                          <p:cTn id="23" fill="hold">
                            <p:stCondLst>
                              <p:cond delay="3500"/>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childTnLst>
                                </p:cTn>
                              </p:par>
                            </p:childTnLst>
                          </p:cTn>
                        </p:par>
                        <p:par>
                          <p:cTn id="27" fill="hold">
                            <p:stCondLst>
                              <p:cond delay="4500"/>
                            </p:stCondLst>
                            <p:childTnLst>
                              <p:par>
                                <p:cTn id="28" presetID="10"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childTnLst>
                                </p:cTn>
                              </p:par>
                            </p:childTnLst>
                          </p:cTn>
                        </p:par>
                        <p:par>
                          <p:cTn id="31" fill="hold">
                            <p:stCondLst>
                              <p:cond delay="5500"/>
                            </p:stCondLst>
                            <p:childTnLst>
                              <p:par>
                                <p:cTn id="32" presetID="10" presetClass="entr" presetSubtype="0"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childTnLst>
                                </p:cTn>
                              </p:par>
                            </p:childTnLst>
                          </p:cTn>
                        </p:par>
                        <p:par>
                          <p:cTn id="35" fill="hold">
                            <p:stCondLst>
                              <p:cond delay="6500"/>
                            </p:stCondLst>
                            <p:childTnLst>
                              <p:par>
                                <p:cTn id="36" presetID="10" presetClass="entr" presetSubtype="0"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childTnLst>
                                </p:cTn>
                              </p:par>
                            </p:childTnLst>
                          </p:cTn>
                        </p:par>
                        <p:par>
                          <p:cTn id="39" fill="hold">
                            <p:stCondLst>
                              <p:cond delay="7500"/>
                            </p:stCondLst>
                            <p:childTnLst>
                              <p:par>
                                <p:cTn id="40" presetID="10" presetClass="entr" presetSubtype="0"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childTnLst>
                                </p:cTn>
                              </p:par>
                            </p:childTnLst>
                          </p:cTn>
                        </p:par>
                        <p:par>
                          <p:cTn id="43" fill="hold">
                            <p:stCondLst>
                              <p:cond delay="8500"/>
                            </p:stCondLst>
                            <p:childTnLst>
                              <p:par>
                                <p:cTn id="44" presetID="10" presetClass="entr" presetSubtype="0"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001000" cy="1143000"/>
          </a:xfrm>
        </p:spPr>
        <p:txBody>
          <a:bodyPr>
            <a:normAutofit/>
          </a:bodyPr>
          <a:lstStyle/>
          <a:p>
            <a:r>
              <a:rPr lang="en-US" dirty="0" smtClean="0"/>
              <a:t>External | Responsiveness</a:t>
            </a:r>
            <a:endParaRPr lang="en-US" dirty="0"/>
          </a:p>
        </p:txBody>
      </p:sp>
      <p:sp>
        <p:nvSpPr>
          <p:cNvPr id="3" name="Content Placeholder 2"/>
          <p:cNvSpPr>
            <a:spLocks noGrp="1"/>
          </p:cNvSpPr>
          <p:nvPr>
            <p:ph idx="1"/>
          </p:nvPr>
        </p:nvSpPr>
        <p:spPr>
          <a:xfrm>
            <a:off x="304800" y="1600200"/>
            <a:ext cx="8610600" cy="5029200"/>
          </a:xfrm>
        </p:spPr>
        <p:txBody>
          <a:bodyPr>
            <a:normAutofit/>
          </a:bodyPr>
          <a:lstStyle/>
          <a:p>
            <a:r>
              <a:rPr lang="en-US" sz="2200" dirty="0" smtClean="0"/>
              <a:t>Extent to which external change creates competitive advantage (or disadvantage) depends on magnitude of the change and extend of firms' strategic differences.</a:t>
            </a:r>
          </a:p>
          <a:p>
            <a:pPr algn="ctr"/>
            <a:r>
              <a:rPr lang="en-US" sz="2200" dirty="0" smtClean="0"/>
              <a:t>More turbulent an industry </a:t>
            </a:r>
          </a:p>
          <a:p>
            <a:pPr marL="45720" indent="0" algn="ctr">
              <a:buNone/>
            </a:pPr>
            <a:r>
              <a:rPr lang="en-US" sz="2200" dirty="0"/>
              <a:t>=</a:t>
            </a:r>
            <a:endParaRPr lang="en-US" sz="2200" dirty="0" smtClean="0"/>
          </a:p>
          <a:p>
            <a:pPr algn="ctr"/>
            <a:r>
              <a:rPr lang="en-US" sz="2200" dirty="0" smtClean="0"/>
              <a:t>The greater the number of sources of change,</a:t>
            </a:r>
          </a:p>
          <a:p>
            <a:pPr marL="45720" indent="0" algn="ctr">
              <a:buNone/>
            </a:pPr>
            <a:r>
              <a:rPr lang="en-US" sz="2200" dirty="0"/>
              <a:t>=</a:t>
            </a:r>
            <a:endParaRPr lang="en-US" sz="2200" dirty="0" smtClean="0"/>
          </a:p>
          <a:p>
            <a:pPr algn="ctr"/>
            <a:r>
              <a:rPr lang="en-US" sz="2200" dirty="0"/>
              <a:t>T</a:t>
            </a:r>
            <a:r>
              <a:rPr lang="en-US" sz="2200" dirty="0" smtClean="0"/>
              <a:t>he greater the differences in firms’ resources and capabilities</a:t>
            </a:r>
          </a:p>
          <a:p>
            <a:pPr marL="45720" indent="0" algn="ctr">
              <a:buNone/>
            </a:pPr>
            <a:r>
              <a:rPr lang="en-US" sz="2200" dirty="0"/>
              <a:t>=</a:t>
            </a:r>
            <a:endParaRPr lang="en-US" sz="2200" dirty="0" smtClean="0"/>
          </a:p>
          <a:p>
            <a:pPr algn="ctr"/>
            <a:r>
              <a:rPr lang="en-US" sz="2200" dirty="0" smtClean="0"/>
              <a:t>The greater dispersion of profitability within the industry</a:t>
            </a:r>
          </a:p>
          <a:p>
            <a:endParaRPr lang="en-US" sz="2400" dirty="0" smtClean="0"/>
          </a:p>
          <a:p>
            <a:endParaRPr lang="en-US" dirty="0"/>
          </a:p>
        </p:txBody>
      </p:sp>
    </p:spTree>
    <p:extLst>
      <p:ext uri="{BB962C8B-B14F-4D97-AF65-F5344CB8AC3E}">
        <p14:creationId xmlns:p14="http://schemas.microsoft.com/office/powerpoint/2010/main" val="90844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fade">
                                      <p:cBhvr>
                                        <p:cTn id="9" dur="1250"/>
                                        <p:tgtEl>
                                          <p:spTgt spid="3">
                                            <p:txEl>
                                              <p:pRg st="1" end="1"/>
                                            </p:txEl>
                                          </p:spTgt>
                                        </p:tgtEl>
                                      </p:cBhvr>
                                    </p:animEffect>
                                  </p:childTnLst>
                                </p:cTn>
                              </p:par>
                            </p:childTnLst>
                          </p:cTn>
                        </p:par>
                        <p:par>
                          <p:cTn id="10" fill="hold">
                            <p:stCondLst>
                              <p:cond delay="1250"/>
                            </p:stCondLst>
                            <p:childTnLst>
                              <p:par>
                                <p:cTn id="11" presetID="10"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25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25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25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001000" cy="4876800"/>
          </a:xfrm>
        </p:spPr>
        <p:txBody>
          <a:bodyPr/>
          <a:lstStyle/>
          <a:p>
            <a:r>
              <a:rPr lang="en-US" sz="2200" dirty="0" smtClean="0"/>
              <a:t>Responsiveness to external sources involves one of two capabilities:</a:t>
            </a:r>
          </a:p>
          <a:p>
            <a:pPr marL="662940" lvl="1" indent="-342900">
              <a:buFont typeface="+mj-lt"/>
              <a:buAutoNum type="arabicPeriod"/>
            </a:pPr>
            <a:r>
              <a:rPr lang="en-US" sz="2200" dirty="0" smtClean="0"/>
              <a:t>Ability to anticipate changes in the external environment</a:t>
            </a:r>
          </a:p>
          <a:p>
            <a:pPr marL="662940" lvl="1" indent="-342900">
              <a:buFont typeface="+mj-lt"/>
              <a:buAutoNum type="arabicPeriod"/>
            </a:pPr>
            <a:r>
              <a:rPr lang="en-US" sz="2200" dirty="0" smtClean="0"/>
              <a:t>Speed</a:t>
            </a:r>
          </a:p>
          <a:p>
            <a:pPr marL="320040" lvl="1" indent="0">
              <a:buNone/>
            </a:pPr>
            <a:endParaRPr lang="en-US" sz="2200" dirty="0" smtClean="0"/>
          </a:p>
          <a:p>
            <a:pPr marL="45720" indent="0">
              <a:buNone/>
            </a:pPr>
            <a:r>
              <a:rPr lang="en-US" sz="2200" i="1" dirty="0" smtClean="0">
                <a:solidFill>
                  <a:srgbClr val="92D050"/>
                </a:solidFill>
              </a:rPr>
              <a:t>Example:</a:t>
            </a:r>
          </a:p>
          <a:p>
            <a:r>
              <a:rPr lang="en-US" i="1" dirty="0" smtClean="0">
                <a:solidFill>
                  <a:srgbClr val="92D050"/>
                </a:solidFill>
              </a:rPr>
              <a:t>An unexpected rain shower creates an upsurge in the demand for umbrellas. Those street vendor who are quickest to position themselves outside a busy train station will benefit most.</a:t>
            </a:r>
            <a:endParaRPr lang="en-US" i="1" dirty="0">
              <a:solidFill>
                <a:srgbClr val="92D050"/>
              </a:solidFill>
            </a:endParaRPr>
          </a:p>
        </p:txBody>
      </p:sp>
      <p:sp>
        <p:nvSpPr>
          <p:cNvPr id="6" name="Title 1"/>
          <p:cNvSpPr txBox="1">
            <a:spLocks/>
          </p:cNvSpPr>
          <p:nvPr/>
        </p:nvSpPr>
        <p:spPr>
          <a:xfrm>
            <a:off x="304800" y="228601"/>
            <a:ext cx="8001000"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External | Responsiveness</a:t>
            </a:r>
            <a:endParaRPr lang="en-US" dirty="0"/>
          </a:p>
        </p:txBody>
      </p:sp>
    </p:spTree>
    <p:extLst>
      <p:ext uri="{BB962C8B-B14F-4D97-AF65-F5344CB8AC3E}">
        <p14:creationId xmlns:p14="http://schemas.microsoft.com/office/powerpoint/2010/main" val="955783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001000" cy="457200"/>
          </a:xfrm>
        </p:spPr>
        <p:txBody>
          <a:bodyPr>
            <a:normAutofit/>
          </a:bodyPr>
          <a:lstStyle/>
          <a:p>
            <a:r>
              <a:rPr lang="en-US" sz="2200" dirty="0" smtClean="0"/>
              <a:t>Figure 4.1 </a:t>
            </a:r>
            <a:r>
              <a:rPr lang="en-US" sz="2200" i="1" dirty="0" smtClean="0"/>
              <a:t>The emergence of competitive advantage</a:t>
            </a:r>
            <a:endParaRPr lang="en-US" sz="2200" i="1" dirty="0"/>
          </a:p>
        </p:txBody>
      </p:sp>
      <p:sp>
        <p:nvSpPr>
          <p:cNvPr id="4" name="TextBox 3"/>
          <p:cNvSpPr txBox="1"/>
          <p:nvPr/>
        </p:nvSpPr>
        <p:spPr>
          <a:xfrm>
            <a:off x="3276600" y="2189016"/>
            <a:ext cx="3048000" cy="646331"/>
          </a:xfrm>
          <a:prstGeom prst="rect">
            <a:avLst/>
          </a:prstGeom>
          <a:noFill/>
          <a:ln>
            <a:solidFill>
              <a:schemeClr val="tx1"/>
            </a:solidFill>
          </a:ln>
        </p:spPr>
        <p:txBody>
          <a:bodyPr wrap="square" rtlCol="0">
            <a:spAutoFit/>
          </a:bodyPr>
          <a:lstStyle/>
          <a:p>
            <a:pPr algn="ctr"/>
            <a:r>
              <a:rPr lang="en-US" dirty="0" smtClean="0">
                <a:solidFill>
                  <a:srgbClr val="92D050"/>
                </a:solidFill>
              </a:rPr>
              <a:t>How does competitive advantage emerge?</a:t>
            </a:r>
            <a:endParaRPr lang="en-US" dirty="0">
              <a:solidFill>
                <a:srgbClr val="92D050"/>
              </a:solidFill>
            </a:endParaRPr>
          </a:p>
        </p:txBody>
      </p:sp>
      <p:sp>
        <p:nvSpPr>
          <p:cNvPr id="5" name="TextBox 4"/>
          <p:cNvSpPr txBox="1"/>
          <p:nvPr/>
        </p:nvSpPr>
        <p:spPr>
          <a:xfrm>
            <a:off x="457200" y="3391036"/>
            <a:ext cx="4038600" cy="1200329"/>
          </a:xfrm>
          <a:prstGeom prst="rect">
            <a:avLst/>
          </a:prstGeom>
          <a:noFill/>
          <a:ln>
            <a:solidFill>
              <a:schemeClr val="tx1"/>
            </a:solidFill>
          </a:ln>
        </p:spPr>
        <p:txBody>
          <a:bodyPr wrap="square" rtlCol="0">
            <a:spAutoFit/>
          </a:bodyPr>
          <a:lstStyle/>
          <a:p>
            <a:r>
              <a:rPr lang="en-US" dirty="0" smtClean="0">
                <a:solidFill>
                  <a:srgbClr val="92D050"/>
                </a:solidFill>
              </a:rPr>
              <a:t>External sources of change e.g.,</a:t>
            </a:r>
          </a:p>
          <a:p>
            <a:pPr marL="285750" indent="-285750">
              <a:buFont typeface="Arial" panose="020B0604020202020204" pitchFamily="34" charset="0"/>
              <a:buChar char="•"/>
            </a:pPr>
            <a:r>
              <a:rPr lang="en-US" dirty="0" smtClean="0">
                <a:solidFill>
                  <a:srgbClr val="92D050"/>
                </a:solidFill>
              </a:rPr>
              <a:t>Changing customer demand</a:t>
            </a:r>
          </a:p>
          <a:p>
            <a:pPr marL="285750" indent="-285750">
              <a:buFont typeface="Arial" panose="020B0604020202020204" pitchFamily="34" charset="0"/>
              <a:buChar char="•"/>
            </a:pPr>
            <a:r>
              <a:rPr lang="en-US" dirty="0" smtClean="0">
                <a:solidFill>
                  <a:srgbClr val="92D050"/>
                </a:solidFill>
              </a:rPr>
              <a:t>Changing prices</a:t>
            </a:r>
          </a:p>
          <a:p>
            <a:pPr marL="285750" indent="-285750">
              <a:buFont typeface="Arial" panose="020B0604020202020204" pitchFamily="34" charset="0"/>
              <a:buChar char="•"/>
            </a:pPr>
            <a:r>
              <a:rPr lang="en-US" dirty="0" smtClean="0">
                <a:solidFill>
                  <a:srgbClr val="92D050"/>
                </a:solidFill>
              </a:rPr>
              <a:t>Technological change</a:t>
            </a:r>
            <a:endParaRPr lang="en-US" dirty="0">
              <a:solidFill>
                <a:srgbClr val="92D050"/>
              </a:solidFill>
            </a:endParaRPr>
          </a:p>
        </p:txBody>
      </p:sp>
      <p:sp>
        <p:nvSpPr>
          <p:cNvPr id="6" name="TextBox 5"/>
          <p:cNvSpPr txBox="1"/>
          <p:nvPr/>
        </p:nvSpPr>
        <p:spPr>
          <a:xfrm>
            <a:off x="6068291" y="3344869"/>
            <a:ext cx="2590800" cy="646331"/>
          </a:xfrm>
          <a:prstGeom prst="rect">
            <a:avLst/>
          </a:prstGeom>
          <a:noFill/>
          <a:ln>
            <a:solidFill>
              <a:schemeClr val="tx1"/>
            </a:solidFill>
          </a:ln>
        </p:spPr>
        <p:txBody>
          <a:bodyPr wrap="square" rtlCol="0">
            <a:spAutoFit/>
          </a:bodyPr>
          <a:lstStyle/>
          <a:p>
            <a:pPr algn="ctr"/>
            <a:r>
              <a:rPr lang="en-US" dirty="0" smtClean="0">
                <a:solidFill>
                  <a:srgbClr val="92D050"/>
                </a:solidFill>
              </a:rPr>
              <a:t>Internal sources of change</a:t>
            </a:r>
            <a:endParaRPr lang="en-US" dirty="0">
              <a:solidFill>
                <a:srgbClr val="92D050"/>
              </a:solidFill>
            </a:endParaRPr>
          </a:p>
        </p:txBody>
      </p:sp>
      <p:sp>
        <p:nvSpPr>
          <p:cNvPr id="7" name="TextBox 6"/>
          <p:cNvSpPr txBox="1"/>
          <p:nvPr/>
        </p:nvSpPr>
        <p:spPr>
          <a:xfrm>
            <a:off x="5839691" y="4652665"/>
            <a:ext cx="3048000" cy="923330"/>
          </a:xfrm>
          <a:prstGeom prst="rect">
            <a:avLst/>
          </a:prstGeom>
          <a:noFill/>
          <a:ln>
            <a:solidFill>
              <a:schemeClr val="tx1"/>
            </a:solidFill>
          </a:ln>
        </p:spPr>
        <p:txBody>
          <a:bodyPr wrap="square" rtlCol="0">
            <a:spAutoFit/>
          </a:bodyPr>
          <a:lstStyle/>
          <a:p>
            <a:pPr algn="ctr"/>
            <a:r>
              <a:rPr lang="en-US" dirty="0" smtClean="0">
                <a:solidFill>
                  <a:srgbClr val="92D050"/>
                </a:solidFill>
              </a:rPr>
              <a:t>Some firms have greater creative and innovative capability</a:t>
            </a:r>
            <a:endParaRPr lang="en-US" dirty="0">
              <a:solidFill>
                <a:srgbClr val="92D050"/>
              </a:solidFill>
            </a:endParaRPr>
          </a:p>
        </p:txBody>
      </p:sp>
      <p:sp>
        <p:nvSpPr>
          <p:cNvPr id="8" name="TextBox 7"/>
          <p:cNvSpPr txBox="1"/>
          <p:nvPr/>
        </p:nvSpPr>
        <p:spPr>
          <a:xfrm>
            <a:off x="3027217" y="5257800"/>
            <a:ext cx="2389910" cy="1214184"/>
          </a:xfrm>
          <a:prstGeom prst="rect">
            <a:avLst/>
          </a:prstGeom>
          <a:noFill/>
          <a:ln>
            <a:solidFill>
              <a:schemeClr val="tx1"/>
            </a:solidFill>
          </a:ln>
        </p:spPr>
        <p:txBody>
          <a:bodyPr wrap="square" rtlCol="0">
            <a:spAutoFit/>
          </a:bodyPr>
          <a:lstStyle/>
          <a:p>
            <a:pPr algn="ctr"/>
            <a:r>
              <a:rPr lang="en-US" dirty="0" smtClean="0">
                <a:solidFill>
                  <a:srgbClr val="92D050"/>
                </a:solidFill>
              </a:rPr>
              <a:t>Some firms faster and more effective in exploiting change</a:t>
            </a:r>
          </a:p>
          <a:p>
            <a:pPr algn="ctr"/>
            <a:endParaRPr lang="en-US" dirty="0"/>
          </a:p>
        </p:txBody>
      </p:sp>
      <p:sp>
        <p:nvSpPr>
          <p:cNvPr id="9" name="TextBox 8"/>
          <p:cNvSpPr txBox="1"/>
          <p:nvPr/>
        </p:nvSpPr>
        <p:spPr>
          <a:xfrm>
            <a:off x="335971" y="5257800"/>
            <a:ext cx="2417618" cy="1200329"/>
          </a:xfrm>
          <a:prstGeom prst="rect">
            <a:avLst/>
          </a:prstGeom>
          <a:noFill/>
          <a:ln>
            <a:solidFill>
              <a:schemeClr val="tx1"/>
            </a:solidFill>
          </a:ln>
        </p:spPr>
        <p:txBody>
          <a:bodyPr wrap="square" rtlCol="0">
            <a:spAutoFit/>
          </a:bodyPr>
          <a:lstStyle/>
          <a:p>
            <a:pPr algn="ctr"/>
            <a:r>
              <a:rPr lang="en-US" dirty="0" smtClean="0">
                <a:solidFill>
                  <a:srgbClr val="92D050"/>
                </a:solidFill>
              </a:rPr>
              <a:t>Resources heterogeneity among firms means differential impact</a:t>
            </a:r>
            <a:endParaRPr lang="en-US" dirty="0">
              <a:solidFill>
                <a:srgbClr val="92D050"/>
              </a:solidFill>
            </a:endParaRPr>
          </a:p>
        </p:txBody>
      </p:sp>
      <p:cxnSp>
        <p:nvCxnSpPr>
          <p:cNvPr id="11" name="Straight Arrow Connector 10"/>
          <p:cNvCxnSpPr>
            <a:stCxn id="4" idx="2"/>
            <a:endCxn id="5" idx="0"/>
          </p:cNvCxnSpPr>
          <p:nvPr/>
        </p:nvCxnSpPr>
        <p:spPr>
          <a:xfrm flipH="1">
            <a:off x="2476500" y="2835347"/>
            <a:ext cx="2324100" cy="555689"/>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2"/>
            <a:endCxn id="6" idx="0"/>
          </p:cNvCxnSpPr>
          <p:nvPr/>
        </p:nvCxnSpPr>
        <p:spPr>
          <a:xfrm>
            <a:off x="4800600" y="2835347"/>
            <a:ext cx="2563091" cy="509522"/>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7" idx="0"/>
          </p:cNvCxnSpPr>
          <p:nvPr/>
        </p:nvCxnSpPr>
        <p:spPr>
          <a:xfrm>
            <a:off x="7363691" y="3991200"/>
            <a:ext cx="0" cy="66146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2"/>
            <a:endCxn id="9" idx="0"/>
          </p:cNvCxnSpPr>
          <p:nvPr/>
        </p:nvCxnSpPr>
        <p:spPr>
          <a:xfrm flipH="1">
            <a:off x="1544780" y="4591365"/>
            <a:ext cx="931720" cy="66643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5" idx="2"/>
            <a:endCxn id="8" idx="0"/>
          </p:cNvCxnSpPr>
          <p:nvPr/>
        </p:nvCxnSpPr>
        <p:spPr>
          <a:xfrm>
            <a:off x="2476500" y="4591365"/>
            <a:ext cx="1745672" cy="666435"/>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304800" y="228601"/>
            <a:ext cx="8001000" cy="1143000"/>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External vs. Internal </a:t>
            </a:r>
            <a:endParaRPr lang="en-US" dirty="0"/>
          </a:p>
        </p:txBody>
      </p:sp>
    </p:spTree>
    <p:extLst>
      <p:ext uri="{BB962C8B-B14F-4D97-AF65-F5344CB8AC3E}">
        <p14:creationId xmlns:p14="http://schemas.microsoft.com/office/powerpoint/2010/main" val="1513146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1"/>
            <a:ext cx="8001000" cy="1143000"/>
          </a:xfrm>
        </p:spPr>
        <p:txBody>
          <a:bodyPr>
            <a:normAutofit/>
          </a:bodyPr>
          <a:lstStyle/>
          <a:p>
            <a:r>
              <a:rPr lang="en-US" dirty="0" smtClean="0"/>
              <a:t>Interna</a:t>
            </a:r>
            <a:r>
              <a:rPr lang="en-US" dirty="0"/>
              <a:t>l</a:t>
            </a:r>
            <a:r>
              <a:rPr lang="en-US" dirty="0" smtClean="0"/>
              <a:t> | Innovation</a:t>
            </a:r>
            <a:endParaRPr lang="en-US" dirty="0"/>
          </a:p>
        </p:txBody>
      </p:sp>
      <p:sp>
        <p:nvSpPr>
          <p:cNvPr id="3" name="Content Placeholder 2"/>
          <p:cNvSpPr>
            <a:spLocks noGrp="1"/>
          </p:cNvSpPr>
          <p:nvPr>
            <p:ph idx="1"/>
          </p:nvPr>
        </p:nvSpPr>
        <p:spPr>
          <a:xfrm>
            <a:off x="304800" y="1447800"/>
            <a:ext cx="8534400" cy="5257800"/>
          </a:xfrm>
        </p:spPr>
        <p:txBody>
          <a:bodyPr>
            <a:noAutofit/>
          </a:bodyPr>
          <a:lstStyle/>
          <a:p>
            <a:r>
              <a:rPr lang="en-US" sz="2200" dirty="0" smtClean="0"/>
              <a:t>Competitive advantage may also be generated internally through innovation.</a:t>
            </a:r>
          </a:p>
          <a:p>
            <a:r>
              <a:rPr lang="en-US" sz="2200" dirty="0" smtClean="0"/>
              <a:t>Innovation can provide a basis for overturning the competitive advantage of other firms.</a:t>
            </a:r>
          </a:p>
          <a:p>
            <a:pPr lvl="1"/>
            <a:r>
              <a:rPr lang="en-US" sz="2200" dirty="0" smtClean="0"/>
              <a:t>Strategic innovation- new approaches to doing business including new business models; may also be based on redesigned process and novel organizational designs.</a:t>
            </a:r>
          </a:p>
          <a:p>
            <a:pPr lvl="1"/>
            <a:endParaRPr lang="en-US" sz="2200" dirty="0" smtClean="0"/>
          </a:p>
          <a:p>
            <a:pPr marL="45720" indent="0">
              <a:buNone/>
            </a:pPr>
            <a:r>
              <a:rPr lang="en-US" sz="2200" i="1" dirty="0" smtClean="0">
                <a:solidFill>
                  <a:srgbClr val="92D050"/>
                </a:solidFill>
              </a:rPr>
              <a:t>Examples</a:t>
            </a:r>
          </a:p>
          <a:p>
            <a:r>
              <a:rPr lang="en-US" sz="2200" i="1" dirty="0" smtClean="0">
                <a:solidFill>
                  <a:srgbClr val="92D050"/>
                </a:solidFill>
              </a:rPr>
              <a:t>Southwest Airlines’ point-to-point system instead of the hub and spoke system.</a:t>
            </a:r>
          </a:p>
          <a:p>
            <a:r>
              <a:rPr lang="en-US" sz="2200" i="1" dirty="0" smtClean="0">
                <a:solidFill>
                  <a:srgbClr val="92D050"/>
                </a:solidFill>
              </a:rPr>
              <a:t>Apple’s resurgences during 2003-06 was a result of its reinvention of the recorded music business by combining iconic MPS player with its iTunes music download service.</a:t>
            </a:r>
            <a:endParaRPr lang="en-US" sz="2200" i="1" dirty="0">
              <a:solidFill>
                <a:srgbClr val="92D050"/>
              </a:solidFill>
            </a:endParaRPr>
          </a:p>
        </p:txBody>
      </p:sp>
    </p:spTree>
    <p:extLst>
      <p:ext uri="{BB962C8B-B14F-4D97-AF65-F5344CB8AC3E}">
        <p14:creationId xmlns:p14="http://schemas.microsoft.com/office/powerpoint/2010/main" val="3593472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5334000"/>
          </a:xfrm>
        </p:spPr>
        <p:txBody>
          <a:bodyPr>
            <a:noAutofit/>
          </a:bodyPr>
          <a:lstStyle/>
          <a:p>
            <a:r>
              <a:rPr lang="en-US" sz="2200" dirty="0" smtClean="0"/>
              <a:t>Strategic Innovation tend to involve pioneering along one or more dimensions of strategy:</a:t>
            </a:r>
          </a:p>
          <a:p>
            <a:r>
              <a:rPr lang="en-US" sz="2200" b="1" u="sng" dirty="0" smtClean="0"/>
              <a:t>New industries</a:t>
            </a:r>
            <a:endParaRPr lang="en-US" sz="2200" b="1" dirty="0" smtClean="0"/>
          </a:p>
          <a:p>
            <a:pPr lvl="1"/>
            <a:r>
              <a:rPr lang="en-US" sz="2200" dirty="0" smtClean="0"/>
              <a:t>Launching products which create new markets; creating new markets can potentially be the purest form of </a:t>
            </a:r>
            <a:r>
              <a:rPr lang="en-US" sz="2200" i="1" dirty="0" smtClean="0"/>
              <a:t>blue ocean strategy</a:t>
            </a:r>
            <a:r>
              <a:rPr lang="en-US" sz="2200" dirty="0" smtClean="0"/>
              <a:t>- the creation of uncontested market space.</a:t>
            </a:r>
          </a:p>
          <a:p>
            <a:pPr marL="320040" lvl="1" indent="0">
              <a:buNone/>
            </a:pPr>
            <a:endParaRPr lang="en-US" sz="2200" dirty="0" smtClean="0"/>
          </a:p>
          <a:p>
            <a:r>
              <a:rPr lang="en-US" sz="2200" b="1" u="sng" dirty="0" smtClean="0"/>
              <a:t>New customer segments</a:t>
            </a:r>
          </a:p>
          <a:p>
            <a:pPr lvl="1"/>
            <a:r>
              <a:rPr lang="en-US" sz="2200" dirty="0" smtClean="0"/>
              <a:t>Creating new customer segments for existing products concepts can also open up vast new markets spaces.</a:t>
            </a:r>
          </a:p>
          <a:p>
            <a:pPr marL="320040" lvl="1" indent="0">
              <a:buNone/>
            </a:pPr>
            <a:endParaRPr lang="en-US" sz="2200" dirty="0" smtClean="0"/>
          </a:p>
          <a:p>
            <a:r>
              <a:rPr lang="en-US" sz="2200" b="1" u="sng" dirty="0" smtClean="0"/>
              <a:t>New sources of competitive advantage</a:t>
            </a:r>
            <a:endParaRPr lang="en-US" sz="2200" b="1" dirty="0" smtClean="0"/>
          </a:p>
          <a:p>
            <a:pPr lvl="1"/>
            <a:r>
              <a:rPr lang="en-US" sz="2200" dirty="0" smtClean="0"/>
              <a:t>Most successful blue ocean strategies do not launch whole new industries, but rather introduce novel approaches</a:t>
            </a:r>
            <a:endParaRPr lang="en-US" sz="2200" dirty="0"/>
          </a:p>
        </p:txBody>
      </p:sp>
      <p:sp>
        <p:nvSpPr>
          <p:cNvPr id="5" name="Title 1"/>
          <p:cNvSpPr>
            <a:spLocks noGrp="1"/>
          </p:cNvSpPr>
          <p:nvPr>
            <p:ph type="title"/>
          </p:nvPr>
        </p:nvSpPr>
        <p:spPr>
          <a:xfrm>
            <a:off x="304800" y="228601"/>
            <a:ext cx="8001000" cy="1143000"/>
          </a:xfrm>
        </p:spPr>
        <p:txBody>
          <a:bodyPr>
            <a:normAutofit/>
          </a:bodyPr>
          <a:lstStyle/>
          <a:p>
            <a:r>
              <a:rPr lang="en-US" dirty="0" smtClean="0"/>
              <a:t>Interna</a:t>
            </a:r>
            <a:r>
              <a:rPr lang="en-US" dirty="0"/>
              <a:t>l</a:t>
            </a:r>
            <a:r>
              <a:rPr lang="en-US" dirty="0" smtClean="0"/>
              <a:t> | Innovation</a:t>
            </a:r>
            <a:endParaRPr lang="en-US" dirty="0"/>
          </a:p>
        </p:txBody>
      </p:sp>
    </p:spTree>
    <p:extLst>
      <p:ext uri="{BB962C8B-B14F-4D97-AF65-F5344CB8AC3E}">
        <p14:creationId xmlns:p14="http://schemas.microsoft.com/office/powerpoint/2010/main" val="16298282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611</TotalTime>
  <Words>1891</Words>
  <Application>Microsoft Office PowerPoint</Application>
  <PresentationFormat>On-screen Show (4:3)</PresentationFormat>
  <Paragraphs>261</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Wingdings</vt:lpstr>
      <vt:lpstr>Perspective</vt:lpstr>
      <vt:lpstr>Foundations of Strategy Chapter 4</vt:lpstr>
      <vt:lpstr>Overview</vt:lpstr>
      <vt:lpstr>Forming an Understanding</vt:lpstr>
      <vt:lpstr>External vs. Internal</vt:lpstr>
      <vt:lpstr>External | Responsiveness</vt:lpstr>
      <vt:lpstr>PowerPoint Presentation</vt:lpstr>
      <vt:lpstr>PowerPoint Presentation</vt:lpstr>
      <vt:lpstr>Internal | Innovation</vt:lpstr>
      <vt:lpstr>Internal | Innovation</vt:lpstr>
      <vt:lpstr>PowerPoint Presentation</vt:lpstr>
      <vt:lpstr>Sustaining Competitive Advantage</vt:lpstr>
      <vt:lpstr>Competitive Imitation</vt:lpstr>
      <vt:lpstr>Identification </vt:lpstr>
      <vt:lpstr>Incentive</vt:lpstr>
      <vt:lpstr>Diagnosis</vt:lpstr>
      <vt:lpstr>Resource acquisition</vt:lpstr>
      <vt:lpstr>Competitive Imitation</vt:lpstr>
      <vt:lpstr>Types of Competitive Advantage: Cost and Differentiation</vt:lpstr>
      <vt:lpstr>Types of Competitive Advantage: Cost and Differentiation</vt:lpstr>
      <vt:lpstr>Strategy and Cost Advantage</vt:lpstr>
      <vt:lpstr>Strategy and Differentiation Advantage</vt:lpstr>
      <vt:lpstr>How do you differentiate?</vt:lpstr>
      <vt:lpstr>Stages of Value Chain - Differentiation</vt:lpstr>
      <vt:lpstr>Case Studies in Differentiation</vt:lpstr>
      <vt:lpstr>Case Studies in Differentiation</vt:lpstr>
      <vt:lpstr>Differentiation or Low Cost?</vt:lpstr>
      <vt:lpstr>The Beginning of Starbucks </vt:lpstr>
      <vt:lpstr>The Tenets of Starbucks</vt:lpstr>
      <vt:lpstr>Starbuck’s Baristas vs. McDonald’s Employees</vt:lpstr>
      <vt:lpstr>Starbucks: The Victim Of Its Success</vt:lpstr>
      <vt:lpstr>Growing Pains</vt:lpstr>
      <vt:lpstr> Four Bucks is Dumb</vt:lpstr>
      <vt:lpstr>Unsnobbycoffee.com</vt:lpstr>
      <vt:lpstr>Starbucks’ Response</vt:lpstr>
      <vt:lpstr>Breaking Point</vt:lpstr>
      <vt:lpstr>The Return of Starbucks</vt:lpstr>
      <vt:lpstr>Foundations of Strategy Chapter 4</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FoundatiChapter 4</dc:title>
  <dc:creator>cedric</dc:creator>
  <cp:lastModifiedBy>Lafont, Matthew</cp:lastModifiedBy>
  <cp:revision>58</cp:revision>
  <dcterms:created xsi:type="dcterms:W3CDTF">2014-09-28T03:05:53Z</dcterms:created>
  <dcterms:modified xsi:type="dcterms:W3CDTF">2014-10-30T21:34:05Z</dcterms:modified>
</cp:coreProperties>
</file>