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31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41" autoAdjust="0"/>
    <p:restoredTop sz="94671" autoAdjust="0"/>
  </p:normalViewPr>
  <p:slideViewPr>
    <p:cSldViewPr>
      <p:cViewPr varScale="1">
        <p:scale>
          <a:sx n="74" d="100"/>
          <a:sy n="74" d="100"/>
        </p:scale>
        <p:origin x="188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85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AA38E-8A23-4B05-934D-C1712B264BF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7E925-08D8-4D79-B690-8A26136E9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95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important</a:t>
            </a:r>
            <a:r>
              <a:rPr lang="en-US" baseline="0" dirty="0" smtClean="0"/>
              <a:t> to categorize industries according to their stages of development to alert us of competition likely to emerge and the strategies that are likely to be affective.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Introduction- limited to early adopters, competing technologies, wide variety of features, high skilled labor, advanced countries, few companies, product innovation and establishment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Growth- Increasing market penetration, standardization of technology, quality improves, exporting, entry mergers and exits, developing brand, process innovation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Maturity- Customers become knowledgeable and price sensitive, technology improves, attempts to differentiate, Deskilling of labor, Production shifts to newly industrializing countries, heavy price competition, lower input costs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Decline- obsolescence, little innovation, expensive to differentiate, exporting from countries with lowest labor costs, price wars and exits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30889-561E-4C9F-A3C6-5140A85F9BA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26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</a:t>
            </a:r>
            <a:r>
              <a:rPr lang="en-US" baseline="0" dirty="0" smtClean="0"/>
              <a:t> novo- start up companies </a:t>
            </a:r>
          </a:p>
          <a:p>
            <a:r>
              <a:rPr lang="en-US" baseline="0" dirty="0" smtClean="0"/>
              <a:t>De </a:t>
            </a:r>
            <a:r>
              <a:rPr lang="en-US" baseline="0" dirty="0" err="1" smtClean="0"/>
              <a:t>alio</a:t>
            </a:r>
            <a:r>
              <a:rPr lang="en-US" baseline="0" dirty="0" smtClean="0"/>
              <a:t>- existing firms who expand their portfolios into emerging industries</a:t>
            </a:r>
          </a:p>
          <a:p>
            <a:r>
              <a:rPr lang="en-US" baseline="0" dirty="0" smtClean="0"/>
              <a:t>Born Global- firms that are from inception globally recognized due to the internet and selling output in multiple countries</a:t>
            </a:r>
          </a:p>
          <a:p>
            <a:r>
              <a:rPr lang="en-US" baseline="0" dirty="0" err="1" smtClean="0"/>
              <a:t>Eyeview</a:t>
            </a:r>
            <a:r>
              <a:rPr lang="en-US" baseline="0" dirty="0" smtClean="0"/>
              <a:t> provides specialized information to corporate clients on how to create effective websites. Its audio and video materials are developed in </a:t>
            </a:r>
            <a:r>
              <a:rPr lang="en-US" baseline="0" smtClean="0"/>
              <a:t>different languages.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30889-561E-4C9F-A3C6-5140A85F9BA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of the more-successful growth stories in recent memory. The company's stock performance confirms as much; the shares have risen approximately 1,300% since Chipotle's IPO in 2006, over 1,000% in the last five years, and over 80% in the last year alone.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30889-561E-4C9F-A3C6-5140A85F9BA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81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Costco is in a maturity stage. Though</a:t>
            </a:r>
            <a:r>
              <a:rPr lang="en-US" baseline="0" dirty="0" smtClean="0"/>
              <a:t> profitable, slower growth in sales. Strong brand awareness. Shares the market with established competitors.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30889-561E-4C9F-A3C6-5140A85F9BA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5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transition to decline intensifies pressure for cost cutting. </a:t>
            </a:r>
          </a:p>
          <a:p>
            <a:r>
              <a:rPr lang="en-US" dirty="0" smtClean="0"/>
              <a:t>A company must recognize the</a:t>
            </a:r>
            <a:r>
              <a:rPr lang="en-US" baseline="0" dirty="0" smtClean="0"/>
              <a:t> decline to encourage the orderly exit of industry capacity and to capture residual demand.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30889-561E-4C9F-A3C6-5140A85F9BA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32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problem we run into</a:t>
            </a:r>
            <a:r>
              <a:rPr lang="en-US" baseline="0" dirty="0" smtClean="0"/>
              <a:t> with public goods is that they can be consumed for free. Every household has the incentive to rely on someone else paying which results in market failure.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30889-561E-4C9F-A3C6-5140A85F9BA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64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72AC-992F-4442-B7BB-9EF456056F8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E82C-A2BF-417C-A3ED-53BAE61962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72AC-992F-4442-B7BB-9EF456056F8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E82C-A2BF-417C-A3ED-53BAE6196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72AC-992F-4442-B7BB-9EF456056F8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E82C-A2BF-417C-A3ED-53BAE6196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72AC-992F-4442-B7BB-9EF456056F8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E82C-A2BF-417C-A3ED-53BAE6196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72AC-992F-4442-B7BB-9EF456056F8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E82C-A2BF-417C-A3ED-53BAE61962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72AC-992F-4442-B7BB-9EF456056F8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E82C-A2BF-417C-A3ED-53BAE6196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72AC-992F-4442-B7BB-9EF456056F8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E82C-A2BF-417C-A3ED-53BAE6196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72AC-992F-4442-B7BB-9EF456056F8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E82C-A2BF-417C-A3ED-53BAE6196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72AC-992F-4442-B7BB-9EF456056F8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E82C-A2BF-417C-A3ED-53BAE6196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72AC-992F-4442-B7BB-9EF456056F8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E82C-A2BF-417C-A3ED-53BAE6196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72AC-992F-4442-B7BB-9EF456056F8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DAE82C-A2BF-417C-A3ED-53BAE61962B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DD72AC-992F-4442-B7BB-9EF456056F8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DAE82C-A2BF-417C-A3ED-53BAE61962B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KugEizYsi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3622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Foundations of Strategy Chapter 5</a:t>
            </a:r>
            <a:br>
              <a:rPr lang="en-US" dirty="0" smtClean="0"/>
            </a:br>
            <a:r>
              <a:rPr lang="en-US" dirty="0" smtClean="0"/>
              <a:t>Business Strategies in Different Industry and Sectoral Contexts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648200"/>
            <a:ext cx="2378075" cy="163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964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 to Process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emergence of a dominant design marks a critical juncture in an industry’s evolution</a:t>
            </a:r>
          </a:p>
          <a:p>
            <a:r>
              <a:rPr lang="en-US" dirty="0" smtClean="0"/>
              <a:t>Shift from radical to incremental product innovation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/>
            <a:alphaModFix/>
          </a:blip>
          <a:stretch>
            <a:fillRect/>
          </a:stretch>
        </p:blipFill>
        <p:spPr>
          <a:xfrm>
            <a:off x="838418" y="3721100"/>
            <a:ext cx="7681392" cy="313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58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Strategy at Different Stages of The 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Introduction, Growth, Maturity, Decline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2438400"/>
            <a:ext cx="6096000" cy="400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87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Early Stages of Life Cycle</a:t>
            </a:r>
          </a:p>
          <a:p>
            <a:pPr lvl="1"/>
            <a:r>
              <a:rPr lang="en-US" dirty="0" smtClean="0"/>
              <a:t>As legitimacy is reached # of firms increases rapidly</a:t>
            </a:r>
          </a:p>
          <a:p>
            <a:r>
              <a:rPr lang="en-US" dirty="0" smtClean="0"/>
              <a:t>‘de novo’</a:t>
            </a:r>
          </a:p>
          <a:p>
            <a:r>
              <a:rPr lang="en-US" dirty="0" smtClean="0"/>
              <a:t>‘de </a:t>
            </a:r>
            <a:r>
              <a:rPr lang="en-US" dirty="0" err="1" smtClean="0"/>
              <a:t>alio</a:t>
            </a:r>
            <a:r>
              <a:rPr lang="en-US" dirty="0" smtClean="0"/>
              <a:t>’ </a:t>
            </a:r>
          </a:p>
          <a:p>
            <a:r>
              <a:rPr lang="en-US" dirty="0" smtClean="0"/>
              <a:t>Born Global- </a:t>
            </a:r>
            <a:r>
              <a:rPr lang="en-US" dirty="0" err="1" smtClean="0"/>
              <a:t>Eyeview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 lvl="1"/>
            <a:r>
              <a:rPr lang="en-US" dirty="0" smtClean="0"/>
              <a:t>Ex.  3D television</a:t>
            </a:r>
          </a:p>
        </p:txBody>
      </p:sp>
    </p:spTree>
    <p:extLst>
      <p:ext uri="{BB962C8B-B14F-4D97-AF65-F5344CB8AC3E}">
        <p14:creationId xmlns:p14="http://schemas.microsoft.com/office/powerpoint/2010/main" val="67525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699320"/>
            <a:ext cx="7467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Competition and dominant design emerge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Key challenges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Scaling up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Investment requirements grow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Reduce cost and labor skills</a:t>
            </a:r>
          </a:p>
          <a:p>
            <a:pPr lvl="1">
              <a:buFont typeface="Arial" pitchFamily="34" charset="0"/>
              <a:buChar char="•"/>
            </a:pPr>
            <a:endParaRPr lang="en-US" sz="2800" dirty="0"/>
          </a:p>
          <a:p>
            <a:pPr lvl="1">
              <a:buFont typeface="Arial" pitchFamily="34" charset="0"/>
              <a:buChar char="•"/>
            </a:pPr>
            <a:endParaRPr lang="en-US" sz="2800" dirty="0" smtClean="0"/>
          </a:p>
          <a:p>
            <a:pPr lvl="1">
              <a:buFont typeface="Arial" pitchFamily="34" charset="0"/>
              <a:buChar char="•"/>
            </a:pPr>
            <a:endParaRPr lang="en-US" sz="2800" dirty="0"/>
          </a:p>
        </p:txBody>
      </p:sp>
      <p:pic>
        <p:nvPicPr>
          <p:cNvPr id="9" name="Picture 8" descr="Chipotle-no-gmo-mo-mon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3886200"/>
            <a:ext cx="3731172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31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Competitive advantage</a:t>
            </a:r>
          </a:p>
          <a:p>
            <a:pPr lvl="1"/>
            <a:r>
              <a:rPr lang="en-US" dirty="0" smtClean="0"/>
              <a:t>Quest for efficiency and commoditization</a:t>
            </a:r>
          </a:p>
          <a:p>
            <a:pPr lvl="1"/>
            <a:r>
              <a:rPr lang="en-US" dirty="0" smtClean="0"/>
              <a:t>Standardization</a:t>
            </a:r>
          </a:p>
          <a:p>
            <a:pPr lvl="1"/>
            <a:r>
              <a:rPr lang="en-US" dirty="0" smtClean="0"/>
              <a:t>Cost efficiency through scale</a:t>
            </a:r>
          </a:p>
          <a:p>
            <a:pPr lvl="1"/>
            <a:r>
              <a:rPr lang="en-US" dirty="0" smtClean="0"/>
              <a:t>low wages and low overheads</a:t>
            </a:r>
          </a:p>
          <a:p>
            <a:pPr lvl="1"/>
            <a:r>
              <a:rPr lang="en-US" dirty="0" smtClean="0"/>
              <a:t>Shakeouts (Pontiac)</a:t>
            </a:r>
          </a:p>
        </p:txBody>
      </p:sp>
      <p:pic>
        <p:nvPicPr>
          <p:cNvPr id="4" name="Content Placeholder 3" descr="cost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3505200"/>
            <a:ext cx="3124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8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The key features of declining industries</a:t>
            </a:r>
          </a:p>
          <a:p>
            <a:pPr lvl="1"/>
            <a:r>
              <a:rPr lang="en-US" sz="2400" dirty="0" smtClean="0"/>
              <a:t>Lack of technical change</a:t>
            </a:r>
          </a:p>
          <a:p>
            <a:pPr lvl="1"/>
            <a:r>
              <a:rPr lang="en-US" sz="2400" dirty="0" smtClean="0"/>
              <a:t>A declining # of competitors, some new entry as firms acquire the assets of existing firms cheaply</a:t>
            </a:r>
          </a:p>
          <a:p>
            <a:pPr lvl="1"/>
            <a:r>
              <a:rPr lang="en-US" sz="2400" dirty="0" smtClean="0"/>
              <a:t>High average age of physical and human resources</a:t>
            </a:r>
          </a:p>
          <a:p>
            <a:pPr lvl="1"/>
            <a:r>
              <a:rPr lang="en-US" sz="2400" dirty="0" smtClean="0"/>
              <a:t>Aggressive price competition 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sz="2400" u="sng" dirty="0" smtClean="0"/>
              <a:t>America’s top ten declining Industries</a:t>
            </a:r>
          </a:p>
          <a:p>
            <a:pPr lvl="1">
              <a:buNone/>
            </a:pPr>
            <a:r>
              <a:rPr lang="en-US" sz="2400" dirty="0" smtClean="0"/>
              <a:t>	Manufactured Home Dealers, Record Stores, Photofinishing, Wired Telecommunications Carriers, Apparel Manufacturing, Newspaper Publishing, DVD Game and Video Rental, Mills, Formal Wear and Costume Rental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2213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resentation-costco-2-7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691" y="34132"/>
            <a:ext cx="9098490" cy="6823868"/>
          </a:xfrm>
        </p:spPr>
      </p:pic>
    </p:spTree>
    <p:extLst>
      <p:ext uri="{BB962C8B-B14F-4D97-AF65-F5344CB8AC3E}">
        <p14:creationId xmlns:p14="http://schemas.microsoft.com/office/powerpoint/2010/main" val="255387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store_torella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96814" y="1676401"/>
            <a:ext cx="6583852" cy="4648200"/>
          </a:xfrm>
        </p:spPr>
      </p:pic>
    </p:spTree>
    <p:extLst>
      <p:ext uri="{BB962C8B-B14F-4D97-AF65-F5344CB8AC3E}">
        <p14:creationId xmlns:p14="http://schemas.microsoft.com/office/powerpoint/2010/main" val="424216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ublic and not-for-profit 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in relation to ownership, funding and the interests they serve</a:t>
            </a:r>
          </a:p>
          <a:p>
            <a:r>
              <a:rPr lang="en-US" dirty="0" smtClean="0"/>
              <a:t>Public sector</a:t>
            </a:r>
          </a:p>
          <a:p>
            <a:pPr lvl="1"/>
            <a:r>
              <a:rPr lang="en-US" dirty="0" smtClean="0"/>
              <a:t>Flood prevention systems, street lighting, and national defense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http://www.youtube.com/watch?v=XKugEizYsic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152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Features that Impact Strategy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Multiple, potentially conflicting goals</a:t>
            </a:r>
          </a:p>
          <a:p>
            <a:pPr marL="514350" indent="-514350">
              <a:buAutoNum type="arabicPeriod"/>
            </a:pPr>
            <a:r>
              <a:rPr lang="en-US" dirty="0" smtClean="0"/>
              <a:t>Distinctive constraints and different levers</a:t>
            </a:r>
          </a:p>
          <a:p>
            <a:pPr marL="514350" indent="-514350">
              <a:buAutoNum type="arabicPeriod"/>
            </a:pPr>
            <a:r>
              <a:rPr lang="en-US" dirty="0" smtClean="0"/>
              <a:t>An absence of market forces</a:t>
            </a:r>
          </a:p>
          <a:p>
            <a:pPr marL="514350" indent="-514350">
              <a:buAutoNum type="arabicPeriod"/>
            </a:pPr>
            <a:r>
              <a:rPr lang="en-US" dirty="0" smtClean="0"/>
              <a:t>Monopoly power</a:t>
            </a:r>
          </a:p>
          <a:p>
            <a:pPr marL="514350" indent="-514350">
              <a:buAutoNum type="arabicPeriod"/>
            </a:pPr>
            <a:r>
              <a:rPr lang="en-US" dirty="0" smtClean="0"/>
              <a:t>Less autonomy and </a:t>
            </a:r>
            <a:r>
              <a:rPr lang="en-US" dirty="0" err="1" smtClean="0"/>
              <a:t>flexiblity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Increased accountability</a:t>
            </a:r>
          </a:p>
          <a:p>
            <a:pPr marL="514350" indent="-514350">
              <a:buAutoNum type="arabicPeriod"/>
            </a:pPr>
            <a:r>
              <a:rPr lang="en-US" dirty="0" smtClean="0"/>
              <a:t>Less predictability</a:t>
            </a:r>
          </a:p>
        </p:txBody>
      </p:sp>
    </p:spTree>
    <p:extLst>
      <p:ext uri="{BB962C8B-B14F-4D97-AF65-F5344CB8AC3E}">
        <p14:creationId xmlns:p14="http://schemas.microsoft.com/office/powerpoint/2010/main" val="391084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 is to help understand how managers adapt their strategies to fit their environments, how they go about predicting change and adapting their strategies </a:t>
            </a:r>
          </a:p>
          <a:p>
            <a:r>
              <a:rPr lang="en-US" dirty="0" smtClean="0"/>
              <a:t>Starting point is the industry life cycle</a:t>
            </a:r>
          </a:p>
        </p:txBody>
      </p:sp>
    </p:spTree>
    <p:extLst>
      <p:ext uri="{BB962C8B-B14F-4D97-AF65-F5344CB8AC3E}">
        <p14:creationId xmlns:p14="http://schemas.microsoft.com/office/powerpoint/2010/main" val="336645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Multiple, potentially conflicting goals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Public sector- </a:t>
            </a:r>
            <a:r>
              <a:rPr lang="en-US" dirty="0" smtClean="0"/>
              <a:t>shaped by Political considerations            have multiple, intangible aims. </a:t>
            </a:r>
            <a:r>
              <a:rPr lang="en-US" i="1" dirty="0" smtClean="0"/>
              <a:t>Ex: Local gov’t increase taxes to pay for street lights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Private sector- </a:t>
            </a:r>
            <a:r>
              <a:rPr lang="en-US" dirty="0" smtClean="0"/>
              <a:t>primacy of shareholder’s interest             easier to prioritize and reconcile claims. </a:t>
            </a:r>
            <a:r>
              <a:rPr lang="en-US" i="1" dirty="0" smtClean="0"/>
              <a:t>Ex: Chick-fil-a on their beliefs.</a:t>
            </a:r>
            <a:endParaRPr lang="en-US" b="1" dirty="0"/>
          </a:p>
        </p:txBody>
      </p:sp>
      <p:sp>
        <p:nvSpPr>
          <p:cNvPr id="4" name="Right Arrow 3"/>
          <p:cNvSpPr/>
          <p:nvPr/>
        </p:nvSpPr>
        <p:spPr>
          <a:xfrm>
            <a:off x="8001000" y="19257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7971971" y="3733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9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Distinctive constraints and different levers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Public sector- </a:t>
            </a:r>
            <a:r>
              <a:rPr lang="en-US" dirty="0" smtClean="0"/>
              <a:t>must take into account public opinion, political factions, tax-raising capacity.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**</a:t>
            </a:r>
            <a:r>
              <a:rPr lang="en-US" dirty="0" smtClean="0"/>
              <a:t>have different tools at their disposal for achieving their aims.</a:t>
            </a:r>
          </a:p>
          <a:p>
            <a:pPr marL="0" indent="0">
              <a:buNone/>
            </a:pPr>
            <a:r>
              <a:rPr lang="en-US" b="1" dirty="0"/>
              <a:t> </a:t>
            </a:r>
            <a:endParaRPr lang="en-US" b="1" dirty="0" smtClean="0"/>
          </a:p>
          <a:p>
            <a:pPr marL="0" indent="0">
              <a:buNone/>
            </a:pPr>
            <a:r>
              <a:rPr lang="en-US" i="1" dirty="0" smtClean="0"/>
              <a:t>Ex: Use of regulatory framework or legislation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1056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An absence of market forces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Public sector- </a:t>
            </a:r>
            <a:r>
              <a:rPr lang="en-US" dirty="0" smtClean="0"/>
              <a:t>Absence of market forces               Harder to make resource allocation decisions</a:t>
            </a:r>
          </a:p>
          <a:p>
            <a:pPr marL="0" indent="0" algn="ctr">
              <a:buNone/>
            </a:pPr>
            <a:endParaRPr lang="en-US" sz="4400" u="sng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US" sz="4400" u="sng" dirty="0" smtClean="0">
                <a:solidFill>
                  <a:prstClr val="black"/>
                </a:solidFill>
                <a:ea typeface="+mj-ea"/>
                <a:cs typeface="+mj-cs"/>
              </a:rPr>
              <a:t>Less </a:t>
            </a:r>
            <a:r>
              <a:rPr lang="en-US" sz="4400" u="sng" dirty="0">
                <a:solidFill>
                  <a:prstClr val="black"/>
                </a:solidFill>
                <a:ea typeface="+mj-ea"/>
                <a:cs typeface="+mj-cs"/>
              </a:rPr>
              <a:t>autonomy and </a:t>
            </a:r>
            <a:r>
              <a:rPr lang="en-US" sz="4400" u="sng" dirty="0" smtClean="0">
                <a:solidFill>
                  <a:prstClr val="black"/>
                </a:solidFill>
                <a:ea typeface="+mj-ea"/>
                <a:cs typeface="+mj-cs"/>
              </a:rPr>
              <a:t>flexibility</a:t>
            </a:r>
          </a:p>
          <a:p>
            <a:pPr lvl="0"/>
            <a:endParaRPr lang="en-US" b="1" dirty="0" smtClean="0">
              <a:solidFill>
                <a:prstClr val="black"/>
              </a:solidFill>
            </a:endParaRPr>
          </a:p>
          <a:p>
            <a:pPr lvl="0"/>
            <a:r>
              <a:rPr lang="en-US" b="1" dirty="0" smtClean="0">
                <a:solidFill>
                  <a:prstClr val="black"/>
                </a:solidFill>
              </a:rPr>
              <a:t>Public </a:t>
            </a:r>
            <a:r>
              <a:rPr lang="en-US" b="1" dirty="0">
                <a:solidFill>
                  <a:prstClr val="black"/>
                </a:solidFill>
              </a:rPr>
              <a:t>sector- </a:t>
            </a:r>
            <a:r>
              <a:rPr lang="en-US" dirty="0">
                <a:solidFill>
                  <a:prstClr val="black"/>
                </a:solidFill>
              </a:rPr>
              <a:t>subject to direct political influence            managers may be highly  constrained in actions they take. </a:t>
            </a:r>
            <a:endParaRPr lang="en-US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4400" u="sng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endParaRPr lang="en-US" b="1" u="sng" dirty="0"/>
          </a:p>
        </p:txBody>
      </p:sp>
      <p:sp>
        <p:nvSpPr>
          <p:cNvPr id="4" name="Right Arrow 3"/>
          <p:cNvSpPr/>
          <p:nvPr/>
        </p:nvSpPr>
        <p:spPr>
          <a:xfrm>
            <a:off x="6781800" y="197960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8116444" y="4953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4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Increased accountability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Public sector-</a:t>
            </a:r>
            <a:r>
              <a:rPr lang="en-US" dirty="0" smtClean="0"/>
              <a:t> subject to public scrutiny; they are appointed to act in public’s best interest. </a:t>
            </a:r>
          </a:p>
          <a:p>
            <a:endParaRPr lang="en-US" b="1" dirty="0"/>
          </a:p>
          <a:p>
            <a:pPr marL="0" indent="0" algn="ctr">
              <a:buNone/>
            </a:pPr>
            <a:r>
              <a:rPr lang="en-US" sz="4400" u="sng" dirty="0">
                <a:solidFill>
                  <a:prstClr val="black"/>
                </a:solidFill>
                <a:ea typeface="+mj-ea"/>
                <a:cs typeface="+mj-cs"/>
              </a:rPr>
              <a:t>Less </a:t>
            </a:r>
            <a:r>
              <a:rPr lang="en-US" sz="4400" u="sng" dirty="0" smtClean="0">
                <a:solidFill>
                  <a:prstClr val="black"/>
                </a:solidFill>
                <a:ea typeface="+mj-ea"/>
                <a:cs typeface="+mj-cs"/>
              </a:rPr>
              <a:t>predictability</a:t>
            </a:r>
          </a:p>
          <a:p>
            <a:pPr marL="0" indent="0" algn="ctr">
              <a:buNone/>
            </a:pPr>
            <a:r>
              <a:rPr lang="en-US" dirty="0">
                <a:solidFill>
                  <a:prstClr val="black"/>
                </a:solidFill>
              </a:rPr>
              <a:t>“A week is a long time in politics”- pressure from media, frequent changes in political leadership, make it difficult to plan for future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9591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factors: Not-for-profits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The employments of volunteers-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hard to attract volunteers with special skills. </a:t>
            </a:r>
          </a:p>
          <a:p>
            <a:pPr marL="0" indent="0">
              <a:buNone/>
            </a:pPr>
            <a:r>
              <a:rPr lang="en-US" dirty="0" smtClean="0"/>
              <a:t>       hard to manage performance of unpaid staff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Fundraising-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without fundraising they cannot achieve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4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386" y="355600"/>
            <a:ext cx="8229600" cy="1143000"/>
          </a:xfrm>
        </p:spPr>
        <p:txBody>
          <a:bodyPr/>
          <a:lstStyle/>
          <a:p>
            <a:r>
              <a:rPr lang="en-US" dirty="0" smtClean="0"/>
              <a:t>Oster’s six forces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00400" y="3124200"/>
            <a:ext cx="2286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Relations among existing organizations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63545" y="1524000"/>
            <a:ext cx="2667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Threat of new entrants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553200" y="4038600"/>
            <a:ext cx="1447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Funding Groups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53200" y="3124200"/>
            <a:ext cx="1447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Groups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00" y="3390900"/>
            <a:ext cx="1676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Supplier Industry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07772" y="5410200"/>
            <a:ext cx="223750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Substitutes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2424546" y="3879270"/>
            <a:ext cx="489204" cy="3390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0800000">
            <a:off x="5791200" y="3879270"/>
            <a:ext cx="533400" cy="4641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6200000">
            <a:off x="4291584" y="4761322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4415028" y="2593432"/>
            <a:ext cx="242316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6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of identifying, understanding and prioritizing the needs of key stakeholders.</a:t>
            </a:r>
          </a:p>
          <a:p>
            <a:endParaRPr lang="en-US" dirty="0"/>
          </a:p>
          <a:p>
            <a:r>
              <a:rPr lang="en-US" dirty="0" smtClean="0"/>
              <a:t>Needs and goals of stakeholders often conflict </a:t>
            </a:r>
          </a:p>
          <a:p>
            <a:endParaRPr lang="en-US" dirty="0"/>
          </a:p>
          <a:p>
            <a:r>
              <a:rPr lang="en-US" dirty="0" smtClean="0"/>
              <a:t>Ongoing process of balancing and multiple objectives and relationships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5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Stakeholder power/interest grid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09800"/>
            <a:ext cx="5334000" cy="4146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033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Scenario Analysis- how might the future unfold? How should we prepare?</a:t>
            </a:r>
          </a:p>
          <a:p>
            <a:pPr lvl="1"/>
            <a:r>
              <a:rPr lang="en-US" dirty="0" smtClean="0"/>
              <a:t>Pioneered by oil company Royal Dutch Shell. </a:t>
            </a:r>
          </a:p>
          <a:p>
            <a:pPr lvl="1"/>
            <a:r>
              <a:rPr lang="en-US" dirty="0" smtClean="0"/>
              <a:t>Industry where life of investment projects (50 </a:t>
            </a:r>
            <a:r>
              <a:rPr lang="en-US" dirty="0" err="1" smtClean="0"/>
              <a:t>yrs</a:t>
            </a:r>
            <a:r>
              <a:rPr lang="en-US" dirty="0" smtClean="0"/>
              <a:t>) far exceeded time horizon</a:t>
            </a:r>
          </a:p>
          <a:p>
            <a:endParaRPr lang="en-US" dirty="0"/>
          </a:p>
          <a:p>
            <a:r>
              <a:rPr lang="en-US" dirty="0" smtClean="0"/>
              <a:t>Develop strategy based upon findings</a:t>
            </a:r>
          </a:p>
          <a:p>
            <a:pPr marL="0" indent="0">
              <a:buNone/>
            </a:pPr>
            <a:r>
              <a:rPr lang="en-US" dirty="0" smtClean="0"/>
              <a:t> 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41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in building and using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 purpose of analysis</a:t>
            </a:r>
          </a:p>
          <a:p>
            <a:r>
              <a:rPr lang="en-US" dirty="0" smtClean="0"/>
              <a:t>Decide on time horizon</a:t>
            </a:r>
          </a:p>
          <a:p>
            <a:r>
              <a:rPr lang="en-US" dirty="0" smtClean="0"/>
              <a:t>Identify key trends</a:t>
            </a:r>
          </a:p>
          <a:p>
            <a:r>
              <a:rPr lang="en-US" dirty="0" smtClean="0"/>
              <a:t>Identify key uncertainties</a:t>
            </a:r>
          </a:p>
          <a:p>
            <a:r>
              <a:rPr lang="en-US" dirty="0" smtClean="0"/>
              <a:t>Creating internally consistent scenarios</a:t>
            </a:r>
          </a:p>
          <a:p>
            <a:r>
              <a:rPr lang="en-US" dirty="0" smtClean="0"/>
              <a:t>Identifying indicators of unfolding scenarios</a:t>
            </a:r>
          </a:p>
          <a:p>
            <a:r>
              <a:rPr lang="en-US" dirty="0" smtClean="0"/>
              <a:t>Assessing strategic implications of each scenario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3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Expect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the extent to which industries follow a common development pattern</a:t>
            </a:r>
          </a:p>
          <a:p>
            <a:r>
              <a:rPr lang="en-US" dirty="0" smtClean="0"/>
              <a:t>Examine the changes in industry structure over the cycle</a:t>
            </a:r>
          </a:p>
          <a:p>
            <a:r>
              <a:rPr lang="en-US" dirty="0" smtClean="0"/>
              <a:t>Explore implications for business strategy</a:t>
            </a:r>
          </a:p>
          <a:p>
            <a:r>
              <a:rPr lang="en-US" dirty="0" smtClean="0"/>
              <a:t>Study the challenges of managing in environments where the ownership is not in private hands and where profit is not necessarily the primary aim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57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Industry 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Best-known and most enduring marketing concepts is the product life cycle</a:t>
            </a:r>
          </a:p>
          <a:p>
            <a:pPr lvl="1"/>
            <a:r>
              <a:rPr lang="en-US" dirty="0" smtClean="0"/>
              <a:t>Products are born, sales grow, reach maturity, go into decline and ultimately die</a:t>
            </a:r>
          </a:p>
          <a:p>
            <a:r>
              <a:rPr lang="en-US" dirty="0" smtClean="0"/>
              <a:t>Supply-side equivalent of the product life cycle</a:t>
            </a:r>
          </a:p>
          <a:p>
            <a:pPr lvl="1"/>
            <a:r>
              <a:rPr lang="en-US" dirty="0" smtClean="0"/>
              <a:t>Likely to be a longer duration than that of a single product</a:t>
            </a:r>
          </a:p>
          <a:p>
            <a:r>
              <a:rPr lang="en-US" dirty="0" smtClean="0"/>
              <a:t>Four phases: Introduction, Growth, Maturity, and Decline</a:t>
            </a:r>
          </a:p>
          <a:p>
            <a:r>
              <a:rPr lang="en-US" dirty="0" smtClean="0"/>
              <a:t>Two factors:</a:t>
            </a:r>
          </a:p>
          <a:p>
            <a:pPr lvl="1"/>
            <a:r>
              <a:rPr lang="en-US" dirty="0" smtClean="0"/>
              <a:t>Demand growth</a:t>
            </a:r>
          </a:p>
          <a:p>
            <a:pPr lvl="1"/>
            <a:r>
              <a:rPr lang="en-US" dirty="0" smtClean="0"/>
              <a:t>The production and diffusion to knowledge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50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417638"/>
            <a:ext cx="9166462" cy="5596557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Life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Growth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Life cycle and the stages within it depend on changes in an industry’s growth rate over time</a:t>
            </a:r>
          </a:p>
          <a:p>
            <a:r>
              <a:rPr lang="en-US" dirty="0" smtClean="0"/>
              <a:t>Introduction- Small sales and low rate of market penetration</a:t>
            </a:r>
          </a:p>
          <a:p>
            <a:r>
              <a:rPr lang="en-US" dirty="0" smtClean="0"/>
              <a:t>Growth- Accelerating market penetration as technical improvements and increased efficiency open up the mass market</a:t>
            </a:r>
          </a:p>
          <a:p>
            <a:r>
              <a:rPr lang="en-US" dirty="0" smtClean="0"/>
              <a:t>Maturity- Increasing market saturation</a:t>
            </a:r>
          </a:p>
          <a:p>
            <a:r>
              <a:rPr lang="en-US" dirty="0" smtClean="0"/>
              <a:t>Decline- Becomes challenged by superior substitute products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87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Production and Diffusion of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knowledge in the form of product innovation is responsible for an industry’s birth</a:t>
            </a:r>
          </a:p>
          <a:p>
            <a:r>
              <a:rPr lang="en-US" dirty="0" smtClean="0"/>
              <a:t>Knowledge creation and diffusion are a major influence on industry evolution</a:t>
            </a:r>
          </a:p>
          <a:p>
            <a:r>
              <a:rPr lang="en-US" dirty="0" smtClean="0"/>
              <a:t>In the introduction phase, no dominant product technology and compete for attention</a:t>
            </a:r>
          </a:p>
          <a:p>
            <a:r>
              <a:rPr lang="en-US" dirty="0" smtClean="0"/>
              <a:t>Over time, customers become more knowledgeable </a:t>
            </a:r>
          </a:p>
          <a:p>
            <a:r>
              <a:rPr lang="en-US" dirty="0" smtClean="0"/>
              <a:t>Transition is reflected in the emergence of dominant designs and technical standards and in a change of focus away from product innovation to process innovation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33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Dominant Designs and Technical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 architecture that defines the look, functionality and production method for the product</a:t>
            </a:r>
          </a:p>
          <a:p>
            <a:r>
              <a:rPr lang="en-US" dirty="0" smtClean="0"/>
              <a:t>Refers to the overall configuration of a product or system</a:t>
            </a:r>
          </a:p>
          <a:p>
            <a:r>
              <a:rPr lang="en-US" dirty="0" smtClean="0"/>
              <a:t>Technology or specification that is important for compatibility</a:t>
            </a:r>
          </a:p>
          <a:p>
            <a:r>
              <a:rPr lang="en-US" dirty="0" smtClean="0"/>
              <a:t>EFMPlus becomes technical standards for DVDs and is currently the dominant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86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effects- need for users to connect in some way with one another</a:t>
            </a:r>
          </a:p>
          <a:p>
            <a:r>
              <a:rPr lang="en-US" dirty="0" smtClean="0"/>
              <a:t>Unlike a proprietary technical standard, a firm that sets a dominant design does not usually oven intellectual property</a:t>
            </a:r>
          </a:p>
          <a:p>
            <a:r>
              <a:rPr lang="en-US" dirty="0" smtClean="0"/>
              <a:t>Dominant designs exist in processes and business models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239</TotalTime>
  <Words>1281</Words>
  <Application>Microsoft Office PowerPoint</Application>
  <PresentationFormat>On-screen Show (4:3)</PresentationFormat>
  <Paragraphs>170</Paragraphs>
  <Slides>29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Constantia</vt:lpstr>
      <vt:lpstr>Wingdings 2</vt:lpstr>
      <vt:lpstr>Flow</vt:lpstr>
      <vt:lpstr>Foundations of Strategy Chapter 5 Business Strategies in Different Industry and Sectoral Contexts</vt:lpstr>
      <vt:lpstr>Introduction</vt:lpstr>
      <vt:lpstr>What To Expect</vt:lpstr>
      <vt:lpstr>The Industry Life Cycle</vt:lpstr>
      <vt:lpstr>Industry Life Cycle</vt:lpstr>
      <vt:lpstr>Demand Growth</vt:lpstr>
      <vt:lpstr>The Production and Diffusion of Knowledge</vt:lpstr>
      <vt:lpstr>Dominant Designs and Technical Standards</vt:lpstr>
      <vt:lpstr>Cont.</vt:lpstr>
      <vt:lpstr>Product to Process Innovation</vt:lpstr>
      <vt:lpstr>Strategy at Different Stages of The Life Cycle</vt:lpstr>
      <vt:lpstr>Introduction</vt:lpstr>
      <vt:lpstr>Growth</vt:lpstr>
      <vt:lpstr>Maturity</vt:lpstr>
      <vt:lpstr>Decline</vt:lpstr>
      <vt:lpstr>PowerPoint Presentation</vt:lpstr>
      <vt:lpstr>PowerPoint Presentation</vt:lpstr>
      <vt:lpstr>Public and not-for-profit sectors</vt:lpstr>
      <vt:lpstr>Features that Impact Strategy</vt:lpstr>
      <vt:lpstr>Multiple, potentially conflicting goals</vt:lpstr>
      <vt:lpstr>Distinctive constraints and different levers</vt:lpstr>
      <vt:lpstr>An absence of market forces</vt:lpstr>
      <vt:lpstr>Increased accountability</vt:lpstr>
      <vt:lpstr>Additional factors: Not-for-profits</vt:lpstr>
      <vt:lpstr>Oster’s six forces model</vt:lpstr>
      <vt:lpstr>Stakeholder Analysis</vt:lpstr>
      <vt:lpstr>Stakeholder power/interest grid</vt:lpstr>
      <vt:lpstr>Scenario Planning</vt:lpstr>
      <vt:lpstr>Steps in building and using scenarios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Cleto</dc:creator>
  <cp:lastModifiedBy>Lafont, Matthew</cp:lastModifiedBy>
  <cp:revision>19</cp:revision>
  <dcterms:created xsi:type="dcterms:W3CDTF">2014-10-14T00:31:27Z</dcterms:created>
  <dcterms:modified xsi:type="dcterms:W3CDTF">2014-10-30T21:35:09Z</dcterms:modified>
</cp:coreProperties>
</file>