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1"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76" r:id="rId12"/>
    <p:sldId id="267" r:id="rId13"/>
    <p:sldId id="268" r:id="rId14"/>
    <p:sldId id="277" r:id="rId15"/>
    <p:sldId id="270" r:id="rId16"/>
    <p:sldId id="271" r:id="rId17"/>
    <p:sldId id="272" r:id="rId18"/>
    <p:sldId id="273" r:id="rId19"/>
    <p:sldId id="274" r:id="rId20"/>
    <p:sldId id="275" r:id="rId2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06" autoAdjust="0"/>
  </p:normalViewPr>
  <p:slideViewPr>
    <p:cSldViewPr snapToGrid="0" snapToObjects="1">
      <p:cViewPr varScale="1">
        <p:scale>
          <a:sx n="101" d="100"/>
          <a:sy n="101" d="100"/>
        </p:scale>
        <p:origin x="-1320"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extLst>
      <p:ext uri="{BB962C8B-B14F-4D97-AF65-F5344CB8AC3E}">
        <p14:creationId xmlns:p14="http://schemas.microsoft.com/office/powerpoint/2010/main" val="355447819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southwest.com/rapidrewards/earn-with-partners" TargetMode="External"/><Relationship Id="rId4" Type="http://schemas.openxmlformats.org/officeDocument/2006/relationships/hyperlink" Target="http://www.aa.com/i18n/AAdvantage/programInformation/oneworld/overview.jsp" TargetMode="External"/><Relationship Id="rId5" Type="http://schemas.openxmlformats.org/officeDocument/2006/relationships/hyperlink" Target="http://corporate.exxonmobil.com/~/media/Brochures/2008/news_pub_poc_overview.pdf" TargetMode="External"/><Relationship Id="rId6" Type="http://schemas.openxmlformats.org/officeDocument/2006/relationships/hyperlink" Target="http://www.familyfarmed.org/strategic-partnership-with-chipotle-mexican-grill/" TargetMode="External"/><Relationship Id="rId7" Type="http://schemas.openxmlformats.org/officeDocument/2006/relationships/hyperlink" Target="http://www.syntheticgenomics.com/images/AlgalBiofuelsFactSheet.pdf" TargetMode="External"/><Relationship Id="rId8" Type="http://schemas.openxmlformats.org/officeDocument/2006/relationships/hyperlink" Target="http://smallbusiness.chron.com/examples-successful-strategic-alliances-13859.html" TargetMode="External"/><Relationship Id="rId9" Type="http://schemas.openxmlformats.org/officeDocument/2006/relationships/hyperlink" Target="http://daymondjohn.com/power_journal/perfect-example-of-licensing-and-brand-extension/" TargetMode="External"/><Relationship Id="rId10" Type="http://schemas.openxmlformats.org/officeDocument/2006/relationships/hyperlink" Target="http://newsroom.kelloggcompany.com/2012-09-24-Kellogg-Company-And-Wilmar-International-Limited-Announce-China-Joint-Venture"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southwest.com/rapidrewards/earn-with-partners" TargetMode="External"/><Relationship Id="rId4" Type="http://schemas.openxmlformats.org/officeDocument/2006/relationships/hyperlink" Target="http://www.aa.com/i18n/AAdvantage/programInformation/oneworld/overview.jsp" TargetMode="External"/><Relationship Id="rId5" Type="http://schemas.openxmlformats.org/officeDocument/2006/relationships/hyperlink" Target="http://corporate.exxonmobil.com/~/media/Brochures/2008/news_pub_poc_overview.pdf" TargetMode="External"/><Relationship Id="rId6" Type="http://schemas.openxmlformats.org/officeDocument/2006/relationships/hyperlink" Target="http://www.familyfarmed.org/strategic-partnership-with-chipotle-mexican-grill/" TargetMode="External"/><Relationship Id="rId7" Type="http://schemas.openxmlformats.org/officeDocument/2006/relationships/hyperlink" Target="http://www.syntheticgenomics.com/images/AlgalBiofuelsFactSheet.pdf" TargetMode="External"/><Relationship Id="rId8" Type="http://schemas.openxmlformats.org/officeDocument/2006/relationships/hyperlink" Target="http://smallbusiness.chron.com/examples-successful-strategic-alliances-13859.html" TargetMode="External"/><Relationship Id="rId9" Type="http://schemas.openxmlformats.org/officeDocument/2006/relationships/hyperlink" Target="http://daymondjohn.com/power_journal/perfect-example-of-licensing-and-brand-extension/" TargetMode="External"/><Relationship Id="rId10" Type="http://schemas.openxmlformats.org/officeDocument/2006/relationships/hyperlink" Target="http://newsroom.kelloggcompany.com/2012-09-24-Kellogg-Company-And-Wilmar-International-Limited-Announce-China-Joint-Venture" TargetMode="External"/><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 Id="rId3" Type="http://schemas.openxmlformats.org/officeDocument/2006/relationships/hyperlink" Target="http://electronicdesign.com/embedded/what-s-difference-between-de-jure-and-de-facto-standards" TargetMode="Externa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_wR3LhFlgGo" TargetMode="External"/><Relationship Id="rId4" Type="http://schemas.openxmlformats.org/officeDocument/2006/relationships/hyperlink" Target="https://www.youtube.com/watch?v=x3oeqa-_mf0" TargetMode="External"/><Relationship Id="rId5" Type="http://schemas.openxmlformats.org/officeDocument/2006/relationships/hyperlink" Target="http://www.chipotle.com/" TargetMode="External"/><Relationship Id="rId6" Type="http://schemas.openxmlformats.org/officeDocument/2006/relationships/hyperlink" Target="http://www.familyfarmed.org/" TargetMode="External"/><Relationship Id="rId7" Type="http://schemas.openxmlformats.org/officeDocument/2006/relationships/hyperlink" Target="https://www.youtube.com/watch?v=-OkLAZf9Vbs" TargetMode="External"/><Relationship Id="rId8" Type="http://schemas.openxmlformats.org/officeDocument/2006/relationships/hyperlink" Target="http://en.wikipedia.org/wiki/Business_process" TargetMode="External"/><Relationship Id="rId9" Type="http://schemas.openxmlformats.org/officeDocument/2006/relationships/hyperlink" Target="http://en.wikipedia.org/wiki/Product_(business)" TargetMode="External"/><Relationship Id="rId10" Type="http://schemas.openxmlformats.org/officeDocument/2006/relationships/hyperlink" Target="http://en.wikipedia.org/wiki/Market_(economics)" TargetMode="External"/><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Hunter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100" b="0" i="0" u="none" strike="noStrike" cap="none" baseline="0">
                <a:solidFill>
                  <a:schemeClr val="dk1"/>
                </a:solidFill>
                <a:latin typeface="Arial"/>
                <a:ea typeface="Arial"/>
                <a:cs typeface="Arial"/>
                <a:sym typeface="Arial"/>
              </a:rPr>
              <a:t>Amy</a:t>
            </a:r>
          </a:p>
          <a:p>
            <a:pPr marL="0" marR="0" lvl="0" indent="0" algn="l" rtl="0">
              <a:spcBef>
                <a:spcPts val="0"/>
              </a:spcBef>
              <a:buNone/>
            </a:pPr>
            <a:endParaRPr sz="1100" b="0" i="0" u="none" strike="noStrike" cap="none" baseline="0">
              <a:solidFill>
                <a:schemeClr val="dk1"/>
              </a:solidFill>
              <a:latin typeface="Arial"/>
              <a:ea typeface="Arial"/>
              <a:cs typeface="Arial"/>
              <a:sym typeface="Arial"/>
            </a:endParaRPr>
          </a:p>
          <a:p>
            <a:pPr lvl="0" rtl="0">
              <a:spcBef>
                <a:spcPts val="0"/>
              </a:spcBef>
              <a:buSzPct val="25000"/>
              <a:buNone/>
            </a:pPr>
            <a:r>
              <a:rPr lang="en" sz="1100" b="1" u="sng">
                <a:solidFill>
                  <a:schemeClr val="hlink"/>
                </a:solidFill>
                <a:hlinkClick r:id="rId3"/>
              </a:rPr>
              <a:t>http://www.southwest.com/rapidrewards/earn-with-partners</a:t>
            </a:r>
          </a:p>
          <a:p>
            <a:pPr lvl="0" rtl="0">
              <a:spcBef>
                <a:spcPts val="0"/>
              </a:spcBef>
              <a:buSzPct val="25000"/>
              <a:buNone/>
            </a:pPr>
            <a:r>
              <a:rPr lang="en" sz="1100" b="1" u="sng">
                <a:solidFill>
                  <a:schemeClr val="hlink"/>
                </a:solidFill>
                <a:hlinkClick r:id="rId4"/>
              </a:rPr>
              <a:t>http://www.aa.com/i18n/AAdvantage/programInformation/oneworld/overview.jsp</a:t>
            </a:r>
          </a:p>
          <a:p>
            <a:pPr lvl="0" rtl="0">
              <a:spcBef>
                <a:spcPts val="0"/>
              </a:spcBef>
              <a:buSzPct val="25000"/>
              <a:buNone/>
            </a:pPr>
            <a:r>
              <a:rPr lang="en" sz="1100" b="1" u="sng">
                <a:solidFill>
                  <a:schemeClr val="hlink"/>
                </a:solidFill>
                <a:hlinkClick r:id="rId5"/>
              </a:rPr>
              <a:t>http://corporate.exxonmobil.com/~/media/Brochures/2008/news_pub_poc_overview.pdf</a:t>
            </a:r>
          </a:p>
          <a:p>
            <a:pPr lvl="0" rtl="0">
              <a:spcBef>
                <a:spcPts val="0"/>
              </a:spcBef>
              <a:buSzPct val="25000"/>
              <a:buNone/>
            </a:pPr>
            <a:r>
              <a:rPr lang="en" sz="1100" b="1" u="sng">
                <a:solidFill>
                  <a:schemeClr val="hlink"/>
                </a:solidFill>
                <a:hlinkClick r:id="rId6"/>
              </a:rPr>
              <a:t>http://www.familyfarmed.org/strategic-partnership-with-chipotle-mexican-grill/</a:t>
            </a:r>
          </a:p>
          <a:p>
            <a:pPr lvl="0" rtl="0">
              <a:spcBef>
                <a:spcPts val="0"/>
              </a:spcBef>
              <a:buSzPct val="25000"/>
              <a:buNone/>
            </a:pPr>
            <a:r>
              <a:rPr lang="en" sz="1100" b="1" u="sng">
                <a:solidFill>
                  <a:schemeClr val="hlink"/>
                </a:solidFill>
                <a:hlinkClick r:id="rId7"/>
              </a:rPr>
              <a:t>http://www.syntheticgenomics.com/images/AlgalBiofuelsFactSheet.pdf</a:t>
            </a:r>
          </a:p>
          <a:p>
            <a:pPr lvl="0" rtl="0">
              <a:spcBef>
                <a:spcPts val="0"/>
              </a:spcBef>
              <a:buSzPct val="25000"/>
              <a:buNone/>
            </a:pPr>
            <a:r>
              <a:rPr lang="en" sz="1100" b="1" u="sng">
                <a:solidFill>
                  <a:schemeClr val="hlink"/>
                </a:solidFill>
                <a:hlinkClick r:id="rId8"/>
              </a:rPr>
              <a:t>http://smallbusiness.chron.com/examples-successful-strategic-alliances-13859.html</a:t>
            </a:r>
          </a:p>
          <a:p>
            <a:pPr lvl="0" rtl="0">
              <a:spcBef>
                <a:spcPts val="0"/>
              </a:spcBef>
              <a:buSzPct val="25000"/>
              <a:buNone/>
            </a:pPr>
            <a:r>
              <a:rPr lang="en" sz="1100" b="1" u="sng">
                <a:solidFill>
                  <a:schemeClr val="hlink"/>
                </a:solidFill>
                <a:hlinkClick r:id="rId9"/>
              </a:rPr>
              <a:t>http://daymondjohn.com/power_journal/perfect-example-of-licensing-and-brand-extension/</a:t>
            </a:r>
          </a:p>
          <a:p>
            <a:pPr lvl="0" rtl="0">
              <a:spcBef>
                <a:spcPts val="0"/>
              </a:spcBef>
              <a:buSzPct val="25000"/>
              <a:buNone/>
            </a:pPr>
            <a:r>
              <a:rPr lang="en" sz="1100" b="1" u="sng">
                <a:solidFill>
                  <a:schemeClr val="hlink"/>
                </a:solidFill>
                <a:hlinkClick r:id="rId10"/>
              </a:rPr>
              <a:t>http://newsroom.kelloggcompany.com/2012-09-24-Kellogg-Company-And-Wilmar-International-Limited-Announce-China-Joint-Venture</a:t>
            </a:r>
          </a:p>
          <a:p>
            <a:pPr marL="0" marR="0" lvl="0" indent="0" algn="l" rtl="0">
              <a:spcBef>
                <a:spcPts val="0"/>
              </a:spcBef>
              <a:buNone/>
            </a:pPr>
            <a:endParaRPr sz="1100" b="1">
              <a:solidFill>
                <a:schemeClr val="dk1"/>
              </a:solidFill>
            </a:endParaRPr>
          </a:p>
          <a:p>
            <a:pPr marL="0" marR="0" lvl="0" indent="0" algn="l" rtl="0">
              <a:spcBef>
                <a:spcPts val="0"/>
              </a:spcBef>
              <a:buSzPct val="25000"/>
              <a:buNone/>
            </a:pPr>
            <a:r>
              <a:rPr lang="en" sz="1100" b="1" i="0" u="none" strike="noStrike" cap="none" baseline="0">
                <a:solidFill>
                  <a:schemeClr val="dk1"/>
                </a:solidFill>
                <a:latin typeface="Arial"/>
                <a:ea typeface="Arial"/>
                <a:cs typeface="Arial"/>
                <a:sym typeface="Arial"/>
              </a:rPr>
              <a:t>Point 1) </a:t>
            </a:r>
          </a:p>
          <a:p>
            <a:pPr marL="0" marR="0" lvl="0" indent="0" algn="l" rtl="0">
              <a:spcBef>
                <a:spcPts val="0"/>
              </a:spcBef>
              <a:buSzPct val="25000"/>
              <a:buNone/>
            </a:pPr>
            <a:r>
              <a:rPr lang="en" sz="1100" b="1" i="0" u="none" strike="noStrike" cap="none" baseline="0">
                <a:solidFill>
                  <a:schemeClr val="dk1"/>
                </a:solidFill>
                <a:latin typeface="Arial"/>
                <a:ea typeface="Arial"/>
                <a:cs typeface="Arial"/>
                <a:sym typeface="Arial"/>
              </a:rPr>
              <a:t>Characteristics of Innovation: </a:t>
            </a:r>
          </a:p>
          <a:p>
            <a:pPr marL="0" marR="0" lvl="0" indent="0" algn="l" rtl="0">
              <a:spcBef>
                <a:spcPts val="0"/>
              </a:spcBef>
              <a:buSzPct val="25000"/>
              <a:buNone/>
            </a:pPr>
            <a:r>
              <a:rPr lang="en" sz="1100" b="1" i="0" u="none" strike="noStrike" cap="none" baseline="0">
                <a:solidFill>
                  <a:schemeClr val="dk1"/>
                </a:solidFill>
                <a:latin typeface="Arial"/>
                <a:ea typeface="Arial"/>
                <a:cs typeface="Arial"/>
                <a:sym typeface="Arial"/>
              </a:rPr>
              <a:t/>
            </a:r>
            <a:br>
              <a:rPr lang="en" sz="1100" b="1" i="0" u="none" strike="noStrike" cap="none" baseline="0">
                <a:solidFill>
                  <a:schemeClr val="dk1"/>
                </a:solidFill>
                <a:latin typeface="Arial"/>
                <a:ea typeface="Arial"/>
                <a:cs typeface="Arial"/>
                <a:sym typeface="Arial"/>
              </a:rPr>
            </a:br>
            <a:r>
              <a:rPr lang="en" sz="1100" b="1" i="0" u="none" strike="noStrike" cap="none" baseline="0">
                <a:solidFill>
                  <a:schemeClr val="dk1"/>
                </a:solidFill>
                <a:latin typeface="Arial"/>
                <a:ea typeface="Arial"/>
                <a:cs typeface="Arial"/>
                <a:sym typeface="Arial"/>
              </a:rPr>
              <a:t>HELP COME UP WITH EXAMPLES OF </a:t>
            </a:r>
            <a:r>
              <a:rPr lang="en" sz="1100" b="1" i="0" u="sng" strike="noStrike" cap="none" baseline="0">
                <a:solidFill>
                  <a:schemeClr val="dk1"/>
                </a:solidFill>
                <a:latin typeface="Arial"/>
                <a:ea typeface="Arial"/>
                <a:cs typeface="Arial"/>
                <a:sym typeface="Arial"/>
              </a:rPr>
              <a:t>CHARACTERISTICS</a:t>
            </a:r>
            <a:r>
              <a:rPr lang="en" sz="1100" b="1" i="0" u="none" strike="noStrike" cap="none" baseline="0">
                <a:solidFill>
                  <a:schemeClr val="dk1"/>
                </a:solidFill>
                <a:latin typeface="Arial"/>
                <a:ea typeface="Arial"/>
                <a:cs typeface="Arial"/>
                <a:sym typeface="Arial"/>
              </a:rPr>
              <a:t> OF COMPANY’S PROPERTY RIGHTS THAT HELP DETERMINED THEIR CHOICE OF STRATEGY</a:t>
            </a:r>
          </a:p>
          <a:p>
            <a:pPr marL="0" marR="0" lvl="0" indent="0" algn="l" rtl="0">
              <a:spcBef>
                <a:spcPts val="0"/>
              </a:spcBef>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SzPct val="25000"/>
              <a:buNone/>
            </a:pPr>
            <a:r>
              <a:rPr lang="en" sz="1100" b="0" i="0" u="none" strike="noStrike" cap="none" baseline="0">
                <a:solidFill>
                  <a:schemeClr val="dk1"/>
                </a:solidFill>
                <a:latin typeface="Arial"/>
                <a:ea typeface="Arial"/>
                <a:cs typeface="Arial"/>
                <a:sym typeface="Arial"/>
              </a:rPr>
              <a:t>Example from book: Licensing is only viable where ownership in an innovation is clearly defined by patents and copyrights. Thus, in pharmaceutical companies, licensing is widespread because patents are clear and defensible. </a:t>
            </a:r>
          </a:p>
          <a:p>
            <a:pPr marL="0" marR="0" lvl="0" indent="0" algn="l" rtl="0">
              <a:spcBef>
                <a:spcPts val="0"/>
              </a:spcBef>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SzPct val="25000"/>
              <a:buNone/>
            </a:pPr>
            <a:r>
              <a:rPr lang="en" sz="1100" b="0" i="0" u="none" strike="noStrike" cap="none" baseline="0">
                <a:solidFill>
                  <a:schemeClr val="dk1"/>
                </a:solidFill>
                <a:latin typeface="Arial"/>
                <a:ea typeface="Arial"/>
                <a:cs typeface="Arial"/>
                <a:sym typeface="Arial"/>
              </a:rPr>
              <a:t>Conversely, Jobs and Wozniak developers of Apple I and II had little option than to go into business themselves be</a:t>
            </a:r>
            <a:r>
              <a:rPr lang="en" sz="1100">
                <a:solidFill>
                  <a:schemeClr val="dk1"/>
                </a:solidFill>
              </a:rPr>
              <a:t>c</a:t>
            </a:r>
            <a:r>
              <a:rPr lang="en" sz="1100" b="0" i="0" u="none" strike="noStrike" cap="none" baseline="0">
                <a:solidFill>
                  <a:schemeClr val="dk1"/>
                </a:solidFill>
                <a:latin typeface="Arial"/>
                <a:ea typeface="Arial"/>
                <a:cs typeface="Arial"/>
                <a:sym typeface="Arial"/>
              </a:rPr>
              <a:t>ause the absence of proprietary technology ruled out licensing.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100" b="0" i="0" u="none" strike="noStrike" cap="none" baseline="0">
                <a:solidFill>
                  <a:schemeClr val="dk1"/>
                </a:solidFill>
                <a:latin typeface="Arial"/>
                <a:ea typeface="Arial"/>
                <a:cs typeface="Arial"/>
                <a:sym typeface="Arial"/>
              </a:rPr>
              <a:t>Amy</a:t>
            </a:r>
          </a:p>
          <a:p>
            <a:pPr marL="0" marR="0" lvl="0" indent="0" algn="l" rtl="0">
              <a:spcBef>
                <a:spcPts val="0"/>
              </a:spcBef>
              <a:buNone/>
            </a:pPr>
            <a:endParaRPr sz="1100" b="0" i="0" u="none" strike="noStrike" cap="none" baseline="0">
              <a:solidFill>
                <a:schemeClr val="dk1"/>
              </a:solidFill>
              <a:latin typeface="Arial"/>
              <a:ea typeface="Arial"/>
              <a:cs typeface="Arial"/>
              <a:sym typeface="Arial"/>
            </a:endParaRPr>
          </a:p>
          <a:p>
            <a:pPr lvl="0" rtl="0">
              <a:spcBef>
                <a:spcPts val="0"/>
              </a:spcBef>
              <a:buSzPct val="25000"/>
              <a:buNone/>
            </a:pPr>
            <a:r>
              <a:rPr lang="en" sz="1100" b="1" u="sng">
                <a:solidFill>
                  <a:schemeClr val="hlink"/>
                </a:solidFill>
                <a:hlinkClick r:id="rId3"/>
              </a:rPr>
              <a:t>http://www.southwest.com/rapidrewards/earn-with-partners</a:t>
            </a:r>
          </a:p>
          <a:p>
            <a:pPr lvl="0" rtl="0">
              <a:spcBef>
                <a:spcPts val="0"/>
              </a:spcBef>
              <a:buSzPct val="25000"/>
              <a:buNone/>
            </a:pPr>
            <a:r>
              <a:rPr lang="en" sz="1100" b="1" u="sng">
                <a:solidFill>
                  <a:schemeClr val="hlink"/>
                </a:solidFill>
                <a:hlinkClick r:id="rId4"/>
              </a:rPr>
              <a:t>http://www.aa.com/i18n/AAdvantage/programInformation/oneworld/overview.jsp</a:t>
            </a:r>
          </a:p>
          <a:p>
            <a:pPr lvl="0" rtl="0">
              <a:spcBef>
                <a:spcPts val="0"/>
              </a:spcBef>
              <a:buSzPct val="25000"/>
              <a:buNone/>
            </a:pPr>
            <a:r>
              <a:rPr lang="en" sz="1100" b="1" u="sng">
                <a:solidFill>
                  <a:schemeClr val="hlink"/>
                </a:solidFill>
                <a:hlinkClick r:id="rId5"/>
              </a:rPr>
              <a:t>http://corporate.exxonmobil.com/~/media/Brochures/2008/news_pub_poc_overview.pdf</a:t>
            </a:r>
          </a:p>
          <a:p>
            <a:pPr lvl="0" rtl="0">
              <a:spcBef>
                <a:spcPts val="0"/>
              </a:spcBef>
              <a:buSzPct val="25000"/>
              <a:buNone/>
            </a:pPr>
            <a:r>
              <a:rPr lang="en" sz="1100" b="1" u="sng">
                <a:solidFill>
                  <a:schemeClr val="hlink"/>
                </a:solidFill>
                <a:hlinkClick r:id="rId6"/>
              </a:rPr>
              <a:t>http://www.familyfarmed.org/strategic-partnership-with-chipotle-mexican-grill/</a:t>
            </a:r>
          </a:p>
          <a:p>
            <a:pPr lvl="0" rtl="0">
              <a:spcBef>
                <a:spcPts val="0"/>
              </a:spcBef>
              <a:buSzPct val="25000"/>
              <a:buNone/>
            </a:pPr>
            <a:r>
              <a:rPr lang="en" sz="1100" b="1" u="sng">
                <a:solidFill>
                  <a:schemeClr val="hlink"/>
                </a:solidFill>
                <a:hlinkClick r:id="rId7"/>
              </a:rPr>
              <a:t>http://www.syntheticgenomics.com/images/AlgalBiofuelsFactSheet.pdf</a:t>
            </a:r>
          </a:p>
          <a:p>
            <a:pPr lvl="0" rtl="0">
              <a:spcBef>
                <a:spcPts val="0"/>
              </a:spcBef>
              <a:buSzPct val="25000"/>
              <a:buNone/>
            </a:pPr>
            <a:r>
              <a:rPr lang="en" sz="1100" b="1" u="sng">
                <a:solidFill>
                  <a:schemeClr val="hlink"/>
                </a:solidFill>
                <a:hlinkClick r:id="rId8"/>
              </a:rPr>
              <a:t>http://smallbusiness.chron.com/examples-successful-strategic-alliances-13859.html</a:t>
            </a:r>
          </a:p>
          <a:p>
            <a:pPr lvl="0" rtl="0">
              <a:spcBef>
                <a:spcPts val="0"/>
              </a:spcBef>
              <a:buSzPct val="25000"/>
              <a:buNone/>
            </a:pPr>
            <a:r>
              <a:rPr lang="en" sz="1100" b="1" u="sng">
                <a:solidFill>
                  <a:schemeClr val="hlink"/>
                </a:solidFill>
                <a:hlinkClick r:id="rId9"/>
              </a:rPr>
              <a:t>http://daymondjohn.com/power_journal/perfect-example-of-licensing-and-brand-extension/</a:t>
            </a:r>
          </a:p>
          <a:p>
            <a:pPr lvl="0" rtl="0">
              <a:spcBef>
                <a:spcPts val="0"/>
              </a:spcBef>
              <a:buSzPct val="25000"/>
              <a:buNone/>
            </a:pPr>
            <a:r>
              <a:rPr lang="en" sz="1100" b="1" u="sng">
                <a:solidFill>
                  <a:schemeClr val="hlink"/>
                </a:solidFill>
                <a:hlinkClick r:id="rId10"/>
              </a:rPr>
              <a:t>http://newsroom.kelloggcompany.com/2012-09-24-Kellogg-Company-And-Wilmar-International-Limited-Announce-China-Joint-Venture</a:t>
            </a:r>
          </a:p>
          <a:p>
            <a:pPr marL="0" marR="0" lvl="0" indent="0" algn="l" rtl="0">
              <a:spcBef>
                <a:spcPts val="0"/>
              </a:spcBef>
              <a:buNone/>
            </a:pPr>
            <a:endParaRPr sz="1100" b="1">
              <a:solidFill>
                <a:schemeClr val="dk1"/>
              </a:solidFill>
            </a:endParaRPr>
          </a:p>
          <a:p>
            <a:pPr marL="0" marR="0" lvl="0" indent="0" algn="l" rtl="0">
              <a:spcBef>
                <a:spcPts val="0"/>
              </a:spcBef>
              <a:buSzPct val="25000"/>
              <a:buNone/>
            </a:pPr>
            <a:r>
              <a:rPr lang="en" sz="1100" b="1" i="0" u="none" strike="noStrike" cap="none" baseline="0">
                <a:solidFill>
                  <a:schemeClr val="dk1"/>
                </a:solidFill>
                <a:latin typeface="Arial"/>
                <a:ea typeface="Arial"/>
                <a:cs typeface="Arial"/>
                <a:sym typeface="Arial"/>
              </a:rPr>
              <a:t>Point 1) </a:t>
            </a:r>
          </a:p>
          <a:p>
            <a:pPr marL="0" marR="0" lvl="0" indent="0" algn="l" rtl="0">
              <a:spcBef>
                <a:spcPts val="0"/>
              </a:spcBef>
              <a:buSzPct val="25000"/>
              <a:buNone/>
            </a:pPr>
            <a:r>
              <a:rPr lang="en" sz="1100" b="1" i="0" u="none" strike="noStrike" cap="none" baseline="0">
                <a:solidFill>
                  <a:schemeClr val="dk1"/>
                </a:solidFill>
                <a:latin typeface="Arial"/>
                <a:ea typeface="Arial"/>
                <a:cs typeface="Arial"/>
                <a:sym typeface="Arial"/>
              </a:rPr>
              <a:t>Characteristics of Innovation: </a:t>
            </a:r>
          </a:p>
          <a:p>
            <a:pPr marL="0" marR="0" lvl="0" indent="0" algn="l" rtl="0">
              <a:spcBef>
                <a:spcPts val="0"/>
              </a:spcBef>
              <a:buSzPct val="25000"/>
              <a:buNone/>
            </a:pPr>
            <a:r>
              <a:rPr lang="en" sz="1100" b="1" i="0" u="none" strike="noStrike" cap="none" baseline="0">
                <a:solidFill>
                  <a:schemeClr val="dk1"/>
                </a:solidFill>
                <a:latin typeface="Arial"/>
                <a:ea typeface="Arial"/>
                <a:cs typeface="Arial"/>
                <a:sym typeface="Arial"/>
              </a:rPr>
              <a:t/>
            </a:r>
            <a:br>
              <a:rPr lang="en" sz="1100" b="1" i="0" u="none" strike="noStrike" cap="none" baseline="0">
                <a:solidFill>
                  <a:schemeClr val="dk1"/>
                </a:solidFill>
                <a:latin typeface="Arial"/>
                <a:ea typeface="Arial"/>
                <a:cs typeface="Arial"/>
                <a:sym typeface="Arial"/>
              </a:rPr>
            </a:br>
            <a:r>
              <a:rPr lang="en" sz="1100" b="1" i="0" u="none" strike="noStrike" cap="none" baseline="0">
                <a:solidFill>
                  <a:schemeClr val="dk1"/>
                </a:solidFill>
                <a:latin typeface="Arial"/>
                <a:ea typeface="Arial"/>
                <a:cs typeface="Arial"/>
                <a:sym typeface="Arial"/>
              </a:rPr>
              <a:t>HELP COME UP WITH EXAMPLES OF </a:t>
            </a:r>
            <a:r>
              <a:rPr lang="en" sz="1100" b="1" i="0" u="sng" strike="noStrike" cap="none" baseline="0">
                <a:solidFill>
                  <a:schemeClr val="dk1"/>
                </a:solidFill>
                <a:latin typeface="Arial"/>
                <a:ea typeface="Arial"/>
                <a:cs typeface="Arial"/>
                <a:sym typeface="Arial"/>
              </a:rPr>
              <a:t>CHARACTERISTICS</a:t>
            </a:r>
            <a:r>
              <a:rPr lang="en" sz="1100" b="1" i="0" u="none" strike="noStrike" cap="none" baseline="0">
                <a:solidFill>
                  <a:schemeClr val="dk1"/>
                </a:solidFill>
                <a:latin typeface="Arial"/>
                <a:ea typeface="Arial"/>
                <a:cs typeface="Arial"/>
                <a:sym typeface="Arial"/>
              </a:rPr>
              <a:t> OF COMPANY’S PROPERTY RIGHTS THAT HELP DETERMINED THEIR CHOICE OF STRATEGY</a:t>
            </a:r>
          </a:p>
          <a:p>
            <a:pPr marL="0" marR="0" lvl="0" indent="0" algn="l" rtl="0">
              <a:spcBef>
                <a:spcPts val="0"/>
              </a:spcBef>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SzPct val="25000"/>
              <a:buNone/>
            </a:pPr>
            <a:r>
              <a:rPr lang="en" sz="1100" b="0" i="0" u="none" strike="noStrike" cap="none" baseline="0">
                <a:solidFill>
                  <a:schemeClr val="dk1"/>
                </a:solidFill>
                <a:latin typeface="Arial"/>
                <a:ea typeface="Arial"/>
                <a:cs typeface="Arial"/>
                <a:sym typeface="Arial"/>
              </a:rPr>
              <a:t>Example from book: Licensing is only viable where ownership in an innovation is clearly defined by patents and copyrights. Thus, in pharmaceutical companies, licensing is widespread because patents are clear and defensible. </a:t>
            </a:r>
          </a:p>
          <a:p>
            <a:pPr marL="0" marR="0" lvl="0" indent="0" algn="l" rtl="0">
              <a:spcBef>
                <a:spcPts val="0"/>
              </a:spcBef>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SzPct val="25000"/>
              <a:buNone/>
            </a:pPr>
            <a:r>
              <a:rPr lang="en" sz="1100" b="0" i="0" u="none" strike="noStrike" cap="none" baseline="0">
                <a:solidFill>
                  <a:schemeClr val="dk1"/>
                </a:solidFill>
                <a:latin typeface="Arial"/>
                <a:ea typeface="Arial"/>
                <a:cs typeface="Arial"/>
                <a:sym typeface="Arial"/>
              </a:rPr>
              <a:t>Conversely, Jobs and Wozniak developers of Apple I and II had little option than to go into business themselves be</a:t>
            </a:r>
            <a:r>
              <a:rPr lang="en" sz="1100">
                <a:solidFill>
                  <a:schemeClr val="dk1"/>
                </a:solidFill>
              </a:rPr>
              <a:t>c</a:t>
            </a:r>
            <a:r>
              <a:rPr lang="en" sz="1100" b="0" i="0" u="none" strike="noStrike" cap="none" baseline="0">
                <a:solidFill>
                  <a:schemeClr val="dk1"/>
                </a:solidFill>
                <a:latin typeface="Arial"/>
                <a:ea typeface="Arial"/>
                <a:cs typeface="Arial"/>
                <a:sym typeface="Arial"/>
              </a:rPr>
              <a:t>ause the absence of proprietary technology ruled out licensing.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2" name="Shape 16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R="0" lvl="0" algn="l" rtl="0">
              <a:spcBef>
                <a:spcPts val="0"/>
              </a:spcBef>
              <a:buNone/>
            </a:pPr>
            <a:r>
              <a:rPr lang="en-US" sz="1100" b="1" dirty="0" smtClean="0">
                <a:solidFill>
                  <a:schemeClr val="dk1"/>
                </a:solidFill>
              </a:rPr>
              <a:t>Amy</a:t>
            </a:r>
            <a:endParaRPr sz="1100" b="1" dirty="0">
              <a:solidFill>
                <a:schemeClr val="dk1"/>
              </a:solidFill>
            </a:endParaRPr>
          </a:p>
          <a:p>
            <a:pPr marR="0" lvl="0" algn="l" rtl="0">
              <a:spcBef>
                <a:spcPts val="0"/>
              </a:spcBef>
              <a:buNone/>
            </a:pPr>
            <a:endParaRPr sz="1100" b="1" dirty="0">
              <a:solidFill>
                <a:schemeClr val="dk1"/>
              </a:solidFill>
            </a:endParaRPr>
          </a:p>
          <a:p>
            <a:pPr marL="640080" marR="0" lvl="1" indent="-233680" algn="l" rtl="0">
              <a:spcBef>
                <a:spcPts val="0"/>
              </a:spcBef>
              <a:buClr>
                <a:schemeClr val="dk1"/>
              </a:buClr>
              <a:buSzPct val="100000"/>
              <a:buFont typeface="Arial"/>
              <a:buAutoNum type="arabicParenR"/>
            </a:pPr>
            <a:r>
              <a:rPr lang="en" sz="1100" b="1" i="0" u="none" strike="noStrike" cap="none" baseline="0" dirty="0">
                <a:solidFill>
                  <a:schemeClr val="dk1"/>
                </a:solidFill>
                <a:latin typeface="Arial"/>
                <a:ea typeface="Arial"/>
                <a:cs typeface="Arial"/>
                <a:sym typeface="Arial"/>
              </a:rPr>
              <a:t>Extent to Which Innovation can be Protected by property rights or lead-time advantages:</a:t>
            </a:r>
          </a:p>
          <a:p>
            <a:pPr marL="411480" marR="0" lvl="1" indent="-5080" algn="l" rtl="0">
              <a:spcBef>
                <a:spcPts val="0"/>
              </a:spcBef>
              <a:buClr>
                <a:schemeClr val="dk1"/>
              </a:buClr>
              <a:buSzPct val="25000"/>
              <a:buFont typeface="Arial"/>
              <a:buNone/>
            </a:pPr>
            <a:r>
              <a:rPr lang="en" sz="1100" b="0" i="0" u="none" strike="noStrike" cap="none" baseline="0" dirty="0">
                <a:solidFill>
                  <a:schemeClr val="dk1"/>
                </a:solidFill>
                <a:latin typeface="Arial"/>
                <a:ea typeface="Arial"/>
                <a:cs typeface="Arial"/>
                <a:sym typeface="Arial"/>
              </a:rPr>
              <a:t> if an innovation is appropriable through a pa</a:t>
            </a:r>
            <a:r>
              <a:rPr lang="en" sz="1100" dirty="0">
                <a:solidFill>
                  <a:schemeClr val="dk1"/>
                </a:solidFill>
              </a:rPr>
              <a:t>tent</a:t>
            </a:r>
            <a:r>
              <a:rPr lang="en" sz="1100" b="0" i="0" u="none" strike="noStrike" cap="none" baseline="0" dirty="0">
                <a:solidFill>
                  <a:schemeClr val="dk1"/>
                </a:solidFill>
                <a:latin typeface="Arial"/>
                <a:ea typeface="Arial"/>
                <a:cs typeface="Arial"/>
                <a:sym typeface="Arial"/>
              </a:rPr>
              <a:t>, copyright or lead-time advantage, there is an advantage in being an early mover. </a:t>
            </a:r>
          </a:p>
          <a:p>
            <a:pPr marL="411480" marR="0" lvl="1" indent="-5080" algn="l" rtl="0">
              <a:spcBef>
                <a:spcPts val="0"/>
              </a:spcBef>
              <a:buClr>
                <a:schemeClr val="dk1"/>
              </a:buClr>
              <a:buSzPct val="25000"/>
              <a:buFont typeface="Arial"/>
              <a:buNone/>
            </a:pPr>
            <a:r>
              <a:rPr lang="en" sz="1100" b="0" i="0" u="none" strike="noStrike" cap="none" baseline="0" dirty="0">
                <a:solidFill>
                  <a:schemeClr val="dk1"/>
                </a:solidFill>
                <a:latin typeface="Arial"/>
                <a:ea typeface="Arial"/>
                <a:cs typeface="Arial"/>
                <a:sym typeface="Arial"/>
              </a:rPr>
              <a:t>Example: pharmaceuticals</a:t>
            </a:r>
            <a:r>
              <a:rPr lang="en" sz="1100" dirty="0">
                <a:solidFill>
                  <a:schemeClr val="dk1"/>
                </a:solidFill>
              </a:rPr>
              <a:t>, Apple with the IPhone, </a:t>
            </a:r>
          </a:p>
          <a:p>
            <a:pPr marL="411480" marR="0" lvl="1" indent="-5080" algn="l" rtl="0">
              <a:spcBef>
                <a:spcPts val="0"/>
              </a:spcBef>
              <a:buClr>
                <a:schemeClr val="dk1"/>
              </a:buClr>
              <a:buSzPct val="25000"/>
              <a:buFont typeface="Arial"/>
              <a:buNone/>
            </a:pPr>
            <a:r>
              <a:rPr lang="en" sz="1100" b="1" i="0" u="none" strike="noStrike" cap="none" baseline="0" dirty="0">
                <a:solidFill>
                  <a:schemeClr val="dk1"/>
                </a:solidFill>
                <a:latin typeface="Arial"/>
                <a:ea typeface="Arial"/>
                <a:cs typeface="Arial"/>
                <a:sym typeface="Arial"/>
              </a:rPr>
              <a:t> </a:t>
            </a:r>
            <a:r>
              <a:rPr lang="en" sz="1100" b="0" i="0" u="none" strike="noStrike" cap="none" baseline="0" dirty="0">
                <a:solidFill>
                  <a:schemeClr val="dk1"/>
                </a:solidFill>
                <a:latin typeface="Arial"/>
                <a:ea typeface="Arial"/>
                <a:cs typeface="Arial"/>
                <a:sym typeface="Arial"/>
              </a:rPr>
              <a:t> </a:t>
            </a:r>
          </a:p>
          <a:p>
            <a:pPr marL="411480" marR="0" lvl="1" indent="-5080" algn="l" rtl="0">
              <a:spcBef>
                <a:spcPts val="0"/>
              </a:spcBef>
              <a:buClr>
                <a:schemeClr val="dk1"/>
              </a:buClr>
              <a:buSzPct val="25000"/>
              <a:buFont typeface="Arial"/>
              <a:buNone/>
            </a:pPr>
            <a:r>
              <a:rPr lang="en" sz="1100" b="1" i="0" u="none" strike="noStrike" cap="none" baseline="0" dirty="0">
                <a:solidFill>
                  <a:schemeClr val="dk1"/>
                </a:solidFill>
                <a:latin typeface="Arial"/>
                <a:ea typeface="Arial"/>
                <a:cs typeface="Arial"/>
                <a:sym typeface="Arial"/>
              </a:rPr>
              <a:t>2) Importance of Complementary Resources</a:t>
            </a:r>
          </a:p>
          <a:p>
            <a:pPr marL="411480" marR="0" lvl="1" indent="-5080" algn="l" rtl="0">
              <a:spcBef>
                <a:spcPts val="0"/>
              </a:spcBef>
              <a:buClr>
                <a:schemeClr val="dk1"/>
              </a:buClr>
              <a:buSzPct val="25000"/>
              <a:buFont typeface="Arial"/>
              <a:buNone/>
            </a:pPr>
            <a:r>
              <a:rPr lang="en" sz="1100" b="0" i="0" u="none" strike="noStrike" cap="none" baseline="0" dirty="0">
                <a:solidFill>
                  <a:schemeClr val="dk1"/>
                </a:solidFill>
                <a:latin typeface="Arial"/>
                <a:ea typeface="Arial"/>
                <a:cs typeface="Arial"/>
                <a:sym typeface="Arial"/>
              </a:rPr>
              <a:t>The more important are complementary resources in exploiting an innovation, the greater the costs and risks of pioneering. </a:t>
            </a:r>
          </a:p>
          <a:p>
            <a:pPr marL="411480" marR="0" lvl="1" indent="-508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a:p>
            <a:pPr marL="411480" marR="0" lvl="1" indent="-5080" algn="l" rtl="0">
              <a:spcBef>
                <a:spcPts val="0"/>
              </a:spcBef>
              <a:buClr>
                <a:schemeClr val="dk1"/>
              </a:buClr>
              <a:buSzPct val="25000"/>
              <a:buFont typeface="Arial"/>
              <a:buNone/>
            </a:pPr>
            <a:r>
              <a:rPr lang="en" sz="1100" b="1" i="0" u="none" strike="noStrike" cap="none" baseline="0" dirty="0">
                <a:solidFill>
                  <a:schemeClr val="dk1"/>
                </a:solidFill>
                <a:latin typeface="Arial"/>
                <a:ea typeface="Arial"/>
                <a:cs typeface="Arial"/>
                <a:sym typeface="Arial"/>
              </a:rPr>
              <a:t>3) Potential to Establish a Standard </a:t>
            </a:r>
          </a:p>
          <a:p>
            <a:pPr marL="411480" marR="0" lvl="1" indent="-5080" algn="l" rtl="0">
              <a:spcBef>
                <a:spcPts val="0"/>
              </a:spcBef>
              <a:buClr>
                <a:schemeClr val="dk1"/>
              </a:buClr>
              <a:buSzPct val="25000"/>
              <a:buFont typeface="Arial"/>
              <a:buNone/>
            </a:pPr>
            <a:r>
              <a:rPr lang="en" sz="1100" b="0" i="0" u="none" strike="noStrike" cap="none" baseline="0" dirty="0">
                <a:solidFill>
                  <a:schemeClr val="dk1"/>
                </a:solidFill>
                <a:latin typeface="Arial"/>
                <a:ea typeface="Arial"/>
                <a:cs typeface="Arial"/>
                <a:sym typeface="Arial"/>
              </a:rPr>
              <a:t>The greater the importance of technical standards, the greater the advantages of being an early mover in order to influence those standards and gain the market momentum needed to establish leadership. </a:t>
            </a:r>
          </a:p>
          <a:p>
            <a:pPr marL="0" marR="0" lvl="0" indent="0" algn="l" rtl="0">
              <a:spcBef>
                <a:spcPts val="0"/>
              </a:spcBef>
              <a:buNone/>
            </a:pPr>
            <a:endParaRPr sz="1100" b="0" i="0" u="none" strike="noStrike" cap="none" baseline="0" dirty="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100" b="0" i="0" u="none" strike="noStrike" cap="none" baseline="0" dirty="0">
                <a:solidFill>
                  <a:schemeClr val="dk1"/>
                </a:solidFill>
                <a:latin typeface="Arial"/>
                <a:ea typeface="Arial"/>
                <a:cs typeface="Arial"/>
                <a:sym typeface="Arial"/>
              </a:rPr>
              <a:t>Amy </a:t>
            </a:r>
          </a:p>
          <a:p>
            <a:pPr marL="0" marR="0" lvl="0" indent="0" algn="l" rtl="0">
              <a:spcBef>
                <a:spcPts val="0"/>
              </a:spcBef>
              <a:buNone/>
            </a:pPr>
            <a:endParaRPr sz="1100" dirty="0">
              <a:solidFill>
                <a:schemeClr val="dk1"/>
              </a:solidFill>
            </a:endParaRPr>
          </a:p>
          <a:p>
            <a:pPr marL="457200" marR="0" lvl="0" indent="-298450" algn="l" rtl="0">
              <a:spcBef>
                <a:spcPts val="0"/>
              </a:spcBef>
              <a:buClr>
                <a:schemeClr val="dk1"/>
              </a:buClr>
              <a:buSzPct val="100000"/>
              <a:buFont typeface="Arial"/>
              <a:buChar char="-"/>
            </a:pPr>
            <a:r>
              <a:rPr lang="en" sz="1100" dirty="0">
                <a:solidFill>
                  <a:schemeClr val="dk1"/>
                </a:solidFill>
              </a:rPr>
              <a:t>Technological: Ex: Apple: you dont know how exponential the growth is going to be</a:t>
            </a:r>
          </a:p>
          <a:p>
            <a:pPr marL="457200" marR="0" lvl="0" indent="-298450" algn="l" rtl="0">
              <a:spcBef>
                <a:spcPts val="0"/>
              </a:spcBef>
              <a:buClr>
                <a:schemeClr val="dk1"/>
              </a:buClr>
              <a:buSzPct val="100000"/>
              <a:buFont typeface="Arial"/>
              <a:buChar char="-"/>
            </a:pPr>
            <a:r>
              <a:rPr lang="en" sz="1100" dirty="0">
                <a:solidFill>
                  <a:schemeClr val="dk1"/>
                </a:solidFill>
              </a:rPr>
              <a:t>Market: Everyone, in 2008 took a big hit in the airline industry, but SW planned ahead by fuel hedging</a:t>
            </a:r>
          </a:p>
          <a:p>
            <a:pPr marL="457200" marR="0" lvl="0" indent="-298450" algn="l" rtl="0">
              <a:spcBef>
                <a:spcPts val="0"/>
              </a:spcBef>
              <a:buClr>
                <a:schemeClr val="dk1"/>
              </a:buClr>
              <a:buSzPct val="100000"/>
              <a:buFont typeface="Arial"/>
              <a:buChar char="-"/>
            </a:pPr>
            <a:r>
              <a:rPr lang="en" sz="1100" dirty="0">
                <a:solidFill>
                  <a:schemeClr val="dk1"/>
                </a:solidFill>
              </a:rPr>
              <a:t>Chipotle: We don’t know how fast the industry will grow for chipotle and health food in the food industry </a:t>
            </a:r>
            <a:endParaRPr lang="en-US" sz="1100" dirty="0" smtClean="0">
              <a:solidFill>
                <a:schemeClr val="dk1"/>
              </a:solidFill>
            </a:endParaRPr>
          </a:p>
          <a:p>
            <a:pPr marL="158750" marR="0" lvl="0" indent="0" algn="l" rtl="0">
              <a:spcBef>
                <a:spcPts val="0"/>
              </a:spcBef>
              <a:buClr>
                <a:schemeClr val="dk1"/>
              </a:buClr>
              <a:buSzPct val="100000"/>
              <a:buFont typeface="Arial"/>
              <a:buNone/>
            </a:pPr>
            <a:endParaRPr lang="en-US" sz="1100" dirty="0" smtClean="0">
              <a:solidFill>
                <a:schemeClr val="dk1"/>
              </a:solidFill>
            </a:endParaRPr>
          </a:p>
          <a:p>
            <a:pPr marL="158750" marR="0" lvl="0" indent="0" algn="l" rtl="0">
              <a:spcBef>
                <a:spcPts val="0"/>
              </a:spcBef>
              <a:buClr>
                <a:schemeClr val="dk1"/>
              </a:buClr>
              <a:buSzPct val="100000"/>
              <a:buFont typeface="Arial"/>
              <a:buNone/>
            </a:pPr>
            <a:r>
              <a:rPr lang="en-US" sz="1100" dirty="0" smtClean="0">
                <a:solidFill>
                  <a:schemeClr val="dk1"/>
                </a:solidFill>
              </a:rPr>
              <a:t>Limiting Risk Exposure: Less risk =</a:t>
            </a:r>
            <a:r>
              <a:rPr lang="en-US" sz="1100" baseline="0" dirty="0" smtClean="0">
                <a:solidFill>
                  <a:schemeClr val="dk1"/>
                </a:solidFill>
              </a:rPr>
              <a:t> less damage, if you can limit the exposure of the new </a:t>
            </a:r>
            <a:r>
              <a:rPr lang="en-US" sz="1100" baseline="0" dirty="0" err="1" smtClean="0">
                <a:solidFill>
                  <a:schemeClr val="dk1"/>
                </a:solidFill>
              </a:rPr>
              <a:t>iphone</a:t>
            </a:r>
            <a:r>
              <a:rPr lang="en-US" sz="1100" baseline="0" dirty="0" smtClean="0">
                <a:solidFill>
                  <a:schemeClr val="dk1"/>
                </a:solidFill>
              </a:rPr>
              <a:t> by making it so complex, less people have the opportunity to copy the product,</a:t>
            </a:r>
            <a:endParaRPr lang="en" sz="1100" dirty="0">
              <a:solidFill>
                <a:schemeClr val="dk1"/>
              </a:solidFill>
            </a:endParaRPr>
          </a:p>
          <a:p>
            <a:pPr marR="0" lvl="0" algn="l" rtl="0">
              <a:spcBef>
                <a:spcPts val="0"/>
              </a:spcBef>
              <a:buNone/>
            </a:pPr>
            <a:endParaRPr lang="en-US" sz="1100" dirty="0" smtClean="0">
              <a:solidFill>
                <a:schemeClr val="dk1"/>
              </a:solidFill>
            </a:endParaRPr>
          </a:p>
          <a:p>
            <a:pPr marR="0" lvl="0" algn="l" rtl="0">
              <a:spcBef>
                <a:spcPts val="0"/>
              </a:spcBef>
              <a:buNone/>
            </a:pPr>
            <a:r>
              <a:rPr lang="en-US" sz="1100" dirty="0" smtClean="0">
                <a:solidFill>
                  <a:schemeClr val="dk1"/>
                </a:solidFill>
              </a:rPr>
              <a:t>Flexibility</a:t>
            </a:r>
            <a:r>
              <a:rPr lang="en-US" sz="1100" baseline="0" dirty="0" smtClean="0">
                <a:solidFill>
                  <a:schemeClr val="dk1"/>
                </a:solidFill>
              </a:rPr>
              <a:t> means there is always room for improvement </a:t>
            </a:r>
            <a:endParaRPr sz="1100" dirty="0">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 sz="1100" b="0" i="0" u="none" strike="noStrike" cap="none" baseline="0" dirty="0" smtClean="0">
                <a:solidFill>
                  <a:schemeClr val="dk1"/>
                </a:solidFill>
                <a:latin typeface="+mn-lt"/>
                <a:ea typeface="Arial"/>
                <a:cs typeface="Arial"/>
                <a:sym typeface="Arial"/>
              </a:rPr>
              <a:t>7 pages</a:t>
            </a:r>
            <a:br>
              <a:rPr lang="en" sz="1100" b="0" i="0" u="none" strike="noStrike" cap="none" baseline="0" dirty="0" smtClean="0">
                <a:solidFill>
                  <a:schemeClr val="dk1"/>
                </a:solidFill>
                <a:latin typeface="+mn-lt"/>
                <a:ea typeface="Arial"/>
                <a:cs typeface="Arial"/>
                <a:sym typeface="Arial"/>
              </a:rPr>
            </a:br>
            <a:r>
              <a:rPr lang="en" sz="1100" b="0" i="0" u="none" strike="noStrike" cap="none" baseline="0" dirty="0" smtClean="0">
                <a:solidFill>
                  <a:schemeClr val="dk1"/>
                </a:solidFill>
                <a:latin typeface="+mn-lt"/>
                <a:ea typeface="Arial"/>
                <a:cs typeface="Arial"/>
                <a:sym typeface="Arial"/>
              </a:rPr>
              <a:t>Alyssa</a:t>
            </a:r>
          </a:p>
          <a:p>
            <a:pPr marR="0" lvl="0" algn="l" rtl="0">
              <a:spcBef>
                <a:spcPts val="0"/>
              </a:spcBef>
              <a:buNone/>
            </a:pPr>
            <a:endParaRPr sz="1100" dirty="0">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100"/>
              <a:t>Alyssa</a:t>
            </a:r>
          </a:p>
          <a:p>
            <a:pPr rtl="0">
              <a:spcBef>
                <a:spcPts val="0"/>
              </a:spcBef>
              <a:buNone/>
            </a:pPr>
            <a:endParaRPr sz="1100"/>
          </a:p>
          <a:p>
            <a:pPr rtl="0">
              <a:spcBef>
                <a:spcPts val="0"/>
              </a:spcBef>
              <a:buNone/>
            </a:pPr>
            <a:r>
              <a:rPr lang="en" sz="1100" u="sng">
                <a:solidFill>
                  <a:schemeClr val="hlink"/>
                </a:solidFill>
                <a:hlinkClick r:id="rId3"/>
              </a:rPr>
              <a:t>http://electronicdesign.com/embedded/what-s-difference-between-de-jure-and-de-facto-standards</a:t>
            </a:r>
          </a:p>
          <a:p>
            <a:pPr>
              <a:spcBef>
                <a:spcPts val="0"/>
              </a:spcBef>
              <a:buNone/>
            </a:pPr>
            <a:endParaRPr sz="11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100" dirty="0"/>
              <a:t>Alyssa</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100"/>
              <a:t>Alyssa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baseline="0" dirty="0">
                <a:solidFill>
                  <a:schemeClr val="dk1"/>
                </a:solidFill>
                <a:latin typeface="Arial"/>
                <a:ea typeface="Arial"/>
                <a:cs typeface="Arial"/>
                <a:sym typeface="Arial"/>
              </a:rPr>
              <a:t>7 pages</a:t>
            </a:r>
            <a:br>
              <a:rPr lang="en" sz="1100" b="0" i="0" u="none" strike="noStrike" cap="none" baseline="0" dirty="0">
                <a:solidFill>
                  <a:schemeClr val="dk1"/>
                </a:solidFill>
                <a:latin typeface="Arial"/>
                <a:ea typeface="Arial"/>
                <a:cs typeface="Arial"/>
                <a:sym typeface="Arial"/>
              </a:rPr>
            </a:br>
            <a:r>
              <a:rPr lang="en" sz="1100" b="0" i="0" u="none" strike="noStrike" cap="none" baseline="0" dirty="0">
                <a:solidFill>
                  <a:schemeClr val="dk1"/>
                </a:solidFill>
                <a:latin typeface="Arial"/>
                <a:ea typeface="Arial"/>
                <a:cs typeface="Arial"/>
                <a:sym typeface="Arial"/>
              </a:rPr>
              <a:t>Hunter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Cory</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Remind the class about what they just learned</a:t>
            </a:r>
          </a:p>
          <a:p>
            <a:pPr lvl="0" rtl="0">
              <a:spcBef>
                <a:spcPts val="0"/>
              </a:spcBef>
              <a:buNone/>
            </a:pPr>
            <a:endParaRPr/>
          </a:p>
          <a:p>
            <a:pPr lvl="0" rtl="0">
              <a:spcBef>
                <a:spcPts val="0"/>
              </a:spcBef>
              <a:buClr>
                <a:schemeClr val="dk1"/>
              </a:buClr>
              <a:buFont typeface="Arial"/>
              <a:buNone/>
            </a:pPr>
            <a:endParaRPr sz="1100">
              <a:solidFill>
                <a:schemeClr val="dk1"/>
              </a:solidFill>
            </a:endParaRPr>
          </a:p>
          <a:p>
            <a:pPr lvl="0" rtl="0">
              <a:spcBef>
                <a:spcPts val="0"/>
              </a:spcBef>
              <a:buClr>
                <a:schemeClr val="dk1"/>
              </a:buClr>
              <a:buSzPct val="25000"/>
              <a:buFont typeface="Arial"/>
              <a:buNone/>
            </a:pPr>
            <a:r>
              <a:rPr lang="en" sz="1100">
                <a:solidFill>
                  <a:schemeClr val="dk1"/>
                </a:solidFill>
              </a:rPr>
              <a:t>Learning objectives</a:t>
            </a:r>
          </a:p>
          <a:p>
            <a:pPr lvl="0" rtl="0">
              <a:spcBef>
                <a:spcPts val="0"/>
              </a:spcBef>
              <a:buClr>
                <a:schemeClr val="dk1"/>
              </a:buClr>
              <a:buSzPct val="25000"/>
              <a:buFont typeface="Arial"/>
              <a:buNone/>
            </a:pPr>
            <a:r>
              <a:rPr lang="en" sz="1100">
                <a:solidFill>
                  <a:schemeClr val="dk1"/>
                </a:solidFill>
              </a:rPr>
              <a:t>Analyse how technology affects industry structure and competition;</a:t>
            </a:r>
          </a:p>
          <a:p>
            <a:pPr lvl="0" rtl="0">
              <a:spcBef>
                <a:spcPts val="0"/>
              </a:spcBef>
              <a:buClr>
                <a:schemeClr val="dk1"/>
              </a:buClr>
              <a:buSzPct val="25000"/>
              <a:buFont typeface="Arial"/>
              <a:buNone/>
            </a:pPr>
            <a:r>
              <a:rPr lang="en" sz="1100">
                <a:solidFill>
                  <a:schemeClr val="dk1"/>
                </a:solidFill>
              </a:rPr>
              <a:t>ID factors that determine returns to innovation and evaluate potential for innovation to establish competitive advantage;</a:t>
            </a:r>
          </a:p>
          <a:p>
            <a:pPr lvl="0" rtl="0">
              <a:spcBef>
                <a:spcPts val="0"/>
              </a:spcBef>
              <a:buClr>
                <a:schemeClr val="dk1"/>
              </a:buClr>
              <a:buSzPct val="25000"/>
              <a:buFont typeface="Arial"/>
              <a:buNone/>
            </a:pPr>
            <a:r>
              <a:rPr lang="en" sz="1100">
                <a:solidFill>
                  <a:schemeClr val="dk1"/>
                </a:solidFill>
              </a:rPr>
              <a:t>Form strategy for exploiting innovation and managing technology focusing in particular on</a:t>
            </a:r>
          </a:p>
          <a:p>
            <a:pPr lvl="0" rtl="0">
              <a:spcBef>
                <a:spcPts val="0"/>
              </a:spcBef>
              <a:buClr>
                <a:schemeClr val="dk1"/>
              </a:buClr>
              <a:buSzPct val="25000"/>
              <a:buFont typeface="Arial"/>
              <a:buNone/>
            </a:pPr>
            <a:r>
              <a:rPr lang="en" sz="1100">
                <a:solidFill>
                  <a:schemeClr val="dk1"/>
                </a:solidFill>
              </a:rPr>
              <a:t>	Relative advantage of being a leader or a follower in innovation;</a:t>
            </a:r>
          </a:p>
          <a:p>
            <a:pPr lvl="0" rtl="0">
              <a:spcBef>
                <a:spcPts val="0"/>
              </a:spcBef>
              <a:buClr>
                <a:schemeClr val="dk1"/>
              </a:buClr>
              <a:buSzPct val="25000"/>
              <a:buFont typeface="Arial"/>
              <a:buNone/>
            </a:pPr>
            <a:r>
              <a:rPr lang="en" sz="1100">
                <a:solidFill>
                  <a:schemeClr val="dk1"/>
                </a:solidFill>
              </a:rPr>
              <a:t>	ID and eval strategic options for exploiting innovation;</a:t>
            </a:r>
          </a:p>
          <a:p>
            <a:pPr lvl="0" rtl="0">
              <a:spcBef>
                <a:spcPts val="0"/>
              </a:spcBef>
              <a:buClr>
                <a:schemeClr val="dk1"/>
              </a:buClr>
              <a:buSzPct val="25000"/>
              <a:buFont typeface="Arial"/>
              <a:buNone/>
            </a:pPr>
            <a:r>
              <a:rPr lang="en" sz="1100">
                <a:solidFill>
                  <a:schemeClr val="dk1"/>
                </a:solidFill>
              </a:rPr>
              <a:t>	how to win standards battles</a:t>
            </a:r>
          </a:p>
          <a:p>
            <a:pPr lvl="0" rtl="0">
              <a:spcBef>
                <a:spcPts val="0"/>
              </a:spcBef>
              <a:buClr>
                <a:schemeClr val="dk1"/>
              </a:buClr>
              <a:buSzPct val="25000"/>
              <a:buFont typeface="Arial"/>
              <a:buNone/>
            </a:pPr>
            <a:r>
              <a:rPr lang="en" sz="1100">
                <a:solidFill>
                  <a:schemeClr val="dk1"/>
                </a:solidFill>
              </a:rPr>
              <a:t>	how to manage risk</a:t>
            </a:r>
          </a:p>
          <a:p>
            <a:pPr lvl="0" rtl="0">
              <a:spcBef>
                <a:spcPts val="0"/>
              </a:spcBef>
              <a:buClr>
                <a:schemeClr val="dk1"/>
              </a:buClr>
              <a:buSzPct val="25000"/>
              <a:buFont typeface="Arial"/>
              <a:buNone/>
            </a:pPr>
            <a:r>
              <a:rPr lang="en" sz="1100">
                <a:solidFill>
                  <a:schemeClr val="dk1"/>
                </a:solidFill>
              </a:rPr>
              <a:t>Design the organizational conditions needed to implement such strategies successfully.</a:t>
            </a:r>
          </a:p>
          <a:p>
            <a:pPr lvl="0" rtl="0">
              <a:spcBef>
                <a:spcPts val="0"/>
              </a:spcBef>
              <a:buClr>
                <a:schemeClr val="dk1"/>
              </a:buClr>
              <a:buFont typeface="Arial"/>
              <a:buNone/>
            </a:pPr>
            <a:endParaRPr sz="1100">
              <a:solidFill>
                <a:schemeClr val="dk1"/>
              </a:solidFill>
            </a:endParaRPr>
          </a:p>
          <a:p>
            <a:pPr lvl="0" rtl="0">
              <a:spcBef>
                <a:spcPts val="0"/>
              </a:spcBef>
              <a:buClr>
                <a:schemeClr val="dk1"/>
              </a:buClr>
              <a:buSzPct val="25000"/>
              <a:buFont typeface="Arial"/>
              <a:buNone/>
            </a:pPr>
            <a:r>
              <a:rPr lang="en" sz="1100">
                <a:solidFill>
                  <a:schemeClr val="dk1"/>
                </a:solidFill>
              </a:rPr>
              <a:t>Links between technology and competition in technology-intensive industries</a:t>
            </a:r>
          </a:p>
          <a:p>
            <a:pPr lvl="0" rtl="0">
              <a:spcBef>
                <a:spcPts val="0"/>
              </a:spcBef>
              <a:buClr>
                <a:schemeClr val="dk1"/>
              </a:buClr>
              <a:buSzPct val="25000"/>
              <a:buFont typeface="Arial"/>
              <a:buNone/>
            </a:pPr>
            <a:r>
              <a:rPr lang="en" sz="1100">
                <a:solidFill>
                  <a:schemeClr val="dk1"/>
                </a:solidFill>
              </a:rPr>
              <a:t>potential for innovation to establish sustainable competitive advantage. </a:t>
            </a:r>
          </a:p>
          <a:p>
            <a:pPr lvl="0" rtl="0">
              <a:spcBef>
                <a:spcPts val="0"/>
              </a:spcBef>
              <a:buClr>
                <a:schemeClr val="dk1"/>
              </a:buClr>
              <a:buSzPct val="25000"/>
              <a:buFont typeface="Arial"/>
              <a:buNone/>
            </a:pPr>
            <a:r>
              <a:rPr lang="en" sz="1100">
                <a:solidFill>
                  <a:schemeClr val="dk1"/>
                </a:solidFill>
              </a:rPr>
              <a:t>key issues in designing tech strategies, including timing, alternative strategies for exploiting an innovation, setting industry standards and managing risk</a:t>
            </a:r>
          </a:p>
          <a:p>
            <a:pPr lvl="0" rtl="0">
              <a:spcBef>
                <a:spcPts val="0"/>
              </a:spcBef>
              <a:buClr>
                <a:schemeClr val="dk1"/>
              </a:buClr>
              <a:buSzPct val="25000"/>
              <a:buFont typeface="Arial"/>
              <a:buNone/>
            </a:pPr>
            <a:r>
              <a:rPr lang="en" sz="1100">
                <a:solidFill>
                  <a:schemeClr val="dk1"/>
                </a:solidFill>
              </a:rPr>
              <a:t>examine org. conditions for the successful implementation of tech based strategies.</a:t>
            </a:r>
          </a:p>
          <a:p>
            <a:pPr lvl="0" rtl="0">
              <a:spcBef>
                <a:spcPts val="0"/>
              </a:spcBef>
              <a:buClr>
                <a:schemeClr val="dk1"/>
              </a:buClr>
              <a:buFont typeface="Arial"/>
              <a:buNone/>
            </a:pPr>
            <a:endParaRPr sz="1100">
              <a:solidFill>
                <a:schemeClr val="dk1"/>
              </a:solidFill>
            </a:endParaRPr>
          </a:p>
          <a:p>
            <a:pPr marL="0" marR="0" lvl="0" indent="0" algn="l" rtl="0">
              <a:spcBef>
                <a:spcPts val="0"/>
              </a:spcBef>
              <a:buClr>
                <a:schemeClr val="dk1"/>
              </a:buClr>
              <a:buFont typeface="Arial"/>
              <a:buNone/>
            </a:pPr>
            <a:endParaRPr sz="1100">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139700" marR="0" lvl="0" indent="0" algn="l" rtl="0">
              <a:spcBef>
                <a:spcPts val="0"/>
              </a:spcBef>
              <a:buClr>
                <a:srgbClr val="000000"/>
              </a:buClr>
              <a:buSzPct val="127272"/>
              <a:buFont typeface="Arial"/>
              <a:buNone/>
            </a:pPr>
            <a:r>
              <a:rPr lang="en-US" sz="1100" b="0" i="0" u="none" strike="noStrike" cap="none" baseline="0" dirty="0" smtClean="0">
                <a:solidFill>
                  <a:schemeClr val="dk1"/>
                </a:solidFill>
                <a:latin typeface="Arial"/>
                <a:ea typeface="Arial"/>
                <a:cs typeface="Arial"/>
                <a:sym typeface="Arial"/>
              </a:rPr>
              <a:t>Hunter</a:t>
            </a:r>
          </a:p>
          <a:p>
            <a:pPr marL="457200" marR="0" lvl="0" indent="-317500" algn="l" rtl="0">
              <a:spcBef>
                <a:spcPts val="0"/>
              </a:spcBef>
              <a:buClr>
                <a:srgbClr val="000000"/>
              </a:buClr>
              <a:buSzPct val="127272"/>
              <a:buFont typeface="Arial"/>
              <a:buAutoNum type="arabicParenR"/>
            </a:pPr>
            <a:r>
              <a:rPr lang="en" sz="1100" b="0" i="0" u="none" strike="noStrike" cap="none" baseline="0" dirty="0" smtClean="0">
                <a:solidFill>
                  <a:schemeClr val="dk1"/>
                </a:solidFill>
                <a:latin typeface="Arial"/>
                <a:ea typeface="Arial"/>
                <a:cs typeface="Arial"/>
                <a:sym typeface="Arial"/>
              </a:rPr>
              <a:t>Examine </a:t>
            </a:r>
            <a:r>
              <a:rPr lang="en" sz="1100" b="0" i="0" u="none" strike="noStrike" cap="none" baseline="0" dirty="0">
                <a:solidFill>
                  <a:schemeClr val="dk1"/>
                </a:solidFill>
                <a:latin typeface="Arial"/>
                <a:ea typeface="Arial"/>
                <a:cs typeface="Arial"/>
                <a:sym typeface="Arial"/>
              </a:rPr>
              <a:t>links between technology and competition in technology-intensive industries. Such as: Apple and Ford</a:t>
            </a:r>
          </a:p>
          <a:p>
            <a:pPr marL="457200" marR="0" lvl="0" indent="-317500" algn="l" rtl="0">
              <a:spcBef>
                <a:spcPts val="0"/>
              </a:spcBef>
              <a:buClr>
                <a:srgbClr val="000000"/>
              </a:buClr>
              <a:buSzPct val="127272"/>
              <a:buFont typeface="Arial"/>
              <a:buAutoNum type="arabicParenR"/>
            </a:pPr>
            <a:r>
              <a:rPr lang="en" sz="1100" b="0" i="0" u="none" strike="noStrike" cap="none" baseline="0" dirty="0">
                <a:solidFill>
                  <a:schemeClr val="dk1"/>
                </a:solidFill>
                <a:latin typeface="Arial"/>
                <a:ea typeface="Arial"/>
                <a:cs typeface="Arial"/>
                <a:sym typeface="Arial"/>
              </a:rPr>
              <a:t>Explore potential for innovation to establish competitive advantage</a:t>
            </a:r>
          </a:p>
          <a:p>
            <a:pPr marL="457200" marR="0" lvl="0" indent="-317500" algn="l" rtl="0">
              <a:spcBef>
                <a:spcPts val="0"/>
              </a:spcBef>
              <a:buClr>
                <a:srgbClr val="000000"/>
              </a:buClr>
              <a:buSzPct val="127272"/>
              <a:buFont typeface="Arial"/>
              <a:buAutoNum type="arabicParenR"/>
            </a:pPr>
            <a:r>
              <a:rPr lang="en" sz="1100" b="0" i="0" u="none" strike="noStrike" cap="none" baseline="0" dirty="0">
                <a:solidFill>
                  <a:schemeClr val="dk1"/>
                </a:solidFill>
                <a:latin typeface="Arial"/>
                <a:ea typeface="Arial"/>
                <a:cs typeface="Arial"/>
                <a:sym typeface="Arial"/>
              </a:rPr>
              <a:t>Key Issues in designing technology </a:t>
            </a:r>
          </a:p>
          <a:p>
            <a:pPr marL="914400" marR="0" lvl="1" indent="-317500" algn="l" rtl="0">
              <a:spcBef>
                <a:spcPts val="0"/>
              </a:spcBef>
              <a:buClr>
                <a:srgbClr val="000000"/>
              </a:buClr>
              <a:buSzPct val="127272"/>
              <a:buFont typeface="Arial"/>
              <a:buAutoNum type="alphaLcParenR"/>
            </a:pPr>
            <a:r>
              <a:rPr lang="en" sz="1100" b="1" i="0" u="none" strike="noStrike" cap="none" baseline="0" dirty="0">
                <a:solidFill>
                  <a:schemeClr val="dk1"/>
                </a:solidFill>
                <a:latin typeface="Arial"/>
                <a:ea typeface="Arial"/>
                <a:cs typeface="Arial"/>
                <a:sym typeface="Arial"/>
              </a:rPr>
              <a:t>Timing: </a:t>
            </a:r>
            <a:r>
              <a:rPr lang="en" sz="1100" b="0" i="0" u="none" strike="noStrike" cap="none" baseline="0" dirty="0">
                <a:solidFill>
                  <a:schemeClr val="dk1"/>
                </a:solidFill>
                <a:latin typeface="Arial"/>
                <a:ea typeface="Arial"/>
                <a:cs typeface="Arial"/>
                <a:sym typeface="Arial"/>
              </a:rPr>
              <a:t>Do we want to lead or to follow? For example: Apple, they had to choose to lead and become the first company to produce the touch screen IPhone. Now, almost all phones are touch screen. Choosing to lead was a beneficial decision for the company. Another example: Southwest chose to lead in fuel hedging and the other airline companies chose not to follow. This decision made Southwest gain billions of dollars and the other companies just sat back and didn’t follow. Why would they not want to save billions?</a:t>
            </a:r>
          </a:p>
          <a:p>
            <a:pPr marL="914400" marR="0" lvl="1" indent="-317500" algn="l" rtl="0">
              <a:spcBef>
                <a:spcPts val="0"/>
              </a:spcBef>
              <a:buClr>
                <a:srgbClr val="000000"/>
              </a:buClr>
              <a:buSzPct val="127272"/>
              <a:buFont typeface="Arial"/>
              <a:buAutoNum type="alphaLcParenR"/>
            </a:pPr>
            <a:r>
              <a:rPr lang="en" sz="1100" b="1" i="0" u="none" strike="noStrike" cap="none" baseline="0" dirty="0">
                <a:solidFill>
                  <a:schemeClr val="dk1"/>
                </a:solidFill>
                <a:latin typeface="Arial"/>
                <a:ea typeface="Arial"/>
                <a:cs typeface="Arial"/>
                <a:sym typeface="Arial"/>
              </a:rPr>
              <a:t>Alternative Strategies for Exploiting Innovation: </a:t>
            </a:r>
            <a:r>
              <a:rPr lang="en" sz="1100" b="0" i="0" u="none" strike="noStrike" cap="none" baseline="0" dirty="0">
                <a:solidFill>
                  <a:schemeClr val="dk1"/>
                </a:solidFill>
                <a:latin typeface="Arial"/>
                <a:ea typeface="Arial"/>
                <a:cs typeface="Arial"/>
                <a:sym typeface="Arial"/>
              </a:rPr>
              <a:t>For example: the airlines industry discussed giving passengers the ability to talk on their phone during flight, but because of the discussion regarding the distraction and harm to peace, they have installed wifi in some planes. </a:t>
            </a:r>
          </a:p>
          <a:p>
            <a:pPr marL="914400" marR="0" lvl="1" indent="-317500" algn="l" rtl="0">
              <a:spcBef>
                <a:spcPts val="0"/>
              </a:spcBef>
              <a:buClr>
                <a:srgbClr val="000000"/>
              </a:buClr>
              <a:buSzPct val="127272"/>
              <a:buFont typeface="Arial"/>
              <a:buAutoNum type="alphaLcParenR"/>
            </a:pPr>
            <a:r>
              <a:rPr lang="en" sz="1100" b="1" i="0" u="none" strike="noStrike" cap="none" baseline="0" dirty="0">
                <a:solidFill>
                  <a:schemeClr val="dk1"/>
                </a:solidFill>
                <a:latin typeface="Arial"/>
                <a:ea typeface="Arial"/>
                <a:cs typeface="Arial"/>
                <a:sym typeface="Arial"/>
              </a:rPr>
              <a:t>Setting the Industry Standard and Managing Risk: </a:t>
            </a:r>
            <a:r>
              <a:rPr lang="en" sz="1100" b="0" i="0" u="none" strike="noStrike" cap="none" baseline="0" dirty="0">
                <a:solidFill>
                  <a:schemeClr val="dk1"/>
                </a:solidFill>
                <a:latin typeface="Arial"/>
                <a:ea typeface="Arial"/>
                <a:cs typeface="Arial"/>
                <a:sym typeface="Arial"/>
              </a:rPr>
              <a:t>For example: Southwest changing the industry standard for turnover times, they had to manage and make sure that all of their planes and flights were quality-filled to ensure the passengers are safe and happy.</a:t>
            </a:r>
          </a:p>
          <a:p>
            <a:pPr marL="457200" marR="0" lvl="0" indent="0" algn="l" rtl="0">
              <a:spcBef>
                <a:spcPts val="0"/>
              </a:spcBef>
              <a:buClr>
                <a:schemeClr val="dk1"/>
              </a:buClr>
              <a:buFont typeface="Arial"/>
              <a:buNone/>
            </a:pPr>
            <a:endParaRPr sz="1100" b="1" i="0" u="none" strike="noStrike" cap="none" baseline="0" dirty="0">
              <a:solidFill>
                <a:schemeClr val="dk1"/>
              </a:solidFill>
              <a:latin typeface="Arial"/>
              <a:ea typeface="Arial"/>
              <a:cs typeface="Arial"/>
              <a:sym typeface="Arial"/>
            </a:endParaRPr>
          </a:p>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a:p>
            <a:pPr marL="0" marR="0" lvl="0" indent="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Alyssa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baseline="0" dirty="0" smtClean="0">
                <a:solidFill>
                  <a:schemeClr val="dk1"/>
                </a:solidFill>
                <a:latin typeface="Arial"/>
                <a:ea typeface="Arial"/>
                <a:cs typeface="Arial"/>
                <a:sym typeface="Arial"/>
              </a:rPr>
              <a:t>Hunter</a:t>
            </a:r>
          </a:p>
          <a:p>
            <a:pPr marL="0" marR="0" lvl="0" indent="0" algn="l" rtl="0">
              <a:spcBef>
                <a:spcPts val="0"/>
              </a:spcBef>
              <a:buSzPct val="25000"/>
              <a:buNone/>
            </a:pPr>
            <a:r>
              <a:rPr lang="en" sz="1100" b="0" i="0" u="none" strike="noStrike" cap="none" baseline="0" dirty="0" smtClean="0">
                <a:solidFill>
                  <a:schemeClr val="dk1"/>
                </a:solidFill>
                <a:latin typeface="Arial"/>
                <a:ea typeface="Arial"/>
                <a:cs typeface="Arial"/>
                <a:sym typeface="Arial"/>
              </a:rPr>
              <a:t>-</a:t>
            </a:r>
            <a:r>
              <a:rPr lang="en" sz="1100" b="0" i="0" u="none" strike="noStrike" cap="none" baseline="0" dirty="0">
                <a:solidFill>
                  <a:schemeClr val="dk1"/>
                </a:solidFill>
                <a:latin typeface="Arial"/>
                <a:ea typeface="Arial"/>
                <a:cs typeface="Arial"/>
                <a:sym typeface="Arial"/>
              </a:rPr>
              <a:t>Analyze how technology affects industry structure and competition</a:t>
            </a:r>
          </a:p>
          <a:p>
            <a:pPr marL="0" marR="0" lvl="0" indent="0" algn="l" rtl="0">
              <a:spcBef>
                <a:spcPts val="0"/>
              </a:spcBef>
              <a:buSzPct val="25000"/>
              <a:buNone/>
            </a:pPr>
            <a:r>
              <a:rPr lang="en" sz="1100" b="0" i="0" u="none" strike="noStrike" cap="none" baseline="0" dirty="0">
                <a:solidFill>
                  <a:schemeClr val="dk1"/>
                </a:solidFill>
                <a:latin typeface="Arial"/>
                <a:ea typeface="Arial"/>
                <a:cs typeface="Arial"/>
                <a:sym typeface="Arial"/>
              </a:rPr>
              <a:t>-identify factors that determine the returns to innovation and evaluate the potential for an innovation to establish competitive advantage</a:t>
            </a:r>
          </a:p>
          <a:p>
            <a:pPr marL="171450" marR="0" lvl="0" indent="-171450" algn="l" rtl="0">
              <a:spcBef>
                <a:spcPts val="0"/>
              </a:spcBef>
              <a:buClr>
                <a:schemeClr val="dk1"/>
              </a:buClr>
              <a:buSzPct val="100000"/>
              <a:buFont typeface="Arial"/>
              <a:buChar char="-"/>
            </a:pPr>
            <a:r>
              <a:rPr lang="en" sz="1100" b="0" i="0" u="none" strike="noStrike" cap="none" baseline="0" dirty="0">
                <a:solidFill>
                  <a:schemeClr val="dk1"/>
                </a:solidFill>
                <a:latin typeface="Arial"/>
                <a:ea typeface="Arial"/>
                <a:cs typeface="Arial"/>
                <a:sym typeface="Arial"/>
              </a:rPr>
              <a:t>Formulate strategies for exploiting innovation and managing technology</a:t>
            </a:r>
          </a:p>
          <a:p>
            <a:pPr marL="628650" marR="0" lvl="1" indent="-171450" algn="l" rtl="0">
              <a:spcBef>
                <a:spcPts val="0"/>
              </a:spcBef>
              <a:buClr>
                <a:schemeClr val="dk1"/>
              </a:buClr>
              <a:buSzPct val="100000"/>
              <a:buFont typeface="Arial"/>
              <a:buChar char="-"/>
            </a:pPr>
            <a:r>
              <a:rPr lang="en" sz="1100" b="0" i="0" u="none" strike="noStrike" cap="none" baseline="0" dirty="0">
                <a:solidFill>
                  <a:schemeClr val="dk1"/>
                </a:solidFill>
                <a:latin typeface="Arial"/>
                <a:ea typeface="Arial"/>
                <a:cs typeface="Arial"/>
                <a:sym typeface="Arial"/>
              </a:rPr>
              <a:t>Focus on: the relative advantage of being a leader or a follower in innovation</a:t>
            </a:r>
          </a:p>
          <a:p>
            <a:pPr marL="628650" marR="0" lvl="1" indent="-171450" algn="l" rtl="0">
              <a:spcBef>
                <a:spcPts val="0"/>
              </a:spcBef>
              <a:buClr>
                <a:schemeClr val="dk1"/>
              </a:buClr>
              <a:buSzPct val="100000"/>
              <a:buFont typeface="Arial"/>
              <a:buChar char="-"/>
            </a:pPr>
            <a:r>
              <a:rPr lang="en" sz="1100" b="0" i="0" u="none" strike="noStrike" cap="none" baseline="0" dirty="0">
                <a:solidFill>
                  <a:schemeClr val="dk1"/>
                </a:solidFill>
                <a:latin typeface="Arial"/>
                <a:ea typeface="Arial"/>
                <a:cs typeface="Arial"/>
                <a:sym typeface="Arial"/>
              </a:rPr>
              <a:t>Identify and evaluate strategic options for exploiting innovation (Chart)</a:t>
            </a:r>
          </a:p>
          <a:p>
            <a:pPr marL="628650" marR="0" lvl="1" indent="-171450" algn="l" rtl="0">
              <a:spcBef>
                <a:spcPts val="0"/>
              </a:spcBef>
              <a:buClr>
                <a:schemeClr val="dk1"/>
              </a:buClr>
              <a:buSzPct val="100000"/>
              <a:buFont typeface="Arial"/>
              <a:buChar char="-"/>
            </a:pPr>
            <a:r>
              <a:rPr lang="en" sz="1100" b="0" i="0" u="none" strike="noStrike" cap="none" baseline="0" dirty="0">
                <a:solidFill>
                  <a:schemeClr val="dk1"/>
                </a:solidFill>
                <a:latin typeface="Arial"/>
                <a:ea typeface="Arial"/>
                <a:cs typeface="Arial"/>
                <a:sym typeface="Arial"/>
              </a:rPr>
              <a:t>How to win standards battles</a:t>
            </a:r>
          </a:p>
          <a:p>
            <a:pPr marL="628650" marR="0" lvl="1" indent="-171450" algn="l" rtl="0">
              <a:spcBef>
                <a:spcPts val="0"/>
              </a:spcBef>
              <a:buClr>
                <a:schemeClr val="dk1"/>
              </a:buClr>
              <a:buSzPct val="100000"/>
              <a:buFont typeface="Arial"/>
              <a:buChar char="-"/>
            </a:pPr>
            <a:r>
              <a:rPr lang="en" sz="1100" b="0" i="0" u="none" strike="noStrike" cap="none" baseline="0" dirty="0">
                <a:solidFill>
                  <a:schemeClr val="dk1"/>
                </a:solidFill>
                <a:latin typeface="Arial"/>
                <a:ea typeface="Arial"/>
                <a:cs typeface="Arial"/>
                <a:sym typeface="Arial"/>
              </a:rPr>
              <a:t>How to manage risk </a:t>
            </a:r>
          </a:p>
          <a:p>
            <a:pPr marL="628650" marR="0" lvl="1" indent="-101600" algn="l" rtl="0">
              <a:spcBef>
                <a:spcPts val="0"/>
              </a:spcBef>
              <a:buClr>
                <a:schemeClr val="dk1"/>
              </a:buClr>
              <a:buFont typeface="Arial"/>
              <a:buNone/>
            </a:pPr>
            <a:endParaRPr sz="1100" b="0" i="0" u="none" strike="noStrike" cap="none" baseline="0" dirty="0">
              <a:solidFill>
                <a:schemeClr val="dk1"/>
              </a:solidFill>
              <a:latin typeface="Arial"/>
              <a:ea typeface="Arial"/>
              <a:cs typeface="Arial"/>
              <a:sym typeface="Arial"/>
            </a:endParaRPr>
          </a:p>
          <a:p>
            <a:pPr marL="628650" marR="0" lvl="1" indent="-171450" algn="l" rtl="0">
              <a:spcBef>
                <a:spcPts val="0"/>
              </a:spcBef>
              <a:buClr>
                <a:schemeClr val="dk1"/>
              </a:buClr>
              <a:buSzPct val="100000"/>
              <a:buFont typeface="Arial"/>
              <a:buChar char="-"/>
            </a:pPr>
            <a:r>
              <a:rPr lang="en" sz="1100" b="0" i="0" u="none" strike="noStrike" cap="none" baseline="0" dirty="0">
                <a:solidFill>
                  <a:schemeClr val="dk1"/>
                </a:solidFill>
                <a:latin typeface="Arial"/>
                <a:ea typeface="Arial"/>
                <a:cs typeface="Arial"/>
                <a:sym typeface="Arial"/>
              </a:rPr>
              <a:t>Design your organizational conditions needed to implement such strategies successfully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10 pages</a:t>
            </a:r>
            <a:br>
              <a:rPr lang="en" sz="1100" b="0" i="0" u="none" strike="noStrike" cap="none" baseline="0">
                <a:solidFill>
                  <a:schemeClr val="dk1"/>
                </a:solidFill>
                <a:latin typeface="Arial"/>
                <a:ea typeface="Arial"/>
                <a:cs typeface="Arial"/>
                <a:sym typeface="Arial"/>
              </a:rPr>
            </a:br>
            <a:r>
              <a:rPr lang="en" sz="1100" b="0" i="0" u="none" strike="noStrike" cap="none" baseline="0">
                <a:solidFill>
                  <a:schemeClr val="dk1"/>
                </a:solidFill>
                <a:latin typeface="Arial"/>
                <a:ea typeface="Arial"/>
                <a:cs typeface="Arial"/>
                <a:sym typeface="Arial"/>
              </a:rPr>
              <a:t>Cory</a:t>
            </a:r>
          </a:p>
          <a:p>
            <a:pPr marL="457200" marR="0" lvl="0" indent="-317500" algn="l" rtl="0">
              <a:spcBef>
                <a:spcPts val="0"/>
              </a:spcBef>
              <a:buClr>
                <a:srgbClr val="000000"/>
              </a:buClr>
              <a:buSzPct val="127272"/>
              <a:buFont typeface="Arial"/>
              <a:buChar char="-"/>
            </a:pPr>
            <a:r>
              <a:rPr lang="en" sz="1100" b="0" i="0" u="none" strike="noStrike" cap="none" baseline="0">
                <a:solidFill>
                  <a:schemeClr val="dk1"/>
                </a:solidFill>
                <a:latin typeface="Arial"/>
                <a:ea typeface="Arial"/>
                <a:cs typeface="Arial"/>
                <a:sym typeface="Arial"/>
              </a:rPr>
              <a:t>Invention is the creation of new products and processes through the development of new knowledge from new combinations of existing knowledge.</a:t>
            </a:r>
          </a:p>
          <a:p>
            <a:pPr marL="457200" marR="0" lvl="0" indent="-317500" algn="l" rtl="0">
              <a:spcBef>
                <a:spcPts val="0"/>
              </a:spcBef>
              <a:buClr>
                <a:srgbClr val="000000"/>
              </a:buClr>
              <a:buSzPct val="127272"/>
              <a:buFont typeface="Arial"/>
              <a:buChar char="-"/>
            </a:pPr>
            <a:r>
              <a:rPr lang="en" sz="1100" b="0" i="0" u="none" strike="noStrike" cap="none" baseline="0">
                <a:solidFill>
                  <a:schemeClr val="dk1"/>
                </a:solidFill>
                <a:latin typeface="Arial"/>
                <a:ea typeface="Arial"/>
                <a:cs typeface="Arial"/>
                <a:sym typeface="Arial"/>
              </a:rPr>
              <a:t>Innovation is the initial commercialization of invention by producing and marketing a new good or service by using a new method of production. </a:t>
            </a:r>
          </a:p>
          <a:p>
            <a:pPr marL="457200" marR="0" lvl="0" indent="-317500" algn="l" rtl="0">
              <a:spcBef>
                <a:spcPts val="0"/>
              </a:spcBef>
              <a:buClr>
                <a:srgbClr val="000000"/>
              </a:buClr>
              <a:buSzPct val="127272"/>
              <a:buFont typeface="Arial"/>
              <a:buChar char="-"/>
            </a:pPr>
            <a:r>
              <a:rPr lang="en" sz="1100" b="0" i="0" u="none" strike="noStrike" cap="none" baseline="0">
                <a:solidFill>
                  <a:schemeClr val="dk1"/>
                </a:solidFill>
                <a:latin typeface="Arial"/>
                <a:ea typeface="Arial"/>
                <a:cs typeface="Arial"/>
                <a:sym typeface="Arial"/>
              </a:rPr>
              <a:t>Innovation Process</a:t>
            </a:r>
          </a:p>
          <a:p>
            <a:pPr marL="914400" marR="0" lvl="1" indent="-317500" algn="l" rtl="0">
              <a:spcBef>
                <a:spcPts val="0"/>
              </a:spcBef>
              <a:buClr>
                <a:srgbClr val="000000"/>
              </a:buClr>
              <a:buSzPct val="127272"/>
              <a:buFont typeface="Arial"/>
              <a:buChar char="-"/>
            </a:pPr>
            <a:r>
              <a:rPr lang="en" sz="1100" b="0" i="0" u="none" strike="noStrike" cap="none" baseline="0">
                <a:solidFill>
                  <a:schemeClr val="dk1"/>
                </a:solidFill>
                <a:latin typeface="Arial"/>
                <a:ea typeface="Arial"/>
                <a:cs typeface="Arial"/>
                <a:sym typeface="Arial"/>
              </a:rPr>
              <a:t>Basic Knowledge</a:t>
            </a:r>
          </a:p>
          <a:p>
            <a:pPr marL="914400" marR="0" lvl="1" indent="-317500" algn="l" rtl="0">
              <a:spcBef>
                <a:spcPts val="0"/>
              </a:spcBef>
              <a:buClr>
                <a:srgbClr val="000000"/>
              </a:buClr>
              <a:buSzPct val="127272"/>
              <a:buFont typeface="Arial"/>
              <a:buChar char="-"/>
            </a:pPr>
            <a:r>
              <a:rPr lang="en" sz="1100" b="0" i="0" u="none" strike="noStrike" cap="none" baseline="0">
                <a:solidFill>
                  <a:schemeClr val="dk1"/>
                </a:solidFill>
                <a:latin typeface="Arial"/>
                <a:ea typeface="Arial"/>
                <a:cs typeface="Arial"/>
                <a:sym typeface="Arial"/>
              </a:rPr>
              <a:t>Invention</a:t>
            </a:r>
          </a:p>
          <a:p>
            <a:pPr marL="914400" marR="0" lvl="1" indent="-317500" algn="l" rtl="0">
              <a:spcBef>
                <a:spcPts val="0"/>
              </a:spcBef>
              <a:buClr>
                <a:srgbClr val="000000"/>
              </a:buClr>
              <a:buSzPct val="127272"/>
              <a:buFont typeface="Arial"/>
              <a:buChar char="-"/>
            </a:pPr>
            <a:r>
              <a:rPr lang="en" sz="1100" b="0" i="0" u="none" strike="noStrike" cap="none" baseline="0">
                <a:solidFill>
                  <a:schemeClr val="dk1"/>
                </a:solidFill>
                <a:latin typeface="Arial"/>
                <a:ea typeface="Arial"/>
                <a:cs typeface="Arial"/>
                <a:sym typeface="Arial"/>
              </a:rPr>
              <a:t>Innovation</a:t>
            </a:r>
          </a:p>
          <a:p>
            <a:pPr marL="914400" marR="0" lvl="1" indent="-317500" algn="l" rtl="0">
              <a:spcBef>
                <a:spcPts val="0"/>
              </a:spcBef>
              <a:buClr>
                <a:srgbClr val="000000"/>
              </a:buClr>
              <a:buSzPct val="127272"/>
              <a:buFont typeface="Arial"/>
              <a:buChar char="-"/>
            </a:pPr>
            <a:r>
              <a:rPr lang="en" sz="1100" b="0" i="0" u="none" strike="noStrike" cap="none" baseline="0">
                <a:solidFill>
                  <a:schemeClr val="dk1"/>
                </a:solidFill>
                <a:latin typeface="Arial"/>
                <a:ea typeface="Arial"/>
                <a:cs typeface="Arial"/>
                <a:sym typeface="Arial"/>
              </a:rPr>
              <a:t>Diffusion</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Learning objectives</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Analyse how technology affects industry structure and competition;</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ID factors that determine returns to innovation and evaluate potential for innovation to establish competitive advantage;</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Form strategy for exploiting innovation and managing technology focusing in particular on</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	Relative advantage of being a leader or a follower in innovation;</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	ID and eval strategic options for exploiting innovation;</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	how to win standards battles</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	how to manage risk</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Design the organizational conditions needed to implement such strategies successfully.</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Links between technology and competition in technology-intensive industries</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potential for innovation to establish sustainable competitive advantage. </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key issues in designing tech strategies, including timing, alternative strategies for exploiting an innovation, setting industry standards and managing risk</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examine org. conditions for the successful implementation of tech based strategies.</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Cory</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Intellectual Property - </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Patents - exclusive rights - s</a:t>
            </a:r>
            <a:r>
              <a:rPr lang="en" sz="1000" b="0" i="0" u="none" strike="noStrike" cap="none" baseline="0">
                <a:solidFill>
                  <a:schemeClr val="dk1"/>
                </a:solidFill>
                <a:latin typeface="Verdana"/>
                <a:ea typeface="Verdana"/>
                <a:cs typeface="Verdana"/>
                <a:sym typeface="Verdana"/>
              </a:rPr>
              <a:t>ecured by letters patent or by a patent to the exclusive control and possession of a particular individual or party </a:t>
            </a:r>
          </a:p>
          <a:p>
            <a:pPr marL="0" marR="0" lvl="0" indent="0" algn="l" rtl="0">
              <a:lnSpc>
                <a:spcPct val="120000"/>
              </a:lnSpc>
              <a:spcBef>
                <a:spcPts val="0"/>
              </a:spcBef>
              <a:buClr>
                <a:schemeClr val="dk1"/>
              </a:buClr>
              <a:buSzPct val="25000"/>
              <a:buFont typeface="Verdana"/>
              <a:buNone/>
            </a:pPr>
            <a:r>
              <a:rPr lang="en" sz="1000" b="0" i="0" u="none" strike="noStrike" cap="none" baseline="0">
                <a:solidFill>
                  <a:schemeClr val="dk1"/>
                </a:solidFill>
                <a:latin typeface="Verdana"/>
                <a:ea typeface="Verdana"/>
                <a:cs typeface="Verdana"/>
                <a:sym typeface="Verdana"/>
              </a:rPr>
              <a:t>Copyrights - </a:t>
            </a:r>
            <a:r>
              <a:rPr lang="en" sz="1100" b="0" i="0" u="none" strike="noStrike" cap="none" baseline="0">
                <a:solidFill>
                  <a:srgbClr val="222222"/>
                </a:solidFill>
                <a:latin typeface="Arial"/>
                <a:ea typeface="Arial"/>
                <a:cs typeface="Arial"/>
                <a:sym typeface="Arial"/>
              </a:rPr>
              <a:t>the exclusive legal right, given to an originator or an assignee to print, publish, perform, film, or record literary, artistic, or musical material, and to authorize others to do the same.</a:t>
            </a:r>
            <a:br>
              <a:rPr lang="en" sz="1100" b="0" i="0" u="none" strike="noStrike" cap="none" baseline="0">
                <a:solidFill>
                  <a:srgbClr val="222222"/>
                </a:solidFill>
                <a:latin typeface="Arial"/>
                <a:ea typeface="Arial"/>
                <a:cs typeface="Arial"/>
                <a:sym typeface="Arial"/>
              </a:rPr>
            </a:br>
            <a:r>
              <a:rPr lang="en" sz="1100" b="0" i="0" u="none" strike="noStrike" cap="none" baseline="0">
                <a:solidFill>
                  <a:srgbClr val="222222"/>
                </a:solidFill>
                <a:latin typeface="Arial"/>
                <a:ea typeface="Arial"/>
                <a:cs typeface="Arial"/>
                <a:sym typeface="Arial"/>
              </a:rPr>
              <a:t>Trademarks - a symbol, word, or words legally registered or established by use as representing a company or product.</a:t>
            </a:r>
            <a:br>
              <a:rPr lang="en" sz="1100" b="0" i="0" u="none" strike="noStrike" cap="none" baseline="0">
                <a:solidFill>
                  <a:srgbClr val="222222"/>
                </a:solidFill>
                <a:latin typeface="Arial"/>
                <a:ea typeface="Arial"/>
                <a:cs typeface="Arial"/>
                <a:sym typeface="Arial"/>
              </a:rPr>
            </a:br>
            <a:r>
              <a:rPr lang="en" sz="1100" b="0" i="0" u="none" strike="noStrike" cap="none" baseline="0">
                <a:solidFill>
                  <a:srgbClr val="222222"/>
                </a:solidFill>
                <a:latin typeface="Arial"/>
                <a:ea typeface="Arial"/>
                <a:cs typeface="Arial"/>
                <a:sym typeface="Arial"/>
              </a:rPr>
              <a:t>Trade Secret - a secret device or technique used by a company in manufacturing its products.</a:t>
            </a:r>
          </a:p>
          <a:p>
            <a:pPr marL="0" marR="0" lvl="0" indent="0" algn="l" rtl="0">
              <a:spcBef>
                <a:spcPts val="0"/>
              </a:spcBef>
              <a:buClr>
                <a:schemeClr val="dk1"/>
              </a:buClr>
              <a:buFont typeface="Arial"/>
              <a:buNone/>
            </a:pPr>
            <a:endParaRPr sz="1100" b="0" i="0" u="none" strike="noStrike" cap="none" baseline="0">
              <a:solidFill>
                <a:srgbClr val="222222"/>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Cory</a:t>
            </a:r>
          </a:p>
          <a:p>
            <a:pPr marL="0" marR="0" lvl="0" indent="0" algn="l" rtl="0">
              <a:lnSpc>
                <a:spcPct val="120000"/>
              </a:lnSpc>
              <a:spcBef>
                <a:spcPts val="0"/>
              </a:spcBef>
              <a:buClr>
                <a:schemeClr val="dk1"/>
              </a:buClr>
              <a:buFont typeface="Arial"/>
              <a:buNone/>
            </a:pPr>
            <a:endParaRPr sz="1100" b="0" i="0" u="none" strike="noStrike" cap="none" baseline="0">
              <a:solidFill>
                <a:srgbClr val="222222"/>
              </a:solidFill>
              <a:latin typeface="Arial"/>
              <a:ea typeface="Arial"/>
              <a:cs typeface="Arial"/>
              <a:sym typeface="Arial"/>
            </a:endParaRPr>
          </a:p>
          <a:p>
            <a:pPr marL="0" marR="0" lvl="0" indent="0" algn="l" rtl="0">
              <a:lnSpc>
                <a:spcPct val="120000"/>
              </a:lnSpc>
              <a:spcBef>
                <a:spcPts val="0"/>
              </a:spcBef>
              <a:buClr>
                <a:schemeClr val="dk1"/>
              </a:buClr>
              <a:buSzPct val="25000"/>
              <a:buFont typeface="Arial"/>
              <a:buNone/>
            </a:pPr>
            <a:r>
              <a:rPr lang="en" sz="1100" b="0" i="0" u="none" strike="noStrike" cap="none" baseline="0">
                <a:solidFill>
                  <a:srgbClr val="222222"/>
                </a:solidFill>
                <a:latin typeface="Arial"/>
                <a:ea typeface="Arial"/>
                <a:cs typeface="Arial"/>
                <a:sym typeface="Arial"/>
              </a:rPr>
              <a:t>What are some examples of Patents, Copyrights, Trademarks and Trade Secrets?</a:t>
            </a:r>
            <a:br>
              <a:rPr lang="en" sz="1100" b="0" i="0" u="none" strike="noStrike" cap="none" baseline="0">
                <a:solidFill>
                  <a:srgbClr val="222222"/>
                </a:solidFill>
                <a:latin typeface="Arial"/>
                <a:ea typeface="Arial"/>
                <a:cs typeface="Arial"/>
                <a:sym typeface="Arial"/>
              </a:rPr>
            </a:br>
            <a:r>
              <a:rPr lang="en" sz="1100" b="0" i="0" u="none" strike="noStrike" cap="none" baseline="0">
                <a:solidFill>
                  <a:srgbClr val="222222"/>
                </a:solidFill>
                <a:latin typeface="Arial"/>
                <a:ea typeface="Arial"/>
                <a:cs typeface="Arial"/>
                <a:sym typeface="Arial"/>
              </a:rPr>
              <a:t>Patent - Boeing 737 - only boeing can make this</a:t>
            </a:r>
          </a:p>
          <a:p>
            <a:pPr marL="0" marR="0" lvl="0" indent="0" algn="l" rtl="0">
              <a:lnSpc>
                <a:spcPct val="120000"/>
              </a:lnSpc>
              <a:spcBef>
                <a:spcPts val="0"/>
              </a:spcBef>
              <a:buClr>
                <a:schemeClr val="dk1"/>
              </a:buClr>
              <a:buSzPct val="25000"/>
              <a:buFont typeface="Arial"/>
              <a:buNone/>
            </a:pPr>
            <a:r>
              <a:rPr lang="en" sz="1100" b="0" i="0" u="none" strike="noStrike" cap="none" baseline="0">
                <a:solidFill>
                  <a:srgbClr val="222222"/>
                </a:solidFill>
                <a:latin typeface="Arial"/>
                <a:ea typeface="Arial"/>
                <a:cs typeface="Arial"/>
                <a:sym typeface="Arial"/>
              </a:rPr>
              <a:t>Copyright - Texts, Books, Art, Music, Photos</a:t>
            </a:r>
          </a:p>
          <a:p>
            <a:pPr marL="0" marR="0" lvl="0" indent="0" algn="l" rtl="0">
              <a:lnSpc>
                <a:spcPct val="120000"/>
              </a:lnSpc>
              <a:spcBef>
                <a:spcPts val="0"/>
              </a:spcBef>
              <a:buClr>
                <a:schemeClr val="dk1"/>
              </a:buClr>
              <a:buSzPct val="25000"/>
              <a:buFont typeface="Arial"/>
              <a:buNone/>
            </a:pPr>
            <a:r>
              <a:rPr lang="en" sz="1100" b="0" i="0" u="none" strike="noStrike" cap="none" baseline="0">
                <a:solidFill>
                  <a:srgbClr val="222222"/>
                </a:solidFill>
                <a:latin typeface="Arial"/>
                <a:ea typeface="Arial"/>
                <a:cs typeface="Arial"/>
                <a:sym typeface="Arial"/>
              </a:rPr>
              <a:t>Trademarks - Nike swoosh</a:t>
            </a:r>
          </a:p>
          <a:p>
            <a:pPr marL="0" marR="0" lvl="0" indent="0" algn="l" rtl="0">
              <a:lnSpc>
                <a:spcPct val="120000"/>
              </a:lnSpc>
              <a:spcBef>
                <a:spcPts val="0"/>
              </a:spcBef>
              <a:buClr>
                <a:schemeClr val="dk1"/>
              </a:buClr>
              <a:buSzPct val="25000"/>
              <a:buFont typeface="Arial"/>
              <a:buNone/>
            </a:pPr>
            <a:r>
              <a:rPr lang="en" sz="1100" b="0" i="0" u="none" strike="noStrike" cap="none" baseline="0">
                <a:solidFill>
                  <a:srgbClr val="222222"/>
                </a:solidFill>
                <a:latin typeface="Arial"/>
                <a:ea typeface="Arial"/>
                <a:cs typeface="Arial"/>
                <a:sym typeface="Arial"/>
              </a:rPr>
              <a:t>Trade Secrets - KFC, Coca-Cola</a:t>
            </a:r>
          </a:p>
          <a:p>
            <a:pPr marL="0" marR="0" lvl="0" indent="0" algn="l" rtl="0">
              <a:lnSpc>
                <a:spcPct val="120000"/>
              </a:lnSpc>
              <a:spcBef>
                <a:spcPts val="0"/>
              </a:spcBef>
              <a:buClr>
                <a:schemeClr val="dk1"/>
              </a:buClr>
              <a:buFont typeface="Arial"/>
              <a:buNone/>
            </a:pPr>
            <a:endParaRPr sz="1100" b="0" i="0" u="none" strike="noStrike" cap="none" baseline="0">
              <a:solidFill>
                <a:srgbClr val="222222"/>
              </a:solidFill>
              <a:latin typeface="Arial"/>
              <a:ea typeface="Arial"/>
              <a:cs typeface="Arial"/>
              <a:sym typeface="Arial"/>
            </a:endParaRPr>
          </a:p>
          <a:p>
            <a:pPr marL="0" marR="0" lvl="0" indent="0" algn="l" rtl="0">
              <a:spcBef>
                <a:spcPts val="0"/>
              </a:spcBef>
              <a:buClr>
                <a:schemeClr val="dk1"/>
              </a:buClr>
              <a:buFont typeface="Arial"/>
              <a:buNone/>
            </a:pPr>
            <a:endParaRPr sz="1100" b="0" i="0" u="none" strike="noStrike" cap="none" baseline="0">
              <a:solidFill>
                <a:srgbClr val="222222"/>
              </a:solidFill>
              <a:latin typeface="Arial"/>
              <a:ea typeface="Arial"/>
              <a:cs typeface="Arial"/>
              <a:sym typeface="Arial"/>
            </a:endParaRP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a:solidFill>
                  <a:schemeClr val="dk1"/>
                </a:solidFill>
              </a:rPr>
              <a:t>Lead time is how much time your product has before any competitor can reverse engineer or replicate your product or service</a:t>
            </a:r>
          </a:p>
          <a:p>
            <a:pPr marL="0" marR="0" lvl="0" indent="0" algn="l" rtl="0">
              <a:spcBef>
                <a:spcPts val="0"/>
              </a:spcBef>
              <a:buClr>
                <a:schemeClr val="dk1"/>
              </a:buClr>
              <a:buFont typeface="Arial"/>
              <a:buNone/>
            </a:pPr>
            <a:endParaRPr sz="1100">
              <a:solidFill>
                <a:schemeClr val="dk1"/>
              </a:solidFill>
            </a:endParaRPr>
          </a:p>
          <a:p>
            <a:pPr marL="0" marR="0" lvl="0" indent="0" algn="l" rtl="0">
              <a:spcBef>
                <a:spcPts val="0"/>
              </a:spcBef>
              <a:buClr>
                <a:schemeClr val="dk1"/>
              </a:buClr>
              <a:buFont typeface="Arial"/>
              <a:buNone/>
            </a:pPr>
            <a:endParaRPr sz="1100">
              <a:solidFill>
                <a:schemeClr val="dk1"/>
              </a:solidFill>
            </a:endParaRPr>
          </a:p>
          <a:p>
            <a:pPr marL="0" marR="0" lvl="0" indent="0" algn="l" rtl="0">
              <a:spcBef>
                <a:spcPts val="0"/>
              </a:spcBef>
              <a:buClr>
                <a:schemeClr val="dk1"/>
              </a:buClr>
              <a:buFont typeface="Arial"/>
              <a:buNone/>
            </a:pPr>
            <a:endParaRPr sz="1100">
              <a:solidFill>
                <a:schemeClr val="dk1"/>
              </a:solidFill>
            </a:endParaRPr>
          </a:p>
          <a:p>
            <a:pPr marL="0" marR="0" lvl="0" indent="0" algn="l" rtl="0">
              <a:spcBef>
                <a:spcPts val="0"/>
              </a:spcBef>
              <a:buClr>
                <a:schemeClr val="dk1"/>
              </a:buClr>
              <a:buFont typeface="Arial"/>
              <a:buNone/>
            </a:pPr>
            <a:endParaRPr sz="1100">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lvl="0" indent="-298450" rtl="0">
              <a:lnSpc>
                <a:spcPct val="120000"/>
              </a:lnSpc>
              <a:spcBef>
                <a:spcPts val="0"/>
              </a:spcBef>
              <a:buClr>
                <a:srgbClr val="222222"/>
              </a:buClr>
              <a:buSzPct val="91666"/>
              <a:buFont typeface="Arial"/>
              <a:buAutoNum type="arabicPeriod"/>
            </a:pPr>
            <a:r>
              <a:rPr lang="en" sz="1200">
                <a:solidFill>
                  <a:srgbClr val="222222"/>
                </a:solidFill>
              </a:rPr>
              <a:t>Full </a:t>
            </a:r>
            <a:r>
              <a:rPr lang="en" sz="1200" b="1">
                <a:solidFill>
                  <a:srgbClr val="222222"/>
                </a:solidFill>
              </a:rPr>
              <a:t>Definition</a:t>
            </a:r>
            <a:r>
              <a:rPr lang="en" sz="1200">
                <a:solidFill>
                  <a:srgbClr val="222222"/>
                </a:solidFill>
              </a:rPr>
              <a:t> of </a:t>
            </a:r>
            <a:r>
              <a:rPr lang="en" sz="1200" b="1">
                <a:solidFill>
                  <a:srgbClr val="222222"/>
                </a:solidFill>
              </a:rPr>
              <a:t>TACIT</a:t>
            </a:r>
            <a:r>
              <a:rPr lang="en" sz="1200">
                <a:solidFill>
                  <a:srgbClr val="222222"/>
                </a:solidFill>
              </a:rPr>
              <a:t>. 1 : expressed or carried on without words or speech &lt;the blush was a </a:t>
            </a:r>
            <a:r>
              <a:rPr lang="en" sz="1200" b="1">
                <a:solidFill>
                  <a:srgbClr val="222222"/>
                </a:solidFill>
              </a:rPr>
              <a:t>tacit</a:t>
            </a:r>
            <a:r>
              <a:rPr lang="en" sz="1200">
                <a:solidFill>
                  <a:srgbClr val="222222"/>
                </a:solidFill>
              </a:rPr>
              <a:t> answer — Bram Stoker&gt; 2 : implied or indicated (as by an act or by silence) but not actually expressed &lt;</a:t>
            </a:r>
            <a:r>
              <a:rPr lang="en" sz="1200" b="1">
                <a:solidFill>
                  <a:srgbClr val="222222"/>
                </a:solidFill>
              </a:rPr>
              <a:t>tacit</a:t>
            </a:r>
            <a:r>
              <a:rPr lang="en" sz="1200">
                <a:solidFill>
                  <a:srgbClr val="222222"/>
                </a:solidFill>
              </a:rPr>
              <a:t>consent&gt; &lt;</a:t>
            </a:r>
            <a:r>
              <a:rPr lang="en" sz="1200" b="1">
                <a:solidFill>
                  <a:srgbClr val="222222"/>
                </a:solidFill>
              </a:rPr>
              <a:t>tacit</a:t>
            </a:r>
            <a:r>
              <a:rPr lang="en" sz="1200">
                <a:solidFill>
                  <a:srgbClr val="222222"/>
                </a:solidFill>
              </a:rPr>
              <a:t> admission of guilt&gt;</a:t>
            </a:r>
          </a:p>
          <a:p>
            <a:pPr marL="0" marR="0" lvl="0" indent="0" algn="l" rtl="0">
              <a:spcBef>
                <a:spcPts val="0"/>
              </a:spcBef>
              <a:buClr>
                <a:schemeClr val="dk1"/>
              </a:buClr>
              <a:buSzPct val="25000"/>
              <a:buFont typeface="Arial"/>
              <a:buNone/>
            </a:pPr>
            <a:r>
              <a:rPr lang="en" sz="1100">
                <a:solidFill>
                  <a:schemeClr val="dk1"/>
                </a:solidFill>
              </a:rPr>
              <a:t>Complexity adds to the Lead time or could prevent lead time. If it’s too complicated for you to produce then someone else may be producing it. If it’s too complicated for the other industry participants then your lead time increases.</a:t>
            </a:r>
          </a:p>
          <a:p>
            <a:pPr marL="0" marR="0" lvl="0" indent="0" algn="l" rtl="0">
              <a:spcBef>
                <a:spcPts val="0"/>
              </a:spcBef>
              <a:buClr>
                <a:schemeClr val="dk1"/>
              </a:buClr>
              <a:buSzPct val="25000"/>
              <a:buFont typeface="Arial"/>
              <a:buNone/>
            </a:pPr>
            <a:r>
              <a:rPr lang="en" sz="1100">
                <a:solidFill>
                  <a:schemeClr val="dk1"/>
                </a:solidFill>
              </a:rPr>
              <a:t>Atomic Bomb Allies vs Axis WWII</a:t>
            </a:r>
          </a:p>
          <a:p>
            <a:pPr marL="0" marR="0" lvl="0" indent="0" algn="l" rtl="0">
              <a:spcBef>
                <a:spcPts val="0"/>
              </a:spcBef>
              <a:buClr>
                <a:schemeClr val="dk1"/>
              </a:buClr>
              <a:buSzPct val="25000"/>
              <a:buFont typeface="Arial"/>
              <a:buNone/>
            </a:pPr>
            <a:r>
              <a:rPr lang="en" sz="1100">
                <a:solidFill>
                  <a:schemeClr val="dk1"/>
                </a:solidFill>
              </a:rPr>
              <a:t>US developed an atomic bomb in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sz="1100" b="1" dirty="0" smtClean="0">
                <a:solidFill>
                  <a:schemeClr val="dk1"/>
                </a:solidFill>
              </a:rPr>
              <a:t>Amy </a:t>
            </a:r>
          </a:p>
          <a:p>
            <a:pPr rtl="0">
              <a:spcBef>
                <a:spcPts val="0"/>
              </a:spcBef>
              <a:buNone/>
            </a:pPr>
            <a:endParaRPr lang="en-US" sz="1100" b="1" dirty="0" smtClean="0">
              <a:solidFill>
                <a:schemeClr val="dk1"/>
              </a:solidFill>
            </a:endParaRPr>
          </a:p>
          <a:p>
            <a:pPr rtl="0">
              <a:spcBef>
                <a:spcPts val="0"/>
              </a:spcBef>
              <a:buNone/>
            </a:pPr>
            <a:r>
              <a:rPr lang="en" sz="1100" b="1" dirty="0" smtClean="0">
                <a:solidFill>
                  <a:schemeClr val="dk1"/>
                </a:solidFill>
              </a:rPr>
              <a:t>License</a:t>
            </a:r>
            <a:r>
              <a:rPr lang="en" sz="1100" b="1" dirty="0">
                <a:solidFill>
                  <a:schemeClr val="dk1"/>
                </a:solidFill>
              </a:rPr>
              <a:t>:</a:t>
            </a:r>
            <a:r>
              <a:rPr lang="en" sz="1100" dirty="0">
                <a:solidFill>
                  <a:schemeClr val="dk1"/>
                </a:solidFill>
              </a:rPr>
              <a:t> grant a license to (someone or something) to permit the use of something or to allow an activity to take place.</a:t>
            </a:r>
          </a:p>
          <a:p>
            <a:pPr rtl="0">
              <a:spcBef>
                <a:spcPts val="0"/>
              </a:spcBef>
              <a:buNone/>
            </a:pPr>
            <a:r>
              <a:rPr lang="en" sz="1100" dirty="0" smtClean="0">
                <a:solidFill>
                  <a:schemeClr val="dk1"/>
                </a:solidFill>
              </a:rPr>
              <a:t>-</a:t>
            </a:r>
            <a:r>
              <a:rPr lang="en" sz="1100" dirty="0">
                <a:solidFill>
                  <a:schemeClr val="dk1"/>
                </a:solidFill>
              </a:rPr>
              <a:t>Ford licensing their logo to appear on a Movie</a:t>
            </a:r>
          </a:p>
          <a:p>
            <a:pPr rtl="0">
              <a:spcBef>
                <a:spcPts val="0"/>
              </a:spcBef>
              <a:buNone/>
            </a:pPr>
            <a:r>
              <a:rPr lang="en" sz="1100" dirty="0">
                <a:solidFill>
                  <a:schemeClr val="dk1"/>
                </a:solidFill>
              </a:rPr>
              <a:t>-Apple licensing their logo to appear on a movie</a:t>
            </a:r>
          </a:p>
          <a:p>
            <a:pPr rtl="0">
              <a:spcBef>
                <a:spcPts val="0"/>
              </a:spcBef>
              <a:buNone/>
            </a:pPr>
            <a:r>
              <a:rPr lang="en" sz="1100" dirty="0">
                <a:solidFill>
                  <a:schemeClr val="dk1"/>
                </a:solidFill>
              </a:rPr>
              <a:t>-Reese’s licensing Betty Crocker on their brownie logo</a:t>
            </a:r>
          </a:p>
          <a:p>
            <a:pPr rtl="0">
              <a:spcBef>
                <a:spcPts val="0"/>
              </a:spcBef>
              <a:buNone/>
            </a:pPr>
            <a:endParaRPr sz="1100" dirty="0">
              <a:solidFill>
                <a:schemeClr val="dk1"/>
              </a:solidFill>
            </a:endParaRPr>
          </a:p>
          <a:p>
            <a:pPr rtl="0">
              <a:spcBef>
                <a:spcPts val="0"/>
              </a:spcBef>
              <a:buNone/>
            </a:pPr>
            <a:r>
              <a:rPr lang="en" sz="1100" dirty="0">
                <a:solidFill>
                  <a:schemeClr val="dk1"/>
                </a:solidFill>
              </a:rPr>
              <a:t>Licensing is only viable where ownership in an innovation is clearly defined by patents and copyrights. Thus, in pharmaceutical companies, licensing is widespread because patents are clear and defensible. </a:t>
            </a:r>
          </a:p>
          <a:p>
            <a:pPr rtl="0">
              <a:spcBef>
                <a:spcPts val="0"/>
              </a:spcBef>
              <a:buNone/>
            </a:pPr>
            <a:endParaRPr sz="1100" dirty="0">
              <a:solidFill>
                <a:schemeClr val="dk1"/>
              </a:solidFill>
            </a:endParaRPr>
          </a:p>
          <a:p>
            <a:pPr rtl="0">
              <a:spcBef>
                <a:spcPts val="0"/>
              </a:spcBef>
              <a:buNone/>
            </a:pPr>
            <a:r>
              <a:rPr lang="en" sz="1100" b="1" dirty="0">
                <a:solidFill>
                  <a:schemeClr val="dk1"/>
                </a:solidFill>
              </a:rPr>
              <a:t>Outsourcing: </a:t>
            </a:r>
            <a:r>
              <a:rPr lang="en" sz="1100" dirty="0">
                <a:solidFill>
                  <a:schemeClr val="dk1"/>
                </a:solidFill>
              </a:rPr>
              <a:t>Contracting out a business process to an outside party.</a:t>
            </a:r>
          </a:p>
          <a:p>
            <a:pPr rtl="0">
              <a:spcBef>
                <a:spcPts val="0"/>
              </a:spcBef>
              <a:buNone/>
            </a:pPr>
            <a:r>
              <a:rPr lang="en" sz="1100" u="sng" dirty="0">
                <a:solidFill>
                  <a:schemeClr val="hlink"/>
                </a:solidFill>
                <a:hlinkClick r:id="rId3"/>
              </a:rPr>
              <a:t>https://www.youtube.com/watch?v=_wR3LhFlgGo</a:t>
            </a:r>
            <a:r>
              <a:rPr lang="en" sz="1100" dirty="0">
                <a:solidFill>
                  <a:schemeClr val="dk1"/>
                </a:solidFill>
              </a:rPr>
              <a:t> </a:t>
            </a:r>
          </a:p>
          <a:p>
            <a:pPr rtl="0">
              <a:spcBef>
                <a:spcPts val="0"/>
              </a:spcBef>
              <a:buNone/>
            </a:pPr>
            <a:endParaRPr sz="1100" dirty="0">
              <a:solidFill>
                <a:schemeClr val="dk1"/>
              </a:solidFill>
            </a:endParaRPr>
          </a:p>
          <a:p>
            <a:pPr rtl="0">
              <a:spcBef>
                <a:spcPts val="0"/>
              </a:spcBef>
              <a:buNone/>
            </a:pPr>
            <a:r>
              <a:rPr lang="en" sz="1100" dirty="0">
                <a:solidFill>
                  <a:schemeClr val="dk1"/>
                </a:solidFill>
              </a:rPr>
              <a:t>-Ford outsources tires for their cars and trucks, good year, Michelin, dunlop</a:t>
            </a:r>
          </a:p>
          <a:p>
            <a:pPr rtl="0">
              <a:spcBef>
                <a:spcPts val="0"/>
              </a:spcBef>
              <a:buNone/>
            </a:pPr>
            <a:r>
              <a:rPr lang="en" sz="1100" dirty="0">
                <a:solidFill>
                  <a:schemeClr val="dk1"/>
                </a:solidFill>
              </a:rPr>
              <a:t>-Southwest does not outsource for pilots because of their aircraft</a:t>
            </a:r>
          </a:p>
          <a:p>
            <a:pPr rtl="0">
              <a:spcBef>
                <a:spcPts val="0"/>
              </a:spcBef>
              <a:buNone/>
            </a:pPr>
            <a:r>
              <a:rPr lang="en" sz="1100" dirty="0">
                <a:solidFill>
                  <a:schemeClr val="dk1"/>
                </a:solidFill>
              </a:rPr>
              <a:t>-Apple outsources labor of making the Apple products mainly to China to afford paying employees higher wages in America for engineering, sales, and in Apple stores</a:t>
            </a:r>
          </a:p>
          <a:p>
            <a:pPr rtl="0">
              <a:spcBef>
                <a:spcPts val="0"/>
              </a:spcBef>
              <a:buNone/>
            </a:pPr>
            <a:r>
              <a:rPr lang="en" sz="1100" dirty="0">
                <a:solidFill>
                  <a:schemeClr val="dk1"/>
                </a:solidFill>
              </a:rPr>
              <a:t>-Costco DOES NOT outsource from foreign countries </a:t>
            </a:r>
          </a:p>
          <a:p>
            <a:pPr lvl="0" rtl="0">
              <a:spcBef>
                <a:spcPts val="0"/>
              </a:spcBef>
              <a:buClr>
                <a:schemeClr val="dk1"/>
              </a:buClr>
              <a:buFont typeface="Arial"/>
              <a:buNone/>
            </a:pPr>
            <a:endParaRPr sz="1100" b="1" dirty="0">
              <a:solidFill>
                <a:schemeClr val="dk1"/>
              </a:solidFill>
            </a:endParaRPr>
          </a:p>
          <a:p>
            <a:pPr lvl="0" rtl="0">
              <a:spcBef>
                <a:spcPts val="0"/>
              </a:spcBef>
              <a:buNone/>
            </a:pPr>
            <a:endParaRPr sz="1100" dirty="0">
              <a:solidFill>
                <a:schemeClr val="dk1"/>
              </a:solidFill>
            </a:endParaRPr>
          </a:p>
          <a:p>
            <a:pPr lvl="0" rtl="0">
              <a:spcBef>
                <a:spcPts val="0"/>
              </a:spcBef>
              <a:buNone/>
            </a:pPr>
            <a:endParaRPr sz="1100" dirty="0">
              <a:solidFill>
                <a:schemeClr val="dk1"/>
              </a:solidFill>
            </a:endParaRPr>
          </a:p>
          <a:p>
            <a:pPr lvl="0" rtl="0">
              <a:spcBef>
                <a:spcPts val="0"/>
              </a:spcBef>
              <a:buNone/>
            </a:pPr>
            <a:r>
              <a:rPr lang="en" sz="1100" b="1" dirty="0">
                <a:solidFill>
                  <a:schemeClr val="dk1"/>
                </a:solidFill>
              </a:rPr>
              <a:t>Strategic Alliance: </a:t>
            </a:r>
            <a:r>
              <a:rPr lang="en" sz="1100" dirty="0">
                <a:solidFill>
                  <a:schemeClr val="dk1"/>
                </a:solidFill>
              </a:rPr>
              <a:t>partnerships in which two or more companies work together to achieve objectives that are mutually beneficial. Companies may share resources, information, capabilities and risks to achieve this.</a:t>
            </a:r>
          </a:p>
          <a:p>
            <a:pPr lvl="0" rtl="0">
              <a:spcBef>
                <a:spcPts val="0"/>
              </a:spcBef>
              <a:buNone/>
            </a:pPr>
            <a:r>
              <a:rPr lang="en" sz="1100" u="sng" dirty="0">
                <a:solidFill>
                  <a:schemeClr val="hlink"/>
                </a:solidFill>
                <a:hlinkClick r:id="rId4"/>
              </a:rPr>
              <a:t>https://www.youtube.com/watch?v=x3oeqa-_mf0</a:t>
            </a:r>
            <a:r>
              <a:rPr lang="en" sz="1100" dirty="0">
                <a:solidFill>
                  <a:schemeClr val="dk1"/>
                </a:solidFill>
              </a:rPr>
              <a:t> </a:t>
            </a:r>
          </a:p>
          <a:p>
            <a:pPr lvl="0" rtl="0">
              <a:spcBef>
                <a:spcPts val="0"/>
              </a:spcBef>
              <a:buNone/>
            </a:pPr>
            <a:endParaRPr sz="1100" dirty="0">
              <a:solidFill>
                <a:schemeClr val="dk1"/>
              </a:solidFill>
            </a:endParaRPr>
          </a:p>
          <a:p>
            <a:pPr lvl="0" rtl="0">
              <a:spcBef>
                <a:spcPts val="0"/>
              </a:spcBef>
              <a:buNone/>
            </a:pPr>
            <a:r>
              <a:rPr lang="en" sz="1100" b="1" dirty="0">
                <a:solidFill>
                  <a:schemeClr val="dk1"/>
                </a:solidFill>
              </a:rPr>
              <a:t>Southwest’s Rapid Reward Partners:</a:t>
            </a:r>
            <a:r>
              <a:rPr lang="en" sz="1100" dirty="0">
                <a:solidFill>
                  <a:schemeClr val="dk1"/>
                </a:solidFill>
              </a:rPr>
              <a:t> Best Western, Hyatt, Marriott, Dish, and more.</a:t>
            </a:r>
          </a:p>
          <a:p>
            <a:pPr lvl="0" rtl="0">
              <a:spcBef>
                <a:spcPts val="0"/>
              </a:spcBef>
              <a:buNone/>
            </a:pPr>
            <a:endParaRPr sz="1100" dirty="0">
              <a:solidFill>
                <a:schemeClr val="dk1"/>
              </a:solidFill>
            </a:endParaRPr>
          </a:p>
          <a:p>
            <a:pPr rtl="0">
              <a:spcBef>
                <a:spcPts val="0"/>
              </a:spcBef>
              <a:buNone/>
            </a:pPr>
            <a:r>
              <a:rPr lang="en" sz="1100" b="1" dirty="0">
                <a:solidFill>
                  <a:schemeClr val="dk1"/>
                </a:solidFill>
              </a:rPr>
              <a:t>Exxon:</a:t>
            </a:r>
            <a:r>
              <a:rPr lang="en" sz="1100" dirty="0">
                <a:solidFill>
                  <a:schemeClr val="dk1"/>
                </a:solidFill>
              </a:rPr>
              <a:t> </a:t>
            </a:r>
            <a:r>
              <a:rPr lang="en" dirty="0"/>
              <a:t>Next Generation Algal Biofuels. </a:t>
            </a:r>
            <a:r>
              <a:rPr lang="en" sz="1300" dirty="0"/>
              <a:t>The strategic alliance between Synthetic Genomics, Inc (SGI) and ExxonMobil Research and Engineering Company (EMRE), represents a comprehensive research and development agreement to explore the most efficient and cost effective ways to produce next generation biofuels using photosynthetic algae.</a:t>
            </a:r>
          </a:p>
          <a:p>
            <a:pPr lvl="0" rtl="0">
              <a:spcBef>
                <a:spcPts val="0"/>
              </a:spcBef>
              <a:buNone/>
            </a:pPr>
            <a:endParaRPr sz="1100" dirty="0">
              <a:solidFill>
                <a:schemeClr val="dk1"/>
              </a:solidFill>
            </a:endParaRPr>
          </a:p>
          <a:p>
            <a:pPr lvl="0" rtl="0">
              <a:spcBef>
                <a:spcPts val="0"/>
              </a:spcBef>
              <a:buNone/>
            </a:pPr>
            <a:endParaRPr sz="1100" dirty="0">
              <a:solidFill>
                <a:schemeClr val="dk1"/>
              </a:solidFill>
            </a:endParaRPr>
          </a:p>
          <a:p>
            <a:pPr lvl="0" rtl="0">
              <a:spcBef>
                <a:spcPts val="0"/>
              </a:spcBef>
              <a:buNone/>
            </a:pPr>
            <a:r>
              <a:rPr lang="en" sz="1100" b="1" dirty="0">
                <a:solidFill>
                  <a:schemeClr val="dk1"/>
                </a:solidFill>
              </a:rPr>
              <a:t>Chipotle: </a:t>
            </a:r>
            <a:r>
              <a:rPr lang="en" sz="1100" u="sng" dirty="0">
                <a:solidFill>
                  <a:schemeClr val="hlink"/>
                </a:solidFill>
                <a:hlinkClick r:id="rId5"/>
              </a:rPr>
              <a:t>Chipotle Mexican Grill</a:t>
            </a:r>
            <a:r>
              <a:rPr lang="en" sz="1100" dirty="0"/>
              <a:t> is joining forces with the non-profit organization</a:t>
            </a:r>
            <a:r>
              <a:rPr lang="en" sz="1100" dirty="0">
                <a:hlinkClick r:id="rId6"/>
              </a:rPr>
              <a:t> </a:t>
            </a:r>
            <a:r>
              <a:rPr lang="en" sz="1100" u="sng" dirty="0">
                <a:solidFill>
                  <a:schemeClr val="hlink"/>
                </a:solidFill>
                <a:hlinkClick r:id="rId6"/>
              </a:rPr>
              <a:t>FamilyFarmed.org</a:t>
            </a:r>
            <a:r>
              <a:rPr lang="en" sz="1100" dirty="0"/>
              <a:t> for a national fund-raising program to support its efforts to create new markets for sustainable farmers. </a:t>
            </a:r>
          </a:p>
          <a:p>
            <a:pPr lvl="0" rtl="0">
              <a:spcBef>
                <a:spcPts val="0"/>
              </a:spcBef>
              <a:buNone/>
            </a:pPr>
            <a:endParaRPr sz="1100" b="1" dirty="0">
              <a:solidFill>
                <a:schemeClr val="dk1"/>
              </a:solidFill>
            </a:endParaRPr>
          </a:p>
          <a:p>
            <a:pPr lvl="0" rtl="0">
              <a:spcBef>
                <a:spcPts val="0"/>
              </a:spcBef>
              <a:buNone/>
            </a:pPr>
            <a:r>
              <a:rPr lang="en" sz="1100" b="1" dirty="0">
                <a:solidFill>
                  <a:schemeClr val="dk1"/>
                </a:solidFill>
              </a:rPr>
              <a:t>Joint Venture: </a:t>
            </a:r>
            <a:r>
              <a:rPr lang="en" sz="1100" dirty="0">
                <a:solidFill>
                  <a:schemeClr val="dk1"/>
                </a:solidFill>
              </a:rPr>
              <a:t>is a business agreement in which the parties agree to develop, for a finite time, a new entity and new assets by contributing equity. They exercise control over the enterprise and consequently share revenues, expenses and assets.</a:t>
            </a:r>
          </a:p>
          <a:p>
            <a:pPr lvl="0" rtl="0">
              <a:spcBef>
                <a:spcPts val="0"/>
              </a:spcBef>
              <a:buNone/>
            </a:pPr>
            <a:r>
              <a:rPr lang="en" sz="1100" u="sng" dirty="0">
                <a:solidFill>
                  <a:schemeClr val="hlink"/>
                </a:solidFill>
                <a:hlinkClick r:id="rId7"/>
              </a:rPr>
              <a:t>https://www.youtube.com/watch?v=-OkLAZf9Vbs</a:t>
            </a:r>
            <a:r>
              <a:rPr lang="en" sz="1100" dirty="0">
                <a:solidFill>
                  <a:schemeClr val="dk1"/>
                </a:solidFill>
              </a:rPr>
              <a:t> </a:t>
            </a:r>
          </a:p>
          <a:p>
            <a:pPr lvl="0" rtl="0">
              <a:spcBef>
                <a:spcPts val="0"/>
              </a:spcBef>
              <a:buNone/>
            </a:pPr>
            <a:endParaRPr sz="1100" dirty="0">
              <a:solidFill>
                <a:schemeClr val="dk1"/>
              </a:solidFill>
            </a:endParaRPr>
          </a:p>
          <a:p>
            <a:pPr lvl="0" rtl="0">
              <a:spcBef>
                <a:spcPts val="0"/>
              </a:spcBef>
              <a:buNone/>
            </a:pPr>
            <a:endParaRPr sz="1100" b="1" dirty="0">
              <a:solidFill>
                <a:schemeClr val="dk1"/>
              </a:solidFill>
            </a:endParaRPr>
          </a:p>
          <a:p>
            <a:pPr lvl="0" rtl="0">
              <a:spcBef>
                <a:spcPts val="0"/>
              </a:spcBef>
              <a:buNone/>
            </a:pPr>
            <a:r>
              <a:rPr lang="en" sz="1100" b="1" dirty="0">
                <a:solidFill>
                  <a:schemeClr val="dk1"/>
                </a:solidFill>
              </a:rPr>
              <a:t>Internal Commercialization: </a:t>
            </a:r>
            <a:r>
              <a:rPr lang="en" sz="1100" dirty="0"/>
              <a:t>is the</a:t>
            </a:r>
            <a:r>
              <a:rPr lang="en" sz="1100" dirty="0">
                <a:hlinkClick r:id="rId8"/>
              </a:rPr>
              <a:t> </a:t>
            </a:r>
            <a:r>
              <a:rPr lang="en" sz="1100" u="sng" dirty="0">
                <a:solidFill>
                  <a:schemeClr val="hlink"/>
                </a:solidFill>
                <a:hlinkClick r:id="rId8"/>
              </a:rPr>
              <a:t>process</a:t>
            </a:r>
            <a:r>
              <a:rPr lang="en" sz="1100" dirty="0"/>
              <a:t> or cycle of introducing a new</a:t>
            </a:r>
            <a:r>
              <a:rPr lang="en" sz="1100" dirty="0">
                <a:hlinkClick r:id="rId9"/>
              </a:rPr>
              <a:t> </a:t>
            </a:r>
            <a:r>
              <a:rPr lang="en" sz="1100" u="sng" dirty="0">
                <a:solidFill>
                  <a:schemeClr val="hlink"/>
                </a:solidFill>
                <a:hlinkClick r:id="rId9"/>
              </a:rPr>
              <a:t>product</a:t>
            </a:r>
            <a:r>
              <a:rPr lang="en" sz="1100" dirty="0"/>
              <a:t> or production method into the</a:t>
            </a:r>
            <a:r>
              <a:rPr lang="en" sz="1100" dirty="0">
                <a:hlinkClick r:id="rId10"/>
              </a:rPr>
              <a:t> </a:t>
            </a:r>
            <a:r>
              <a:rPr lang="en" sz="1100" u="sng" dirty="0">
                <a:solidFill>
                  <a:schemeClr val="hlink"/>
                </a:solidFill>
                <a:hlinkClick r:id="rId10"/>
              </a:rPr>
              <a:t>market</a:t>
            </a:r>
          </a:p>
          <a:p>
            <a:pPr lvl="0" rtl="0">
              <a:spcBef>
                <a:spcPts val="0"/>
              </a:spcBef>
              <a:buClr>
                <a:schemeClr val="dk1"/>
              </a:buClr>
              <a:buFont typeface="Arial"/>
              <a:buNone/>
            </a:pPr>
            <a:endParaRPr sz="1100" dirty="0">
              <a:solidFill>
                <a:schemeClr val="dk1"/>
              </a:solidFill>
            </a:endParaRPr>
          </a:p>
          <a:p>
            <a:pPr rtl="0">
              <a:spcBef>
                <a:spcPts val="0"/>
              </a:spcBef>
              <a:buNone/>
            </a:pPr>
            <a:endParaRPr sz="1100" dirty="0">
              <a:solidFill>
                <a:schemeClr val="dk1"/>
              </a:solidFill>
            </a:endParaRPr>
          </a:p>
          <a:p>
            <a:pPr>
              <a:spcBef>
                <a:spcPts val="0"/>
              </a:spcBef>
              <a:buNone/>
            </a:pPr>
            <a:endParaRPr sz="1100" dirty="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80566244"/>
      </p:ext>
    </p:extLst>
  </p:cSld>
  <p:clrMapOvr>
    <a:masterClrMapping/>
  </p:clrMapOvr>
  <p:transition xmlns:p14="http://schemas.microsoft.com/office/powerpoint/2010/main" spd="slow">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3348658950"/>
      </p:ext>
    </p:extLst>
  </p:cSld>
  <p:clrMapOvr>
    <a:masterClrMapping/>
  </p:clrMapOvr>
  <p:transition xmlns:p14="http://schemas.microsoft.com/office/powerpoint/2010/main" spd="slow">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284640546"/>
      </p:ext>
    </p:extLst>
  </p:cSld>
  <p:clrMapOvr>
    <a:masterClrMapping/>
  </p:clrMapOvr>
  <p:transition xmlns:p14="http://schemas.microsoft.com/office/powerpoint/2010/main" spd="slow">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3" name="Shape 83"/>
          <p:cNvSpPr txBox="1">
            <a:spLocks noGrp="1"/>
          </p:cNvSpPr>
          <p:nvPr>
            <p:ph type="body" idx="1"/>
          </p:nvPr>
        </p:nvSpPr>
        <p:spPr>
          <a:xfrm>
            <a:off x="457200" y="1200150"/>
            <a:ext cx="8229600" cy="372567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transition xmlns:p14="http://schemas.microsoft.com/office/powerpoint/2010/main" spd="slow">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12888321"/>
      </p:ext>
    </p:extLst>
  </p:cSld>
  <p:clrMapOvr>
    <a:masterClrMapping/>
  </p:clrMapOvr>
  <p:transition xmlns:p14="http://schemas.microsoft.com/office/powerpoint/2010/main" spd="slow">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652421350"/>
      </p:ext>
    </p:extLst>
  </p:cSld>
  <p:clrMapOvr>
    <a:masterClrMapping/>
  </p:clrMapOvr>
  <p:transition xmlns:p14="http://schemas.microsoft.com/office/powerpoint/2010/main" spd="slow">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503650229"/>
      </p:ext>
    </p:extLst>
  </p:cSld>
  <p:clrMapOvr>
    <a:masterClrMapping/>
  </p:clrMapOvr>
  <p:transition xmlns:p14="http://schemas.microsoft.com/office/powerpoint/2010/main" spd="slow">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19796119"/>
      </p:ext>
    </p:extLst>
  </p:cSld>
  <p:clrMapOvr>
    <a:masterClrMapping/>
  </p:clrMapOvr>
  <p:transition xmlns:p14="http://schemas.microsoft.com/office/powerpoint/2010/main" spd="slow">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050946898"/>
      </p:ext>
    </p:extLst>
  </p:cSld>
  <p:clrMapOvr>
    <a:masterClrMapping/>
  </p:clrMapOvr>
  <p:transition xmlns:p14="http://schemas.microsoft.com/office/powerpoint/2010/main" spd="slow">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3762190144"/>
      </p:ext>
    </p:extLst>
  </p:cSld>
  <p:clrMapOvr>
    <a:masterClrMapping/>
  </p:clrMapOvr>
  <p:transition xmlns:p14="http://schemas.microsoft.com/office/powerpoint/2010/main" spd="slow">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147390079"/>
      </p:ext>
    </p:extLst>
  </p:cSld>
  <p:clrMapOvr>
    <a:masterClrMapping/>
  </p:clrMapOvr>
  <p:transition xmlns:p14="http://schemas.microsoft.com/office/powerpoint/2010/main" spd="slow">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3691974079"/>
      </p:ext>
    </p:extLst>
  </p:cSld>
  <p:clrMapOvr>
    <a:masterClrMapping/>
  </p:clrMapOvr>
  <p:transition xmlns:p14="http://schemas.microsoft.com/office/powerpoint/2010/main" spd="slow">
    <p:cu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857173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xmlns:p14="http://schemas.microsoft.com/office/powerpoint/2010/main" spd="slow">
    <p:cu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5"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656825" y="1541571"/>
            <a:ext cx="7772400" cy="1159798"/>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Font typeface="Cambria"/>
              <a:buNone/>
            </a:pPr>
            <a:endParaRPr sz="4800" b="0" i="0" u="none" strike="noStrike" cap="none" baseline="0" dirty="0">
              <a:solidFill>
                <a:schemeClr val="dk2"/>
              </a:solidFill>
              <a:latin typeface="Cambria"/>
              <a:ea typeface="Cambria"/>
              <a:cs typeface="Cambria"/>
              <a:sym typeface="Cambria"/>
            </a:endParaRPr>
          </a:p>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Technology-Based Industries and the Management of </a:t>
            </a:r>
            <a:r>
              <a:rPr lang="en" sz="3600" b="1" i="0" u="none" strike="noStrike" cap="none" baseline="0" dirty="0" smtClean="0">
                <a:solidFill>
                  <a:schemeClr val="dk2"/>
                </a:solidFill>
                <a:latin typeface="Cambria"/>
                <a:ea typeface="Cambria"/>
                <a:cs typeface="Cambria"/>
                <a:sym typeface="Cambria"/>
              </a:rPr>
              <a:t>Innovation</a:t>
            </a:r>
            <a:r>
              <a:rPr lang="en-US" sz="3600" b="1" i="0" u="none" strike="noStrike" cap="none" baseline="0" dirty="0" smtClean="0">
                <a:solidFill>
                  <a:schemeClr val="dk2"/>
                </a:solidFill>
                <a:latin typeface="Cambria"/>
                <a:ea typeface="Cambria"/>
                <a:cs typeface="Cambria"/>
                <a:sym typeface="Cambria"/>
              </a:rPr>
              <a:t/>
            </a:r>
            <a:br>
              <a:rPr lang="en-US" sz="3600" b="1" i="0" u="none" strike="noStrike" cap="none" baseline="0" dirty="0" smtClean="0">
                <a:solidFill>
                  <a:schemeClr val="dk2"/>
                </a:solidFill>
                <a:latin typeface="Cambria"/>
                <a:ea typeface="Cambria"/>
                <a:cs typeface="Cambria"/>
                <a:sym typeface="Cambria"/>
              </a:rPr>
            </a:br>
            <a:r>
              <a:rPr lang="en" sz="2400" i="0" u="none" strike="noStrike" cap="none" baseline="0" dirty="0" smtClean="0">
                <a:solidFill>
                  <a:schemeClr val="dk2"/>
                </a:solidFill>
                <a:latin typeface="Cambria"/>
                <a:ea typeface="Cambria"/>
                <a:cs typeface="Cambria"/>
                <a:sym typeface="Cambria"/>
              </a:rPr>
              <a:t>Foundations </a:t>
            </a:r>
            <a:r>
              <a:rPr lang="en" sz="2400" i="0" u="none" strike="noStrike" cap="none" baseline="0" dirty="0">
                <a:solidFill>
                  <a:schemeClr val="dk2"/>
                </a:solidFill>
                <a:latin typeface="Cambria"/>
                <a:ea typeface="Cambria"/>
                <a:cs typeface="Cambria"/>
                <a:sym typeface="Cambria"/>
              </a:rPr>
              <a:t>of Strategy: Chapter 6</a:t>
            </a:r>
          </a:p>
        </p:txBody>
      </p:sp>
      <p:sp>
        <p:nvSpPr>
          <p:cNvPr id="86" name="Shape 86"/>
          <p:cNvSpPr txBox="1">
            <a:spLocks noGrp="1"/>
          </p:cNvSpPr>
          <p:nvPr>
            <p:ph type="subTitle" idx="1"/>
          </p:nvPr>
        </p:nvSpPr>
        <p:spPr>
          <a:xfrm>
            <a:off x="742325" y="2735005"/>
            <a:ext cx="7772400" cy="784798"/>
          </a:xfrm>
          <a:prstGeom prst="rect">
            <a:avLst/>
          </a:prstGeom>
          <a:noFill/>
          <a:ln>
            <a:noFill/>
          </a:ln>
        </p:spPr>
        <p:txBody>
          <a:bodyPr lIns="91425" tIns="91425" rIns="91425" bIns="91425" anchor="t" anchorCtr="0">
            <a:noAutofit/>
          </a:bodyPr>
          <a:lstStyle/>
          <a:p>
            <a:pPr marL="0" marR="0" lvl="0" indent="0" algn="l" rtl="0">
              <a:spcBef>
                <a:spcPts val="0"/>
              </a:spcBef>
              <a:buClr>
                <a:schemeClr val="accent1"/>
              </a:buClr>
              <a:buSzPct val="25000"/>
              <a:buFont typeface="Arial"/>
              <a:buNone/>
            </a:pPr>
            <a:r>
              <a:rPr lang="en" sz="2000" b="0" i="0" u="none" strike="noStrike" cap="none" baseline="0" dirty="0">
                <a:solidFill>
                  <a:srgbClr val="9E9C97"/>
                </a:solidFill>
                <a:latin typeface="Calibri"/>
                <a:ea typeface="Calibri"/>
                <a:cs typeface="Calibri"/>
                <a:sym typeface="Calibri"/>
              </a:rPr>
              <a:t>Alyssa Barney, Amy Wolf, Cory Myres, and Hunter Heidenheimer</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220350" y="0"/>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Characteristics of the Innovation</a:t>
            </a:r>
          </a:p>
        </p:txBody>
      </p:sp>
      <p:sp>
        <p:nvSpPr>
          <p:cNvPr id="147" name="Shape 147"/>
          <p:cNvSpPr txBox="1">
            <a:spLocks noGrp="1"/>
          </p:cNvSpPr>
          <p:nvPr>
            <p:ph type="body" idx="1"/>
          </p:nvPr>
        </p:nvSpPr>
        <p:spPr>
          <a:xfrm>
            <a:off x="-106948" y="657654"/>
            <a:ext cx="8229600" cy="3725699"/>
          </a:xfrm>
          <a:prstGeom prst="rect">
            <a:avLst/>
          </a:prstGeom>
          <a:noFill/>
          <a:ln>
            <a:noFill/>
          </a:ln>
        </p:spPr>
        <p:txBody>
          <a:bodyPr lIns="91425" tIns="91425" rIns="91425" bIns="91425" anchor="t" anchorCtr="0">
            <a:noAutofit/>
          </a:bodyPr>
          <a:lstStyle/>
          <a:p>
            <a:pPr marL="0" marR="0" lvl="0" indent="0" algn="l" rtl="0">
              <a:lnSpc>
                <a:spcPct val="90000"/>
              </a:lnSpc>
              <a:spcBef>
                <a:spcPts val="0"/>
              </a:spcBef>
              <a:buNone/>
            </a:pPr>
            <a:endParaRPr sz="2050" b="1" dirty="0">
              <a:solidFill>
                <a:schemeClr val="dk1"/>
              </a:solidFill>
              <a:latin typeface="Calibri"/>
              <a:ea typeface="Calibri"/>
              <a:cs typeface="Calibri"/>
              <a:sym typeface="Calibri"/>
            </a:endParaRPr>
          </a:p>
          <a:p>
            <a:pPr marR="0" lvl="1" algn="l" rtl="0">
              <a:lnSpc>
                <a:spcPct val="90000"/>
              </a:lnSpc>
              <a:spcBef>
                <a:spcPts val="0"/>
              </a:spcBef>
              <a:buClr>
                <a:schemeClr val="tx2"/>
              </a:buClr>
              <a:buSzPct val="97619"/>
              <a:buFont typeface="Arial"/>
              <a:buChar char="•"/>
            </a:pPr>
            <a:r>
              <a:rPr lang="en" sz="2050" b="0" i="0" u="none" strike="noStrike" cap="none" baseline="0" dirty="0" smtClean="0">
                <a:solidFill>
                  <a:schemeClr val="dk1"/>
                </a:solidFill>
                <a:latin typeface="Calibri"/>
                <a:ea typeface="Calibri"/>
                <a:cs typeface="Calibri"/>
                <a:sym typeface="Calibri"/>
              </a:rPr>
              <a:t>Ability </a:t>
            </a:r>
            <a:r>
              <a:rPr lang="en" sz="2050" b="0" i="0" u="none" strike="noStrike" cap="none" baseline="0" dirty="0">
                <a:solidFill>
                  <a:schemeClr val="dk1"/>
                </a:solidFill>
                <a:latin typeface="Calibri"/>
                <a:ea typeface="Calibri"/>
                <a:cs typeface="Calibri"/>
                <a:sym typeface="Calibri"/>
              </a:rPr>
              <a:t>of company to establish clear property rights in an innovation determines the choice of strategy </a:t>
            </a:r>
            <a:endParaRPr lang="en-US" sz="2050" dirty="0">
              <a:solidFill>
                <a:schemeClr val="dk1"/>
              </a:solidFill>
              <a:latin typeface="Calibri"/>
              <a:ea typeface="Calibri"/>
              <a:cs typeface="Calibri"/>
              <a:sym typeface="Calibri"/>
            </a:endParaRPr>
          </a:p>
          <a:p>
            <a:pPr marR="0" lvl="1" algn="l" rtl="0">
              <a:lnSpc>
                <a:spcPct val="90000"/>
              </a:lnSpc>
              <a:spcBef>
                <a:spcPts val="0"/>
              </a:spcBef>
              <a:buClr>
                <a:schemeClr val="tx2"/>
              </a:buClr>
              <a:buSzPct val="97619"/>
              <a:buFont typeface="Arial"/>
              <a:buChar char="•"/>
            </a:pPr>
            <a:endParaRPr lang="en-US" sz="1600" dirty="0" smtClean="0">
              <a:solidFill>
                <a:schemeClr val="dk1"/>
              </a:solidFill>
              <a:latin typeface="Calibri"/>
              <a:ea typeface="Calibri"/>
              <a:cs typeface="Calibri"/>
              <a:sym typeface="Calibri"/>
            </a:endParaRPr>
          </a:p>
          <a:p>
            <a:pPr marR="0" lvl="1" algn="l" rtl="0">
              <a:lnSpc>
                <a:spcPct val="90000"/>
              </a:lnSpc>
              <a:spcBef>
                <a:spcPts val="0"/>
              </a:spcBef>
              <a:buClr>
                <a:schemeClr val="tx2"/>
              </a:buClr>
              <a:buSzPct val="97619"/>
              <a:buFont typeface="Arial"/>
              <a:buChar char="•"/>
            </a:pPr>
            <a:r>
              <a:rPr lang="en-US" sz="2050" dirty="0" smtClean="0">
                <a:solidFill>
                  <a:schemeClr val="dk1"/>
                </a:solidFill>
                <a:latin typeface="Calibri"/>
                <a:ea typeface="Calibri"/>
                <a:cs typeface="Calibri"/>
                <a:sym typeface="Calibri"/>
              </a:rPr>
              <a:t> </a:t>
            </a:r>
            <a:r>
              <a:rPr lang="en" sz="2050" dirty="0" smtClean="0">
                <a:solidFill>
                  <a:schemeClr val="dk1"/>
                </a:solidFill>
                <a:latin typeface="Calibri"/>
                <a:ea typeface="Calibri"/>
                <a:cs typeface="Calibri"/>
                <a:sym typeface="Calibri"/>
              </a:rPr>
              <a:t>Pharmaceutical </a:t>
            </a:r>
            <a:r>
              <a:rPr lang="en" sz="2050" dirty="0">
                <a:solidFill>
                  <a:schemeClr val="dk1"/>
                </a:solidFill>
                <a:latin typeface="Calibri"/>
                <a:ea typeface="Calibri"/>
                <a:cs typeface="Calibri"/>
                <a:sym typeface="Calibri"/>
              </a:rPr>
              <a:t>Companies </a:t>
            </a:r>
            <a:endParaRPr lang="en-US" sz="2050" dirty="0">
              <a:solidFill>
                <a:schemeClr val="dk1"/>
              </a:solidFill>
              <a:latin typeface="Calibri"/>
              <a:ea typeface="Calibri"/>
              <a:cs typeface="Calibri"/>
              <a:sym typeface="Calibri"/>
            </a:endParaRPr>
          </a:p>
          <a:p>
            <a:pPr marR="0" lvl="1" algn="l" rtl="0">
              <a:lnSpc>
                <a:spcPct val="90000"/>
              </a:lnSpc>
              <a:spcBef>
                <a:spcPts val="0"/>
              </a:spcBef>
              <a:buClr>
                <a:schemeClr val="tx2"/>
              </a:buClr>
              <a:buSzPct val="97619"/>
              <a:buFont typeface="Arial"/>
              <a:buChar char="•"/>
            </a:pPr>
            <a:endParaRPr lang="en-US" sz="1600" dirty="0" smtClean="0">
              <a:solidFill>
                <a:schemeClr val="dk1"/>
              </a:solidFill>
              <a:latin typeface="Calibri"/>
              <a:ea typeface="Calibri"/>
              <a:cs typeface="Calibri"/>
              <a:sym typeface="Calibri"/>
            </a:endParaRPr>
          </a:p>
          <a:p>
            <a:pPr marR="0" lvl="1" algn="l" rtl="0">
              <a:lnSpc>
                <a:spcPct val="90000"/>
              </a:lnSpc>
              <a:spcBef>
                <a:spcPts val="0"/>
              </a:spcBef>
              <a:buClr>
                <a:schemeClr val="tx2"/>
              </a:buClr>
              <a:buSzPct val="97619"/>
              <a:buFont typeface="Arial"/>
              <a:buChar char="•"/>
            </a:pPr>
            <a:r>
              <a:rPr lang="en-US" sz="2050" dirty="0" smtClean="0">
                <a:solidFill>
                  <a:schemeClr val="dk1"/>
                </a:solidFill>
                <a:latin typeface="Calibri"/>
                <a:ea typeface="Calibri"/>
                <a:cs typeface="Calibri"/>
                <a:sym typeface="Calibri"/>
              </a:rPr>
              <a:t> </a:t>
            </a:r>
            <a:r>
              <a:rPr lang="en" sz="2050" dirty="0" smtClean="0">
                <a:solidFill>
                  <a:schemeClr val="dk1"/>
                </a:solidFill>
                <a:latin typeface="Calibri"/>
                <a:ea typeface="Calibri"/>
                <a:cs typeface="Calibri"/>
                <a:sym typeface="Calibri"/>
              </a:rPr>
              <a:t>Apple</a:t>
            </a:r>
            <a:endParaRPr lang="en" sz="2050" dirty="0">
              <a:solidFill>
                <a:schemeClr val="dk1"/>
              </a:solidFill>
              <a:latin typeface="Calibri"/>
              <a:ea typeface="Calibri"/>
              <a:cs typeface="Calibri"/>
              <a:sym typeface="Calibri"/>
            </a:endParaRPr>
          </a:p>
          <a:p>
            <a:pPr marL="0" marR="0" lvl="0" indent="0" algn="l" rtl="0">
              <a:lnSpc>
                <a:spcPct val="90000"/>
              </a:lnSpc>
              <a:spcBef>
                <a:spcPts val="0"/>
              </a:spcBef>
              <a:buNone/>
            </a:pPr>
            <a:endParaRPr dirty="0"/>
          </a:p>
          <a:p>
            <a:pPr marL="640080" marR="0" lvl="1" indent="-116205" algn="l" rtl="0">
              <a:lnSpc>
                <a:spcPct val="90000"/>
              </a:lnSpc>
              <a:spcBef>
                <a:spcPts val="0"/>
              </a:spcBef>
              <a:buClr>
                <a:schemeClr val="accent2"/>
              </a:buClr>
              <a:buFont typeface="Arial"/>
              <a:buNone/>
            </a:pPr>
            <a:endParaRPr sz="1850" b="0" i="0" u="none" strike="noStrike" cap="none" baseline="0" dirty="0">
              <a:solidFill>
                <a:srgbClr val="FF0000"/>
              </a:solidFill>
              <a:latin typeface="Calibri"/>
              <a:ea typeface="Calibri"/>
              <a:cs typeface="Calibri"/>
              <a:sym typeface="Calibri"/>
            </a:endParaRPr>
          </a:p>
          <a:p>
            <a:pPr marL="411480" marR="0" lvl="1" indent="-5080" algn="l" rtl="0">
              <a:lnSpc>
                <a:spcPct val="90000"/>
              </a:lnSpc>
              <a:spcBef>
                <a:spcPts val="0"/>
              </a:spcBef>
              <a:buClr>
                <a:schemeClr val="accent2"/>
              </a:buClr>
              <a:buFont typeface="Arial"/>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47">
                                            <p:txEl>
                                              <p:pRg st="1" end="1"/>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47">
                                            <p:txEl>
                                              <p:pRg st="3" end="3"/>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uiExpand="1" build="p"/>
      <p:bldP spid="147"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203221" y="-89252"/>
            <a:ext cx="8507807"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US" sz="3600" b="1" i="0" u="none" strike="noStrike" cap="none" baseline="0" dirty="0" smtClean="0">
                <a:solidFill>
                  <a:schemeClr val="dk2"/>
                </a:solidFill>
                <a:latin typeface="Cambria"/>
                <a:ea typeface="Cambria"/>
                <a:cs typeface="Cambria"/>
                <a:sym typeface="Cambria"/>
              </a:rPr>
              <a:t>Resources and Capabilities of the Firm</a:t>
            </a:r>
            <a:endParaRPr lang="en" sz="3600" b="1" i="0" u="none" strike="noStrike" cap="none" baseline="0" dirty="0">
              <a:solidFill>
                <a:schemeClr val="dk2"/>
              </a:solidFill>
              <a:latin typeface="Cambria"/>
              <a:ea typeface="Cambria"/>
              <a:cs typeface="Cambria"/>
              <a:sym typeface="Cambria"/>
            </a:endParaRPr>
          </a:p>
        </p:txBody>
      </p:sp>
      <p:sp>
        <p:nvSpPr>
          <p:cNvPr id="147" name="Shape 147"/>
          <p:cNvSpPr txBox="1">
            <a:spLocks noGrp="1"/>
          </p:cNvSpPr>
          <p:nvPr>
            <p:ph type="body" idx="1"/>
          </p:nvPr>
        </p:nvSpPr>
        <p:spPr>
          <a:xfrm>
            <a:off x="-330205" y="596899"/>
            <a:ext cx="8930406" cy="3725699"/>
          </a:xfrm>
          <a:prstGeom prst="rect">
            <a:avLst/>
          </a:prstGeom>
          <a:noFill/>
          <a:ln>
            <a:noFill/>
          </a:ln>
        </p:spPr>
        <p:txBody>
          <a:bodyPr lIns="91425" tIns="91425" rIns="91425" bIns="91425" anchor="t" anchorCtr="0">
            <a:noAutofit/>
          </a:bodyPr>
          <a:lstStyle/>
          <a:p>
            <a:pPr marL="0" marR="0" lvl="0" indent="0" algn="l" rtl="0">
              <a:lnSpc>
                <a:spcPct val="90000"/>
              </a:lnSpc>
              <a:spcBef>
                <a:spcPts val="0"/>
              </a:spcBef>
              <a:buNone/>
            </a:pPr>
            <a:endParaRPr sz="2050" b="1" dirty="0">
              <a:solidFill>
                <a:schemeClr val="dk1"/>
              </a:solidFill>
              <a:latin typeface="Calibri"/>
              <a:ea typeface="Calibri"/>
              <a:cs typeface="Calibri"/>
              <a:sym typeface="Calibri"/>
            </a:endParaRPr>
          </a:p>
          <a:p>
            <a:pPr marR="0" lvl="1" algn="l" rtl="0">
              <a:lnSpc>
                <a:spcPct val="90000"/>
              </a:lnSpc>
              <a:spcBef>
                <a:spcPts val="0"/>
              </a:spcBef>
              <a:buClr>
                <a:schemeClr val="tx2"/>
              </a:buClr>
              <a:buSzPct val="97619"/>
              <a:buFont typeface="Arial"/>
              <a:buChar char="•"/>
            </a:pPr>
            <a:r>
              <a:rPr lang="en-US" sz="2200" b="1" i="0" u="none" strike="noStrike" cap="none" baseline="0" dirty="0" smtClean="0">
                <a:solidFill>
                  <a:srgbClr val="000000"/>
                </a:solidFill>
                <a:latin typeface="Calibri"/>
                <a:ea typeface="Calibri"/>
                <a:cs typeface="Calibri"/>
                <a:sym typeface="Calibri"/>
              </a:rPr>
              <a:t>Choice of HOW to Innovate:</a:t>
            </a:r>
          </a:p>
          <a:p>
            <a:pPr marL="457200" marR="0" lvl="1" indent="0" algn="l" rtl="0">
              <a:lnSpc>
                <a:spcPct val="90000"/>
              </a:lnSpc>
              <a:spcBef>
                <a:spcPts val="0"/>
              </a:spcBef>
              <a:buClr>
                <a:schemeClr val="tx2"/>
              </a:buClr>
              <a:buSzPct val="97619"/>
              <a:buNone/>
            </a:pPr>
            <a:endParaRPr lang="en-US" sz="1600" dirty="0">
              <a:solidFill>
                <a:schemeClr val="dk1"/>
              </a:solidFill>
              <a:latin typeface="Calibri"/>
              <a:ea typeface="Calibri"/>
              <a:cs typeface="Calibri"/>
              <a:sym typeface="Calibri"/>
            </a:endParaRPr>
          </a:p>
          <a:p>
            <a:pPr lvl="2">
              <a:lnSpc>
                <a:spcPct val="90000"/>
              </a:lnSpc>
              <a:buClr>
                <a:schemeClr val="tx2"/>
              </a:buClr>
              <a:buSzPct val="97619"/>
              <a:buFont typeface="Courier New"/>
              <a:buChar char="o"/>
            </a:pPr>
            <a:r>
              <a:rPr lang="en-US" sz="2200" dirty="0" smtClean="0">
                <a:latin typeface="Calibri"/>
                <a:ea typeface="Calibri"/>
                <a:cs typeface="Calibri"/>
                <a:sym typeface="Calibri"/>
              </a:rPr>
              <a:t>Licensing: </a:t>
            </a:r>
            <a:r>
              <a:rPr lang="en-US" sz="2200" dirty="0" smtClean="0">
                <a:solidFill>
                  <a:schemeClr val="dk1"/>
                </a:solidFill>
                <a:latin typeface="Calibri"/>
                <a:ea typeface="Calibri"/>
                <a:cs typeface="Calibri"/>
                <a:sym typeface="Calibri"/>
              </a:rPr>
              <a:t>Few Resources</a:t>
            </a:r>
          </a:p>
          <a:p>
            <a:pPr marL="457200" marR="0" lvl="1" indent="0" algn="l" rtl="0">
              <a:lnSpc>
                <a:spcPct val="90000"/>
              </a:lnSpc>
              <a:spcBef>
                <a:spcPts val="0"/>
              </a:spcBef>
              <a:buClr>
                <a:schemeClr val="tx2"/>
              </a:buClr>
              <a:buSzPct val="97619"/>
              <a:buNone/>
            </a:pPr>
            <a:endParaRPr lang="en-US" sz="1600" dirty="0">
              <a:solidFill>
                <a:schemeClr val="dk1"/>
              </a:solidFill>
              <a:latin typeface="Calibri"/>
              <a:ea typeface="Calibri"/>
              <a:cs typeface="Calibri"/>
              <a:sym typeface="Calibri"/>
            </a:endParaRPr>
          </a:p>
          <a:p>
            <a:pPr lvl="2">
              <a:lnSpc>
                <a:spcPct val="90000"/>
              </a:lnSpc>
              <a:buClr>
                <a:schemeClr val="tx2"/>
              </a:buClr>
              <a:buSzPct val="97619"/>
              <a:buFont typeface="Courier New"/>
              <a:buChar char="o"/>
            </a:pPr>
            <a:r>
              <a:rPr lang="en-US" sz="2200" dirty="0" smtClean="0">
                <a:solidFill>
                  <a:srgbClr val="000000"/>
                </a:solidFill>
                <a:latin typeface="Calibri"/>
                <a:ea typeface="Calibri"/>
                <a:cs typeface="Calibri"/>
                <a:sym typeface="Calibri"/>
              </a:rPr>
              <a:t>Joint Ventures and Strategic Alliances: </a:t>
            </a:r>
            <a:r>
              <a:rPr lang="en-US" sz="2200" dirty="0" smtClean="0">
                <a:solidFill>
                  <a:schemeClr val="dk1"/>
                </a:solidFill>
                <a:latin typeface="Calibri"/>
                <a:ea typeface="Calibri"/>
                <a:cs typeface="Calibri"/>
                <a:sym typeface="Calibri"/>
              </a:rPr>
              <a:t>Resources from 2 Firms</a:t>
            </a:r>
          </a:p>
          <a:p>
            <a:pPr marL="533400" marR="0" lvl="1" indent="0" algn="l" rtl="0">
              <a:lnSpc>
                <a:spcPct val="90000"/>
              </a:lnSpc>
              <a:spcBef>
                <a:spcPts val="0"/>
              </a:spcBef>
              <a:buClr>
                <a:schemeClr val="accent1"/>
              </a:buClr>
              <a:buSzPct val="97619"/>
              <a:buNone/>
            </a:pPr>
            <a:endParaRPr lang="en-US" sz="2050" dirty="0" smtClean="0">
              <a:solidFill>
                <a:schemeClr val="dk1"/>
              </a:solidFill>
              <a:latin typeface="Calibri"/>
              <a:ea typeface="Calibri"/>
              <a:cs typeface="Calibri"/>
              <a:sym typeface="Calibri"/>
            </a:endParaRPr>
          </a:p>
          <a:p>
            <a:pPr marL="0" marR="0" lvl="0" indent="0" algn="l" rtl="0">
              <a:lnSpc>
                <a:spcPct val="90000"/>
              </a:lnSpc>
              <a:spcBef>
                <a:spcPts val="0"/>
              </a:spcBef>
              <a:buNone/>
            </a:pPr>
            <a:endParaRPr dirty="0"/>
          </a:p>
          <a:p>
            <a:pPr marL="640080" marR="0" lvl="1" indent="-116205" algn="l" rtl="0">
              <a:lnSpc>
                <a:spcPct val="90000"/>
              </a:lnSpc>
              <a:spcBef>
                <a:spcPts val="0"/>
              </a:spcBef>
              <a:buClr>
                <a:schemeClr val="accent2"/>
              </a:buClr>
              <a:buFont typeface="Arial"/>
              <a:buNone/>
            </a:pPr>
            <a:endParaRPr sz="1850" b="0" i="0" u="none" strike="noStrike" cap="none" baseline="0" dirty="0">
              <a:solidFill>
                <a:srgbClr val="FF0000"/>
              </a:solidFill>
              <a:latin typeface="Calibri"/>
              <a:ea typeface="Calibri"/>
              <a:cs typeface="Calibri"/>
              <a:sym typeface="Calibri"/>
            </a:endParaRPr>
          </a:p>
          <a:p>
            <a:pPr marL="411480" marR="0" lvl="1" indent="-5080" algn="l" rtl="0">
              <a:lnSpc>
                <a:spcPct val="90000"/>
              </a:lnSpc>
              <a:spcBef>
                <a:spcPts val="0"/>
              </a:spcBef>
              <a:buClr>
                <a:schemeClr val="accent2"/>
              </a:buClr>
              <a:buFont typeface="Arial"/>
              <a:buNone/>
            </a:pPr>
            <a:endParaRPr dirty="0"/>
          </a:p>
        </p:txBody>
      </p:sp>
    </p:spTree>
    <p:extLst>
      <p:ext uri="{BB962C8B-B14F-4D97-AF65-F5344CB8AC3E}">
        <p14:creationId xmlns:p14="http://schemas.microsoft.com/office/powerpoint/2010/main" val="1566100165"/>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47">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47">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4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147">
                                            <p:txEl>
                                              <p:pRg st="1" end="1"/>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147">
                                            <p:txEl>
                                              <p:pRg st="3" end="3"/>
                                            </p:txEl>
                                          </p:spTgt>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uiExpand="1" build="p"/>
      <p:bldP spid="147" grpId="1" build="p"/>
      <p:bldP spid="147" grpId="2"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67369" y="-14964"/>
            <a:ext cx="86868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Timing Innovation: To Lead or Follow?</a:t>
            </a:r>
          </a:p>
        </p:txBody>
      </p:sp>
      <p:sp>
        <p:nvSpPr>
          <p:cNvPr id="159" name="Shape 159"/>
          <p:cNvSpPr txBox="1">
            <a:spLocks noGrp="1"/>
          </p:cNvSpPr>
          <p:nvPr>
            <p:ph type="body" idx="1"/>
          </p:nvPr>
        </p:nvSpPr>
        <p:spPr>
          <a:xfrm>
            <a:off x="97983" y="842286"/>
            <a:ext cx="8229600" cy="3725679"/>
          </a:xfrm>
          <a:prstGeom prst="rect">
            <a:avLst/>
          </a:prstGeom>
          <a:noFill/>
          <a:ln>
            <a:noFill/>
          </a:ln>
        </p:spPr>
        <p:txBody>
          <a:bodyPr lIns="91425" tIns="91425" rIns="91425" bIns="91425" anchor="t" anchorCtr="0">
            <a:noAutofit/>
          </a:bodyPr>
          <a:lstStyle/>
          <a:p>
            <a:pPr marL="457200" marR="0" lvl="0" algn="l" rtl="0">
              <a:spcBef>
                <a:spcPts val="0"/>
              </a:spcBef>
              <a:buClr>
                <a:schemeClr val="tx2"/>
              </a:buClr>
              <a:buSzPct val="100000"/>
            </a:pPr>
            <a:r>
              <a:rPr lang="en" sz="2200" b="1" i="0" u="none" strike="noStrike" cap="none" baseline="0" dirty="0">
                <a:solidFill>
                  <a:srgbClr val="000000"/>
                </a:solidFill>
                <a:latin typeface="Calibri"/>
                <a:ea typeface="Calibri"/>
                <a:cs typeface="Calibri"/>
                <a:sym typeface="Calibri"/>
              </a:rPr>
              <a:t>Early Mover Advantages Depends On: </a:t>
            </a:r>
            <a:endParaRPr lang="en-US" sz="2200" b="1" i="0" u="none" strike="noStrike" cap="none" baseline="0" dirty="0" smtClean="0">
              <a:solidFill>
                <a:srgbClr val="000000"/>
              </a:solidFill>
              <a:latin typeface="Calibri"/>
              <a:ea typeface="Calibri"/>
              <a:cs typeface="Calibri"/>
              <a:sym typeface="Calibri"/>
            </a:endParaRPr>
          </a:p>
          <a:p>
            <a:pPr marL="114300" marR="0" lvl="0" indent="0" algn="l" rtl="0">
              <a:spcBef>
                <a:spcPts val="0"/>
              </a:spcBef>
              <a:buClr>
                <a:schemeClr val="tx2"/>
              </a:buClr>
              <a:buSzPct val="100000"/>
              <a:buNone/>
            </a:pPr>
            <a:endParaRPr lang="en-US" sz="1000" b="1" dirty="0">
              <a:solidFill>
                <a:srgbClr val="1F497D"/>
              </a:solidFill>
              <a:latin typeface="Calibri"/>
              <a:ea typeface="Calibri"/>
              <a:cs typeface="Calibri"/>
              <a:sym typeface="Calibri"/>
            </a:endParaRPr>
          </a:p>
          <a:p>
            <a:pPr marL="857250" lvl="1">
              <a:buClr>
                <a:schemeClr val="tx2"/>
              </a:buClr>
              <a:buSzPct val="100000"/>
              <a:buFont typeface="Courier New"/>
              <a:buChar char="o"/>
            </a:pPr>
            <a:r>
              <a:rPr lang="en" sz="2200" b="0" i="0" u="none" strike="noStrike" cap="none" baseline="0" dirty="0" smtClean="0">
                <a:latin typeface="Calibri"/>
                <a:ea typeface="Calibri"/>
                <a:cs typeface="Calibri"/>
                <a:sym typeface="Calibri"/>
              </a:rPr>
              <a:t>Extent </a:t>
            </a:r>
            <a:r>
              <a:rPr lang="en" sz="2200" b="0" i="0" u="none" strike="noStrike" cap="none" baseline="0" dirty="0">
                <a:latin typeface="Calibri"/>
                <a:ea typeface="Calibri"/>
                <a:cs typeface="Calibri"/>
                <a:sym typeface="Calibri"/>
              </a:rPr>
              <a:t>to Which Innovation can be Protected </a:t>
            </a:r>
            <a:endParaRPr lang="en-US" sz="2200" b="0" i="0" u="none" strike="noStrike" cap="none" baseline="0" dirty="0" smtClean="0">
              <a:latin typeface="Calibri"/>
              <a:ea typeface="Calibri"/>
              <a:cs typeface="Calibri"/>
              <a:sym typeface="Calibri"/>
            </a:endParaRPr>
          </a:p>
          <a:p>
            <a:pPr marL="571500" lvl="1" indent="0">
              <a:buClr>
                <a:schemeClr val="tx2"/>
              </a:buClr>
              <a:buSzPct val="100000"/>
              <a:buNone/>
            </a:pPr>
            <a:endParaRPr lang="en-US" sz="1600" dirty="0">
              <a:latin typeface="Calibri"/>
              <a:ea typeface="Calibri"/>
              <a:cs typeface="Calibri"/>
              <a:sym typeface="Calibri"/>
            </a:endParaRPr>
          </a:p>
          <a:p>
            <a:pPr marL="857250" lvl="1">
              <a:buClr>
                <a:schemeClr val="tx2"/>
              </a:buClr>
              <a:buSzPct val="100000"/>
              <a:buFont typeface="Courier New"/>
              <a:buChar char="o"/>
            </a:pPr>
            <a:r>
              <a:rPr lang="en" sz="2200" b="0" i="0" u="none" strike="noStrike" cap="none" baseline="0" dirty="0" smtClean="0">
                <a:latin typeface="Calibri"/>
                <a:ea typeface="Calibri"/>
                <a:cs typeface="Calibri"/>
                <a:sym typeface="Calibri"/>
              </a:rPr>
              <a:t>Importance </a:t>
            </a:r>
            <a:r>
              <a:rPr lang="en" sz="2200" b="0" i="0" u="none" strike="noStrike" cap="none" baseline="0" dirty="0">
                <a:latin typeface="Calibri"/>
                <a:ea typeface="Calibri"/>
                <a:cs typeface="Calibri"/>
                <a:sym typeface="Calibri"/>
              </a:rPr>
              <a:t>of Complementary </a:t>
            </a:r>
            <a:r>
              <a:rPr lang="en" sz="2200" b="0" i="0" u="none" strike="noStrike" cap="none" baseline="0" dirty="0" smtClean="0">
                <a:latin typeface="Calibri"/>
                <a:ea typeface="Calibri"/>
                <a:cs typeface="Calibri"/>
                <a:sym typeface="Calibri"/>
              </a:rPr>
              <a:t>Resources</a:t>
            </a:r>
            <a:endParaRPr lang="en-US" sz="2200" b="0" i="0" u="none" strike="noStrike" cap="none" baseline="0" dirty="0" smtClean="0">
              <a:latin typeface="Calibri"/>
              <a:ea typeface="Calibri"/>
              <a:cs typeface="Calibri"/>
              <a:sym typeface="Calibri"/>
            </a:endParaRPr>
          </a:p>
          <a:p>
            <a:pPr marL="571500" lvl="1" indent="0">
              <a:buClr>
                <a:schemeClr val="tx2"/>
              </a:buClr>
              <a:buSzPct val="100000"/>
              <a:buNone/>
            </a:pPr>
            <a:endParaRPr lang="en-US" sz="1600" dirty="0">
              <a:latin typeface="Calibri"/>
              <a:ea typeface="Calibri"/>
              <a:cs typeface="Calibri"/>
              <a:sym typeface="Calibri"/>
            </a:endParaRPr>
          </a:p>
          <a:p>
            <a:pPr marL="857250" lvl="1">
              <a:buClr>
                <a:schemeClr val="tx2"/>
              </a:buClr>
              <a:buSzPct val="100000"/>
              <a:buFont typeface="Courier New"/>
              <a:buChar char="o"/>
            </a:pPr>
            <a:r>
              <a:rPr lang="en" sz="2200" b="0" i="0" u="none" strike="noStrike" cap="none" baseline="0" dirty="0" smtClean="0">
                <a:latin typeface="Calibri"/>
                <a:ea typeface="Calibri"/>
                <a:cs typeface="Calibri"/>
                <a:sym typeface="Calibri"/>
              </a:rPr>
              <a:t>Potential </a:t>
            </a:r>
            <a:r>
              <a:rPr lang="en" sz="2200" b="0" i="0" u="none" strike="noStrike" cap="none" baseline="0" dirty="0">
                <a:latin typeface="Calibri"/>
                <a:ea typeface="Calibri"/>
                <a:cs typeface="Calibri"/>
                <a:sym typeface="Calibri"/>
              </a:rPr>
              <a:t>to Establish a Standard </a:t>
            </a:r>
          </a:p>
          <a:p>
            <a:pPr marL="114300" marR="0" lvl="0" indent="0" algn="l" rtl="0">
              <a:spcBef>
                <a:spcPts val="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59">
                                            <p:txEl>
                                              <p:pRg st="0" end="0"/>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5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2" nodeType="clickEffect">
                                  <p:stCondLst>
                                    <p:cond delay="0"/>
                                  </p:stCondLst>
                                  <p:childTnLst>
                                    <p:set>
                                      <p:cBhvr>
                                        <p:cTn id="16" dur="1" fill="hold">
                                          <p:stCondLst>
                                            <p:cond delay="0"/>
                                          </p:stCondLst>
                                        </p:cTn>
                                        <p:tgtEl>
                                          <p:spTgt spid="159">
                                            <p:txEl>
                                              <p:pRg st="0" end="0"/>
                                            </p:txEl>
                                          </p:spTgt>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159">
                                            <p:txEl>
                                              <p:pRg st="2" end="2"/>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15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3" nodeType="clickEffect">
                                  <p:stCondLst>
                                    <p:cond delay="0"/>
                                  </p:stCondLst>
                                  <p:childTnLst>
                                    <p:set>
                                      <p:cBhvr>
                                        <p:cTn id="24" dur="1" fill="hold">
                                          <p:stCondLst>
                                            <p:cond delay="0"/>
                                          </p:stCondLst>
                                        </p:cTn>
                                        <p:tgtEl>
                                          <p:spTgt spid="159">
                                            <p:txEl>
                                              <p:pRg st="0" end="0"/>
                                            </p:txEl>
                                          </p:spTgt>
                                        </p:tgtEl>
                                        <p:attrNameLst>
                                          <p:attrName>style.visibility</p:attrName>
                                        </p:attrNameLst>
                                      </p:cBhvr>
                                      <p:to>
                                        <p:strVal val="visible"/>
                                      </p:to>
                                    </p:set>
                                  </p:childTnLst>
                                </p:cTn>
                              </p:par>
                              <p:par>
                                <p:cTn id="25" presetID="1" presetClass="entr" presetSubtype="0" fill="hold" grpId="3" nodeType="withEffect">
                                  <p:stCondLst>
                                    <p:cond delay="0"/>
                                  </p:stCondLst>
                                  <p:childTnLst>
                                    <p:set>
                                      <p:cBhvr>
                                        <p:cTn id="26" dur="1" fill="hold">
                                          <p:stCondLst>
                                            <p:cond delay="0"/>
                                          </p:stCondLst>
                                        </p:cTn>
                                        <p:tgtEl>
                                          <p:spTgt spid="159">
                                            <p:txEl>
                                              <p:pRg st="2" end="2"/>
                                            </p:txEl>
                                          </p:spTgt>
                                        </p:tgtEl>
                                        <p:attrNameLst>
                                          <p:attrName>style.visibility</p:attrName>
                                        </p:attrNameLst>
                                      </p:cBhvr>
                                      <p:to>
                                        <p:strVal val="visible"/>
                                      </p:to>
                                    </p:set>
                                  </p:childTnLst>
                                </p:cTn>
                              </p:par>
                              <p:par>
                                <p:cTn id="27" presetID="1" presetClass="entr" presetSubtype="0" fill="hold" grpId="3" nodeType="withEffect">
                                  <p:stCondLst>
                                    <p:cond delay="0"/>
                                  </p:stCondLst>
                                  <p:childTnLst>
                                    <p:set>
                                      <p:cBhvr>
                                        <p:cTn id="28" dur="1" fill="hold">
                                          <p:stCondLst>
                                            <p:cond delay="0"/>
                                          </p:stCondLst>
                                        </p:cTn>
                                        <p:tgtEl>
                                          <p:spTgt spid="159">
                                            <p:txEl>
                                              <p:pRg st="4" end="4"/>
                                            </p:txEl>
                                          </p:spTgt>
                                        </p:tgtEl>
                                        <p:attrNameLst>
                                          <p:attrName>style.visibility</p:attrName>
                                        </p:attrNameLst>
                                      </p:cBhvr>
                                      <p:to>
                                        <p:strVal val="visible"/>
                                      </p:to>
                                    </p:set>
                                  </p:childTnLst>
                                </p:cTn>
                              </p:par>
                              <p:par>
                                <p:cTn id="29" presetID="1" presetClass="entr" presetSubtype="0" fill="hold" grpId="3" nodeType="withEffect">
                                  <p:stCondLst>
                                    <p:cond delay="0"/>
                                  </p:stCondLst>
                                  <p:childTnLst>
                                    <p:set>
                                      <p:cBhvr>
                                        <p:cTn id="30" dur="1" fill="hold">
                                          <p:stCondLst>
                                            <p:cond delay="0"/>
                                          </p:stCondLst>
                                        </p:cTn>
                                        <p:tgtEl>
                                          <p:spTgt spid="1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uiExpand="1" build="p"/>
      <p:bldP spid="159" grpId="1" build="p"/>
      <p:bldP spid="159" grpId="2" build="p"/>
      <p:bldP spid="159" grpId="3"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262716" y="-64601"/>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Managing Risks</a:t>
            </a:r>
          </a:p>
        </p:txBody>
      </p:sp>
      <p:sp>
        <p:nvSpPr>
          <p:cNvPr id="165" name="Shape 165"/>
          <p:cNvSpPr txBox="1">
            <a:spLocks noGrp="1"/>
          </p:cNvSpPr>
          <p:nvPr>
            <p:ph type="body" idx="1"/>
          </p:nvPr>
        </p:nvSpPr>
        <p:spPr>
          <a:xfrm>
            <a:off x="162129" y="805038"/>
            <a:ext cx="8229600" cy="3725679"/>
          </a:xfrm>
          <a:prstGeom prst="rect">
            <a:avLst/>
          </a:prstGeom>
          <a:noFill/>
          <a:ln>
            <a:noFill/>
          </a:ln>
        </p:spPr>
        <p:txBody>
          <a:bodyPr lIns="91425" tIns="91425" rIns="91425" bIns="91425" anchor="t" anchorCtr="0">
            <a:noAutofit/>
          </a:bodyPr>
          <a:lstStyle/>
          <a:p>
            <a:pPr marL="457200" marR="0" lvl="0" algn="l" rtl="0">
              <a:spcBef>
                <a:spcPts val="0"/>
              </a:spcBef>
              <a:buClr>
                <a:schemeClr val="tx2"/>
              </a:buClr>
              <a:buSzPct val="100000"/>
            </a:pPr>
            <a:r>
              <a:rPr lang="en" sz="2200" b="1" i="0" u="none" strike="noStrike" cap="none" baseline="0" dirty="0">
                <a:solidFill>
                  <a:srgbClr val="000000"/>
                </a:solidFill>
                <a:latin typeface="Calibri"/>
                <a:ea typeface="Calibri"/>
                <a:cs typeface="Calibri"/>
                <a:sym typeface="Calibri"/>
              </a:rPr>
              <a:t>Two Main Resources of Uncertainty: </a:t>
            </a:r>
            <a:endParaRPr lang="en-US" sz="2200" b="1" i="0" u="none" strike="noStrike" cap="none" baseline="0" dirty="0" smtClean="0">
              <a:solidFill>
                <a:srgbClr val="000000"/>
              </a:solidFill>
              <a:latin typeface="Calibri"/>
              <a:ea typeface="Calibri"/>
              <a:cs typeface="Calibri"/>
              <a:sym typeface="Calibri"/>
            </a:endParaRPr>
          </a:p>
          <a:p>
            <a:pPr marL="114300" marR="0" lvl="0" indent="0" algn="l" rtl="0">
              <a:spcBef>
                <a:spcPts val="0"/>
              </a:spcBef>
              <a:buClr>
                <a:schemeClr val="tx2"/>
              </a:buClr>
              <a:buSzPct val="100000"/>
              <a:buNone/>
            </a:pPr>
            <a:endParaRPr lang="en-US" sz="1600" b="1" i="0" u="none" strike="noStrike" cap="none" baseline="0" dirty="0" smtClean="0">
              <a:solidFill>
                <a:srgbClr val="1F497D"/>
              </a:solidFill>
              <a:latin typeface="Calibri"/>
              <a:ea typeface="Calibri"/>
              <a:cs typeface="Calibri"/>
              <a:sym typeface="Calibri"/>
            </a:endParaRPr>
          </a:p>
          <a:p>
            <a:pPr marL="857250" lvl="1">
              <a:buClr>
                <a:schemeClr val="tx2"/>
              </a:buClr>
              <a:buSzPct val="100000"/>
              <a:buFont typeface="Courier New"/>
              <a:buChar char="o"/>
            </a:pPr>
            <a:r>
              <a:rPr lang="en" sz="2200" b="0" i="0" u="none" strike="noStrike" cap="none" baseline="0" dirty="0" smtClean="0">
                <a:solidFill>
                  <a:srgbClr val="000000"/>
                </a:solidFill>
                <a:latin typeface="Calibri"/>
                <a:ea typeface="Calibri"/>
                <a:cs typeface="Calibri"/>
                <a:sym typeface="Calibri"/>
              </a:rPr>
              <a:t>Technological </a:t>
            </a:r>
            <a:endParaRPr lang="en-US" sz="2200" b="0" i="0" u="none" strike="noStrike" cap="none" baseline="0" dirty="0" smtClean="0">
              <a:solidFill>
                <a:srgbClr val="000000"/>
              </a:solidFill>
              <a:latin typeface="Calibri"/>
              <a:ea typeface="Calibri"/>
              <a:cs typeface="Calibri"/>
              <a:sym typeface="Calibri"/>
            </a:endParaRPr>
          </a:p>
          <a:p>
            <a:pPr marL="571500" lvl="1" indent="0">
              <a:buClr>
                <a:schemeClr val="tx2"/>
              </a:buClr>
              <a:buSzPct val="100000"/>
              <a:buNone/>
            </a:pPr>
            <a:endParaRPr lang="en-US" sz="1600" dirty="0">
              <a:solidFill>
                <a:srgbClr val="000000"/>
              </a:solidFill>
              <a:latin typeface="Calibri"/>
              <a:ea typeface="Calibri"/>
              <a:cs typeface="Calibri"/>
              <a:sym typeface="Calibri"/>
            </a:endParaRPr>
          </a:p>
          <a:p>
            <a:pPr marL="857250" lvl="1">
              <a:buClr>
                <a:schemeClr val="tx2"/>
              </a:buClr>
              <a:buSzPct val="100000"/>
              <a:buFont typeface="Courier New"/>
              <a:buChar char="o"/>
            </a:pPr>
            <a:r>
              <a:rPr lang="en" sz="2200" b="0" i="0" u="none" strike="noStrike" cap="none" baseline="0" dirty="0" smtClean="0">
                <a:solidFill>
                  <a:srgbClr val="000000"/>
                </a:solidFill>
                <a:latin typeface="Calibri"/>
                <a:ea typeface="Calibri"/>
                <a:cs typeface="Calibri"/>
                <a:sym typeface="Calibri"/>
              </a:rPr>
              <a:t>Market</a:t>
            </a:r>
            <a:endParaRPr lang="en-US" sz="2200" dirty="0">
              <a:solidFill>
                <a:srgbClr val="000000"/>
              </a:solidFill>
              <a:latin typeface="Calibri"/>
              <a:ea typeface="Calibri"/>
              <a:cs typeface="Calibri"/>
              <a:sym typeface="Calibri"/>
            </a:endParaRPr>
          </a:p>
          <a:p>
            <a:pPr marL="857250" lvl="1">
              <a:buClr>
                <a:schemeClr val="tx2"/>
              </a:buClr>
              <a:buSzPct val="100000"/>
              <a:buFont typeface="Courier New"/>
              <a:buChar char="o"/>
            </a:pPr>
            <a:endParaRPr lang="en-US" sz="2000" b="1" dirty="0">
              <a:solidFill>
                <a:srgbClr val="000000"/>
              </a:solidFill>
              <a:latin typeface="Calibri"/>
              <a:ea typeface="Calibri"/>
              <a:cs typeface="Calibri"/>
              <a:sym typeface="Calibri"/>
            </a:endParaRPr>
          </a:p>
          <a:p>
            <a:pPr marL="514350">
              <a:buClr>
                <a:schemeClr val="tx2"/>
              </a:buClr>
              <a:buSzPct val="100000"/>
            </a:pPr>
            <a:r>
              <a:rPr lang="en" sz="2200" b="1" dirty="0" smtClean="0">
                <a:solidFill>
                  <a:srgbClr val="000000"/>
                </a:solidFill>
                <a:ea typeface="Calibri"/>
                <a:cs typeface="Calibri"/>
                <a:sym typeface="Calibri"/>
              </a:rPr>
              <a:t>Useful </a:t>
            </a:r>
            <a:r>
              <a:rPr lang="en" sz="2200" b="1" dirty="0">
                <a:solidFill>
                  <a:srgbClr val="000000"/>
                </a:solidFill>
                <a:ea typeface="Calibri"/>
                <a:cs typeface="Calibri"/>
                <a:sym typeface="Calibri"/>
              </a:rPr>
              <a:t>Strategies for Limiting Risk Include</a:t>
            </a:r>
            <a:r>
              <a:rPr lang="en" sz="2200" b="1" dirty="0" smtClean="0">
                <a:solidFill>
                  <a:srgbClr val="000000"/>
                </a:solidFill>
                <a:ea typeface="Calibri"/>
                <a:cs typeface="Calibri"/>
                <a:sym typeface="Calibri"/>
              </a:rPr>
              <a:t>:</a:t>
            </a:r>
            <a:endParaRPr lang="en-US" sz="2200" b="1" dirty="0" smtClean="0">
              <a:solidFill>
                <a:srgbClr val="000000"/>
              </a:solidFill>
              <a:ea typeface="Calibri"/>
              <a:cs typeface="Calibri"/>
              <a:sym typeface="Calibri"/>
            </a:endParaRPr>
          </a:p>
          <a:p>
            <a:pPr marL="171450" indent="0">
              <a:buClr>
                <a:schemeClr val="tx2"/>
              </a:buClr>
              <a:buSzPct val="100000"/>
              <a:buNone/>
            </a:pPr>
            <a:endParaRPr lang="en-US" sz="1600" b="1" i="0" u="none" strike="noStrike" cap="none" baseline="0" dirty="0">
              <a:solidFill>
                <a:srgbClr val="1F497D"/>
              </a:solidFill>
              <a:latin typeface="Calibri"/>
              <a:ea typeface="Calibri"/>
              <a:cs typeface="Calibri"/>
              <a:sym typeface="Calibri"/>
            </a:endParaRPr>
          </a:p>
          <a:p>
            <a:pPr marL="857250" lvl="1" indent="-342900">
              <a:buClr>
                <a:schemeClr val="tx2"/>
              </a:buClr>
              <a:buSzPct val="100000"/>
              <a:buFont typeface="Courier New"/>
              <a:buChar char="o"/>
            </a:pPr>
            <a:r>
              <a:rPr lang="en" sz="2200" b="0" i="0" u="none" strike="noStrike" cap="none" baseline="0" dirty="0" smtClean="0">
                <a:solidFill>
                  <a:srgbClr val="000000"/>
                </a:solidFill>
                <a:latin typeface="Calibri"/>
                <a:ea typeface="Calibri"/>
                <a:cs typeface="Calibri"/>
                <a:sym typeface="Calibri"/>
              </a:rPr>
              <a:t>Cooperating </a:t>
            </a:r>
            <a:r>
              <a:rPr lang="en" sz="2200" b="0" i="0" u="none" strike="noStrike" cap="none" baseline="0" dirty="0">
                <a:solidFill>
                  <a:srgbClr val="000000"/>
                </a:solidFill>
                <a:latin typeface="Calibri"/>
                <a:ea typeface="Calibri"/>
                <a:cs typeface="Calibri"/>
                <a:sym typeface="Calibri"/>
              </a:rPr>
              <a:t>with Lead </a:t>
            </a:r>
            <a:r>
              <a:rPr lang="en" sz="2200" b="0" i="0" u="none" strike="noStrike" cap="none" baseline="0" dirty="0" smtClean="0">
                <a:solidFill>
                  <a:srgbClr val="000000"/>
                </a:solidFill>
                <a:latin typeface="Calibri"/>
                <a:ea typeface="Calibri"/>
                <a:cs typeface="Calibri"/>
                <a:sym typeface="Calibri"/>
              </a:rPr>
              <a:t>Users</a:t>
            </a:r>
            <a:endParaRPr lang="en-US" sz="2200" b="0" i="0" u="none" strike="noStrike" cap="none" baseline="0" dirty="0" smtClean="0">
              <a:solidFill>
                <a:srgbClr val="000000"/>
              </a:solidFill>
              <a:latin typeface="Calibri"/>
              <a:ea typeface="Calibri"/>
              <a:cs typeface="Calibri"/>
              <a:sym typeface="Calibri"/>
            </a:endParaRPr>
          </a:p>
          <a:p>
            <a:pPr marL="411480" lvl="1" indent="0">
              <a:buClr>
                <a:schemeClr val="accent1"/>
              </a:buClr>
              <a:buSzPct val="100000"/>
              <a:buNone/>
            </a:pPr>
            <a:endParaRPr lang="en-US" sz="1600" dirty="0">
              <a:solidFill>
                <a:srgbClr val="000000"/>
              </a:solidFill>
              <a:latin typeface="Calibri"/>
              <a:ea typeface="Calibri"/>
              <a:cs typeface="Calibri"/>
              <a:sym typeface="Calibri"/>
            </a:endParaRPr>
          </a:p>
          <a:p>
            <a:pPr marL="857250" lvl="1" indent="-342900">
              <a:buClr>
                <a:schemeClr val="tx2"/>
              </a:buClr>
              <a:buSzPct val="100000"/>
              <a:buFont typeface="Courier New"/>
              <a:buChar char="o"/>
            </a:pPr>
            <a:r>
              <a:rPr lang="en" sz="2200" b="0" i="0" u="none" strike="noStrike" cap="none" baseline="0" dirty="0" smtClean="0">
                <a:solidFill>
                  <a:srgbClr val="000000"/>
                </a:solidFill>
                <a:latin typeface="Calibri"/>
                <a:ea typeface="Calibri"/>
                <a:cs typeface="Calibri"/>
                <a:sym typeface="Calibri"/>
              </a:rPr>
              <a:t>Limiting </a:t>
            </a:r>
            <a:r>
              <a:rPr lang="en" sz="2200" b="0" i="0" u="none" strike="noStrike" cap="none" baseline="0" dirty="0">
                <a:solidFill>
                  <a:srgbClr val="000000"/>
                </a:solidFill>
                <a:latin typeface="Calibri"/>
                <a:ea typeface="Calibri"/>
                <a:cs typeface="Calibri"/>
                <a:sym typeface="Calibri"/>
              </a:rPr>
              <a:t>Risk </a:t>
            </a:r>
            <a:r>
              <a:rPr lang="en" sz="2200" b="0" i="0" u="none" strike="noStrike" cap="none" baseline="0" dirty="0" smtClean="0">
                <a:solidFill>
                  <a:srgbClr val="000000"/>
                </a:solidFill>
                <a:latin typeface="Calibri"/>
                <a:ea typeface="Calibri"/>
                <a:cs typeface="Calibri"/>
                <a:sym typeface="Calibri"/>
              </a:rPr>
              <a:t>Exposure</a:t>
            </a:r>
            <a:endParaRPr lang="en-US" sz="2200" dirty="0">
              <a:solidFill>
                <a:srgbClr val="000000"/>
              </a:solidFill>
              <a:latin typeface="Calibri"/>
              <a:ea typeface="Calibri"/>
              <a:cs typeface="Calibri"/>
              <a:sym typeface="Calibri"/>
            </a:endParaRPr>
          </a:p>
          <a:p>
            <a:pPr lvl="1" indent="-228600">
              <a:buClr>
                <a:schemeClr val="accent1"/>
              </a:buClr>
              <a:buSzPct val="100000"/>
              <a:buFont typeface="Courier New"/>
              <a:buChar char="o"/>
            </a:pPr>
            <a:endParaRPr lang="en-US" sz="1600" b="0" i="0" u="none" strike="noStrike" cap="none" baseline="0" dirty="0" smtClean="0">
              <a:solidFill>
                <a:srgbClr val="000000"/>
              </a:solidFill>
              <a:latin typeface="Calibri"/>
              <a:ea typeface="Calibri"/>
              <a:cs typeface="Calibri"/>
              <a:sym typeface="Calibri"/>
            </a:endParaRPr>
          </a:p>
          <a:p>
            <a:pPr marL="857250" lvl="1" indent="-342900">
              <a:buClr>
                <a:schemeClr val="tx2"/>
              </a:buClr>
              <a:buSzPct val="100000"/>
              <a:buFont typeface="Courier New"/>
              <a:buChar char="o"/>
            </a:pPr>
            <a:r>
              <a:rPr lang="en" sz="2200" b="0" i="0" u="none" strike="noStrike" cap="none" baseline="0" dirty="0" smtClean="0">
                <a:solidFill>
                  <a:srgbClr val="000000"/>
                </a:solidFill>
                <a:latin typeface="Calibri"/>
                <a:ea typeface="Calibri"/>
                <a:cs typeface="Calibri"/>
                <a:sym typeface="Calibri"/>
              </a:rPr>
              <a:t>Flexibility</a:t>
            </a:r>
            <a:endParaRPr lang="en" sz="2200" b="0" i="0" u="none" strike="noStrike" cap="none" baseline="0" dirty="0">
              <a:solidFill>
                <a:srgbClr val="000000"/>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5">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5">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5">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200616" y="-89787"/>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US" sz="3600" b="1" i="0" u="none" strike="noStrike" cap="none" baseline="0" dirty="0" smtClean="0">
                <a:solidFill>
                  <a:schemeClr val="dk2"/>
                </a:solidFill>
                <a:latin typeface="Cambria"/>
                <a:ea typeface="Cambria"/>
                <a:cs typeface="Cambria"/>
                <a:sym typeface="Cambria"/>
              </a:rPr>
              <a:t>Competing for Standards</a:t>
            </a:r>
            <a:endParaRPr lang="en" sz="3600" b="1" i="0" u="none" strike="noStrike" cap="none" baseline="0" dirty="0">
              <a:solidFill>
                <a:schemeClr val="dk2"/>
              </a:solidFill>
              <a:latin typeface="Cambria"/>
              <a:ea typeface="Cambria"/>
              <a:cs typeface="Cambria"/>
              <a:sym typeface="Cambria"/>
            </a:endParaRPr>
          </a:p>
        </p:txBody>
      </p:sp>
      <p:sp>
        <p:nvSpPr>
          <p:cNvPr id="165" name="Shape 165"/>
          <p:cNvSpPr txBox="1">
            <a:spLocks noGrp="1"/>
          </p:cNvSpPr>
          <p:nvPr>
            <p:ph type="body" idx="1"/>
          </p:nvPr>
        </p:nvSpPr>
        <p:spPr>
          <a:xfrm>
            <a:off x="200616" y="857867"/>
            <a:ext cx="8229600" cy="3725679"/>
          </a:xfrm>
          <a:prstGeom prst="rect">
            <a:avLst/>
          </a:prstGeom>
          <a:noFill/>
          <a:ln>
            <a:noFill/>
          </a:ln>
        </p:spPr>
        <p:txBody>
          <a:bodyPr lIns="91425" tIns="91425" rIns="91425" bIns="91425" anchor="t" anchorCtr="0">
            <a:noAutofit/>
          </a:bodyPr>
          <a:lstStyle/>
          <a:p>
            <a:pPr marL="342900" marR="0" lvl="0" indent="-228600" algn="l" rtl="0">
              <a:spcBef>
                <a:spcPts val="0"/>
              </a:spcBef>
              <a:buClr>
                <a:schemeClr val="tx2"/>
              </a:buClr>
              <a:buSzPct val="100000"/>
              <a:buFont typeface="Arial"/>
              <a:buChar char="•"/>
            </a:pPr>
            <a:r>
              <a:rPr lang="en-US" sz="2200" i="0" u="none" strike="noStrike" cap="none" baseline="0" dirty="0" smtClean="0">
                <a:solidFill>
                  <a:srgbClr val="000000"/>
                </a:solidFill>
                <a:latin typeface="Calibri"/>
                <a:ea typeface="Calibri"/>
                <a:cs typeface="Calibri"/>
                <a:sym typeface="Calibri"/>
              </a:rPr>
              <a:t>Why do we have standards?</a:t>
            </a:r>
          </a:p>
          <a:p>
            <a:pPr marL="114300" marR="0" lvl="0" indent="0" algn="l" rtl="0">
              <a:spcBef>
                <a:spcPts val="0"/>
              </a:spcBef>
              <a:buClr>
                <a:schemeClr val="tx2"/>
              </a:buClr>
              <a:buSzPct val="100000"/>
              <a:buNone/>
            </a:pPr>
            <a:endParaRPr lang="en-US" sz="1600" i="0" u="none" strike="noStrike" cap="none" baseline="0" dirty="0" smtClean="0">
              <a:solidFill>
                <a:srgbClr val="000000"/>
              </a:solidFill>
              <a:latin typeface="Calibri"/>
              <a:ea typeface="Calibri"/>
              <a:cs typeface="Calibri"/>
              <a:sym typeface="Calibri"/>
            </a:endParaRPr>
          </a:p>
          <a:p>
            <a:pPr marL="342900" marR="0" lvl="0" indent="-228600" algn="l" rtl="0">
              <a:spcBef>
                <a:spcPts val="0"/>
              </a:spcBef>
              <a:buClr>
                <a:schemeClr val="tx2"/>
              </a:buClr>
              <a:buSzPct val="100000"/>
              <a:buFont typeface="Arial"/>
              <a:buChar char="•"/>
            </a:pPr>
            <a:r>
              <a:rPr lang="en-US" sz="2200" dirty="0" smtClean="0">
                <a:solidFill>
                  <a:srgbClr val="000000"/>
                </a:solidFill>
                <a:latin typeface="Calibri"/>
                <a:ea typeface="Calibri"/>
                <a:cs typeface="Calibri"/>
                <a:sym typeface="Calibri"/>
              </a:rPr>
              <a:t>Interoperability</a:t>
            </a:r>
          </a:p>
          <a:p>
            <a:pPr marL="114300" marR="0" lvl="0" indent="0" algn="l" rtl="0">
              <a:spcBef>
                <a:spcPts val="0"/>
              </a:spcBef>
              <a:buClr>
                <a:schemeClr val="tx2"/>
              </a:buClr>
              <a:buSzPct val="100000"/>
              <a:buNone/>
            </a:pPr>
            <a:endParaRPr lang="en-US" sz="1600" b="1" dirty="0" smtClean="0">
              <a:solidFill>
                <a:srgbClr val="1F497D"/>
              </a:solidFill>
              <a:latin typeface="Calibri"/>
              <a:ea typeface="Calibri"/>
              <a:cs typeface="Calibri"/>
              <a:sym typeface="Calibri"/>
            </a:endParaRPr>
          </a:p>
          <a:p>
            <a:pPr marL="342900" marR="0" lvl="0" indent="-228600" algn="l" rtl="0">
              <a:spcBef>
                <a:spcPts val="0"/>
              </a:spcBef>
              <a:buClr>
                <a:schemeClr val="tx2"/>
              </a:buClr>
              <a:buSzPct val="100000"/>
              <a:buFont typeface="Arial"/>
              <a:buChar char="•"/>
            </a:pPr>
            <a:r>
              <a:rPr lang="en-US" sz="2200" b="1" i="0" u="none" strike="noStrike" cap="none" baseline="0" dirty="0" smtClean="0">
                <a:solidFill>
                  <a:srgbClr val="000000"/>
                </a:solidFill>
                <a:latin typeface="Calibri"/>
                <a:ea typeface="Calibri"/>
                <a:cs typeface="Calibri"/>
                <a:sym typeface="Calibri"/>
              </a:rPr>
              <a:t>Types</a:t>
            </a:r>
            <a:r>
              <a:rPr lang="en-US" sz="2200" b="1" i="0" u="none" strike="noStrike" cap="none" dirty="0" smtClean="0">
                <a:solidFill>
                  <a:srgbClr val="000000"/>
                </a:solidFill>
                <a:latin typeface="Calibri"/>
                <a:ea typeface="Calibri"/>
                <a:cs typeface="Calibri"/>
                <a:sym typeface="Calibri"/>
              </a:rPr>
              <a:t> of Standards: </a:t>
            </a:r>
          </a:p>
          <a:p>
            <a:pPr marL="114300" marR="0" lvl="0" indent="0" algn="l" rtl="0">
              <a:spcBef>
                <a:spcPts val="0"/>
              </a:spcBef>
              <a:buClr>
                <a:schemeClr val="tx2"/>
              </a:buClr>
              <a:buSzPct val="100000"/>
              <a:buNone/>
            </a:pPr>
            <a:endParaRPr lang="en-US" sz="1600" b="1" i="0" u="none" strike="noStrike" cap="none" dirty="0" smtClean="0">
              <a:solidFill>
                <a:srgbClr val="675E47"/>
              </a:solidFill>
              <a:latin typeface="Calibri"/>
              <a:ea typeface="Calibri"/>
              <a:cs typeface="Calibri"/>
              <a:sym typeface="Calibri"/>
            </a:endParaRPr>
          </a:p>
          <a:p>
            <a:pPr marL="857250" lvl="1" indent="-342900">
              <a:buClr>
                <a:schemeClr val="tx2"/>
              </a:buClr>
              <a:buSzPct val="100000"/>
              <a:buFont typeface="Courier New"/>
              <a:buChar char="o"/>
            </a:pPr>
            <a:r>
              <a:rPr lang="en-US" sz="2200" dirty="0" smtClean="0">
                <a:solidFill>
                  <a:schemeClr val="tx1"/>
                </a:solidFill>
                <a:latin typeface="Calibri"/>
                <a:ea typeface="Calibri"/>
                <a:cs typeface="Calibri"/>
                <a:sym typeface="Calibri"/>
              </a:rPr>
              <a:t>Public</a:t>
            </a:r>
          </a:p>
          <a:p>
            <a:pPr marL="582930" lvl="1" indent="-171450">
              <a:buClr>
                <a:schemeClr val="tx2"/>
              </a:buClr>
              <a:buSzPct val="100000"/>
              <a:buFont typeface="Courier New"/>
              <a:buChar char="o"/>
            </a:pPr>
            <a:endParaRPr lang="en-US" sz="1600" dirty="0" smtClean="0">
              <a:solidFill>
                <a:schemeClr val="tx1"/>
              </a:solidFill>
              <a:latin typeface="Calibri"/>
              <a:ea typeface="Calibri"/>
              <a:cs typeface="Calibri"/>
              <a:sym typeface="Calibri"/>
            </a:endParaRPr>
          </a:p>
          <a:p>
            <a:pPr marL="857250" lvl="1" indent="-342900">
              <a:buClr>
                <a:schemeClr val="tx2"/>
              </a:buClr>
              <a:buSzPct val="100000"/>
              <a:buFont typeface="Courier New"/>
              <a:buChar char="o"/>
            </a:pPr>
            <a:r>
              <a:rPr lang="en-US" sz="2200" i="0" u="none" strike="noStrike" cap="none" dirty="0" smtClean="0">
                <a:solidFill>
                  <a:schemeClr val="tx1"/>
                </a:solidFill>
                <a:latin typeface="Calibri"/>
                <a:ea typeface="Calibri"/>
                <a:cs typeface="Calibri"/>
                <a:sym typeface="Calibri"/>
              </a:rPr>
              <a:t>Private</a:t>
            </a:r>
          </a:p>
          <a:p>
            <a:pPr marL="582930" lvl="1" indent="-171450">
              <a:buClr>
                <a:schemeClr val="tx2"/>
              </a:buClr>
              <a:buSzPct val="100000"/>
              <a:buFont typeface="Courier New"/>
              <a:buChar char="o"/>
            </a:pPr>
            <a:endParaRPr lang="en-US" sz="1600" i="0" u="none" strike="noStrike" cap="none" dirty="0" smtClean="0">
              <a:solidFill>
                <a:schemeClr val="tx1"/>
              </a:solidFill>
              <a:latin typeface="Calibri"/>
              <a:ea typeface="Calibri"/>
              <a:cs typeface="Calibri"/>
              <a:sym typeface="Calibri"/>
            </a:endParaRPr>
          </a:p>
          <a:p>
            <a:pPr marL="857250" lvl="1" indent="-342900">
              <a:buClr>
                <a:schemeClr val="tx2"/>
              </a:buClr>
              <a:buSzPct val="100000"/>
              <a:buFont typeface="Courier New"/>
              <a:buChar char="o"/>
            </a:pPr>
            <a:r>
              <a:rPr lang="en-US" sz="2200" dirty="0" smtClean="0">
                <a:solidFill>
                  <a:schemeClr val="tx1"/>
                </a:solidFill>
                <a:latin typeface="Calibri"/>
                <a:ea typeface="Calibri"/>
                <a:cs typeface="Calibri"/>
                <a:sym typeface="Calibri"/>
              </a:rPr>
              <a:t>Mandatory</a:t>
            </a:r>
          </a:p>
          <a:p>
            <a:pPr marL="582930" lvl="1" indent="-171450">
              <a:buClr>
                <a:schemeClr val="tx2"/>
              </a:buClr>
              <a:buSzPct val="100000"/>
              <a:buFont typeface="Courier New"/>
              <a:buChar char="o"/>
            </a:pPr>
            <a:endParaRPr lang="en-US" sz="1600" dirty="0" smtClean="0">
              <a:solidFill>
                <a:schemeClr val="tx1"/>
              </a:solidFill>
              <a:latin typeface="Calibri"/>
              <a:ea typeface="Calibri"/>
              <a:cs typeface="Calibri"/>
              <a:sym typeface="Calibri"/>
            </a:endParaRPr>
          </a:p>
          <a:p>
            <a:pPr marL="857250" lvl="1" indent="-342900">
              <a:buClr>
                <a:schemeClr val="tx2"/>
              </a:buClr>
              <a:buSzPct val="100000"/>
              <a:buFont typeface="Courier New"/>
              <a:buChar char="o"/>
            </a:pPr>
            <a:r>
              <a:rPr lang="en-US" sz="2200" i="0" u="none" strike="noStrike" cap="none" dirty="0" smtClean="0">
                <a:solidFill>
                  <a:schemeClr val="tx1"/>
                </a:solidFill>
                <a:latin typeface="Calibri"/>
                <a:ea typeface="Calibri"/>
                <a:cs typeface="Calibri"/>
                <a:sym typeface="Calibri"/>
              </a:rPr>
              <a:t>De Facto</a:t>
            </a:r>
          </a:p>
          <a:p>
            <a:pPr marL="342900" marR="0" lvl="0" indent="-228600" algn="l" rtl="0">
              <a:spcBef>
                <a:spcPts val="0"/>
              </a:spcBef>
              <a:buClr>
                <a:schemeClr val="accent1"/>
              </a:buClr>
              <a:buSzPct val="100000"/>
              <a:buFont typeface="Arial"/>
              <a:buChar char="•"/>
            </a:pPr>
            <a:endParaRPr lang="en-US" sz="2200" b="1" i="0" u="none" strike="noStrike" cap="none" baseline="0" dirty="0" smtClean="0">
              <a:solidFill>
                <a:srgbClr val="675E47"/>
              </a:solidFill>
              <a:latin typeface="Calibri"/>
              <a:ea typeface="Calibri"/>
              <a:cs typeface="Calibri"/>
              <a:sym typeface="Calibri"/>
            </a:endParaRPr>
          </a:p>
          <a:p>
            <a:pPr marL="411480" marR="0" lvl="1" indent="-5080" algn="l" rtl="0">
              <a:spcBef>
                <a:spcPts val="0"/>
              </a:spcBef>
              <a:buClr>
                <a:schemeClr val="accent2"/>
              </a:buClr>
              <a:buFont typeface="Arial"/>
              <a:buNone/>
            </a:pPr>
            <a:endParaRPr sz="1200" b="0" i="0" u="none" strike="noStrike" cap="none" baseline="0" dirty="0">
              <a:solidFill>
                <a:srgbClr val="675E47"/>
              </a:solidFill>
              <a:latin typeface="Calibri"/>
              <a:ea typeface="Calibri"/>
              <a:cs typeface="Calibri"/>
              <a:sym typeface="Calibri"/>
            </a:endParaRPr>
          </a:p>
        </p:txBody>
      </p:sp>
    </p:spTree>
    <p:extLst>
      <p:ext uri="{BB962C8B-B14F-4D97-AF65-F5344CB8AC3E}">
        <p14:creationId xmlns:p14="http://schemas.microsoft.com/office/powerpoint/2010/main" val="121726026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5">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5">
                                            <p:txEl>
                                              <p:pRg st="10" end="1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513166" y="0"/>
            <a:ext cx="8229600" cy="857400"/>
          </a:xfrm>
          <a:prstGeom prst="rect">
            <a:avLst/>
          </a:prstGeom>
        </p:spPr>
        <p:txBody>
          <a:bodyPr lIns="91425" tIns="91425" rIns="91425" bIns="91425" anchor="b" anchorCtr="0">
            <a:noAutofit/>
          </a:bodyPr>
          <a:lstStyle/>
          <a:p>
            <a:pPr>
              <a:spcBef>
                <a:spcPts val="0"/>
              </a:spcBef>
              <a:buNone/>
            </a:pPr>
            <a:r>
              <a:rPr lang="en" sz="3600" b="1" dirty="0">
                <a:solidFill>
                  <a:schemeClr val="tx2"/>
                </a:solidFill>
                <a:latin typeface="Cambria"/>
                <a:ea typeface="Cambria"/>
                <a:cs typeface="Cambria"/>
                <a:sym typeface="Cambria"/>
              </a:rPr>
              <a:t>Example of De Facto Standards</a:t>
            </a:r>
          </a:p>
        </p:txBody>
      </p:sp>
      <p:pic>
        <p:nvPicPr>
          <p:cNvPr id="177" name="Shape 177"/>
          <p:cNvPicPr preferRelativeResize="0"/>
          <p:nvPr/>
        </p:nvPicPr>
        <p:blipFill>
          <a:blip r:embed="rId3">
            <a:alphaModFix/>
          </a:blip>
          <a:stretch>
            <a:fillRect/>
          </a:stretch>
        </p:blipFill>
        <p:spPr>
          <a:xfrm>
            <a:off x="2237776" y="992217"/>
            <a:ext cx="4067174" cy="3657599"/>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95621" y="86262"/>
            <a:ext cx="10040674" cy="857400"/>
          </a:xfrm>
          <a:prstGeom prst="rect">
            <a:avLst/>
          </a:prstGeom>
        </p:spPr>
        <p:txBody>
          <a:bodyPr lIns="91425" tIns="91425" rIns="91425" bIns="91425" anchor="b" anchorCtr="0">
            <a:noAutofit/>
          </a:bodyPr>
          <a:lstStyle/>
          <a:p>
            <a:pPr rtl="0">
              <a:spcBef>
                <a:spcPts val="0"/>
              </a:spcBef>
              <a:buNone/>
            </a:pPr>
            <a:r>
              <a:rPr lang="en" sz="3200" b="1" dirty="0">
                <a:solidFill>
                  <a:srgbClr val="1F497D"/>
                </a:solidFill>
                <a:latin typeface="Cambria"/>
                <a:ea typeface="Cambria"/>
                <a:cs typeface="Cambria"/>
                <a:sym typeface="Cambria"/>
              </a:rPr>
              <a:t>Why Standards Appear: </a:t>
            </a:r>
            <a:r>
              <a:rPr lang="en" sz="3200" b="1" dirty="0" smtClean="0">
                <a:solidFill>
                  <a:srgbClr val="1F497D"/>
                </a:solidFill>
                <a:latin typeface="Cambria"/>
                <a:ea typeface="Cambria"/>
                <a:cs typeface="Cambria"/>
                <a:sym typeface="Cambria"/>
              </a:rPr>
              <a:t>Network</a:t>
            </a:r>
            <a:r>
              <a:rPr lang="en-US" sz="3200" b="1" dirty="0" smtClean="0">
                <a:solidFill>
                  <a:srgbClr val="1F497D"/>
                </a:solidFill>
                <a:latin typeface="Cambria"/>
                <a:ea typeface="Cambria"/>
                <a:cs typeface="Cambria"/>
                <a:sym typeface="Cambria"/>
              </a:rPr>
              <a:t> </a:t>
            </a:r>
            <a:r>
              <a:rPr lang="en" sz="3200" b="1" dirty="0" smtClean="0">
                <a:solidFill>
                  <a:srgbClr val="1F497D"/>
                </a:solidFill>
                <a:latin typeface="Cambria"/>
                <a:ea typeface="Cambria"/>
                <a:cs typeface="Cambria"/>
                <a:sym typeface="Cambria"/>
              </a:rPr>
              <a:t>Externalities</a:t>
            </a:r>
            <a:endParaRPr lang="en" sz="3200" b="1" dirty="0">
              <a:solidFill>
                <a:srgbClr val="1F497D"/>
              </a:solidFill>
              <a:latin typeface="Cambria"/>
              <a:ea typeface="Cambria"/>
              <a:cs typeface="Cambria"/>
              <a:sym typeface="Cambria"/>
            </a:endParaRPr>
          </a:p>
          <a:p>
            <a:pPr>
              <a:spcBef>
                <a:spcPts val="0"/>
              </a:spcBef>
              <a:buNone/>
            </a:pPr>
            <a:endParaRPr sz="1600" dirty="0">
              <a:solidFill>
                <a:srgbClr val="1F497D"/>
              </a:solidFill>
            </a:endParaRPr>
          </a:p>
        </p:txBody>
      </p:sp>
      <p:sp>
        <p:nvSpPr>
          <p:cNvPr id="183" name="Shape 183"/>
          <p:cNvSpPr txBox="1">
            <a:spLocks noGrp="1"/>
          </p:cNvSpPr>
          <p:nvPr>
            <p:ph type="body" idx="1"/>
          </p:nvPr>
        </p:nvSpPr>
        <p:spPr>
          <a:xfrm>
            <a:off x="226275" y="804515"/>
            <a:ext cx="8229600" cy="3725699"/>
          </a:xfrm>
          <a:prstGeom prst="rect">
            <a:avLst/>
          </a:prstGeom>
        </p:spPr>
        <p:txBody>
          <a:bodyPr lIns="91425" tIns="91425" rIns="91425" bIns="91425" anchor="t" anchorCtr="0">
            <a:noAutofit/>
          </a:bodyPr>
          <a:lstStyle/>
          <a:p>
            <a:pPr marL="0" indent="0" rtl="0">
              <a:spcBef>
                <a:spcPts val="0"/>
              </a:spcBef>
              <a:buNone/>
            </a:pPr>
            <a:r>
              <a:rPr lang="en" sz="2200" b="1" dirty="0">
                <a:solidFill>
                  <a:srgbClr val="000000"/>
                </a:solidFill>
                <a:latin typeface="Calibri"/>
                <a:ea typeface="Calibri"/>
                <a:cs typeface="Calibri"/>
                <a:sym typeface="Calibri"/>
              </a:rPr>
              <a:t>Several </a:t>
            </a:r>
            <a:r>
              <a:rPr lang="en" sz="2200" b="1" dirty="0" smtClean="0">
                <a:solidFill>
                  <a:srgbClr val="000000"/>
                </a:solidFill>
                <a:latin typeface="Calibri"/>
                <a:ea typeface="Calibri"/>
                <a:cs typeface="Calibri"/>
                <a:sym typeface="Calibri"/>
              </a:rPr>
              <a:t>Sources:</a:t>
            </a:r>
            <a:endParaRPr lang="en-US" sz="2200" b="1" dirty="0" smtClean="0">
              <a:solidFill>
                <a:srgbClr val="000000"/>
              </a:solidFill>
              <a:latin typeface="Calibri"/>
              <a:ea typeface="Calibri"/>
              <a:cs typeface="Calibri"/>
              <a:sym typeface="Calibri"/>
            </a:endParaRPr>
          </a:p>
          <a:p>
            <a:pPr marL="0" indent="0" rtl="0">
              <a:spcBef>
                <a:spcPts val="0"/>
              </a:spcBef>
              <a:buNone/>
            </a:pPr>
            <a:endParaRPr lang="en-US" sz="1600" b="1" dirty="0" smtClean="0">
              <a:solidFill>
                <a:schemeClr val="tx1"/>
              </a:solidFill>
              <a:latin typeface="Calibri"/>
              <a:ea typeface="Calibri"/>
              <a:cs typeface="Calibri"/>
              <a:sym typeface="Calibri"/>
            </a:endParaRPr>
          </a:p>
          <a:p>
            <a:pPr marL="457200" indent="-457200" rtl="0">
              <a:spcBef>
                <a:spcPts val="0"/>
              </a:spcBef>
              <a:buFont typeface="+mj-lt"/>
              <a:buAutoNum type="arabicPeriod"/>
            </a:pPr>
            <a:r>
              <a:rPr lang="en" sz="2200" dirty="0" smtClean="0">
                <a:solidFill>
                  <a:schemeClr val="tx1"/>
                </a:solidFill>
                <a:latin typeface="Calibri"/>
                <a:ea typeface="Calibri"/>
                <a:cs typeface="Calibri"/>
                <a:sym typeface="Calibri"/>
              </a:rPr>
              <a:t>Products </a:t>
            </a:r>
            <a:r>
              <a:rPr lang="en-US" sz="2200" dirty="0">
                <a:solidFill>
                  <a:schemeClr val="tx1"/>
                </a:solidFill>
                <a:latin typeface="Calibri"/>
                <a:ea typeface="Calibri"/>
                <a:cs typeface="Calibri"/>
                <a:sym typeface="Calibri"/>
              </a:rPr>
              <a:t>W</a:t>
            </a:r>
            <a:r>
              <a:rPr lang="en" sz="2200" dirty="0" smtClean="0">
                <a:solidFill>
                  <a:schemeClr val="tx1"/>
                </a:solidFill>
                <a:latin typeface="Calibri"/>
                <a:ea typeface="Calibri"/>
                <a:cs typeface="Calibri"/>
                <a:sym typeface="Calibri"/>
              </a:rPr>
              <a:t>here </a:t>
            </a:r>
            <a:r>
              <a:rPr lang="en-US" sz="2200" dirty="0">
                <a:solidFill>
                  <a:schemeClr val="tx1"/>
                </a:solidFill>
                <a:latin typeface="Calibri"/>
                <a:ea typeface="Calibri"/>
                <a:cs typeface="Calibri"/>
                <a:sym typeface="Calibri"/>
              </a:rPr>
              <a:t>U</a:t>
            </a:r>
            <a:r>
              <a:rPr lang="en" sz="2200" dirty="0" smtClean="0">
                <a:solidFill>
                  <a:schemeClr val="tx1"/>
                </a:solidFill>
                <a:latin typeface="Calibri"/>
                <a:ea typeface="Calibri"/>
                <a:cs typeface="Calibri"/>
                <a:sym typeface="Calibri"/>
              </a:rPr>
              <a:t>sers </a:t>
            </a:r>
            <a:r>
              <a:rPr lang="en" sz="2200" dirty="0">
                <a:solidFill>
                  <a:schemeClr val="tx1"/>
                </a:solidFill>
                <a:latin typeface="Calibri"/>
                <a:ea typeface="Calibri"/>
                <a:cs typeface="Calibri"/>
                <a:sym typeface="Calibri"/>
              </a:rPr>
              <a:t>are </a:t>
            </a:r>
            <a:r>
              <a:rPr lang="en-US" sz="2200" dirty="0" smtClean="0">
                <a:solidFill>
                  <a:schemeClr val="tx1"/>
                </a:solidFill>
                <a:latin typeface="Calibri"/>
                <a:ea typeface="Calibri"/>
                <a:cs typeface="Calibri"/>
                <a:sym typeface="Calibri"/>
              </a:rPr>
              <a:t>L</a:t>
            </a:r>
            <a:r>
              <a:rPr lang="en" sz="2200" dirty="0" smtClean="0">
                <a:solidFill>
                  <a:schemeClr val="tx1"/>
                </a:solidFill>
                <a:latin typeface="Calibri"/>
                <a:ea typeface="Calibri"/>
                <a:cs typeface="Calibri"/>
                <a:sym typeface="Calibri"/>
              </a:rPr>
              <a:t>inked </a:t>
            </a:r>
            <a:r>
              <a:rPr lang="en" sz="2200" dirty="0">
                <a:solidFill>
                  <a:schemeClr val="tx1"/>
                </a:solidFill>
                <a:latin typeface="Calibri"/>
                <a:ea typeface="Calibri"/>
                <a:cs typeface="Calibri"/>
                <a:sym typeface="Calibri"/>
              </a:rPr>
              <a:t>to a </a:t>
            </a:r>
            <a:r>
              <a:rPr lang="en-US" sz="2200" dirty="0">
                <a:solidFill>
                  <a:schemeClr val="tx1"/>
                </a:solidFill>
                <a:latin typeface="Calibri"/>
                <a:ea typeface="Calibri"/>
                <a:cs typeface="Calibri"/>
                <a:sym typeface="Calibri"/>
              </a:rPr>
              <a:t>N</a:t>
            </a:r>
            <a:r>
              <a:rPr lang="en" sz="2200" dirty="0" smtClean="0">
                <a:solidFill>
                  <a:schemeClr val="tx1"/>
                </a:solidFill>
                <a:latin typeface="Calibri"/>
                <a:ea typeface="Calibri"/>
                <a:cs typeface="Calibri"/>
                <a:sym typeface="Calibri"/>
              </a:rPr>
              <a:t>etwork</a:t>
            </a:r>
            <a:endParaRPr lang="en-US" sz="2200" dirty="0" smtClean="0">
              <a:solidFill>
                <a:schemeClr val="tx1"/>
              </a:solidFill>
              <a:latin typeface="Calibri"/>
              <a:ea typeface="Calibri"/>
              <a:cs typeface="Calibri"/>
              <a:sym typeface="Calibri"/>
            </a:endParaRPr>
          </a:p>
          <a:p>
            <a:pPr marL="457200" indent="-457200" rtl="0">
              <a:spcBef>
                <a:spcPts val="0"/>
              </a:spcBef>
              <a:buFont typeface="+mj-lt"/>
              <a:buAutoNum type="arabicPeriod"/>
            </a:pPr>
            <a:endParaRPr lang="en-US" sz="1600" dirty="0" smtClean="0">
              <a:solidFill>
                <a:schemeClr val="tx1"/>
              </a:solidFill>
              <a:latin typeface="Calibri"/>
              <a:ea typeface="Calibri"/>
              <a:cs typeface="Calibri"/>
              <a:sym typeface="Calibri"/>
            </a:endParaRPr>
          </a:p>
          <a:p>
            <a:pPr marL="457200" indent="-457200" rtl="0">
              <a:spcBef>
                <a:spcPts val="0"/>
              </a:spcBef>
              <a:buFont typeface="+mj-lt"/>
              <a:buAutoNum type="arabicPeriod"/>
            </a:pPr>
            <a:r>
              <a:rPr lang="en" sz="2200" dirty="0" smtClean="0">
                <a:solidFill>
                  <a:schemeClr val="tx1"/>
                </a:solidFill>
                <a:latin typeface="Calibri"/>
                <a:ea typeface="Calibri"/>
                <a:cs typeface="Calibri"/>
                <a:sym typeface="Calibri"/>
              </a:rPr>
              <a:t>Availability </a:t>
            </a:r>
            <a:r>
              <a:rPr lang="en" sz="2200" dirty="0">
                <a:solidFill>
                  <a:schemeClr val="tx1"/>
                </a:solidFill>
                <a:latin typeface="Calibri"/>
                <a:ea typeface="Calibri"/>
                <a:cs typeface="Calibri"/>
                <a:sym typeface="Calibri"/>
              </a:rPr>
              <a:t>of </a:t>
            </a:r>
            <a:r>
              <a:rPr lang="en-US" sz="2200" dirty="0" smtClean="0">
                <a:solidFill>
                  <a:schemeClr val="tx1"/>
                </a:solidFill>
                <a:latin typeface="Calibri"/>
                <a:ea typeface="Calibri"/>
                <a:cs typeface="Calibri"/>
                <a:sym typeface="Calibri"/>
              </a:rPr>
              <a:t>C</a:t>
            </a:r>
            <a:r>
              <a:rPr lang="en" sz="2200" dirty="0" smtClean="0">
                <a:solidFill>
                  <a:schemeClr val="tx1"/>
                </a:solidFill>
                <a:latin typeface="Calibri"/>
                <a:ea typeface="Calibri"/>
                <a:cs typeface="Calibri"/>
                <a:sym typeface="Calibri"/>
              </a:rPr>
              <a:t>omplementary </a:t>
            </a:r>
            <a:r>
              <a:rPr lang="en-US" sz="2200" dirty="0">
                <a:solidFill>
                  <a:schemeClr val="tx1"/>
                </a:solidFill>
                <a:latin typeface="Calibri"/>
                <a:ea typeface="Calibri"/>
                <a:cs typeface="Calibri"/>
                <a:sym typeface="Calibri"/>
              </a:rPr>
              <a:t>P</a:t>
            </a:r>
            <a:r>
              <a:rPr lang="en" sz="2200" dirty="0" smtClean="0">
                <a:solidFill>
                  <a:schemeClr val="tx1"/>
                </a:solidFill>
                <a:latin typeface="Calibri"/>
                <a:ea typeface="Calibri"/>
                <a:cs typeface="Calibri"/>
                <a:sym typeface="Calibri"/>
              </a:rPr>
              <a:t>roducts/</a:t>
            </a:r>
            <a:r>
              <a:rPr lang="en-US" sz="2200" dirty="0" smtClean="0">
                <a:solidFill>
                  <a:schemeClr val="tx1"/>
                </a:solidFill>
                <a:latin typeface="Calibri"/>
                <a:ea typeface="Calibri"/>
                <a:cs typeface="Calibri"/>
                <a:sym typeface="Calibri"/>
              </a:rPr>
              <a:t>S</a:t>
            </a:r>
            <a:r>
              <a:rPr lang="en" sz="2200" dirty="0" smtClean="0">
                <a:solidFill>
                  <a:schemeClr val="tx1"/>
                </a:solidFill>
                <a:latin typeface="Calibri"/>
                <a:ea typeface="Calibri"/>
                <a:cs typeface="Calibri"/>
                <a:sym typeface="Calibri"/>
              </a:rPr>
              <a:t>ervice</a:t>
            </a:r>
            <a:r>
              <a:rPr lang="en-US" sz="2200" dirty="0" smtClean="0">
                <a:solidFill>
                  <a:schemeClr val="tx1"/>
                </a:solidFill>
                <a:latin typeface="Calibri"/>
                <a:ea typeface="Calibri"/>
                <a:cs typeface="Calibri"/>
                <a:sym typeface="Calibri"/>
              </a:rPr>
              <a:t>s</a:t>
            </a:r>
          </a:p>
          <a:p>
            <a:pPr marL="457200" indent="-457200" rtl="0">
              <a:spcBef>
                <a:spcPts val="0"/>
              </a:spcBef>
              <a:buFont typeface="+mj-lt"/>
              <a:buAutoNum type="arabicPeriod"/>
            </a:pPr>
            <a:endParaRPr lang="en-US" sz="1600" dirty="0" smtClean="0">
              <a:solidFill>
                <a:schemeClr val="tx1"/>
              </a:solidFill>
              <a:latin typeface="Calibri"/>
              <a:ea typeface="Calibri"/>
              <a:cs typeface="Calibri"/>
              <a:sym typeface="Calibri"/>
            </a:endParaRPr>
          </a:p>
          <a:p>
            <a:pPr marL="457200" indent="-457200" rtl="0">
              <a:spcBef>
                <a:spcPts val="0"/>
              </a:spcBef>
              <a:buFont typeface="+mj-lt"/>
              <a:buAutoNum type="arabicPeriod"/>
            </a:pPr>
            <a:r>
              <a:rPr lang="en" sz="2200" dirty="0" smtClean="0">
                <a:solidFill>
                  <a:schemeClr val="tx1"/>
                </a:solidFill>
                <a:latin typeface="Calibri"/>
                <a:ea typeface="Calibri"/>
                <a:cs typeface="Calibri"/>
                <a:sym typeface="Calibri"/>
              </a:rPr>
              <a:t>Economi</a:t>
            </a:r>
            <a:r>
              <a:rPr lang="en-US" sz="2200" dirty="0" smtClean="0">
                <a:solidFill>
                  <a:schemeClr val="tx1"/>
                </a:solidFill>
                <a:latin typeface="Calibri"/>
                <a:ea typeface="Calibri"/>
                <a:cs typeface="Calibri"/>
                <a:sym typeface="Calibri"/>
              </a:rPr>
              <a:t>z</a:t>
            </a:r>
            <a:r>
              <a:rPr lang="en" sz="2200" dirty="0" smtClean="0">
                <a:solidFill>
                  <a:schemeClr val="tx1"/>
                </a:solidFill>
                <a:latin typeface="Calibri"/>
                <a:ea typeface="Calibri"/>
                <a:cs typeface="Calibri"/>
                <a:sym typeface="Calibri"/>
              </a:rPr>
              <a:t>ing </a:t>
            </a:r>
            <a:r>
              <a:rPr lang="en" sz="2200" dirty="0">
                <a:solidFill>
                  <a:schemeClr val="tx1"/>
                </a:solidFill>
                <a:latin typeface="Calibri"/>
                <a:ea typeface="Calibri"/>
                <a:cs typeface="Calibri"/>
                <a:sym typeface="Calibri"/>
              </a:rPr>
              <a:t>on </a:t>
            </a:r>
            <a:r>
              <a:rPr lang="en-US" sz="2200" dirty="0" smtClean="0">
                <a:solidFill>
                  <a:schemeClr val="tx1"/>
                </a:solidFill>
                <a:latin typeface="Calibri"/>
                <a:ea typeface="Calibri"/>
                <a:cs typeface="Calibri"/>
                <a:sym typeface="Calibri"/>
              </a:rPr>
              <a:t>S</a:t>
            </a:r>
            <a:r>
              <a:rPr lang="en" sz="2200" dirty="0" smtClean="0">
                <a:solidFill>
                  <a:schemeClr val="tx1"/>
                </a:solidFill>
                <a:latin typeface="Calibri"/>
                <a:ea typeface="Calibri"/>
                <a:cs typeface="Calibri"/>
                <a:sym typeface="Calibri"/>
              </a:rPr>
              <a:t>witching </a:t>
            </a:r>
            <a:r>
              <a:rPr lang="en-US" sz="2200" dirty="0">
                <a:solidFill>
                  <a:schemeClr val="tx1"/>
                </a:solidFill>
                <a:latin typeface="Calibri"/>
                <a:ea typeface="Calibri"/>
                <a:cs typeface="Calibri"/>
                <a:sym typeface="Calibri"/>
              </a:rPr>
              <a:t>C</a:t>
            </a:r>
            <a:r>
              <a:rPr lang="en" sz="2200" dirty="0" smtClean="0">
                <a:solidFill>
                  <a:schemeClr val="tx1"/>
                </a:solidFill>
                <a:latin typeface="Calibri"/>
                <a:ea typeface="Calibri"/>
                <a:cs typeface="Calibri"/>
                <a:sym typeface="Calibri"/>
              </a:rPr>
              <a:t>osts</a:t>
            </a:r>
            <a:endParaRPr lang="en-US" sz="2200" dirty="0">
              <a:solidFill>
                <a:schemeClr val="tx1"/>
              </a:solidFill>
              <a:latin typeface="Calibri"/>
              <a:ea typeface="Calibri"/>
              <a:cs typeface="Calibri"/>
              <a:sym typeface="Calibri"/>
            </a:endParaRPr>
          </a:p>
          <a:p>
            <a:pPr marL="457200" indent="-457200" rtl="0">
              <a:spcBef>
                <a:spcPts val="0"/>
              </a:spcBef>
              <a:buFont typeface="+mj-lt"/>
              <a:buAutoNum type="arabicPeriod"/>
            </a:pPr>
            <a:endParaRPr lang="en-US" sz="1600" b="1" dirty="0">
              <a:solidFill>
                <a:schemeClr val="tx1"/>
              </a:solidFill>
              <a:latin typeface="Calibri"/>
              <a:ea typeface="Calibri"/>
              <a:cs typeface="Calibri"/>
              <a:sym typeface="Calibri"/>
            </a:endParaRPr>
          </a:p>
          <a:p>
            <a:pPr indent="-342900"/>
            <a:r>
              <a:rPr lang="en" sz="2200" dirty="0" smtClean="0">
                <a:solidFill>
                  <a:srgbClr val="000000"/>
                </a:solidFill>
                <a:latin typeface="Calibri"/>
                <a:ea typeface="Calibri"/>
                <a:cs typeface="Calibri"/>
                <a:sym typeface="Calibri"/>
              </a:rPr>
              <a:t>Positive feedback</a:t>
            </a:r>
            <a:endParaRPr sz="2200" dirty="0">
              <a:solidFill>
                <a:srgbClr val="000000"/>
              </a:solidFill>
              <a:latin typeface="Calibri"/>
              <a:ea typeface="Calibri"/>
              <a:cs typeface="Calibri"/>
              <a:sym typeface="Calibri"/>
            </a:endParaRPr>
          </a:p>
          <a:p>
            <a:pPr rtl="0">
              <a:spcBef>
                <a:spcPts val="0"/>
              </a:spcBef>
              <a:buNone/>
            </a:pPr>
            <a:endParaRPr sz="1600" dirty="0">
              <a:solidFill>
                <a:srgbClr val="000000"/>
              </a:solidFill>
              <a:latin typeface="Calibri"/>
              <a:ea typeface="Calibri"/>
              <a:cs typeface="Calibri"/>
              <a:sym typeface="Calibri"/>
            </a:endParaRPr>
          </a:p>
          <a:p>
            <a:pPr indent="-342900"/>
            <a:r>
              <a:rPr lang="en" sz="2200" dirty="0">
                <a:solidFill>
                  <a:srgbClr val="000000"/>
                </a:solidFill>
                <a:latin typeface="Calibri"/>
                <a:ea typeface="Calibri"/>
                <a:cs typeface="Calibri"/>
                <a:sym typeface="Calibri"/>
              </a:rPr>
              <a:t>Tipping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1120700" y="97284"/>
            <a:ext cx="8229600" cy="857400"/>
          </a:xfrm>
          <a:prstGeom prst="rect">
            <a:avLst/>
          </a:prstGeom>
        </p:spPr>
        <p:txBody>
          <a:bodyPr lIns="91425" tIns="91425" rIns="91425" bIns="91425" anchor="b" anchorCtr="0">
            <a:noAutofit/>
          </a:bodyPr>
          <a:lstStyle/>
          <a:p>
            <a:pPr rtl="0">
              <a:spcBef>
                <a:spcPts val="0"/>
              </a:spcBef>
              <a:buNone/>
            </a:pPr>
            <a:r>
              <a:rPr lang="en" sz="3600" b="1" dirty="0">
                <a:solidFill>
                  <a:srgbClr val="1F497D"/>
                </a:solidFill>
                <a:latin typeface="Cambria"/>
                <a:ea typeface="Cambria"/>
                <a:cs typeface="Cambria"/>
                <a:sym typeface="Cambria"/>
              </a:rPr>
              <a:t>Winning Standards Wars</a:t>
            </a:r>
          </a:p>
          <a:p>
            <a:pPr>
              <a:spcBef>
                <a:spcPts val="0"/>
              </a:spcBef>
              <a:buNone/>
            </a:pPr>
            <a:endParaRPr sz="1200" dirty="0"/>
          </a:p>
        </p:txBody>
      </p:sp>
      <p:sp>
        <p:nvSpPr>
          <p:cNvPr id="189" name="Shape 189"/>
          <p:cNvSpPr txBox="1">
            <a:spLocks noGrp="1"/>
          </p:cNvSpPr>
          <p:nvPr>
            <p:ph type="body" idx="1"/>
          </p:nvPr>
        </p:nvSpPr>
        <p:spPr>
          <a:xfrm>
            <a:off x="149300" y="909042"/>
            <a:ext cx="8229600" cy="3725699"/>
          </a:xfrm>
          <a:prstGeom prst="rect">
            <a:avLst/>
          </a:prstGeom>
        </p:spPr>
        <p:txBody>
          <a:bodyPr lIns="91425" tIns="91425" rIns="91425" bIns="91425" anchor="t" anchorCtr="0">
            <a:noAutofit/>
          </a:bodyPr>
          <a:lstStyle/>
          <a:p>
            <a:pPr marL="457200" lvl="0" indent="-317500" rtl="0">
              <a:spcBef>
                <a:spcPts val="0"/>
              </a:spcBef>
              <a:buClr>
                <a:schemeClr val="tx2"/>
              </a:buClr>
              <a:buSzPct val="63636"/>
              <a:buFont typeface="Arial"/>
              <a:buChar char="●"/>
            </a:pPr>
            <a:r>
              <a:rPr lang="en" sz="2200" dirty="0">
                <a:solidFill>
                  <a:srgbClr val="000000"/>
                </a:solidFill>
                <a:latin typeface="Calibri"/>
                <a:ea typeface="Calibri"/>
                <a:cs typeface="Calibri"/>
                <a:sym typeface="Calibri"/>
              </a:rPr>
              <a:t>Assemble Allies</a:t>
            </a:r>
          </a:p>
          <a:p>
            <a:pPr marL="0" indent="0" rtl="0">
              <a:lnSpc>
                <a:spcPct val="115000"/>
              </a:lnSpc>
              <a:spcBef>
                <a:spcPts val="0"/>
              </a:spcBef>
              <a:buClr>
                <a:schemeClr val="tx2"/>
              </a:buClr>
              <a:buNone/>
            </a:pPr>
            <a:endParaRPr sz="1600" dirty="0">
              <a:solidFill>
                <a:srgbClr val="000000"/>
              </a:solidFill>
              <a:latin typeface="Calibri"/>
              <a:ea typeface="Calibri"/>
              <a:cs typeface="Calibri"/>
              <a:sym typeface="Calibri"/>
            </a:endParaRPr>
          </a:p>
          <a:p>
            <a:pPr marL="457200" lvl="0" indent="-317500" rtl="0">
              <a:spcBef>
                <a:spcPts val="0"/>
              </a:spcBef>
              <a:buClr>
                <a:schemeClr val="tx2"/>
              </a:buClr>
              <a:buSzPct val="63636"/>
              <a:buFont typeface="Arial"/>
              <a:buChar char="●"/>
            </a:pPr>
            <a:r>
              <a:rPr lang="en" sz="2200" dirty="0">
                <a:solidFill>
                  <a:srgbClr val="000000"/>
                </a:solidFill>
                <a:latin typeface="Calibri"/>
                <a:ea typeface="Calibri"/>
                <a:cs typeface="Calibri"/>
                <a:sym typeface="Calibri"/>
              </a:rPr>
              <a:t>Pre-empt the market</a:t>
            </a:r>
          </a:p>
          <a:p>
            <a:pPr marL="0" indent="0" rtl="0">
              <a:lnSpc>
                <a:spcPct val="115000"/>
              </a:lnSpc>
              <a:spcBef>
                <a:spcPts val="0"/>
              </a:spcBef>
              <a:buClr>
                <a:schemeClr val="tx2"/>
              </a:buClr>
              <a:buNone/>
            </a:pPr>
            <a:endParaRPr sz="1600" dirty="0">
              <a:solidFill>
                <a:srgbClr val="000000"/>
              </a:solidFill>
              <a:latin typeface="Calibri"/>
              <a:ea typeface="Calibri"/>
              <a:cs typeface="Calibri"/>
              <a:sym typeface="Calibri"/>
            </a:endParaRPr>
          </a:p>
          <a:p>
            <a:pPr marL="457200" lvl="0" indent="-317500" rtl="0">
              <a:spcBef>
                <a:spcPts val="0"/>
              </a:spcBef>
              <a:buClr>
                <a:schemeClr val="tx2"/>
              </a:buClr>
              <a:buSzPct val="63636"/>
              <a:buFont typeface="Arial"/>
              <a:buChar char="●"/>
            </a:pPr>
            <a:r>
              <a:rPr lang="en" sz="2200" dirty="0">
                <a:solidFill>
                  <a:srgbClr val="000000"/>
                </a:solidFill>
                <a:latin typeface="Calibri"/>
                <a:ea typeface="Calibri"/>
                <a:cs typeface="Calibri"/>
                <a:sym typeface="Calibri"/>
              </a:rPr>
              <a:t>Manage expectations</a:t>
            </a:r>
          </a:p>
          <a:p>
            <a:pPr marL="0" indent="0" rtl="0">
              <a:lnSpc>
                <a:spcPct val="115000"/>
              </a:lnSpc>
              <a:spcBef>
                <a:spcPts val="0"/>
              </a:spcBef>
              <a:buClr>
                <a:schemeClr val="tx2"/>
              </a:buClr>
              <a:buNone/>
            </a:pPr>
            <a:endParaRPr sz="1600" dirty="0">
              <a:solidFill>
                <a:srgbClr val="000000"/>
              </a:solidFill>
              <a:latin typeface="Calibri"/>
              <a:ea typeface="Calibri"/>
              <a:cs typeface="Calibri"/>
              <a:sym typeface="Calibri"/>
            </a:endParaRPr>
          </a:p>
          <a:p>
            <a:pPr marL="457200" lvl="0" indent="-317500" rtl="0">
              <a:spcBef>
                <a:spcPts val="0"/>
              </a:spcBef>
              <a:buClr>
                <a:schemeClr val="tx2"/>
              </a:buClr>
              <a:buSzPct val="63636"/>
              <a:buFont typeface="Arial"/>
              <a:buChar char="●"/>
            </a:pPr>
            <a:r>
              <a:rPr lang="en" sz="2200" dirty="0">
                <a:solidFill>
                  <a:srgbClr val="000000"/>
                </a:solidFill>
                <a:latin typeface="Calibri"/>
                <a:ea typeface="Calibri"/>
                <a:cs typeface="Calibri"/>
                <a:sym typeface="Calibri"/>
              </a:rPr>
              <a:t>Evolutionary Strategy vs. Revolutionary Strategy</a:t>
            </a:r>
          </a:p>
          <a:p>
            <a:pPr marL="0" indent="0" rtl="0">
              <a:lnSpc>
                <a:spcPct val="115000"/>
              </a:lnSpc>
              <a:spcBef>
                <a:spcPts val="0"/>
              </a:spcBef>
              <a:buNone/>
            </a:pPr>
            <a:endParaRPr sz="2200" b="1" dirty="0">
              <a:solidFill>
                <a:srgbClr val="2F2B20"/>
              </a:solidFill>
              <a:latin typeface="Calibri"/>
              <a:ea typeface="Calibri"/>
              <a:cs typeface="Calibri"/>
              <a:sym typeface="Calibri"/>
            </a:endParaRPr>
          </a:p>
          <a:p>
            <a:pPr marL="0" lvl="0" indent="0" rtl="0">
              <a:lnSpc>
                <a:spcPct val="115000"/>
              </a:lnSpc>
              <a:spcBef>
                <a:spcPts val="0"/>
              </a:spcBef>
              <a:buNone/>
            </a:pPr>
            <a:endParaRPr sz="2200" b="1" dirty="0">
              <a:solidFill>
                <a:srgbClr val="2F2B20"/>
              </a:solidFill>
              <a:latin typeface="Calibri"/>
              <a:ea typeface="Calibri"/>
              <a:cs typeface="Calibri"/>
              <a:sym typeface="Calibri"/>
            </a:endParaRPr>
          </a:p>
          <a:p>
            <a:pPr>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203200" y="0"/>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Creating Conditions for </a:t>
            </a:r>
            <a:r>
              <a:rPr lang="en" sz="3200" b="1" i="0" u="none" strike="noStrike" cap="none" baseline="0" dirty="0">
                <a:solidFill>
                  <a:schemeClr val="dk2"/>
                </a:solidFill>
                <a:latin typeface="Cambria"/>
                <a:ea typeface="Cambria"/>
                <a:cs typeface="Cambria"/>
                <a:sym typeface="Cambria"/>
              </a:rPr>
              <a:t>innovation</a:t>
            </a:r>
            <a:endParaRPr lang="en" sz="3600" b="1" i="0" u="none" strike="noStrike" cap="none" baseline="0" dirty="0">
              <a:solidFill>
                <a:schemeClr val="dk2"/>
              </a:solidFill>
              <a:latin typeface="Cambria"/>
              <a:ea typeface="Cambria"/>
              <a:cs typeface="Cambria"/>
              <a:sym typeface="Cambria"/>
            </a:endParaRPr>
          </a:p>
        </p:txBody>
      </p:sp>
      <p:sp>
        <p:nvSpPr>
          <p:cNvPr id="195" name="Shape 195"/>
          <p:cNvSpPr txBox="1">
            <a:spLocks noGrp="1"/>
          </p:cNvSpPr>
          <p:nvPr>
            <p:ph type="body" idx="1"/>
          </p:nvPr>
        </p:nvSpPr>
        <p:spPr>
          <a:xfrm>
            <a:off x="203200" y="889439"/>
            <a:ext cx="8229600" cy="3725679"/>
          </a:xfrm>
          <a:prstGeom prst="rect">
            <a:avLst/>
          </a:prstGeom>
          <a:noFill/>
          <a:ln>
            <a:noFill/>
          </a:ln>
        </p:spPr>
        <p:txBody>
          <a:bodyPr lIns="91425" tIns="91425" rIns="91425" bIns="91425" anchor="t" anchorCtr="0">
            <a:noAutofit/>
          </a:bodyPr>
          <a:lstStyle/>
          <a:p>
            <a:pPr marL="431800">
              <a:buClr>
                <a:schemeClr val="tx2"/>
              </a:buClr>
              <a:buSzPct val="100000"/>
            </a:pPr>
            <a:r>
              <a:rPr lang="en" sz="2200" b="1" dirty="0">
                <a:solidFill>
                  <a:srgbClr val="000000"/>
                </a:solidFill>
                <a:latin typeface="Calibri"/>
                <a:ea typeface="Calibri"/>
                <a:cs typeface="Calibri"/>
                <a:sym typeface="Calibri"/>
              </a:rPr>
              <a:t>Managing </a:t>
            </a:r>
            <a:r>
              <a:rPr lang="en" sz="2200" b="1" dirty="0" smtClean="0">
                <a:solidFill>
                  <a:srgbClr val="000000"/>
                </a:solidFill>
                <a:latin typeface="Calibri"/>
                <a:ea typeface="Calibri"/>
                <a:cs typeface="Calibri"/>
                <a:sym typeface="Calibri"/>
              </a:rPr>
              <a:t>Creativity</a:t>
            </a:r>
            <a:r>
              <a:rPr lang="en-US" sz="2200" b="1" dirty="0" smtClean="0">
                <a:solidFill>
                  <a:srgbClr val="000000"/>
                </a:solidFill>
                <a:latin typeface="Calibri"/>
                <a:ea typeface="Calibri"/>
                <a:cs typeface="Calibri"/>
                <a:sym typeface="Calibri"/>
              </a:rPr>
              <a:t>:</a:t>
            </a:r>
          </a:p>
          <a:p>
            <a:pPr marL="88900" indent="0">
              <a:buClr>
                <a:schemeClr val="tx2"/>
              </a:buClr>
              <a:buSzPct val="100000"/>
              <a:buNone/>
            </a:pPr>
            <a:endParaRPr lang="en-US" sz="1600" b="1" dirty="0">
              <a:solidFill>
                <a:srgbClr val="000000"/>
              </a:solidFill>
              <a:latin typeface="Calibri"/>
              <a:ea typeface="Calibri"/>
              <a:cs typeface="Calibri"/>
              <a:sym typeface="Calibri"/>
            </a:endParaRPr>
          </a:p>
          <a:p>
            <a:pPr marL="889000" lvl="1" indent="-342900">
              <a:buClr>
                <a:schemeClr val="tx2"/>
              </a:buClr>
              <a:buSzPct val="100000"/>
              <a:buFont typeface="Courier New"/>
              <a:buChar char="o"/>
            </a:pPr>
            <a:r>
              <a:rPr lang="en" sz="2200" dirty="0" smtClean="0">
                <a:solidFill>
                  <a:srgbClr val="000000"/>
                </a:solidFill>
                <a:latin typeface="Calibri"/>
                <a:ea typeface="Calibri"/>
                <a:cs typeface="Calibri"/>
                <a:sym typeface="Calibri"/>
              </a:rPr>
              <a:t>Organizing </a:t>
            </a:r>
            <a:r>
              <a:rPr lang="en" sz="2200" dirty="0">
                <a:solidFill>
                  <a:srgbClr val="000000"/>
                </a:solidFill>
                <a:latin typeface="Calibri"/>
                <a:ea typeface="Calibri"/>
                <a:cs typeface="Calibri"/>
                <a:sym typeface="Calibri"/>
              </a:rPr>
              <a:t>for </a:t>
            </a:r>
            <a:r>
              <a:rPr lang="en" sz="2200" dirty="0" smtClean="0">
                <a:solidFill>
                  <a:srgbClr val="000000"/>
                </a:solidFill>
                <a:latin typeface="Calibri"/>
                <a:ea typeface="Calibri"/>
                <a:cs typeface="Calibri"/>
                <a:sym typeface="Calibri"/>
              </a:rPr>
              <a:t>Creativity</a:t>
            </a:r>
            <a:endParaRPr lang="en-US" sz="2200" dirty="0">
              <a:solidFill>
                <a:srgbClr val="000000"/>
              </a:solidFill>
              <a:latin typeface="Calibri"/>
              <a:ea typeface="Calibri"/>
              <a:cs typeface="Calibri"/>
              <a:sym typeface="Calibri"/>
            </a:endParaRPr>
          </a:p>
          <a:p>
            <a:pPr marL="831850" lvl="1">
              <a:buClr>
                <a:schemeClr val="tx2"/>
              </a:buClr>
              <a:buSzPct val="100000"/>
              <a:buFont typeface="Arial"/>
              <a:buChar char="•"/>
            </a:pPr>
            <a:endParaRPr lang="en-US" sz="1600" b="1" dirty="0" smtClean="0">
              <a:solidFill>
                <a:srgbClr val="000000"/>
              </a:solidFill>
              <a:latin typeface="Calibri"/>
              <a:ea typeface="Calibri"/>
              <a:cs typeface="Calibri"/>
              <a:sym typeface="Calibri"/>
            </a:endParaRPr>
          </a:p>
          <a:p>
            <a:pPr marL="431800">
              <a:buClr>
                <a:schemeClr val="tx2"/>
              </a:buClr>
              <a:buSzPct val="100000"/>
            </a:pPr>
            <a:r>
              <a:rPr lang="en" sz="2200" b="1" dirty="0" smtClean="0">
                <a:solidFill>
                  <a:srgbClr val="000000"/>
                </a:solidFill>
                <a:latin typeface="Calibri"/>
                <a:ea typeface="Calibri"/>
                <a:cs typeface="Calibri"/>
                <a:sym typeface="Calibri"/>
              </a:rPr>
              <a:t>Invention </a:t>
            </a:r>
            <a:r>
              <a:rPr lang="en" sz="2200" b="1" dirty="0">
                <a:solidFill>
                  <a:srgbClr val="000000"/>
                </a:solidFill>
                <a:latin typeface="Calibri"/>
                <a:ea typeface="Calibri"/>
                <a:cs typeface="Calibri"/>
                <a:sym typeface="Calibri"/>
              </a:rPr>
              <a:t>to </a:t>
            </a:r>
            <a:r>
              <a:rPr lang="en" sz="2200" b="1" dirty="0" smtClean="0">
                <a:solidFill>
                  <a:srgbClr val="000000"/>
                </a:solidFill>
                <a:latin typeface="Calibri"/>
                <a:ea typeface="Calibri"/>
                <a:cs typeface="Calibri"/>
                <a:sym typeface="Calibri"/>
              </a:rPr>
              <a:t>Innovation</a:t>
            </a:r>
            <a:r>
              <a:rPr lang="en-US" sz="2200" b="1" dirty="0" smtClean="0">
                <a:solidFill>
                  <a:srgbClr val="000000"/>
                </a:solidFill>
                <a:latin typeface="Calibri"/>
                <a:ea typeface="Calibri"/>
                <a:cs typeface="Calibri"/>
                <a:sym typeface="Calibri"/>
              </a:rPr>
              <a:t>:</a:t>
            </a:r>
          </a:p>
          <a:p>
            <a:pPr marL="946150" lvl="1" indent="-342900">
              <a:buClr>
                <a:schemeClr val="tx2"/>
              </a:buClr>
              <a:buSzPct val="100000"/>
              <a:buFont typeface="Courier New"/>
              <a:buChar char="o"/>
            </a:pPr>
            <a:endParaRPr lang="en-US" sz="1600" b="1" dirty="0">
              <a:solidFill>
                <a:srgbClr val="1F497D"/>
              </a:solidFill>
              <a:latin typeface="Calibri"/>
              <a:ea typeface="Calibri"/>
              <a:cs typeface="Calibri"/>
              <a:sym typeface="Calibri"/>
            </a:endParaRPr>
          </a:p>
          <a:p>
            <a:pPr marL="946150" lvl="1" indent="-342900">
              <a:buClr>
                <a:schemeClr val="tx2"/>
              </a:buClr>
              <a:buSzPct val="100000"/>
              <a:buFont typeface="Courier New"/>
              <a:buChar char="o"/>
            </a:pPr>
            <a:r>
              <a:rPr lang="en" sz="2200" dirty="0" smtClean="0">
                <a:solidFill>
                  <a:srgbClr val="000000"/>
                </a:solidFill>
                <a:latin typeface="Calibri"/>
                <a:ea typeface="Calibri"/>
                <a:cs typeface="Calibri"/>
                <a:sym typeface="Calibri"/>
              </a:rPr>
              <a:t>Balancing </a:t>
            </a:r>
            <a:r>
              <a:rPr lang="en" sz="2200" dirty="0">
                <a:solidFill>
                  <a:srgbClr val="000000"/>
                </a:solidFill>
                <a:latin typeface="Calibri"/>
                <a:ea typeface="Calibri"/>
                <a:cs typeface="Calibri"/>
                <a:sym typeface="Calibri"/>
              </a:rPr>
              <a:t>Creativity &amp; Commercial </a:t>
            </a:r>
            <a:r>
              <a:rPr lang="en" sz="2200" dirty="0" smtClean="0">
                <a:solidFill>
                  <a:srgbClr val="000000"/>
                </a:solidFill>
                <a:latin typeface="Calibri"/>
                <a:ea typeface="Calibri"/>
                <a:cs typeface="Calibri"/>
                <a:sym typeface="Calibri"/>
              </a:rPr>
              <a:t>Direction</a:t>
            </a:r>
            <a:endParaRPr lang="en-US" sz="2200" dirty="0" smtClean="0">
              <a:solidFill>
                <a:srgbClr val="000000"/>
              </a:solidFill>
              <a:latin typeface="Calibri"/>
              <a:ea typeface="Calibri"/>
              <a:cs typeface="Calibri"/>
              <a:sym typeface="Calibri"/>
            </a:endParaRPr>
          </a:p>
          <a:p>
            <a:pPr marL="603250" lvl="1" indent="0">
              <a:buClr>
                <a:schemeClr val="tx2"/>
              </a:buClr>
              <a:buSzPct val="100000"/>
              <a:buNone/>
            </a:pPr>
            <a:endParaRPr lang="en-US" sz="1600" dirty="0">
              <a:solidFill>
                <a:srgbClr val="000000"/>
              </a:solidFill>
              <a:latin typeface="Calibri"/>
              <a:ea typeface="Calibri"/>
              <a:cs typeface="Calibri"/>
              <a:sym typeface="Calibri"/>
            </a:endParaRPr>
          </a:p>
          <a:p>
            <a:pPr marL="946150" lvl="1" indent="-342900">
              <a:buClr>
                <a:schemeClr val="tx2"/>
              </a:buClr>
              <a:buSzPct val="100000"/>
              <a:buFont typeface="Courier New"/>
              <a:buChar char="o"/>
            </a:pPr>
            <a:r>
              <a:rPr lang="en" sz="2200" dirty="0" smtClean="0">
                <a:solidFill>
                  <a:srgbClr val="000000"/>
                </a:solidFill>
                <a:latin typeface="Calibri"/>
                <a:ea typeface="Calibri"/>
                <a:cs typeface="Calibri"/>
                <a:sym typeface="Calibri"/>
              </a:rPr>
              <a:t>Organizational </a:t>
            </a:r>
            <a:r>
              <a:rPr lang="en" sz="2200" dirty="0">
                <a:solidFill>
                  <a:srgbClr val="000000"/>
                </a:solidFill>
                <a:latin typeface="Calibri"/>
                <a:ea typeface="Calibri"/>
                <a:cs typeface="Calibri"/>
                <a:sym typeface="Calibri"/>
              </a:rPr>
              <a:t>Approaches to the Management of </a:t>
            </a:r>
            <a:r>
              <a:rPr lang="en" sz="2200" dirty="0" smtClean="0">
                <a:solidFill>
                  <a:srgbClr val="000000"/>
                </a:solidFill>
                <a:latin typeface="Calibri"/>
                <a:ea typeface="Calibri"/>
                <a:cs typeface="Calibri"/>
                <a:sym typeface="Calibri"/>
              </a:rPr>
              <a:t>Innovation</a:t>
            </a:r>
            <a:endParaRPr lang="en-US" sz="2200" dirty="0" smtClean="0">
              <a:solidFill>
                <a:srgbClr val="000000"/>
              </a:solidFill>
              <a:latin typeface="Calibri"/>
              <a:ea typeface="Calibri"/>
              <a:cs typeface="Calibri"/>
              <a:sym typeface="Calibri"/>
            </a:endParaRPr>
          </a:p>
          <a:p>
            <a:pPr marL="603250" lvl="1" indent="0">
              <a:buClr>
                <a:schemeClr val="tx2"/>
              </a:buClr>
              <a:buSzPct val="100000"/>
              <a:buNone/>
            </a:pPr>
            <a:endParaRPr lang="en-US" sz="1600" dirty="0">
              <a:solidFill>
                <a:srgbClr val="000000"/>
              </a:solidFill>
              <a:latin typeface="Calibri"/>
              <a:ea typeface="Calibri"/>
              <a:cs typeface="Calibri"/>
              <a:sym typeface="Calibri"/>
            </a:endParaRPr>
          </a:p>
          <a:p>
            <a:pPr marL="546100">
              <a:buClr>
                <a:schemeClr val="tx2"/>
              </a:buClr>
              <a:buSzPct val="100000"/>
            </a:pPr>
            <a:r>
              <a:rPr lang="en" sz="2200" dirty="0" smtClean="0">
                <a:solidFill>
                  <a:srgbClr val="000000"/>
                </a:solidFill>
                <a:latin typeface="Calibri"/>
                <a:ea typeface="Calibri"/>
                <a:cs typeface="Calibri"/>
                <a:sym typeface="Calibri"/>
              </a:rPr>
              <a:t>Innovation </a:t>
            </a:r>
            <a:r>
              <a:rPr lang="en" sz="2200" dirty="0">
                <a:solidFill>
                  <a:srgbClr val="000000"/>
                </a:solidFill>
                <a:latin typeface="Calibri"/>
                <a:ea typeface="Calibri"/>
                <a:cs typeface="Calibri"/>
                <a:sym typeface="Calibri"/>
              </a:rPr>
              <a:t>at </a:t>
            </a:r>
            <a:r>
              <a:rPr lang="en" sz="2200" dirty="0" smtClean="0">
                <a:solidFill>
                  <a:srgbClr val="000000"/>
                </a:solidFill>
                <a:latin typeface="Calibri"/>
                <a:ea typeface="Calibri"/>
                <a:cs typeface="Calibri"/>
                <a:sym typeface="Calibri"/>
              </a:rPr>
              <a:t>3M</a:t>
            </a:r>
            <a:endParaRPr lang="en-US" sz="2200" dirty="0" smtClean="0">
              <a:solidFill>
                <a:srgbClr val="000000"/>
              </a:solidFill>
              <a:latin typeface="Calibri"/>
              <a:ea typeface="Calibri"/>
              <a:cs typeface="Calibri"/>
              <a:sym typeface="Calibri"/>
            </a:endParaRPr>
          </a:p>
          <a:p>
            <a:pPr marL="203200" indent="0">
              <a:buClr>
                <a:schemeClr val="tx2"/>
              </a:buClr>
              <a:buSzPct val="100000"/>
              <a:buNone/>
            </a:pPr>
            <a:endParaRPr lang="en-US" sz="1000" dirty="0" smtClean="0">
              <a:solidFill>
                <a:srgbClr val="000000"/>
              </a:solidFill>
              <a:latin typeface="Calibri"/>
              <a:ea typeface="Calibri"/>
              <a:cs typeface="Calibri"/>
              <a:sym typeface="Calibri"/>
            </a:endParaRPr>
          </a:p>
          <a:p>
            <a:pPr marL="0" marR="0" lvl="0" indent="0" algn="l" rtl="0">
              <a:spcBef>
                <a:spcPts val="0"/>
              </a:spcBef>
              <a:buNone/>
            </a:pPr>
            <a:endParaRPr sz="2200" dirty="0">
              <a:solidFill>
                <a:schemeClr val="dk1"/>
              </a:solidFill>
              <a:latin typeface="Calibri"/>
              <a:ea typeface="Calibri"/>
              <a:cs typeface="Calibri"/>
              <a:sym typeface="Calibri"/>
            </a:endParaRPr>
          </a:p>
          <a:p>
            <a:pPr marL="0" marR="0" lvl="0" indent="0" algn="l" rtl="0">
              <a:spcBef>
                <a:spcPts val="0"/>
              </a:spcBef>
              <a:buNone/>
            </a:pPr>
            <a:endParaRPr sz="2200" dirty="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5">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5">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296779" y="0"/>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Recap</a:t>
            </a:r>
            <a:r>
              <a:rPr lang="en" b="0" i="0" u="none" strike="noStrike" cap="none" baseline="0" dirty="0">
                <a:solidFill>
                  <a:schemeClr val="dk2"/>
                </a:solidFill>
                <a:latin typeface="Cambria"/>
                <a:ea typeface="Cambria"/>
                <a:cs typeface="Cambria"/>
                <a:sym typeface="Cambria"/>
              </a:rPr>
              <a:t> </a:t>
            </a:r>
            <a:r>
              <a:rPr lang="en" sz="3600" b="1" i="0" u="none" strike="noStrike" cap="none" baseline="0" dirty="0">
                <a:solidFill>
                  <a:schemeClr val="dk2"/>
                </a:solidFill>
                <a:latin typeface="Cambria"/>
                <a:ea typeface="Cambria"/>
                <a:cs typeface="Cambria"/>
                <a:sym typeface="Cambria"/>
              </a:rPr>
              <a:t>Learning Objectives</a:t>
            </a:r>
          </a:p>
        </p:txBody>
      </p:sp>
      <p:sp>
        <p:nvSpPr>
          <p:cNvPr id="201" name="Shape 201"/>
          <p:cNvSpPr txBox="1">
            <a:spLocks noGrp="1"/>
          </p:cNvSpPr>
          <p:nvPr>
            <p:ph type="body" idx="1"/>
          </p:nvPr>
        </p:nvSpPr>
        <p:spPr>
          <a:xfrm>
            <a:off x="296779" y="857250"/>
            <a:ext cx="8229600" cy="3725679"/>
          </a:xfrm>
          <a:prstGeom prst="rect">
            <a:avLst/>
          </a:prstGeom>
          <a:noFill/>
          <a:ln>
            <a:noFill/>
          </a:ln>
        </p:spPr>
        <p:txBody>
          <a:bodyPr lIns="91425" tIns="91425" rIns="91425" bIns="91425" anchor="t" anchorCtr="0">
            <a:noAutofit/>
          </a:bodyPr>
          <a:lstStyle/>
          <a:p>
            <a:pPr marL="457200" marR="0" lvl="0" indent="-368300" algn="l" rtl="0">
              <a:spcBef>
                <a:spcPts val="0"/>
              </a:spcBef>
              <a:buClr>
                <a:schemeClr val="tx2"/>
              </a:buClr>
              <a:buSzPct val="100000"/>
              <a:buFont typeface="Calibri"/>
              <a:buChar char="•"/>
            </a:pPr>
            <a:r>
              <a:rPr lang="en" sz="2200" dirty="0">
                <a:solidFill>
                  <a:schemeClr val="dk1"/>
                </a:solidFill>
                <a:latin typeface="Calibri"/>
                <a:ea typeface="Calibri"/>
                <a:cs typeface="Calibri"/>
                <a:sym typeface="Calibri"/>
              </a:rPr>
              <a:t>How does technology affect industry structure</a:t>
            </a:r>
            <a:r>
              <a:rPr lang="en" sz="2200" dirty="0" smtClean="0">
                <a:solidFill>
                  <a:schemeClr val="dk1"/>
                </a:solidFill>
                <a:latin typeface="Calibri"/>
                <a:ea typeface="Calibri"/>
                <a:cs typeface="Calibri"/>
                <a:sym typeface="Calibri"/>
              </a:rPr>
              <a:t>?</a:t>
            </a:r>
            <a:endParaRPr lang="en-US" sz="2200" dirty="0" smtClean="0">
              <a:solidFill>
                <a:schemeClr val="dk1"/>
              </a:solidFill>
              <a:latin typeface="Calibri"/>
              <a:ea typeface="Calibri"/>
              <a:cs typeface="Calibri"/>
              <a:sym typeface="Calibri"/>
            </a:endParaRPr>
          </a:p>
          <a:p>
            <a:pPr marL="88900" marR="0" lvl="0" indent="0" algn="l" rtl="0">
              <a:spcBef>
                <a:spcPts val="0"/>
              </a:spcBef>
              <a:buClr>
                <a:schemeClr val="tx2"/>
              </a:buClr>
              <a:buSzPct val="100000"/>
              <a:buNone/>
            </a:pPr>
            <a:endParaRPr lang="en" sz="1600" dirty="0">
              <a:solidFill>
                <a:schemeClr val="dk1"/>
              </a:solidFill>
              <a:latin typeface="Calibri"/>
              <a:ea typeface="Calibri"/>
              <a:cs typeface="Calibri"/>
              <a:sym typeface="Calibri"/>
            </a:endParaRPr>
          </a:p>
          <a:p>
            <a:pPr marL="457200" marR="0" lvl="0" indent="-368300" algn="l" rtl="0">
              <a:spcBef>
                <a:spcPts val="0"/>
              </a:spcBef>
              <a:buClr>
                <a:schemeClr val="tx2"/>
              </a:buClr>
              <a:buSzPct val="100000"/>
              <a:buFont typeface="Calibri"/>
              <a:buChar char="•"/>
            </a:pPr>
            <a:r>
              <a:rPr lang="en" sz="2200" dirty="0">
                <a:solidFill>
                  <a:schemeClr val="dk1"/>
                </a:solidFill>
                <a:latin typeface="Calibri"/>
                <a:ea typeface="Calibri"/>
                <a:cs typeface="Calibri"/>
                <a:sym typeface="Calibri"/>
              </a:rPr>
              <a:t>How does technology affect competition</a:t>
            </a:r>
            <a:r>
              <a:rPr lang="en" sz="2200" dirty="0" smtClean="0">
                <a:solidFill>
                  <a:schemeClr val="dk1"/>
                </a:solidFill>
                <a:latin typeface="Calibri"/>
                <a:ea typeface="Calibri"/>
                <a:cs typeface="Calibri"/>
                <a:sym typeface="Calibri"/>
              </a:rPr>
              <a:t>?</a:t>
            </a:r>
            <a:endParaRPr lang="en-US" sz="2200" dirty="0" smtClean="0">
              <a:solidFill>
                <a:schemeClr val="dk1"/>
              </a:solidFill>
              <a:latin typeface="Calibri"/>
              <a:ea typeface="Calibri"/>
              <a:cs typeface="Calibri"/>
              <a:sym typeface="Calibri"/>
            </a:endParaRPr>
          </a:p>
          <a:p>
            <a:pPr marL="88900" marR="0" lvl="0" indent="0" algn="l" rtl="0">
              <a:spcBef>
                <a:spcPts val="0"/>
              </a:spcBef>
              <a:buClr>
                <a:schemeClr val="tx2"/>
              </a:buClr>
              <a:buSzPct val="100000"/>
              <a:buNone/>
            </a:pPr>
            <a:endParaRPr lang="en" sz="1600" dirty="0">
              <a:solidFill>
                <a:schemeClr val="dk1"/>
              </a:solidFill>
              <a:latin typeface="Calibri"/>
              <a:ea typeface="Calibri"/>
              <a:cs typeface="Calibri"/>
              <a:sym typeface="Calibri"/>
            </a:endParaRPr>
          </a:p>
          <a:p>
            <a:pPr marL="457200" marR="0" lvl="0" indent="-368300" algn="l" rtl="0">
              <a:spcBef>
                <a:spcPts val="0"/>
              </a:spcBef>
              <a:buClr>
                <a:schemeClr val="tx2"/>
              </a:buClr>
              <a:buSzPct val="100000"/>
              <a:buFont typeface="Calibri"/>
              <a:buChar char="•"/>
            </a:pPr>
            <a:r>
              <a:rPr lang="en" sz="2200" dirty="0">
                <a:solidFill>
                  <a:schemeClr val="dk1"/>
                </a:solidFill>
                <a:latin typeface="Calibri"/>
                <a:ea typeface="Calibri"/>
                <a:cs typeface="Calibri"/>
                <a:sym typeface="Calibri"/>
              </a:rPr>
              <a:t>What are the factors that determine returns to innovation and evaluate potential for innovation to establish competitive advantage</a:t>
            </a:r>
            <a:r>
              <a:rPr lang="en" sz="2200" dirty="0" smtClean="0">
                <a:solidFill>
                  <a:schemeClr val="dk1"/>
                </a:solidFill>
                <a:latin typeface="Calibri"/>
                <a:ea typeface="Calibri"/>
                <a:cs typeface="Calibri"/>
                <a:sym typeface="Calibri"/>
              </a:rPr>
              <a:t>?</a:t>
            </a:r>
            <a:endParaRPr lang="en-US" sz="2200" dirty="0" smtClean="0">
              <a:solidFill>
                <a:schemeClr val="dk1"/>
              </a:solidFill>
              <a:latin typeface="Calibri"/>
              <a:ea typeface="Calibri"/>
              <a:cs typeface="Calibri"/>
              <a:sym typeface="Calibri"/>
            </a:endParaRPr>
          </a:p>
          <a:p>
            <a:pPr marL="88900" marR="0" lvl="0" indent="0" algn="l" rtl="0">
              <a:spcBef>
                <a:spcPts val="0"/>
              </a:spcBef>
              <a:buClr>
                <a:schemeClr val="tx2"/>
              </a:buClr>
              <a:buSzPct val="100000"/>
              <a:buNone/>
            </a:pPr>
            <a:endParaRPr lang="en" sz="1600" dirty="0">
              <a:solidFill>
                <a:schemeClr val="dk1"/>
              </a:solidFill>
              <a:latin typeface="Calibri"/>
              <a:ea typeface="Calibri"/>
              <a:cs typeface="Calibri"/>
              <a:sym typeface="Calibri"/>
            </a:endParaRPr>
          </a:p>
          <a:p>
            <a:pPr marL="457200" marR="0" lvl="0" indent="-368300" algn="l" rtl="0">
              <a:spcBef>
                <a:spcPts val="0"/>
              </a:spcBef>
              <a:buClr>
                <a:schemeClr val="tx2"/>
              </a:buClr>
              <a:buSzPct val="100000"/>
              <a:buFont typeface="Calibri"/>
              <a:buChar char="•"/>
            </a:pPr>
            <a:r>
              <a:rPr lang="en" sz="2200" dirty="0">
                <a:solidFill>
                  <a:schemeClr val="dk1"/>
                </a:solidFill>
                <a:latin typeface="Calibri"/>
                <a:ea typeface="Calibri"/>
                <a:cs typeface="Calibri"/>
                <a:sym typeface="Calibri"/>
              </a:rPr>
              <a:t>What conditions must be present to implement strategy successfully?</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251933" y="-14964"/>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Learning Objectives </a:t>
            </a:r>
          </a:p>
        </p:txBody>
      </p:sp>
      <p:sp>
        <p:nvSpPr>
          <p:cNvPr id="92" name="Shape 92"/>
          <p:cNvSpPr txBox="1">
            <a:spLocks noGrp="1"/>
          </p:cNvSpPr>
          <p:nvPr>
            <p:ph type="body" idx="1"/>
          </p:nvPr>
        </p:nvSpPr>
        <p:spPr>
          <a:xfrm>
            <a:off x="251933" y="857250"/>
            <a:ext cx="8229600" cy="3725679"/>
          </a:xfrm>
          <a:prstGeom prst="rect">
            <a:avLst/>
          </a:prstGeom>
          <a:noFill/>
          <a:ln>
            <a:noFill/>
          </a:ln>
        </p:spPr>
        <p:txBody>
          <a:bodyPr lIns="91425" tIns="91425" rIns="91425" bIns="91425" anchor="t" anchorCtr="0">
            <a:noAutofit/>
          </a:bodyPr>
          <a:lstStyle/>
          <a:p>
            <a:pPr marL="381000">
              <a:buClr>
                <a:schemeClr val="tx2"/>
              </a:buClr>
              <a:buSzPct val="100000"/>
            </a:pPr>
            <a:r>
              <a:rPr lang="en" sz="2200" i="0" u="none" strike="noStrike" cap="none" baseline="0" dirty="0">
                <a:solidFill>
                  <a:schemeClr val="dk1"/>
                </a:solidFill>
                <a:latin typeface="Calibri"/>
                <a:ea typeface="Calibri"/>
                <a:cs typeface="Calibri"/>
                <a:sym typeface="Calibri"/>
              </a:rPr>
              <a:t>Links between Technology &amp; </a:t>
            </a:r>
            <a:r>
              <a:rPr lang="en" sz="2200" i="0" u="none" strike="noStrike" cap="none" baseline="0" dirty="0" smtClean="0">
                <a:solidFill>
                  <a:schemeClr val="dk1"/>
                </a:solidFill>
                <a:latin typeface="Calibri"/>
                <a:ea typeface="Calibri"/>
                <a:cs typeface="Calibri"/>
                <a:sym typeface="Calibri"/>
              </a:rPr>
              <a:t>Competition</a:t>
            </a:r>
            <a:endParaRPr lang="en-US" sz="2200" dirty="0">
              <a:solidFill>
                <a:schemeClr val="dk1"/>
              </a:solidFill>
              <a:latin typeface="Calibri"/>
              <a:ea typeface="Calibri"/>
              <a:cs typeface="Calibri"/>
              <a:sym typeface="Calibri"/>
            </a:endParaRPr>
          </a:p>
          <a:p>
            <a:pPr marL="381000">
              <a:buClr>
                <a:schemeClr val="tx2"/>
              </a:buClr>
              <a:buSzPct val="100000"/>
            </a:pPr>
            <a:endParaRPr lang="en-US" sz="1600" i="0" u="none" strike="noStrike" cap="none" baseline="0" dirty="0" smtClean="0">
              <a:solidFill>
                <a:schemeClr val="dk1"/>
              </a:solidFill>
              <a:latin typeface="Calibri"/>
              <a:ea typeface="Calibri"/>
              <a:cs typeface="Calibri"/>
              <a:sym typeface="Calibri"/>
            </a:endParaRPr>
          </a:p>
          <a:p>
            <a:pPr marL="381000">
              <a:buClr>
                <a:schemeClr val="tx2"/>
              </a:buClr>
              <a:buSzPct val="100000"/>
            </a:pPr>
            <a:r>
              <a:rPr lang="en" sz="2200" i="0" u="none" strike="noStrike" cap="none" baseline="0" dirty="0" smtClean="0">
                <a:solidFill>
                  <a:schemeClr val="dk1"/>
                </a:solidFill>
                <a:latin typeface="Calibri"/>
                <a:ea typeface="Calibri"/>
                <a:cs typeface="Calibri"/>
                <a:sym typeface="Calibri"/>
              </a:rPr>
              <a:t>Potential </a:t>
            </a:r>
            <a:r>
              <a:rPr lang="en" sz="2200" i="0" u="none" strike="noStrike" cap="none" baseline="0" dirty="0">
                <a:solidFill>
                  <a:schemeClr val="dk1"/>
                </a:solidFill>
                <a:latin typeface="Calibri"/>
                <a:ea typeface="Calibri"/>
                <a:cs typeface="Calibri"/>
                <a:sym typeface="Calibri"/>
              </a:rPr>
              <a:t>for </a:t>
            </a:r>
            <a:r>
              <a:rPr lang="en" sz="2200" i="0" u="none" strike="noStrike" cap="none" baseline="0" dirty="0" smtClean="0">
                <a:solidFill>
                  <a:schemeClr val="dk1"/>
                </a:solidFill>
                <a:latin typeface="Calibri"/>
                <a:ea typeface="Calibri"/>
                <a:cs typeface="Calibri"/>
                <a:sym typeface="Calibri"/>
              </a:rPr>
              <a:t>Innovation</a:t>
            </a:r>
            <a:endParaRPr lang="en-US" sz="2200" dirty="0" smtClean="0">
              <a:solidFill>
                <a:schemeClr val="dk1"/>
              </a:solidFill>
              <a:latin typeface="Calibri"/>
              <a:ea typeface="Calibri"/>
              <a:cs typeface="Calibri"/>
              <a:sym typeface="Calibri"/>
            </a:endParaRPr>
          </a:p>
          <a:p>
            <a:pPr marL="381000">
              <a:buClr>
                <a:schemeClr val="tx2"/>
              </a:buClr>
              <a:buSzPct val="100000"/>
            </a:pPr>
            <a:endParaRPr lang="en-US" sz="1600" i="0" u="none" strike="noStrike" cap="none" baseline="0" dirty="0" smtClean="0">
              <a:solidFill>
                <a:schemeClr val="dk1"/>
              </a:solidFill>
              <a:latin typeface="Calibri"/>
              <a:ea typeface="Calibri"/>
              <a:cs typeface="Calibri"/>
              <a:sym typeface="Calibri"/>
            </a:endParaRPr>
          </a:p>
          <a:p>
            <a:pPr marL="381000">
              <a:buClr>
                <a:schemeClr val="tx2"/>
              </a:buClr>
              <a:buSzPct val="100000"/>
            </a:pPr>
            <a:r>
              <a:rPr lang="en" sz="2200" b="1" i="0" u="none" strike="noStrike" cap="none" baseline="0" dirty="0" smtClean="0">
                <a:solidFill>
                  <a:schemeClr val="dk1"/>
                </a:solidFill>
                <a:latin typeface="Calibri"/>
                <a:ea typeface="Calibri"/>
                <a:cs typeface="Calibri"/>
                <a:sym typeface="Calibri"/>
              </a:rPr>
              <a:t>Key </a:t>
            </a:r>
            <a:r>
              <a:rPr lang="en" sz="2200" b="1" i="0" u="none" strike="noStrike" cap="none" baseline="0" dirty="0">
                <a:solidFill>
                  <a:schemeClr val="dk1"/>
                </a:solidFill>
                <a:latin typeface="Calibri"/>
                <a:ea typeface="Calibri"/>
                <a:cs typeface="Calibri"/>
                <a:sym typeface="Calibri"/>
              </a:rPr>
              <a:t>Issues in Designing Technology </a:t>
            </a:r>
            <a:r>
              <a:rPr lang="en" sz="2200" b="1" i="0" u="none" strike="noStrike" cap="none" baseline="0" dirty="0" smtClean="0">
                <a:solidFill>
                  <a:schemeClr val="dk1"/>
                </a:solidFill>
                <a:latin typeface="Calibri"/>
                <a:ea typeface="Calibri"/>
                <a:cs typeface="Calibri"/>
                <a:sym typeface="Calibri"/>
              </a:rPr>
              <a:t>Strategies</a:t>
            </a:r>
            <a:r>
              <a:rPr lang="en-US" sz="2200" b="1" i="0" u="none" strike="noStrike" cap="none" baseline="0" dirty="0" smtClean="0">
                <a:solidFill>
                  <a:schemeClr val="dk1"/>
                </a:solidFill>
                <a:latin typeface="Calibri"/>
                <a:ea typeface="Calibri"/>
                <a:cs typeface="Calibri"/>
                <a:sym typeface="Calibri"/>
              </a:rPr>
              <a:t>:</a:t>
            </a:r>
          </a:p>
          <a:p>
            <a:pPr marL="38100" indent="0">
              <a:buClr>
                <a:schemeClr val="tx2"/>
              </a:buClr>
              <a:buSzPct val="100000"/>
              <a:buNone/>
            </a:pPr>
            <a:endParaRPr lang="en-US" sz="1600" i="0" u="none" strike="noStrike" cap="none" baseline="0" dirty="0" smtClean="0">
              <a:solidFill>
                <a:schemeClr val="dk1"/>
              </a:solidFill>
              <a:latin typeface="Calibri"/>
              <a:ea typeface="Calibri"/>
              <a:cs typeface="Calibri"/>
              <a:sym typeface="Calibri"/>
            </a:endParaRPr>
          </a:p>
          <a:p>
            <a:pPr marL="781050" lvl="1">
              <a:buClr>
                <a:schemeClr val="tx2"/>
              </a:buClr>
              <a:buSzPct val="100000"/>
              <a:buFont typeface="Courier New"/>
              <a:buChar char="o"/>
            </a:pPr>
            <a:r>
              <a:rPr lang="en" sz="2000" b="0" i="0" u="none" strike="noStrike" cap="none" baseline="0" dirty="0" smtClean="0">
                <a:solidFill>
                  <a:schemeClr val="dk1"/>
                </a:solidFill>
                <a:latin typeface="Calibri"/>
                <a:ea typeface="Calibri"/>
                <a:cs typeface="Calibri"/>
                <a:sym typeface="Calibri"/>
              </a:rPr>
              <a:t>Tim</a:t>
            </a:r>
            <a:r>
              <a:rPr lang="en-US" sz="2000" b="0" i="0" u="none" strike="noStrike" cap="none" baseline="0" dirty="0" err="1" smtClean="0">
                <a:solidFill>
                  <a:schemeClr val="dk1"/>
                </a:solidFill>
                <a:latin typeface="Calibri"/>
                <a:ea typeface="Calibri"/>
                <a:cs typeface="Calibri"/>
                <a:sym typeface="Calibri"/>
              </a:rPr>
              <a:t>ing</a:t>
            </a:r>
            <a:endParaRPr lang="en-US" sz="2000" dirty="0" smtClean="0">
              <a:solidFill>
                <a:schemeClr val="dk1"/>
              </a:solidFill>
              <a:latin typeface="Calibri"/>
              <a:ea typeface="Calibri"/>
              <a:cs typeface="Calibri"/>
              <a:sym typeface="Calibri"/>
            </a:endParaRPr>
          </a:p>
          <a:p>
            <a:pPr marL="495300" lvl="1" indent="0">
              <a:buClr>
                <a:schemeClr val="tx2"/>
              </a:buClr>
              <a:buSzPct val="100000"/>
              <a:buNone/>
            </a:pPr>
            <a:endParaRPr lang="en-US" sz="1600" dirty="0">
              <a:solidFill>
                <a:schemeClr val="dk1"/>
              </a:solidFill>
              <a:latin typeface="Calibri"/>
              <a:ea typeface="Calibri"/>
              <a:cs typeface="Calibri"/>
              <a:sym typeface="Calibri"/>
            </a:endParaRPr>
          </a:p>
          <a:p>
            <a:pPr marL="781050" lvl="1">
              <a:buClr>
                <a:schemeClr val="tx2"/>
              </a:buClr>
              <a:buSzPct val="100000"/>
              <a:buFont typeface="Courier New"/>
              <a:buChar char="o"/>
            </a:pPr>
            <a:r>
              <a:rPr lang="en" sz="2000" b="0" i="0" u="none" strike="noStrike" cap="none" baseline="0" dirty="0" smtClean="0">
                <a:solidFill>
                  <a:schemeClr val="dk1"/>
                </a:solidFill>
                <a:latin typeface="Calibri"/>
                <a:ea typeface="Calibri"/>
                <a:cs typeface="Calibri"/>
                <a:sym typeface="Calibri"/>
              </a:rPr>
              <a:t>Innovation</a:t>
            </a:r>
            <a:endParaRPr lang="en-US" sz="2000" b="0" i="0" u="none" strike="noStrike" cap="none" baseline="0" dirty="0" smtClean="0">
              <a:solidFill>
                <a:schemeClr val="dk1"/>
              </a:solidFill>
              <a:latin typeface="Calibri"/>
              <a:ea typeface="Calibri"/>
              <a:cs typeface="Calibri"/>
              <a:sym typeface="Calibri"/>
            </a:endParaRPr>
          </a:p>
          <a:p>
            <a:pPr marL="495300" lvl="1" indent="0">
              <a:buClr>
                <a:schemeClr val="tx2"/>
              </a:buClr>
              <a:buSzPct val="100000"/>
              <a:buNone/>
            </a:pPr>
            <a:endParaRPr lang="en-US" sz="1600" dirty="0">
              <a:solidFill>
                <a:schemeClr val="dk1"/>
              </a:solidFill>
              <a:latin typeface="Calibri"/>
              <a:ea typeface="Calibri"/>
              <a:cs typeface="Calibri"/>
              <a:sym typeface="Calibri"/>
            </a:endParaRPr>
          </a:p>
          <a:p>
            <a:pPr marL="781050" lvl="1">
              <a:buClr>
                <a:schemeClr val="tx2"/>
              </a:buClr>
              <a:buSzPct val="100000"/>
              <a:buFont typeface="Courier New"/>
              <a:buChar char="o"/>
            </a:pPr>
            <a:r>
              <a:rPr lang="en" sz="2000" b="0" i="0" u="none" strike="noStrike" cap="none" baseline="0" dirty="0" smtClean="0">
                <a:solidFill>
                  <a:schemeClr val="dk1"/>
                </a:solidFill>
                <a:latin typeface="Calibri"/>
                <a:ea typeface="Calibri"/>
                <a:cs typeface="Calibri"/>
                <a:sym typeface="Calibri"/>
              </a:rPr>
              <a:t>Industry </a:t>
            </a:r>
            <a:r>
              <a:rPr lang="en" sz="2000" b="0" i="0" u="none" strike="noStrike" cap="none" baseline="0" dirty="0">
                <a:solidFill>
                  <a:schemeClr val="dk1"/>
                </a:solidFill>
                <a:latin typeface="Calibri"/>
                <a:ea typeface="Calibri"/>
                <a:cs typeface="Calibri"/>
                <a:sym typeface="Calibri"/>
              </a:rPr>
              <a:t>Standards</a:t>
            </a:r>
          </a:p>
          <a:p>
            <a:pPr marL="533400" marR="0" lvl="1" indent="0" algn="l" rtl="0">
              <a:spcBef>
                <a:spcPts val="0"/>
              </a:spcBef>
              <a:buClr>
                <a:schemeClr val="dk1"/>
              </a:buClr>
              <a:buFont typeface="Arial"/>
              <a:buNone/>
            </a:pPr>
            <a:endParaRPr sz="2000" b="0" i="0" u="none" strike="noStrike" cap="none" baseline="0" dirty="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243306" y="-11697"/>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Conclusion Activity</a:t>
            </a:r>
          </a:p>
        </p:txBody>
      </p:sp>
      <p:sp>
        <p:nvSpPr>
          <p:cNvPr id="207" name="Shape 207"/>
          <p:cNvSpPr txBox="1">
            <a:spLocks noGrp="1"/>
          </p:cNvSpPr>
          <p:nvPr>
            <p:ph type="body" idx="1"/>
          </p:nvPr>
        </p:nvSpPr>
        <p:spPr>
          <a:xfrm>
            <a:off x="243306" y="976642"/>
            <a:ext cx="8229600" cy="3725699"/>
          </a:xfrm>
          <a:prstGeom prst="rect">
            <a:avLst/>
          </a:prstGeom>
          <a:noFill/>
          <a:ln>
            <a:noFill/>
          </a:ln>
        </p:spPr>
        <p:txBody>
          <a:bodyPr lIns="91425" tIns="91425" rIns="91425" bIns="91425" anchor="t" anchorCtr="0">
            <a:noAutofit/>
          </a:bodyPr>
          <a:lstStyle/>
          <a:p>
            <a:pPr>
              <a:buClr>
                <a:schemeClr val="tx2"/>
              </a:buClr>
              <a:buSzPct val="100000"/>
            </a:pPr>
            <a:r>
              <a:rPr lang="en" sz="2200" dirty="0">
                <a:solidFill>
                  <a:schemeClr val="dk1"/>
                </a:solidFill>
                <a:latin typeface="Calibri"/>
                <a:ea typeface="Calibri"/>
                <a:cs typeface="Calibri"/>
                <a:sym typeface="Calibri"/>
              </a:rPr>
              <a:t>How has your company been an innovator in their </a:t>
            </a:r>
            <a:r>
              <a:rPr lang="en" sz="2200" dirty="0" smtClean="0">
                <a:solidFill>
                  <a:schemeClr val="dk1"/>
                </a:solidFill>
                <a:latin typeface="Calibri"/>
                <a:ea typeface="Calibri"/>
                <a:cs typeface="Calibri"/>
                <a:sym typeface="Calibri"/>
              </a:rPr>
              <a:t>industry?</a:t>
            </a:r>
            <a:endParaRPr lang="en-US" sz="2200" dirty="0">
              <a:solidFill>
                <a:schemeClr val="dk1"/>
              </a:solidFill>
              <a:latin typeface="Calibri"/>
              <a:ea typeface="Calibri"/>
              <a:cs typeface="Calibri"/>
              <a:sym typeface="Calibri"/>
            </a:endParaRPr>
          </a:p>
          <a:p>
            <a:pPr>
              <a:buClr>
                <a:schemeClr val="tx2"/>
              </a:buClr>
              <a:buSzPct val="100000"/>
            </a:pPr>
            <a:endParaRPr lang="en-US" sz="1600" dirty="0">
              <a:solidFill>
                <a:schemeClr val="dk1"/>
              </a:solidFill>
              <a:latin typeface="Calibri"/>
              <a:ea typeface="Calibri"/>
              <a:cs typeface="Calibri"/>
              <a:sym typeface="Calibri"/>
            </a:endParaRPr>
          </a:p>
          <a:p>
            <a:pPr>
              <a:buClr>
                <a:schemeClr val="tx2"/>
              </a:buClr>
              <a:buSzPct val="100000"/>
            </a:pPr>
            <a:r>
              <a:rPr lang="en" sz="2200" dirty="0" smtClean="0">
                <a:solidFill>
                  <a:schemeClr val="dk1"/>
                </a:solidFill>
                <a:latin typeface="Calibri"/>
                <a:ea typeface="Calibri"/>
                <a:cs typeface="Calibri"/>
                <a:sym typeface="Calibri"/>
              </a:rPr>
              <a:t>How </a:t>
            </a:r>
            <a:r>
              <a:rPr lang="en" sz="2200" dirty="0">
                <a:solidFill>
                  <a:schemeClr val="dk1"/>
                </a:solidFill>
                <a:latin typeface="Calibri"/>
                <a:ea typeface="Calibri"/>
                <a:cs typeface="Calibri"/>
                <a:sym typeface="Calibri"/>
              </a:rPr>
              <a:t>does your company compete on </a:t>
            </a:r>
            <a:r>
              <a:rPr lang="en" sz="2200" dirty="0" smtClean="0">
                <a:solidFill>
                  <a:schemeClr val="dk1"/>
                </a:solidFill>
                <a:latin typeface="Calibri"/>
                <a:ea typeface="Calibri"/>
                <a:cs typeface="Calibri"/>
                <a:sym typeface="Calibri"/>
              </a:rPr>
              <a:t>standards?</a:t>
            </a:r>
            <a:endParaRPr lang="en-US" sz="2200" dirty="0">
              <a:solidFill>
                <a:schemeClr val="dk1"/>
              </a:solidFill>
              <a:latin typeface="Calibri"/>
              <a:ea typeface="Calibri"/>
              <a:cs typeface="Calibri"/>
              <a:sym typeface="Calibri"/>
            </a:endParaRPr>
          </a:p>
          <a:p>
            <a:pPr>
              <a:buClr>
                <a:schemeClr val="tx2"/>
              </a:buClr>
              <a:buSzPct val="100000"/>
            </a:pPr>
            <a:endParaRPr lang="en-US" sz="1600" dirty="0">
              <a:solidFill>
                <a:schemeClr val="dk1"/>
              </a:solidFill>
              <a:latin typeface="Calibri"/>
              <a:ea typeface="Calibri"/>
              <a:cs typeface="Calibri"/>
              <a:sym typeface="Calibri"/>
            </a:endParaRPr>
          </a:p>
          <a:p>
            <a:pPr>
              <a:buClr>
                <a:schemeClr val="tx2"/>
              </a:buClr>
              <a:buSzPct val="100000"/>
            </a:pPr>
            <a:r>
              <a:rPr lang="en" sz="2200" dirty="0" smtClean="0">
                <a:solidFill>
                  <a:schemeClr val="dk1"/>
                </a:solidFill>
                <a:latin typeface="Calibri"/>
                <a:ea typeface="Calibri"/>
                <a:cs typeface="Calibri"/>
                <a:sym typeface="Calibri"/>
              </a:rPr>
              <a:t>Do </a:t>
            </a:r>
            <a:r>
              <a:rPr lang="en" sz="2200" dirty="0">
                <a:solidFill>
                  <a:schemeClr val="dk1"/>
                </a:solidFill>
                <a:latin typeface="Calibri"/>
                <a:ea typeface="Calibri"/>
                <a:cs typeface="Calibri"/>
                <a:sym typeface="Calibri"/>
              </a:rPr>
              <a:t>you think your company has a competitive advantage?</a:t>
            </a:r>
          </a:p>
          <a:p>
            <a:pPr marL="342900" marR="0" lvl="0" indent="-228600" algn="l" rtl="0">
              <a:spcBef>
                <a:spcPts val="0"/>
              </a:spcBef>
              <a:buClr>
                <a:schemeClr val="accent1"/>
              </a:buClr>
              <a:buFont typeface="Arial"/>
              <a:buNone/>
            </a:pPr>
            <a:endParaRPr sz="2200" dirty="0">
              <a:solidFill>
                <a:schemeClr val="dk1"/>
              </a:solidFill>
              <a:latin typeface="Calibri"/>
              <a:ea typeface="Calibri"/>
              <a:cs typeface="Calibri"/>
              <a:sym typeface="Calibri"/>
            </a:endParaRPr>
          </a:p>
          <a:p>
            <a:pPr marL="342900" marR="0" lvl="0" indent="-228600" algn="l" rtl="0">
              <a:spcBef>
                <a:spcPts val="0"/>
              </a:spcBef>
              <a:buClr>
                <a:schemeClr val="accent1"/>
              </a:buClr>
              <a:buFont typeface="Arial"/>
              <a:buNone/>
            </a:pPr>
            <a:endParaRPr sz="2200" dirty="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205267" y="0"/>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How Will This Help You?</a:t>
            </a:r>
          </a:p>
        </p:txBody>
      </p:sp>
      <p:sp>
        <p:nvSpPr>
          <p:cNvPr id="98" name="Shape 98"/>
          <p:cNvSpPr txBox="1">
            <a:spLocks noGrp="1"/>
          </p:cNvSpPr>
          <p:nvPr>
            <p:ph type="body" idx="1"/>
          </p:nvPr>
        </p:nvSpPr>
        <p:spPr>
          <a:xfrm>
            <a:off x="205267" y="875207"/>
            <a:ext cx="8229600" cy="3725679"/>
          </a:xfrm>
          <a:prstGeom prst="rect">
            <a:avLst/>
          </a:prstGeom>
          <a:noFill/>
          <a:ln>
            <a:noFill/>
          </a:ln>
        </p:spPr>
        <p:txBody>
          <a:bodyPr lIns="91425" tIns="91425" rIns="91425" bIns="91425" anchor="t" anchorCtr="0">
            <a:noAutofit/>
          </a:bodyPr>
          <a:lstStyle/>
          <a:p>
            <a:pPr marL="457200">
              <a:buClr>
                <a:schemeClr val="tx2"/>
              </a:buClr>
              <a:buSzPct val="100000"/>
            </a:pPr>
            <a:r>
              <a:rPr lang="en" sz="2200" i="0" u="none" strike="noStrike" cap="none" baseline="0" dirty="0">
                <a:latin typeface="Calibri"/>
                <a:ea typeface="Calibri"/>
                <a:cs typeface="Calibri"/>
                <a:sym typeface="Calibri"/>
              </a:rPr>
              <a:t>Analyze Technology </a:t>
            </a:r>
            <a:r>
              <a:rPr lang="en" sz="2200" i="0" u="none" strike="noStrike" cap="none" baseline="0" dirty="0" smtClean="0">
                <a:latin typeface="Calibri"/>
                <a:ea typeface="Calibri"/>
                <a:cs typeface="Calibri"/>
                <a:sym typeface="Calibri"/>
              </a:rPr>
              <a:t>Effectiveness</a:t>
            </a:r>
            <a:endParaRPr lang="en-US" sz="2200" dirty="0">
              <a:latin typeface="Calibri"/>
              <a:ea typeface="Calibri"/>
              <a:cs typeface="Calibri"/>
              <a:sym typeface="Calibri"/>
            </a:endParaRPr>
          </a:p>
          <a:p>
            <a:pPr marL="457200">
              <a:buClr>
                <a:schemeClr val="tx2"/>
              </a:buClr>
              <a:buSzPct val="100000"/>
            </a:pPr>
            <a:endParaRPr lang="en-US" sz="1600" i="0" u="none" strike="noStrike" cap="none" baseline="0" dirty="0" smtClean="0">
              <a:latin typeface="Calibri"/>
              <a:ea typeface="Calibri"/>
              <a:cs typeface="Calibri"/>
              <a:sym typeface="Calibri"/>
            </a:endParaRPr>
          </a:p>
          <a:p>
            <a:pPr marL="457200">
              <a:buClr>
                <a:schemeClr val="tx2"/>
              </a:buClr>
              <a:buSzPct val="100000"/>
            </a:pPr>
            <a:r>
              <a:rPr lang="en" sz="2200" i="0" u="none" strike="noStrike" cap="none" baseline="0" dirty="0" smtClean="0">
                <a:latin typeface="Calibri"/>
                <a:ea typeface="Calibri"/>
                <a:cs typeface="Calibri"/>
                <a:sym typeface="Calibri"/>
              </a:rPr>
              <a:t>Identify Innovation</a:t>
            </a:r>
            <a:endParaRPr lang="en-US" sz="2200" dirty="0">
              <a:latin typeface="Calibri"/>
              <a:ea typeface="Calibri"/>
              <a:cs typeface="Calibri"/>
              <a:sym typeface="Calibri"/>
            </a:endParaRPr>
          </a:p>
          <a:p>
            <a:pPr marL="457200">
              <a:buClr>
                <a:schemeClr val="tx2"/>
              </a:buClr>
              <a:buSzPct val="100000"/>
            </a:pPr>
            <a:endParaRPr lang="en-US" sz="1600" i="0" u="none" strike="noStrike" cap="none" baseline="0" dirty="0" smtClean="0">
              <a:latin typeface="Calibri"/>
              <a:ea typeface="Calibri"/>
              <a:cs typeface="Calibri"/>
              <a:sym typeface="Calibri"/>
            </a:endParaRPr>
          </a:p>
          <a:p>
            <a:pPr marL="457200">
              <a:buClr>
                <a:schemeClr val="tx2"/>
              </a:buClr>
              <a:buSzPct val="100000"/>
            </a:pPr>
            <a:r>
              <a:rPr lang="en" sz="2200" i="0" u="none" strike="noStrike" cap="none" baseline="0" dirty="0" smtClean="0">
                <a:latin typeface="Calibri"/>
                <a:ea typeface="Calibri"/>
                <a:cs typeface="Calibri"/>
                <a:sym typeface="Calibri"/>
              </a:rPr>
              <a:t>Formulate </a:t>
            </a:r>
            <a:r>
              <a:rPr lang="en" sz="2200" i="0" u="none" strike="noStrike" cap="none" baseline="0" dirty="0">
                <a:latin typeface="Calibri"/>
                <a:ea typeface="Calibri"/>
                <a:cs typeface="Calibri"/>
                <a:sym typeface="Calibri"/>
              </a:rPr>
              <a:t>Strategies for </a:t>
            </a:r>
            <a:r>
              <a:rPr lang="en" sz="2200" i="0" u="none" strike="noStrike" cap="none" baseline="0" dirty="0" smtClean="0">
                <a:latin typeface="Calibri"/>
                <a:ea typeface="Calibri"/>
                <a:cs typeface="Calibri"/>
                <a:sym typeface="Calibri"/>
              </a:rPr>
              <a:t>Innovation</a:t>
            </a:r>
            <a:endParaRPr lang="en-US" sz="2200" dirty="0">
              <a:latin typeface="Calibri"/>
              <a:ea typeface="Calibri"/>
              <a:cs typeface="Calibri"/>
              <a:sym typeface="Calibri"/>
            </a:endParaRPr>
          </a:p>
          <a:p>
            <a:pPr marL="457200">
              <a:buClr>
                <a:schemeClr val="tx2"/>
              </a:buClr>
              <a:buSzPct val="100000"/>
            </a:pPr>
            <a:endParaRPr lang="en-US" sz="1600" i="0" u="none" strike="noStrike" cap="none" baseline="0" dirty="0" smtClean="0">
              <a:latin typeface="Calibri"/>
              <a:ea typeface="Calibri"/>
              <a:cs typeface="Calibri"/>
              <a:sym typeface="Calibri"/>
            </a:endParaRPr>
          </a:p>
          <a:p>
            <a:pPr marL="457200">
              <a:buClr>
                <a:schemeClr val="tx2"/>
              </a:buClr>
              <a:buSzPct val="100000"/>
            </a:pPr>
            <a:r>
              <a:rPr lang="en" sz="2200" i="0" u="none" strike="noStrike" cap="none" baseline="0" dirty="0" smtClean="0">
                <a:latin typeface="Calibri"/>
                <a:ea typeface="Calibri"/>
                <a:cs typeface="Calibri"/>
                <a:sym typeface="Calibri"/>
              </a:rPr>
              <a:t>Manage </a:t>
            </a:r>
            <a:r>
              <a:rPr lang="en" sz="2200" i="0" u="none" strike="noStrike" cap="none" baseline="0" dirty="0">
                <a:latin typeface="Calibri"/>
                <a:ea typeface="Calibri"/>
                <a:cs typeface="Calibri"/>
                <a:sym typeface="Calibri"/>
              </a:rPr>
              <a:t>Technology </a:t>
            </a:r>
            <a:endParaRPr lang="en-US" sz="2200" dirty="0">
              <a:latin typeface="Calibri"/>
              <a:ea typeface="Calibri"/>
              <a:cs typeface="Calibri"/>
              <a:sym typeface="Calibri"/>
            </a:endParaRPr>
          </a:p>
          <a:p>
            <a:pPr marL="457200">
              <a:buClr>
                <a:schemeClr val="tx2"/>
              </a:buClr>
              <a:buSzPct val="100000"/>
            </a:pPr>
            <a:endParaRPr lang="en-US" sz="1600" i="0" u="none" strike="noStrike" cap="none" baseline="0" dirty="0" smtClean="0">
              <a:latin typeface="Calibri"/>
              <a:ea typeface="Calibri"/>
              <a:cs typeface="Calibri"/>
              <a:sym typeface="Calibri"/>
            </a:endParaRPr>
          </a:p>
          <a:p>
            <a:pPr marL="457200">
              <a:buClr>
                <a:schemeClr val="tx2"/>
              </a:buClr>
              <a:buSzPct val="100000"/>
            </a:pPr>
            <a:r>
              <a:rPr lang="en" sz="2200" i="0" u="none" strike="noStrike" cap="none" baseline="0" dirty="0" smtClean="0">
                <a:latin typeface="Calibri"/>
                <a:ea typeface="Calibri"/>
                <a:cs typeface="Calibri"/>
                <a:sym typeface="Calibri"/>
              </a:rPr>
              <a:t>Design </a:t>
            </a:r>
            <a:endParaRPr lang="en" sz="2200" i="0" u="none" strike="noStrike" cap="none" baseline="0" dirty="0">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Shape 103"/>
          <p:cNvPicPr preferRelativeResize="0"/>
          <p:nvPr/>
        </p:nvPicPr>
        <p:blipFill rotWithShape="1">
          <a:blip r:embed="rId3">
            <a:alphaModFix/>
          </a:blip>
          <a:srcRect/>
          <a:stretch/>
        </p:blipFill>
        <p:spPr>
          <a:xfrm>
            <a:off x="1841641" y="2110500"/>
            <a:ext cx="6740170" cy="2686749"/>
          </a:xfrm>
          <a:prstGeom prst="rect">
            <a:avLst/>
          </a:prstGeom>
          <a:noFill/>
          <a:ln>
            <a:noFill/>
          </a:ln>
        </p:spPr>
      </p:pic>
      <p:sp>
        <p:nvSpPr>
          <p:cNvPr id="104" name="Shape 104"/>
          <p:cNvSpPr txBox="1">
            <a:spLocks noGrp="1"/>
          </p:cNvSpPr>
          <p:nvPr>
            <p:ph type="title"/>
          </p:nvPr>
        </p:nvSpPr>
        <p:spPr>
          <a:xfrm>
            <a:off x="198240" y="464854"/>
            <a:ext cx="8945760" cy="85740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Competitive Advantage in Technologically Based Industries</a:t>
            </a:r>
          </a:p>
        </p:txBody>
      </p:sp>
      <p:sp>
        <p:nvSpPr>
          <p:cNvPr id="105" name="Shape 105"/>
          <p:cNvSpPr txBox="1">
            <a:spLocks noGrp="1"/>
          </p:cNvSpPr>
          <p:nvPr>
            <p:ph type="body" idx="1"/>
          </p:nvPr>
        </p:nvSpPr>
        <p:spPr>
          <a:xfrm>
            <a:off x="352211" y="1418676"/>
            <a:ext cx="7615368" cy="3725679"/>
          </a:xfrm>
          <a:prstGeom prst="rect">
            <a:avLst/>
          </a:prstGeom>
          <a:noFill/>
          <a:ln>
            <a:noFill/>
          </a:ln>
        </p:spPr>
        <p:txBody>
          <a:bodyPr lIns="91425" tIns="91425" rIns="91425" bIns="91425" anchor="t" anchorCtr="0">
            <a:noAutofit/>
          </a:bodyPr>
          <a:lstStyle/>
          <a:p>
            <a:pPr marL="381000">
              <a:buClr>
                <a:schemeClr val="tx2"/>
              </a:buClr>
              <a:buSzPct val="100000"/>
            </a:pPr>
            <a:r>
              <a:rPr lang="en" sz="2200" b="0" i="0" u="none" strike="noStrike" cap="none" baseline="0" dirty="0">
                <a:solidFill>
                  <a:schemeClr val="dk1"/>
                </a:solidFill>
                <a:latin typeface="Calibri"/>
                <a:ea typeface="Calibri"/>
                <a:cs typeface="Calibri"/>
                <a:sym typeface="Calibri"/>
              </a:rPr>
              <a:t>Invention and </a:t>
            </a:r>
            <a:r>
              <a:rPr lang="en" sz="2200" b="0" i="0" u="none" strike="noStrike" cap="none" baseline="0" dirty="0" smtClean="0">
                <a:solidFill>
                  <a:schemeClr val="dk1"/>
                </a:solidFill>
                <a:latin typeface="Calibri"/>
                <a:ea typeface="Calibri"/>
                <a:cs typeface="Calibri"/>
                <a:sym typeface="Calibri"/>
              </a:rPr>
              <a:t>Innovation</a:t>
            </a:r>
            <a:endParaRPr lang="en-US" sz="2200" b="0" i="0" u="none" strike="noStrike" cap="none" baseline="0" dirty="0" smtClean="0">
              <a:solidFill>
                <a:schemeClr val="dk1"/>
              </a:solidFill>
              <a:latin typeface="Calibri"/>
              <a:ea typeface="Calibri"/>
              <a:cs typeface="Calibri"/>
              <a:sym typeface="Calibri"/>
            </a:endParaRPr>
          </a:p>
          <a:p>
            <a:pPr marL="381000">
              <a:buClr>
                <a:schemeClr val="tx2"/>
              </a:buClr>
              <a:buSzPct val="100000"/>
            </a:pPr>
            <a:endParaRPr lang="en-US" sz="1600" dirty="0">
              <a:solidFill>
                <a:schemeClr val="dk1"/>
              </a:solidFill>
              <a:latin typeface="Calibri"/>
              <a:ea typeface="Calibri"/>
              <a:cs typeface="Calibri"/>
              <a:sym typeface="Calibri"/>
            </a:endParaRPr>
          </a:p>
          <a:p>
            <a:pPr marL="381000">
              <a:buClr>
                <a:schemeClr val="tx2"/>
              </a:buClr>
              <a:buSzPct val="100000"/>
            </a:pPr>
            <a:r>
              <a:rPr lang="en" sz="2200" b="0" i="0" u="none" strike="noStrike" cap="none" baseline="0" dirty="0" smtClean="0">
                <a:solidFill>
                  <a:schemeClr val="dk1"/>
                </a:solidFill>
                <a:latin typeface="Calibri"/>
                <a:ea typeface="Calibri"/>
                <a:cs typeface="Calibri"/>
                <a:sym typeface="Calibri"/>
              </a:rPr>
              <a:t>Innovation </a:t>
            </a:r>
            <a:r>
              <a:rPr lang="en" sz="2200" b="0" i="0" u="none" strike="noStrike" cap="none" baseline="0" dirty="0">
                <a:solidFill>
                  <a:schemeClr val="dk1"/>
                </a:solidFill>
                <a:latin typeface="Calibri"/>
                <a:ea typeface="Calibri"/>
                <a:cs typeface="Calibri"/>
                <a:sym typeface="Calibri"/>
              </a:rPr>
              <a:t>Process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230925" y="-91924"/>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Property Rights in Innovation	</a:t>
            </a:r>
          </a:p>
        </p:txBody>
      </p:sp>
      <p:sp>
        <p:nvSpPr>
          <p:cNvPr id="111" name="Shape 111"/>
          <p:cNvSpPr txBox="1">
            <a:spLocks noGrp="1"/>
          </p:cNvSpPr>
          <p:nvPr>
            <p:ph type="body" idx="1"/>
          </p:nvPr>
        </p:nvSpPr>
        <p:spPr>
          <a:xfrm>
            <a:off x="230925" y="765326"/>
            <a:ext cx="8229600" cy="3725679"/>
          </a:xfrm>
          <a:prstGeom prst="rect">
            <a:avLst/>
          </a:prstGeom>
          <a:noFill/>
          <a:ln>
            <a:noFill/>
          </a:ln>
        </p:spPr>
        <p:txBody>
          <a:bodyPr lIns="91425" tIns="91425" rIns="91425" bIns="91425" anchor="t" anchorCtr="0">
            <a:noAutofit/>
          </a:bodyPr>
          <a:lstStyle/>
          <a:p>
            <a:pPr marL="381000" marR="0" lvl="0" algn="l" rtl="0">
              <a:spcBef>
                <a:spcPts val="0"/>
              </a:spcBef>
              <a:buClr>
                <a:schemeClr val="tx2"/>
              </a:buClr>
              <a:buSzPct val="100000"/>
            </a:pPr>
            <a:r>
              <a:rPr lang="en" sz="2200" b="0" i="0" u="none" strike="noStrike" cap="none" baseline="0" dirty="0" smtClean="0">
                <a:solidFill>
                  <a:schemeClr val="dk1"/>
                </a:solidFill>
                <a:latin typeface="Calibri"/>
                <a:ea typeface="Calibri"/>
                <a:cs typeface="Calibri"/>
                <a:sym typeface="Calibri"/>
              </a:rPr>
              <a:t>Patents</a:t>
            </a:r>
            <a:endParaRPr lang="en-US" sz="2200" b="0" i="0" u="none" strike="noStrike" cap="none" baseline="0" dirty="0" smtClean="0">
              <a:solidFill>
                <a:schemeClr val="dk1"/>
              </a:solidFill>
              <a:latin typeface="Calibri"/>
              <a:ea typeface="Calibri"/>
              <a:cs typeface="Calibri"/>
              <a:sym typeface="Calibri"/>
            </a:endParaRPr>
          </a:p>
          <a:p>
            <a:pPr marL="381000" marR="0" lvl="0" algn="l" rtl="0">
              <a:spcBef>
                <a:spcPts val="0"/>
              </a:spcBef>
              <a:buClr>
                <a:schemeClr val="tx2"/>
              </a:buClr>
              <a:buSzPct val="100000"/>
            </a:pPr>
            <a:endParaRPr lang="en-US" sz="1600" dirty="0">
              <a:solidFill>
                <a:schemeClr val="dk1"/>
              </a:solidFill>
              <a:latin typeface="Calibri"/>
              <a:ea typeface="Calibri"/>
              <a:cs typeface="Calibri"/>
              <a:sym typeface="Calibri"/>
            </a:endParaRPr>
          </a:p>
          <a:p>
            <a:pPr marL="381000" marR="0" lvl="0" algn="l" rtl="0">
              <a:spcBef>
                <a:spcPts val="0"/>
              </a:spcBef>
              <a:buClr>
                <a:schemeClr val="tx2"/>
              </a:buClr>
              <a:buSzPct val="100000"/>
            </a:pPr>
            <a:r>
              <a:rPr lang="en" sz="2200" b="0" i="0" u="none" strike="noStrike" cap="none" baseline="0" dirty="0" smtClean="0">
                <a:solidFill>
                  <a:schemeClr val="dk1"/>
                </a:solidFill>
                <a:latin typeface="Calibri"/>
                <a:ea typeface="Calibri"/>
                <a:cs typeface="Calibri"/>
                <a:sym typeface="Calibri"/>
              </a:rPr>
              <a:t>Copyrights</a:t>
            </a:r>
            <a:endParaRPr lang="en-US" sz="2200" dirty="0">
              <a:solidFill>
                <a:schemeClr val="dk1"/>
              </a:solidFill>
              <a:latin typeface="Calibri"/>
              <a:ea typeface="Calibri"/>
              <a:cs typeface="Calibri"/>
              <a:sym typeface="Calibri"/>
            </a:endParaRPr>
          </a:p>
          <a:p>
            <a:pPr marL="381000" marR="0" lvl="0" algn="l" rtl="0">
              <a:spcBef>
                <a:spcPts val="0"/>
              </a:spcBef>
              <a:buClr>
                <a:schemeClr val="tx2"/>
              </a:buClr>
              <a:buSzPct val="100000"/>
            </a:pPr>
            <a:endParaRPr lang="en-US" sz="1600" b="0" i="0" u="none" strike="noStrike" cap="none" baseline="0" dirty="0">
              <a:solidFill>
                <a:schemeClr val="dk1"/>
              </a:solidFill>
              <a:latin typeface="Calibri"/>
              <a:ea typeface="Calibri"/>
              <a:cs typeface="Calibri"/>
              <a:sym typeface="Calibri"/>
            </a:endParaRPr>
          </a:p>
          <a:p>
            <a:pPr marL="381000" marR="0" lvl="0" algn="l" rtl="0">
              <a:spcBef>
                <a:spcPts val="0"/>
              </a:spcBef>
              <a:buClr>
                <a:schemeClr val="tx2"/>
              </a:buClr>
              <a:buSzPct val="100000"/>
            </a:pPr>
            <a:r>
              <a:rPr lang="en" sz="2200" b="0" i="0" u="none" strike="noStrike" cap="none" baseline="0" dirty="0" smtClean="0">
                <a:solidFill>
                  <a:schemeClr val="dk1"/>
                </a:solidFill>
                <a:latin typeface="Calibri"/>
                <a:ea typeface="Calibri"/>
                <a:cs typeface="Calibri"/>
                <a:sym typeface="Calibri"/>
              </a:rPr>
              <a:t>Trademarks</a:t>
            </a:r>
            <a:endParaRPr lang="en-US" sz="2200" dirty="0">
              <a:solidFill>
                <a:schemeClr val="dk1"/>
              </a:solidFill>
              <a:latin typeface="Calibri"/>
              <a:ea typeface="Calibri"/>
              <a:cs typeface="Calibri"/>
              <a:sym typeface="Calibri"/>
            </a:endParaRPr>
          </a:p>
          <a:p>
            <a:pPr marL="381000" marR="0" lvl="0" algn="l" rtl="0">
              <a:spcBef>
                <a:spcPts val="0"/>
              </a:spcBef>
              <a:buClr>
                <a:schemeClr val="tx2"/>
              </a:buClr>
              <a:buSzPct val="100000"/>
            </a:pPr>
            <a:endParaRPr lang="en-US" sz="1600" b="0" i="0" u="none" strike="noStrike" cap="none" baseline="0" dirty="0">
              <a:solidFill>
                <a:schemeClr val="dk1"/>
              </a:solidFill>
              <a:latin typeface="Calibri"/>
              <a:ea typeface="Calibri"/>
              <a:cs typeface="Calibri"/>
              <a:sym typeface="Calibri"/>
            </a:endParaRPr>
          </a:p>
          <a:p>
            <a:pPr marL="381000" marR="0" lvl="0" algn="l" rtl="0">
              <a:spcBef>
                <a:spcPts val="0"/>
              </a:spcBef>
              <a:buClr>
                <a:schemeClr val="tx2"/>
              </a:buClr>
              <a:buSzPct val="100000"/>
            </a:pPr>
            <a:r>
              <a:rPr lang="en" sz="2200" b="0" i="0" u="none" strike="noStrike" cap="none" baseline="0" dirty="0" smtClean="0">
                <a:solidFill>
                  <a:schemeClr val="dk1"/>
                </a:solidFill>
                <a:latin typeface="Calibri"/>
                <a:ea typeface="Calibri"/>
                <a:cs typeface="Calibri"/>
                <a:sym typeface="Calibri"/>
              </a:rPr>
              <a:t>Trade </a:t>
            </a:r>
            <a:r>
              <a:rPr lang="en" sz="2200" b="0" i="0" u="none" strike="noStrike" cap="none" baseline="0" dirty="0">
                <a:solidFill>
                  <a:schemeClr val="dk1"/>
                </a:solidFill>
                <a:latin typeface="Calibri"/>
                <a:ea typeface="Calibri"/>
                <a:cs typeface="Calibri"/>
                <a:sym typeface="Calibri"/>
              </a:rPr>
              <a:t>Secrets</a:t>
            </a:r>
          </a:p>
        </p:txBody>
      </p:sp>
      <p:pic>
        <p:nvPicPr>
          <p:cNvPr id="112" name="Shape 112"/>
          <p:cNvPicPr preferRelativeResize="0"/>
          <p:nvPr/>
        </p:nvPicPr>
        <p:blipFill rotWithShape="1">
          <a:blip r:embed="rId3">
            <a:alphaModFix/>
          </a:blip>
          <a:srcRect/>
          <a:stretch/>
        </p:blipFill>
        <p:spPr>
          <a:xfrm>
            <a:off x="3024398" y="896482"/>
            <a:ext cx="4509565" cy="3862600"/>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399"/>
                                          </p:stCondLst>
                                        </p:cTn>
                                        <p:tgtEl>
                                          <p:spTgt spid="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213445" y="-29178"/>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Property Rights in Innovation</a:t>
            </a:r>
          </a:p>
        </p:txBody>
      </p:sp>
      <p:sp>
        <p:nvSpPr>
          <p:cNvPr id="118" name="Shape 118"/>
          <p:cNvSpPr txBox="1">
            <a:spLocks noGrp="1"/>
          </p:cNvSpPr>
          <p:nvPr>
            <p:ph type="body" idx="1"/>
          </p:nvPr>
        </p:nvSpPr>
        <p:spPr>
          <a:xfrm>
            <a:off x="213445" y="828072"/>
            <a:ext cx="8229600" cy="3725679"/>
          </a:xfrm>
          <a:prstGeom prst="rect">
            <a:avLst/>
          </a:prstGeom>
          <a:noFill/>
          <a:ln>
            <a:noFill/>
          </a:ln>
        </p:spPr>
        <p:txBody>
          <a:bodyPr lIns="91425" tIns="91425" rIns="91425" bIns="91425" anchor="t" anchorCtr="0">
            <a:noAutofit/>
          </a:bodyPr>
          <a:lstStyle/>
          <a:p>
            <a:pPr marL="381000">
              <a:buClr>
                <a:schemeClr val="tx2"/>
              </a:buClr>
              <a:buSzPct val="100000"/>
            </a:pPr>
            <a:r>
              <a:rPr lang="en" sz="2200" b="0" i="0" u="none" strike="noStrike" cap="none" baseline="0" dirty="0" smtClean="0">
                <a:solidFill>
                  <a:schemeClr val="dk1"/>
                </a:solidFill>
                <a:latin typeface="Calibri"/>
                <a:ea typeface="Calibri"/>
                <a:cs typeface="Calibri"/>
                <a:sym typeface="Calibri"/>
              </a:rPr>
              <a:t>Patents</a:t>
            </a:r>
            <a:endParaRPr lang="en-US" sz="2200" b="0" i="0" u="none" strike="noStrike" cap="none" baseline="0" dirty="0" smtClean="0">
              <a:solidFill>
                <a:schemeClr val="dk1"/>
              </a:solidFill>
              <a:latin typeface="Calibri"/>
              <a:ea typeface="Calibri"/>
              <a:cs typeface="Calibri"/>
              <a:sym typeface="Calibri"/>
            </a:endParaRPr>
          </a:p>
          <a:p>
            <a:pPr marL="381000">
              <a:buClr>
                <a:schemeClr val="tx2"/>
              </a:buClr>
              <a:buSzPct val="100000"/>
            </a:pPr>
            <a:endParaRPr lang="en-US" sz="1600" dirty="0">
              <a:solidFill>
                <a:schemeClr val="dk1"/>
              </a:solidFill>
              <a:latin typeface="Calibri"/>
              <a:ea typeface="Calibri"/>
              <a:cs typeface="Calibri"/>
              <a:sym typeface="Calibri"/>
            </a:endParaRPr>
          </a:p>
          <a:p>
            <a:pPr marL="381000">
              <a:buClr>
                <a:schemeClr val="tx2"/>
              </a:buClr>
              <a:buSzPct val="100000"/>
            </a:pPr>
            <a:r>
              <a:rPr lang="en" sz="2200" b="0" i="0" u="none" strike="noStrike" cap="none" baseline="0" dirty="0" smtClean="0">
                <a:solidFill>
                  <a:schemeClr val="dk1"/>
                </a:solidFill>
                <a:latin typeface="Calibri"/>
                <a:ea typeface="Calibri"/>
                <a:cs typeface="Calibri"/>
                <a:sym typeface="Calibri"/>
              </a:rPr>
              <a:t>Copyrights</a:t>
            </a:r>
            <a:endParaRPr lang="en-US" sz="2200" dirty="0">
              <a:solidFill>
                <a:schemeClr val="dk1"/>
              </a:solidFill>
              <a:latin typeface="Calibri"/>
              <a:ea typeface="Calibri"/>
              <a:cs typeface="Calibri"/>
              <a:sym typeface="Calibri"/>
            </a:endParaRPr>
          </a:p>
          <a:p>
            <a:pPr marL="381000">
              <a:buClr>
                <a:schemeClr val="tx2"/>
              </a:buClr>
              <a:buSzPct val="100000"/>
            </a:pPr>
            <a:endParaRPr lang="en-US" sz="1600" b="0" i="0" u="none" strike="noStrike" cap="none" baseline="0" dirty="0">
              <a:solidFill>
                <a:schemeClr val="dk1"/>
              </a:solidFill>
              <a:latin typeface="Calibri"/>
              <a:ea typeface="Calibri"/>
              <a:cs typeface="Calibri"/>
              <a:sym typeface="Calibri"/>
            </a:endParaRPr>
          </a:p>
          <a:p>
            <a:pPr marL="381000">
              <a:buClr>
                <a:schemeClr val="tx2"/>
              </a:buClr>
              <a:buSzPct val="100000"/>
            </a:pPr>
            <a:r>
              <a:rPr lang="en" sz="2200" b="0" i="0" u="none" strike="noStrike" cap="none" baseline="0" dirty="0" smtClean="0">
                <a:solidFill>
                  <a:schemeClr val="dk1"/>
                </a:solidFill>
                <a:latin typeface="Calibri"/>
                <a:ea typeface="Calibri"/>
                <a:cs typeface="Calibri"/>
                <a:sym typeface="Calibri"/>
              </a:rPr>
              <a:t>Trademarks</a:t>
            </a:r>
            <a:endParaRPr lang="en-US" sz="2200" dirty="0">
              <a:solidFill>
                <a:schemeClr val="dk1"/>
              </a:solidFill>
              <a:latin typeface="Calibri"/>
              <a:ea typeface="Calibri"/>
              <a:cs typeface="Calibri"/>
              <a:sym typeface="Calibri"/>
            </a:endParaRPr>
          </a:p>
          <a:p>
            <a:pPr marL="381000">
              <a:buClr>
                <a:schemeClr val="tx2"/>
              </a:buClr>
              <a:buSzPct val="100000"/>
            </a:pPr>
            <a:endParaRPr lang="en-US" sz="1600" b="0" i="0" u="none" strike="noStrike" cap="none" baseline="0" dirty="0">
              <a:solidFill>
                <a:schemeClr val="dk1"/>
              </a:solidFill>
              <a:latin typeface="Calibri"/>
              <a:ea typeface="Calibri"/>
              <a:cs typeface="Calibri"/>
              <a:sym typeface="Calibri"/>
            </a:endParaRPr>
          </a:p>
          <a:p>
            <a:pPr marL="381000">
              <a:buClr>
                <a:schemeClr val="tx2"/>
              </a:buClr>
              <a:buSzPct val="100000"/>
            </a:pPr>
            <a:r>
              <a:rPr lang="en" sz="2200" b="0" i="0" u="none" strike="noStrike" cap="none" baseline="0" dirty="0" smtClean="0">
                <a:solidFill>
                  <a:schemeClr val="dk1"/>
                </a:solidFill>
                <a:latin typeface="Calibri"/>
                <a:ea typeface="Calibri"/>
                <a:cs typeface="Calibri"/>
                <a:sym typeface="Calibri"/>
              </a:rPr>
              <a:t>Trade </a:t>
            </a:r>
            <a:r>
              <a:rPr lang="en" sz="2200" b="0" i="0" u="none" strike="noStrike" cap="none" baseline="0" dirty="0">
                <a:solidFill>
                  <a:schemeClr val="dk1"/>
                </a:solidFill>
                <a:latin typeface="Calibri"/>
                <a:ea typeface="Calibri"/>
                <a:cs typeface="Calibri"/>
                <a:sym typeface="Calibri"/>
              </a:rPr>
              <a:t>Secrets</a:t>
            </a:r>
          </a:p>
          <a:p>
            <a:pPr marL="342900" marR="0" lvl="0" indent="-228600" algn="l" rtl="0">
              <a:spcBef>
                <a:spcPts val="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pic>
        <p:nvPicPr>
          <p:cNvPr id="119" name="Shape 119"/>
          <p:cNvPicPr preferRelativeResize="0"/>
          <p:nvPr/>
        </p:nvPicPr>
        <p:blipFill rotWithShape="1">
          <a:blip r:embed="rId3">
            <a:alphaModFix/>
          </a:blip>
          <a:srcRect/>
          <a:stretch/>
        </p:blipFill>
        <p:spPr>
          <a:xfrm>
            <a:off x="4040496" y="1395029"/>
            <a:ext cx="1590674" cy="1590674"/>
          </a:xfrm>
          <a:prstGeom prst="rect">
            <a:avLst/>
          </a:prstGeom>
          <a:noFill/>
          <a:ln>
            <a:noFill/>
          </a:ln>
        </p:spPr>
      </p:pic>
      <p:pic>
        <p:nvPicPr>
          <p:cNvPr id="120" name="Shape 120"/>
          <p:cNvPicPr preferRelativeResize="0"/>
          <p:nvPr/>
        </p:nvPicPr>
        <p:blipFill rotWithShape="1">
          <a:blip r:embed="rId4">
            <a:alphaModFix/>
          </a:blip>
          <a:srcRect/>
          <a:stretch/>
        </p:blipFill>
        <p:spPr>
          <a:xfrm>
            <a:off x="5839532" y="1309304"/>
            <a:ext cx="2438399" cy="1676399"/>
          </a:xfrm>
          <a:prstGeom prst="rect">
            <a:avLst/>
          </a:prstGeom>
          <a:noFill/>
          <a:ln>
            <a:noFill/>
          </a:ln>
        </p:spPr>
      </p:pic>
      <p:pic>
        <p:nvPicPr>
          <p:cNvPr id="121" name="Shape 121"/>
          <p:cNvPicPr preferRelativeResize="0"/>
          <p:nvPr/>
        </p:nvPicPr>
        <p:blipFill rotWithShape="1">
          <a:blip r:embed="rId5">
            <a:alphaModFix/>
          </a:blip>
          <a:srcRect/>
          <a:stretch/>
        </p:blipFill>
        <p:spPr>
          <a:xfrm>
            <a:off x="4587114" y="3162300"/>
            <a:ext cx="2793874" cy="1590674"/>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46549" y="3705"/>
            <a:ext cx="9293600" cy="85740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Lead-Time </a:t>
            </a:r>
            <a:r>
              <a:rPr lang="en" sz="3600" b="1" i="0" u="none" strike="noStrike" cap="none" baseline="0" dirty="0" smtClean="0">
                <a:solidFill>
                  <a:schemeClr val="dk2"/>
                </a:solidFill>
                <a:latin typeface="Cambria"/>
                <a:ea typeface="Cambria"/>
                <a:cs typeface="Cambria"/>
                <a:sym typeface="Cambria"/>
              </a:rPr>
              <a:t>/</a:t>
            </a:r>
            <a:r>
              <a:rPr lang="en-US" sz="3600" b="1" i="0" u="none" strike="noStrike" cap="none" dirty="0" smtClean="0">
                <a:solidFill>
                  <a:schemeClr val="dk2"/>
                </a:solidFill>
                <a:latin typeface="Cambria"/>
                <a:ea typeface="Cambria"/>
                <a:cs typeface="Cambria"/>
                <a:sym typeface="Cambria"/>
              </a:rPr>
              <a:t> </a:t>
            </a:r>
            <a:r>
              <a:rPr lang="en" sz="3600" b="1" i="0" u="none" strike="noStrike" cap="none" baseline="0" dirty="0" smtClean="0">
                <a:solidFill>
                  <a:schemeClr val="dk2"/>
                </a:solidFill>
                <a:latin typeface="Cambria"/>
                <a:ea typeface="Cambria"/>
                <a:cs typeface="Cambria"/>
                <a:sym typeface="Cambria"/>
              </a:rPr>
              <a:t>Co</a:t>
            </a:r>
            <a:r>
              <a:rPr lang="en-US" sz="3600" b="1" i="0" u="none" strike="noStrike" cap="none" baseline="0" dirty="0" err="1" smtClean="0">
                <a:solidFill>
                  <a:schemeClr val="dk2"/>
                </a:solidFill>
                <a:latin typeface="Cambria"/>
                <a:ea typeface="Cambria"/>
                <a:cs typeface="Cambria"/>
                <a:sym typeface="Cambria"/>
              </a:rPr>
              <a:t>mplementary</a:t>
            </a:r>
            <a:r>
              <a:rPr lang="en" sz="3600" b="1" i="0" u="none" strike="noStrike" cap="none" baseline="0" dirty="0" smtClean="0">
                <a:solidFill>
                  <a:schemeClr val="dk2"/>
                </a:solidFill>
                <a:latin typeface="Cambria"/>
                <a:ea typeface="Cambria"/>
                <a:cs typeface="Cambria"/>
                <a:sym typeface="Cambria"/>
              </a:rPr>
              <a:t> </a:t>
            </a:r>
            <a:r>
              <a:rPr lang="en" sz="3600" b="1" i="0" u="none" strike="noStrike" cap="none" baseline="0" dirty="0" smtClean="0">
                <a:solidFill>
                  <a:schemeClr val="dk2"/>
                </a:solidFill>
                <a:latin typeface="Cambria"/>
                <a:ea typeface="Cambria"/>
                <a:cs typeface="Cambria"/>
                <a:sym typeface="Cambria"/>
              </a:rPr>
              <a:t>Resources</a:t>
            </a:r>
            <a:endParaRPr lang="en" sz="3600" b="1" i="0" u="none" strike="noStrike" cap="none" baseline="0" dirty="0">
              <a:solidFill>
                <a:schemeClr val="dk2"/>
              </a:solidFill>
              <a:latin typeface="Cambria"/>
              <a:ea typeface="Cambria"/>
              <a:cs typeface="Cambria"/>
              <a:sym typeface="Cambria"/>
            </a:endParaRPr>
          </a:p>
        </p:txBody>
      </p:sp>
      <p:sp>
        <p:nvSpPr>
          <p:cNvPr id="127" name="Shape 127"/>
          <p:cNvSpPr txBox="1">
            <a:spLocks noGrp="1"/>
          </p:cNvSpPr>
          <p:nvPr>
            <p:ph type="body" idx="1"/>
          </p:nvPr>
        </p:nvSpPr>
        <p:spPr>
          <a:xfrm>
            <a:off x="146549" y="874314"/>
            <a:ext cx="8229600" cy="3725679"/>
          </a:xfrm>
          <a:prstGeom prst="rect">
            <a:avLst/>
          </a:prstGeom>
          <a:noFill/>
          <a:ln>
            <a:noFill/>
          </a:ln>
        </p:spPr>
        <p:txBody>
          <a:bodyPr lIns="91425" tIns="91425" rIns="91425" bIns="91425" anchor="t" anchorCtr="0">
            <a:noAutofit/>
          </a:bodyPr>
          <a:lstStyle/>
          <a:p>
            <a:pPr marL="431800" marR="0" lvl="0" algn="l" rtl="0">
              <a:spcBef>
                <a:spcPts val="0"/>
              </a:spcBef>
              <a:buClr>
                <a:schemeClr val="tx2"/>
              </a:buClr>
              <a:buSzPct val="100000"/>
            </a:pPr>
            <a:r>
              <a:rPr lang="en" sz="2200" dirty="0" smtClean="0">
                <a:solidFill>
                  <a:schemeClr val="dk1"/>
                </a:solidFill>
                <a:latin typeface="Calibri"/>
                <a:ea typeface="Calibri"/>
                <a:cs typeface="Calibri"/>
                <a:sym typeface="Calibri"/>
              </a:rPr>
              <a:t>Lead</a:t>
            </a:r>
            <a:r>
              <a:rPr lang="en-US" sz="2200" dirty="0" smtClean="0">
                <a:solidFill>
                  <a:schemeClr val="dk1"/>
                </a:solidFill>
                <a:latin typeface="Calibri"/>
                <a:ea typeface="Calibri"/>
                <a:cs typeface="Calibri"/>
                <a:sym typeface="Calibri"/>
              </a:rPr>
              <a:t>-</a:t>
            </a:r>
            <a:r>
              <a:rPr lang="en-US" sz="2200" dirty="0">
                <a:solidFill>
                  <a:schemeClr val="dk1"/>
                </a:solidFill>
                <a:latin typeface="Calibri"/>
                <a:ea typeface="Calibri"/>
                <a:cs typeface="Calibri"/>
                <a:sym typeface="Calibri"/>
              </a:rPr>
              <a:t>T</a:t>
            </a:r>
            <a:r>
              <a:rPr lang="en" sz="2200" dirty="0" smtClean="0">
                <a:solidFill>
                  <a:schemeClr val="dk1"/>
                </a:solidFill>
                <a:latin typeface="Calibri"/>
                <a:ea typeface="Calibri"/>
                <a:cs typeface="Calibri"/>
                <a:sym typeface="Calibri"/>
              </a:rPr>
              <a:t>ime </a:t>
            </a:r>
            <a:endParaRPr lang="en-US" sz="2200" dirty="0">
              <a:solidFill>
                <a:schemeClr val="dk1"/>
              </a:solidFill>
              <a:latin typeface="Calibri"/>
              <a:ea typeface="Calibri"/>
              <a:cs typeface="Calibri"/>
              <a:sym typeface="Calibri"/>
            </a:endParaRPr>
          </a:p>
          <a:p>
            <a:pPr marL="431800" marR="0" lvl="0" algn="l" rtl="0">
              <a:spcBef>
                <a:spcPts val="0"/>
              </a:spcBef>
              <a:buClr>
                <a:schemeClr val="tx2"/>
              </a:buClr>
              <a:buSzPct val="100000"/>
            </a:pPr>
            <a:endParaRPr lang="en-US" sz="1600" dirty="0" smtClean="0">
              <a:solidFill>
                <a:schemeClr val="dk1"/>
              </a:solidFill>
              <a:latin typeface="Calibri"/>
              <a:ea typeface="Calibri"/>
              <a:cs typeface="Calibri"/>
              <a:sym typeface="Calibri"/>
            </a:endParaRPr>
          </a:p>
          <a:p>
            <a:pPr marL="431800" marR="0" lvl="0" algn="l" rtl="0">
              <a:spcBef>
                <a:spcPts val="0"/>
              </a:spcBef>
              <a:buClr>
                <a:schemeClr val="tx2"/>
              </a:buClr>
              <a:buSzPct val="100000"/>
            </a:pPr>
            <a:r>
              <a:rPr lang="en" sz="2200" dirty="0" smtClean="0">
                <a:solidFill>
                  <a:schemeClr val="dk1"/>
                </a:solidFill>
                <a:latin typeface="Calibri"/>
                <a:ea typeface="Calibri"/>
                <a:cs typeface="Calibri"/>
                <a:sym typeface="Calibri"/>
              </a:rPr>
              <a:t>Co</a:t>
            </a:r>
            <a:r>
              <a:rPr lang="en-US" sz="2200" dirty="0" err="1" smtClean="0">
                <a:solidFill>
                  <a:schemeClr val="dk1"/>
                </a:solidFill>
                <a:latin typeface="Calibri"/>
                <a:ea typeface="Calibri"/>
                <a:cs typeface="Calibri"/>
                <a:sym typeface="Calibri"/>
              </a:rPr>
              <a:t>mplementary</a:t>
            </a:r>
            <a:r>
              <a:rPr lang="en" sz="2200" dirty="0" smtClean="0">
                <a:solidFill>
                  <a:schemeClr val="dk1"/>
                </a:solidFill>
                <a:latin typeface="Calibri"/>
                <a:ea typeface="Calibri"/>
                <a:cs typeface="Calibri"/>
                <a:sym typeface="Calibri"/>
              </a:rPr>
              <a:t> </a:t>
            </a:r>
            <a:r>
              <a:rPr lang="en" sz="2200" dirty="0" smtClean="0">
                <a:solidFill>
                  <a:schemeClr val="dk1"/>
                </a:solidFill>
                <a:latin typeface="Calibri"/>
                <a:ea typeface="Calibri"/>
                <a:cs typeface="Calibri"/>
                <a:sym typeface="Calibri"/>
              </a:rPr>
              <a:t>Resources</a:t>
            </a:r>
            <a:endParaRPr lang="en-US" sz="2200" dirty="0">
              <a:solidFill>
                <a:schemeClr val="dk1"/>
              </a:solidFill>
              <a:latin typeface="Calibri"/>
              <a:ea typeface="Calibri"/>
              <a:cs typeface="Calibri"/>
              <a:sym typeface="Calibri"/>
            </a:endParaRPr>
          </a:p>
          <a:p>
            <a:pPr marL="431800" marR="0" lvl="0" algn="l" rtl="0">
              <a:spcBef>
                <a:spcPts val="0"/>
              </a:spcBef>
              <a:buClr>
                <a:schemeClr val="tx2"/>
              </a:buClr>
              <a:buSzPct val="100000"/>
            </a:pPr>
            <a:endParaRPr lang="en-US" sz="1000" dirty="0" smtClean="0">
              <a:solidFill>
                <a:schemeClr val="dk1"/>
              </a:solidFill>
              <a:latin typeface="Calibri"/>
              <a:ea typeface="Calibri"/>
              <a:cs typeface="Calibri"/>
              <a:sym typeface="Calibri"/>
            </a:endParaRPr>
          </a:p>
          <a:p>
            <a:pPr marL="88900" marR="0" lvl="0" indent="0" algn="l" rtl="0">
              <a:spcBef>
                <a:spcPts val="0"/>
              </a:spcBef>
              <a:buClr>
                <a:schemeClr val="dk1"/>
              </a:buClr>
              <a:buSzPct val="100000"/>
              <a:buNone/>
            </a:pPr>
            <a:endParaRPr lang="en" sz="2200" dirty="0">
              <a:solidFill>
                <a:schemeClr val="dk1"/>
              </a:solidFill>
              <a:latin typeface="Calibri"/>
              <a:ea typeface="Calibri"/>
              <a:cs typeface="Calibri"/>
              <a:sym typeface="Calibri"/>
            </a:endParaRPr>
          </a:p>
          <a:p>
            <a:pPr marL="0" marR="0" lvl="0" indent="0" algn="l" rtl="0">
              <a:spcBef>
                <a:spcPts val="0"/>
              </a:spcBef>
              <a:buNone/>
            </a:pPr>
            <a:endParaRPr sz="2200" dirty="0">
              <a:solidFill>
                <a:schemeClr val="dk1"/>
              </a:solidFill>
              <a:latin typeface="Calibri"/>
              <a:ea typeface="Calibri"/>
              <a:cs typeface="Calibri"/>
              <a:sym typeface="Calibri"/>
            </a:endParaRPr>
          </a:p>
        </p:txBody>
      </p:sp>
      <p:pic>
        <p:nvPicPr>
          <p:cNvPr id="128" name="Shape 128"/>
          <p:cNvPicPr preferRelativeResize="0"/>
          <p:nvPr/>
        </p:nvPicPr>
        <p:blipFill>
          <a:blip r:embed="rId3">
            <a:alphaModFix/>
          </a:blip>
          <a:stretch>
            <a:fillRect/>
          </a:stretch>
        </p:blipFill>
        <p:spPr>
          <a:xfrm>
            <a:off x="3167292" y="2193362"/>
            <a:ext cx="4530218" cy="2732461"/>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290420" y="534624"/>
            <a:ext cx="8229600" cy="857250"/>
          </a:xfrm>
          <a:prstGeom prst="rect">
            <a:avLst/>
          </a:prstGeom>
          <a:noFill/>
          <a:ln>
            <a:noFill/>
          </a:ln>
        </p:spPr>
        <p:txBody>
          <a:bodyPr lIns="91425" tIns="91425" rIns="91425" bIns="91425" anchor="b" anchorCtr="0">
            <a:noAutofit/>
          </a:bodyPr>
          <a:lstStyle/>
          <a:p>
            <a:pPr marL="0" marR="0" lvl="0" indent="0" algn="l" rtl="0">
              <a:spcBef>
                <a:spcPts val="0"/>
              </a:spcBef>
              <a:buClr>
                <a:schemeClr val="dk2"/>
              </a:buClr>
              <a:buSzPct val="25000"/>
              <a:buFont typeface="Cambria"/>
              <a:buNone/>
            </a:pPr>
            <a:r>
              <a:rPr lang="en" sz="3600" b="1" i="0" u="none" strike="noStrike" cap="none" baseline="0" dirty="0">
                <a:solidFill>
                  <a:schemeClr val="dk2"/>
                </a:solidFill>
                <a:latin typeface="Cambria"/>
                <a:ea typeface="Cambria"/>
                <a:cs typeface="Cambria"/>
                <a:sym typeface="Cambria"/>
              </a:rPr>
              <a:t>Tacitness and Complexity </a:t>
            </a:r>
            <a:r>
              <a:rPr lang="en-US" sz="3600" b="1" i="0" u="none" strike="noStrike" cap="none" baseline="0" dirty="0" smtClean="0">
                <a:solidFill>
                  <a:schemeClr val="dk2"/>
                </a:solidFill>
                <a:latin typeface="Cambria"/>
                <a:ea typeface="Cambria"/>
                <a:cs typeface="Cambria"/>
                <a:sym typeface="Cambria"/>
              </a:rPr>
              <a:t/>
            </a:r>
            <a:br>
              <a:rPr lang="en-US" sz="3600" b="1" i="0" u="none" strike="noStrike" cap="none" baseline="0" dirty="0" smtClean="0">
                <a:solidFill>
                  <a:schemeClr val="dk2"/>
                </a:solidFill>
                <a:latin typeface="Cambria"/>
                <a:ea typeface="Cambria"/>
                <a:cs typeface="Cambria"/>
                <a:sym typeface="Cambria"/>
              </a:rPr>
            </a:br>
            <a:r>
              <a:rPr lang="en" sz="3600" b="1" i="0" u="none" strike="noStrike" cap="none" baseline="0" dirty="0" smtClean="0">
                <a:solidFill>
                  <a:schemeClr val="dk2"/>
                </a:solidFill>
                <a:latin typeface="Cambria"/>
                <a:ea typeface="Cambria"/>
                <a:cs typeface="Cambria"/>
                <a:sym typeface="Cambria"/>
              </a:rPr>
              <a:t>of </a:t>
            </a:r>
            <a:r>
              <a:rPr lang="en" sz="3600" b="1" i="0" u="none" strike="noStrike" cap="none" baseline="0" dirty="0">
                <a:solidFill>
                  <a:schemeClr val="dk2"/>
                </a:solidFill>
                <a:latin typeface="Cambria"/>
                <a:ea typeface="Cambria"/>
                <a:cs typeface="Cambria"/>
                <a:sym typeface="Cambria"/>
              </a:rPr>
              <a:t>the Technology</a:t>
            </a:r>
          </a:p>
        </p:txBody>
      </p:sp>
      <p:sp>
        <p:nvSpPr>
          <p:cNvPr id="134" name="Shape 134"/>
          <p:cNvSpPr txBox="1">
            <a:spLocks noGrp="1"/>
          </p:cNvSpPr>
          <p:nvPr>
            <p:ph type="body" idx="1"/>
          </p:nvPr>
        </p:nvSpPr>
        <p:spPr>
          <a:xfrm>
            <a:off x="457200" y="1396961"/>
            <a:ext cx="8229600" cy="3725679"/>
          </a:xfrm>
          <a:prstGeom prst="rect">
            <a:avLst/>
          </a:prstGeom>
          <a:noFill/>
          <a:ln>
            <a:noFill/>
          </a:ln>
        </p:spPr>
        <p:txBody>
          <a:bodyPr lIns="91425" tIns="91425" rIns="91425" bIns="91425" anchor="t" anchorCtr="0">
            <a:noAutofit/>
          </a:bodyPr>
          <a:lstStyle/>
          <a:p>
            <a:pPr marL="431800" marR="0" lvl="0" algn="l" rtl="0">
              <a:spcBef>
                <a:spcPts val="0"/>
              </a:spcBef>
              <a:buClr>
                <a:schemeClr val="tx2"/>
              </a:buClr>
              <a:buSzPct val="100000"/>
            </a:pPr>
            <a:r>
              <a:rPr lang="en" sz="2200" dirty="0" smtClean="0">
                <a:solidFill>
                  <a:schemeClr val="dk1"/>
                </a:solidFill>
                <a:latin typeface="Calibri"/>
                <a:ea typeface="Calibri"/>
                <a:cs typeface="Calibri"/>
                <a:sym typeface="Calibri"/>
              </a:rPr>
              <a:t>Tacitness</a:t>
            </a:r>
            <a:endParaRPr lang="en-US" sz="2200" dirty="0">
              <a:solidFill>
                <a:schemeClr val="dk1"/>
              </a:solidFill>
              <a:latin typeface="Calibri"/>
              <a:ea typeface="Calibri"/>
              <a:cs typeface="Calibri"/>
              <a:sym typeface="Calibri"/>
            </a:endParaRPr>
          </a:p>
          <a:p>
            <a:pPr marL="431800" marR="0" lvl="0" algn="l" rtl="0">
              <a:spcBef>
                <a:spcPts val="0"/>
              </a:spcBef>
              <a:buClr>
                <a:schemeClr val="tx2"/>
              </a:buClr>
              <a:buSzPct val="100000"/>
            </a:pPr>
            <a:endParaRPr lang="en-US" sz="1600" dirty="0" smtClean="0">
              <a:solidFill>
                <a:schemeClr val="dk1"/>
              </a:solidFill>
              <a:latin typeface="Calibri"/>
              <a:ea typeface="Calibri"/>
              <a:cs typeface="Calibri"/>
              <a:sym typeface="Calibri"/>
            </a:endParaRPr>
          </a:p>
          <a:p>
            <a:pPr marL="431800" marR="0" lvl="0" algn="l" rtl="0">
              <a:spcBef>
                <a:spcPts val="0"/>
              </a:spcBef>
              <a:buClr>
                <a:schemeClr val="tx2"/>
              </a:buClr>
              <a:buSzPct val="100000"/>
            </a:pPr>
            <a:r>
              <a:rPr lang="en" sz="2200" dirty="0" smtClean="0">
                <a:solidFill>
                  <a:schemeClr val="dk1"/>
                </a:solidFill>
                <a:latin typeface="Calibri"/>
                <a:ea typeface="Calibri"/>
                <a:cs typeface="Calibri"/>
                <a:sym typeface="Calibri"/>
              </a:rPr>
              <a:t>Complexity</a:t>
            </a:r>
            <a:endParaRPr lang="en" sz="2200" dirty="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48796" y="-154150"/>
            <a:ext cx="9756837" cy="857400"/>
          </a:xfrm>
          <a:prstGeom prst="rect">
            <a:avLst/>
          </a:prstGeom>
        </p:spPr>
        <p:txBody>
          <a:bodyPr lIns="91425" tIns="91425" rIns="91425" bIns="91425" anchor="b" anchorCtr="0">
            <a:noAutofit/>
          </a:bodyPr>
          <a:lstStyle/>
          <a:p>
            <a:pPr>
              <a:spcBef>
                <a:spcPts val="0"/>
              </a:spcBef>
              <a:buNone/>
            </a:pPr>
            <a:r>
              <a:rPr lang="en" sz="3400" b="1" dirty="0">
                <a:solidFill>
                  <a:schemeClr val="tx2"/>
                </a:solidFill>
                <a:latin typeface="Cambria"/>
                <a:ea typeface="Calibri"/>
                <a:cs typeface="Cambria"/>
                <a:sym typeface="Calibri"/>
              </a:rPr>
              <a:t>Alternative Strategies to Exploit </a:t>
            </a:r>
            <a:r>
              <a:rPr lang="en" sz="3400" b="1" dirty="0" smtClean="0">
                <a:solidFill>
                  <a:schemeClr val="tx2"/>
                </a:solidFill>
                <a:latin typeface="Cambria"/>
                <a:ea typeface="Calibri"/>
                <a:cs typeface="Cambria"/>
                <a:sym typeface="Calibri"/>
              </a:rPr>
              <a:t>Innovation</a:t>
            </a:r>
            <a:endParaRPr lang="en" sz="3400" b="1" dirty="0">
              <a:solidFill>
                <a:schemeClr val="tx2"/>
              </a:solidFill>
              <a:latin typeface="Cambria"/>
              <a:ea typeface="Calibri"/>
              <a:cs typeface="Cambria"/>
              <a:sym typeface="Calibri"/>
            </a:endParaRPr>
          </a:p>
        </p:txBody>
      </p:sp>
      <p:sp>
        <p:nvSpPr>
          <p:cNvPr id="140" name="Shape 140"/>
          <p:cNvSpPr txBox="1">
            <a:spLocks noGrp="1"/>
          </p:cNvSpPr>
          <p:nvPr>
            <p:ph type="body" idx="1"/>
          </p:nvPr>
        </p:nvSpPr>
        <p:spPr>
          <a:xfrm>
            <a:off x="246975" y="769050"/>
            <a:ext cx="8229600" cy="3725699"/>
          </a:xfrm>
          <a:prstGeom prst="rect">
            <a:avLst/>
          </a:prstGeom>
        </p:spPr>
        <p:txBody>
          <a:bodyPr lIns="91425" tIns="91425" rIns="91425" bIns="91425" anchor="t" anchorCtr="0">
            <a:noAutofit/>
          </a:bodyPr>
          <a:lstStyle/>
          <a:p>
            <a:pPr marL="400050" indent="-285750">
              <a:buClr>
                <a:schemeClr val="tx2"/>
              </a:buClr>
              <a:buSzPct val="100000"/>
            </a:pPr>
            <a:r>
              <a:rPr lang="en" sz="2200" dirty="0" smtClean="0">
                <a:solidFill>
                  <a:schemeClr val="tx1"/>
                </a:solidFill>
              </a:rPr>
              <a:t>Licensing</a:t>
            </a:r>
            <a:endParaRPr lang="en-US" sz="2200" dirty="0" smtClean="0">
              <a:solidFill>
                <a:schemeClr val="tx1"/>
              </a:solidFill>
            </a:endParaRPr>
          </a:p>
          <a:p>
            <a:pPr marL="400050" indent="-285750">
              <a:buClr>
                <a:schemeClr val="tx2"/>
              </a:buClr>
              <a:buSzPct val="100000"/>
            </a:pPr>
            <a:endParaRPr lang="en-US" sz="1600" dirty="0"/>
          </a:p>
          <a:p>
            <a:pPr marL="400050" indent="-285750">
              <a:buClr>
                <a:schemeClr val="tx2"/>
              </a:buClr>
              <a:buSzPct val="100000"/>
            </a:pPr>
            <a:r>
              <a:rPr lang="en" sz="2200" dirty="0" smtClean="0">
                <a:solidFill>
                  <a:schemeClr val="tx1"/>
                </a:solidFill>
              </a:rPr>
              <a:t>Outsourcing</a:t>
            </a:r>
            <a:endParaRPr lang="en-US" sz="2200" dirty="0"/>
          </a:p>
          <a:p>
            <a:pPr marL="400050" indent="-285750">
              <a:buClr>
                <a:schemeClr val="tx2"/>
              </a:buClr>
              <a:buSzPct val="100000"/>
            </a:pPr>
            <a:endParaRPr lang="en-US" sz="1600" dirty="0">
              <a:solidFill>
                <a:schemeClr val="tx1"/>
              </a:solidFill>
            </a:endParaRPr>
          </a:p>
          <a:p>
            <a:pPr marL="400050" indent="-285750">
              <a:buClr>
                <a:schemeClr val="tx2"/>
              </a:buClr>
              <a:buSzPct val="100000"/>
            </a:pPr>
            <a:r>
              <a:rPr lang="en" sz="2200" dirty="0" smtClean="0">
                <a:solidFill>
                  <a:schemeClr val="tx1"/>
                </a:solidFill>
              </a:rPr>
              <a:t>Strategic Alliance</a:t>
            </a:r>
            <a:endParaRPr lang="en-US" sz="2200" dirty="0" smtClean="0">
              <a:solidFill>
                <a:schemeClr val="tx1"/>
              </a:solidFill>
            </a:endParaRPr>
          </a:p>
          <a:p>
            <a:pPr marL="400050" indent="-285750">
              <a:buClr>
                <a:schemeClr val="tx2"/>
              </a:buClr>
              <a:buSzPct val="100000"/>
            </a:pPr>
            <a:endParaRPr lang="en-US" sz="1600" dirty="0"/>
          </a:p>
          <a:p>
            <a:pPr marL="400050" indent="-285750">
              <a:buClr>
                <a:schemeClr val="tx2"/>
              </a:buClr>
              <a:buSzPct val="100000"/>
            </a:pPr>
            <a:r>
              <a:rPr lang="en" sz="2200" dirty="0" smtClean="0">
                <a:solidFill>
                  <a:schemeClr val="tx1"/>
                </a:solidFill>
              </a:rPr>
              <a:t>Joint Venture</a:t>
            </a:r>
            <a:endParaRPr lang="en-US" sz="2200" dirty="0" smtClean="0">
              <a:solidFill>
                <a:schemeClr val="tx1"/>
              </a:solidFill>
            </a:endParaRPr>
          </a:p>
          <a:p>
            <a:pPr marL="400050" indent="-285750">
              <a:buClr>
                <a:schemeClr val="tx2"/>
              </a:buClr>
              <a:buSzPct val="100000"/>
            </a:pPr>
            <a:endParaRPr lang="en-US" sz="1600" dirty="0"/>
          </a:p>
          <a:p>
            <a:pPr marL="400050" indent="-285750">
              <a:buClr>
                <a:schemeClr val="tx2"/>
              </a:buClr>
              <a:buSzPct val="100000"/>
            </a:pPr>
            <a:r>
              <a:rPr lang="en" sz="2200" dirty="0" smtClean="0">
                <a:solidFill>
                  <a:schemeClr val="tx1"/>
                </a:solidFill>
              </a:rPr>
              <a:t>Internal </a:t>
            </a:r>
            <a:r>
              <a:rPr lang="en" sz="2200" dirty="0">
                <a:solidFill>
                  <a:schemeClr val="tx1"/>
                </a:solidFill>
              </a:rPr>
              <a:t>Commercialization</a:t>
            </a:r>
          </a:p>
          <a:p>
            <a:pPr marL="457200" lvl="0" indent="0" rtl="0">
              <a:spcBef>
                <a:spcPts val="0"/>
              </a:spcBef>
              <a:buNone/>
            </a:pPr>
            <a:endParaRPr sz="1800" dirty="0"/>
          </a:p>
          <a:p>
            <a:pPr marL="0" marR="0" lvl="0" indent="0" algn="l" rtl="0">
              <a:lnSpc>
                <a:spcPct val="100000"/>
              </a:lnSpc>
              <a:spcBef>
                <a:spcPts val="0"/>
              </a:spcBef>
              <a:spcAft>
                <a:spcPts val="0"/>
              </a:spcAft>
              <a:buNone/>
            </a:pPr>
            <a:endParaRPr sz="1800" dirty="0"/>
          </a:p>
          <a:p>
            <a:pPr marL="0" lvl="0" indent="0" rtl="0">
              <a:spcBef>
                <a:spcPts val="0"/>
              </a:spcBef>
              <a:buNone/>
            </a:pPr>
            <a:endParaRPr sz="1800" dirty="0"/>
          </a:p>
          <a:p>
            <a:pPr marL="457200" lvl="0" indent="0">
              <a:spcBef>
                <a:spcPts val="0"/>
              </a:spcBef>
              <a:buNone/>
            </a:pPr>
            <a:endParaRPr sz="1800" b="1" dirty="0"/>
          </a:p>
        </p:txBody>
      </p:sp>
      <p:pic>
        <p:nvPicPr>
          <p:cNvPr id="2" name="Picture 1" descr="image.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4059" y="1516177"/>
            <a:ext cx="3467871" cy="2316430"/>
          </a:xfrm>
          <a:prstGeom prst="rect">
            <a:avLst/>
          </a:prstGeom>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856</TotalTime>
  <Words>1652</Words>
  <Application>Microsoft Macintosh PowerPoint</Application>
  <PresentationFormat>On-screen Show (16:9)</PresentationFormat>
  <Paragraphs>347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Technology-Based Industries and the Management of Innovation Foundations of Strategy: Chapter 6</vt:lpstr>
      <vt:lpstr>Learning Objectives </vt:lpstr>
      <vt:lpstr>How Will This Help You?</vt:lpstr>
      <vt:lpstr>Competitive Advantage in Technologically Based Industries</vt:lpstr>
      <vt:lpstr>Property Rights in Innovation </vt:lpstr>
      <vt:lpstr>Property Rights in Innovation</vt:lpstr>
      <vt:lpstr>Lead-Time / Complementary Resources</vt:lpstr>
      <vt:lpstr>Tacitness and Complexity  of the Technology</vt:lpstr>
      <vt:lpstr>Alternative Strategies to Exploit Innovation</vt:lpstr>
      <vt:lpstr>Characteristics of the Innovation</vt:lpstr>
      <vt:lpstr>Resources and Capabilities of the Firm</vt:lpstr>
      <vt:lpstr>Timing Innovation: To Lead or Follow?</vt:lpstr>
      <vt:lpstr>Managing Risks</vt:lpstr>
      <vt:lpstr>Competing for Standards</vt:lpstr>
      <vt:lpstr>Example of De Facto Standards</vt:lpstr>
      <vt:lpstr>Why Standards Appear: Network Externalities </vt:lpstr>
      <vt:lpstr>Winning Standards Wars </vt:lpstr>
      <vt:lpstr>Creating Conditions for innovation</vt:lpstr>
      <vt:lpstr>Recap Learning Objectives</vt:lpstr>
      <vt:lpstr>Conclusion 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Technology-Based Industries and the Management of Innovation Foundations of Strategy: Chapter 6</dc:title>
  <cp:lastModifiedBy>Amy Wolf</cp:lastModifiedBy>
  <cp:revision>21</cp:revision>
  <dcterms:modified xsi:type="dcterms:W3CDTF">2014-10-22T04:34:41Z</dcterms:modified>
</cp:coreProperties>
</file>