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y Myres" initials="" lastIdx="1" clrIdx="0"/>
  <p:cmAuthor id="1" name="Amy Wolf"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idx="1">
    <p:pos x="6000" y="100"/>
    <p:text>I also think we should wait to submit it just in case we have any changes during our run through tomorrow.</p:text>
  </p:cm>
  <p:cm authorId="0" idx="1">
    <p:pos x="6000" y="0"/>
    <p:text>Looks good, I did a preliminary check I didn't see any major malfunctions or spelling errors. 
I'm not going to submit it bc
I would say some of the bulleted pages may need a transition but my slides are good to go.
If you want transitions go to your slide then go to 
Slide &gt; Change Transition
For transition and action options.
To send the powerpoint to the TA, go to 
File &gt; Download As &gt; Microsoft Power Point  (.pptx)
Peace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408650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3RI08CwiLjw"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youtu.be/y4nwoZ02AJM" TargetMode="External"/><Relationship Id="rId5" Type="http://schemas.openxmlformats.org/officeDocument/2006/relationships/hyperlink" Target="https://www.youtube.com/watch?v=lZd8m7alpmo" TargetMode="External"/><Relationship Id="rId4" Type="http://schemas.openxmlformats.org/officeDocument/2006/relationships/hyperlink" Target="http://youtu.be/BpkpG2XnDf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youtu.be/y4nwoZ02AJ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books.google.com/books?id=hDzMIC8mij4C&amp;pg=PA290&amp;lpg=PA290&amp;dq=intellectual+and+emotional+recognition+theory&amp;source=bl&amp;ots=zIhWBfjJzI&amp;sig=7lqhQQ3VFlKrh1-sQhzUjpDU3Vk&amp;hl=en&amp;sa=X&amp;ei=sFZRVPryM4ingwTCs4KYDA&amp;ved=0CCcQ6AEwAQ#v=onepage&amp;q=intellectual and emotional recognition theory&amp;f=false"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www.ncbi.nlm.nih.gov/pubmed/17613679" TargetMode="External"/><Relationship Id="rId4" Type="http://schemas.openxmlformats.org/officeDocument/2006/relationships/hyperlink" Target="http://www.academia.edu/8611540/Interpersonal_Understanding_and_Theory_of_Mind_doctoral_thesis_"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3RI08CwiLjw"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youtu.be/BpkpG2XnDf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a:t>Cory</a:t>
            </a:r>
          </a:p>
          <a:p>
            <a:pPr rtl="0">
              <a:spcBef>
                <a:spcPts val="0"/>
              </a:spcBef>
              <a:buNone/>
            </a:pPr>
            <a:endParaRPr/>
          </a:p>
          <a:p>
            <a:pPr rtl="0">
              <a:spcBef>
                <a:spcPts val="0"/>
              </a:spcBef>
              <a:buNone/>
            </a:pPr>
            <a:r>
              <a:rPr lang="en" b="1" i="1"/>
              <a:t>Amy - </a:t>
            </a:r>
          </a:p>
          <a:p>
            <a:pPr rtl="0">
              <a:spcBef>
                <a:spcPts val="0"/>
              </a:spcBef>
              <a:buNone/>
            </a:pPr>
            <a:r>
              <a:rPr lang="en"/>
              <a:t>Fair Process “Buy In” Video from SW.</a:t>
            </a:r>
          </a:p>
          <a:p>
            <a:pPr rtl="0">
              <a:spcBef>
                <a:spcPts val="0"/>
              </a:spcBef>
              <a:buNone/>
            </a:pPr>
            <a:r>
              <a:rPr lang="en" u="sng">
                <a:solidFill>
                  <a:schemeClr val="hlink"/>
                </a:solidFill>
                <a:hlinkClick r:id="rId3"/>
              </a:rPr>
              <a:t>https://www.youtube.com/watch?v=3RI08CwiLjw</a:t>
            </a:r>
            <a:r>
              <a:rPr lang="en"/>
              <a:t> </a:t>
            </a:r>
          </a:p>
          <a:p>
            <a:pPr rtl="0">
              <a:spcBef>
                <a:spcPts val="0"/>
              </a:spcBef>
              <a:buNone/>
            </a:pPr>
            <a:endParaRPr b="1" i="1"/>
          </a:p>
          <a:p>
            <a:pPr rtl="0">
              <a:spcBef>
                <a:spcPts val="0"/>
              </a:spcBef>
              <a:buNone/>
            </a:pPr>
            <a:r>
              <a:rPr lang="en" b="1" i="1"/>
              <a:t>Hunter - </a:t>
            </a:r>
          </a:p>
          <a:p>
            <a:pPr lvl="0" rtl="0">
              <a:spcBef>
                <a:spcPts val="0"/>
              </a:spcBef>
              <a:buClr>
                <a:schemeClr val="dk1"/>
              </a:buClr>
              <a:buSzPct val="100000"/>
              <a:buFont typeface="Arial"/>
              <a:buNone/>
            </a:pPr>
            <a:r>
              <a:rPr lang="en">
                <a:solidFill>
                  <a:schemeClr val="dk1"/>
                </a:solidFill>
              </a:rPr>
              <a:t>Fair Process Video three E Explanation. 4:56</a:t>
            </a:r>
          </a:p>
          <a:p>
            <a:pPr lvl="0" rtl="0">
              <a:spcBef>
                <a:spcPts val="0"/>
              </a:spcBef>
              <a:buNone/>
            </a:pPr>
            <a:r>
              <a:rPr lang="en" u="sng">
                <a:solidFill>
                  <a:schemeClr val="hlink"/>
                </a:solidFill>
                <a:hlinkClick r:id="rId4"/>
              </a:rPr>
              <a:t>http://youtu.be/BpkpG2XnDfM</a:t>
            </a:r>
            <a:r>
              <a:rPr lang="en">
                <a:solidFill>
                  <a:schemeClr val="dk1"/>
                </a:solidFill>
              </a:rPr>
              <a:t> </a:t>
            </a:r>
          </a:p>
          <a:p>
            <a:pPr lvl="0" rtl="0">
              <a:spcBef>
                <a:spcPts val="0"/>
              </a:spcBef>
              <a:buNone/>
            </a:pPr>
            <a:r>
              <a:rPr lang="en">
                <a:solidFill>
                  <a:schemeClr val="dk1"/>
                </a:solidFill>
              </a:rPr>
              <a:t/>
            </a:r>
            <a:br>
              <a:rPr lang="en">
                <a:solidFill>
                  <a:schemeClr val="dk1"/>
                </a:solidFill>
              </a:rPr>
            </a:br>
            <a:r>
              <a:rPr lang="en">
                <a:solidFill>
                  <a:srgbClr val="222222"/>
                </a:solidFill>
              </a:rPr>
              <a:t>Transforming unpopular changes to frontline innovation with fair process and relational coordination 2:27</a:t>
            </a:r>
          </a:p>
          <a:p>
            <a:pPr lvl="0" rtl="0">
              <a:spcBef>
                <a:spcPts val="0"/>
              </a:spcBef>
              <a:buNone/>
            </a:pPr>
            <a:r>
              <a:rPr lang="en" u="sng">
                <a:solidFill>
                  <a:schemeClr val="hlink"/>
                </a:solidFill>
                <a:hlinkClick r:id="rId5"/>
              </a:rPr>
              <a:t>https://www.youtube.com/watch?v=lZd8m7alpmo</a:t>
            </a:r>
          </a:p>
          <a:p>
            <a:pPr lvl="0" rtl="0">
              <a:spcBef>
                <a:spcPts val="0"/>
              </a:spcBef>
              <a:buNone/>
            </a:pPr>
            <a:endParaRPr>
              <a:solidFill>
                <a:schemeClr val="dk1"/>
              </a:solidFill>
            </a:endParaRPr>
          </a:p>
          <a:p>
            <a:pPr lvl="0" rtl="0">
              <a:spcBef>
                <a:spcPts val="0"/>
              </a:spcBef>
              <a:buNone/>
            </a:pPr>
            <a:r>
              <a:rPr lang="en" b="1" i="1">
                <a:solidFill>
                  <a:schemeClr val="dk1"/>
                </a:solidFill>
              </a:rPr>
              <a:t>Cory - </a:t>
            </a:r>
            <a:r>
              <a:rPr lang="en">
                <a:solidFill>
                  <a:schemeClr val="dk1"/>
                </a:solidFill>
              </a:rPr>
              <a:t/>
            </a:r>
            <a:br>
              <a:rPr lang="en">
                <a:solidFill>
                  <a:schemeClr val="dk1"/>
                </a:solidFill>
              </a:rPr>
            </a:br>
            <a:r>
              <a:rPr lang="en">
                <a:solidFill>
                  <a:schemeClr val="dk1"/>
                </a:solidFill>
              </a:rPr>
              <a:t>Employee Engagement 4:16</a:t>
            </a:r>
          </a:p>
          <a:p>
            <a:pPr lvl="0" rtl="0">
              <a:spcBef>
                <a:spcPts val="0"/>
              </a:spcBef>
              <a:buClr>
                <a:schemeClr val="dk1"/>
              </a:buClr>
              <a:buSzPct val="100000"/>
              <a:buFont typeface="Arial"/>
              <a:buNone/>
            </a:pPr>
            <a:r>
              <a:rPr lang="en" u="sng">
                <a:solidFill>
                  <a:schemeClr val="hlink"/>
                </a:solidFill>
                <a:hlinkClick r:id="rId6"/>
              </a:rPr>
              <a:t>http://youtu.be/y4nwoZ02AJM</a:t>
            </a:r>
            <a:r>
              <a:rPr lang="en">
                <a:solidFill>
                  <a:schemeClr val="dk1"/>
                </a:solidFill>
              </a:rPr>
              <a:t> </a:t>
            </a:r>
          </a:p>
          <a:p>
            <a:pPr lvl="0" rtl="0">
              <a:spcBef>
                <a:spcPts val="0"/>
              </a:spcBef>
              <a:buClr>
                <a:schemeClr val="dk1"/>
              </a:buClr>
              <a:buFont typeface="Arial"/>
              <a:buNone/>
            </a:pPr>
            <a:endParaRPr>
              <a:solidFill>
                <a:schemeClr val="dk1"/>
              </a:solidFill>
            </a:endParaRPr>
          </a:p>
          <a:p>
            <a:pPr lvl="0">
              <a:spcBef>
                <a:spcPts val="0"/>
              </a:spcBef>
              <a:buClr>
                <a:schemeClr val="dk1"/>
              </a:buClr>
              <a:buFont typeface="Arial"/>
              <a:buNone/>
            </a:pPr>
            <a:endParaRPr>
              <a:solidFill>
                <a:schemeClr val="dk1"/>
              </a:solidFill>
            </a:endParaRPr>
          </a:p>
        </p:txBody>
      </p:sp>
    </p:spTree>
    <p:extLst>
      <p:ext uri="{BB962C8B-B14F-4D97-AF65-F5344CB8AC3E}">
        <p14:creationId xmlns:p14="http://schemas.microsoft.com/office/powerpoint/2010/main" val="547683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Hunter</a:t>
            </a:r>
          </a:p>
          <a:p>
            <a:pPr lvl="0" rtl="0">
              <a:spcBef>
                <a:spcPts val="0"/>
              </a:spcBef>
              <a:buClr>
                <a:schemeClr val="dk1"/>
              </a:buClr>
              <a:buSzPct val="100000"/>
              <a:buFont typeface="Arial"/>
              <a:buNone/>
            </a:pPr>
            <a:r>
              <a:rPr lang="en">
                <a:solidFill>
                  <a:schemeClr val="dk1"/>
                </a:solidFill>
              </a:rPr>
              <a:t>p175</a:t>
            </a:r>
            <a:br>
              <a:rPr lang="en">
                <a:solidFill>
                  <a:schemeClr val="dk1"/>
                </a:solidFill>
              </a:rPr>
            </a:br>
            <a:r>
              <a:rPr lang="en">
                <a:solidFill>
                  <a:schemeClr val="dk1"/>
                </a:solidFill>
              </a:rPr>
              <a:t/>
            </a:r>
            <a:br>
              <a:rPr lang="en">
                <a:solidFill>
                  <a:schemeClr val="dk1"/>
                </a:solidFill>
              </a:rPr>
            </a:br>
            <a:r>
              <a:rPr lang="en" sz="1600">
                <a:solidFill>
                  <a:srgbClr val="222222"/>
                </a:solidFill>
              </a:rPr>
              <a:t>Transforming unpopular changes to frontline innovation with fair process and relational coordination</a:t>
            </a:r>
          </a:p>
          <a:p>
            <a:pPr>
              <a:spcBef>
                <a:spcPts val="0"/>
              </a:spcBef>
              <a:buNone/>
            </a:pPr>
            <a:r>
              <a:rPr lang="en"/>
              <a:t>https://www.youtube.com/watch?v=lZd8m7alpmo</a:t>
            </a:r>
          </a:p>
        </p:txBody>
      </p:sp>
    </p:spTree>
    <p:extLst>
      <p:ext uri="{BB962C8B-B14F-4D97-AF65-F5344CB8AC3E}">
        <p14:creationId xmlns:p14="http://schemas.microsoft.com/office/powerpoint/2010/main" val="394407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a:t>Cory</a:t>
            </a:r>
          </a:p>
          <a:p>
            <a:pPr rtl="0">
              <a:spcBef>
                <a:spcPts val="0"/>
              </a:spcBef>
              <a:buNone/>
            </a:pPr>
            <a:r>
              <a:rPr lang="en"/>
              <a:t>181</a:t>
            </a:r>
          </a:p>
          <a:p>
            <a:pPr rtl="0">
              <a:spcBef>
                <a:spcPts val="0"/>
              </a:spcBef>
              <a:buNone/>
            </a:pPr>
            <a:endParaRPr/>
          </a:p>
          <a:p>
            <a:pPr rtl="0">
              <a:spcBef>
                <a:spcPts val="0"/>
              </a:spcBef>
              <a:buNone/>
            </a:pPr>
            <a:r>
              <a:rPr lang="en"/>
              <a:t>Fair Process - how do you wish to be treated?</a:t>
            </a:r>
          </a:p>
          <a:p>
            <a:pPr rtl="0">
              <a:spcBef>
                <a:spcPts val="0"/>
              </a:spcBef>
              <a:buNone/>
            </a:pPr>
            <a:r>
              <a:rPr lang="en"/>
              <a:t>Motivate the workers to work for you, not against you. When you change the strategy it may not be popular and it could cause such a drastic drop in morale that the workers respond with not only not completing their duties, but actively prevent company from developing.</a:t>
            </a:r>
            <a:br>
              <a:rPr lang="en"/>
            </a:br>
            <a:r>
              <a:rPr lang="en"/>
              <a:t/>
            </a:r>
            <a:br>
              <a:rPr lang="en"/>
            </a:br>
            <a:r>
              <a:rPr lang="en"/>
              <a:t>Strategy Shapes the way the company’s gears work together.</a:t>
            </a:r>
          </a:p>
          <a:p>
            <a:pPr rtl="0">
              <a:spcBef>
                <a:spcPts val="0"/>
              </a:spcBef>
              <a:buNone/>
            </a:pPr>
            <a:r>
              <a:rPr lang="en"/>
              <a:t>I’ll talk about the severity of the effects on strategic execution.</a:t>
            </a:r>
          </a:p>
          <a:p>
            <a:pPr>
              <a:spcBef>
                <a:spcPts val="0"/>
              </a:spcBef>
              <a:buNone/>
            </a:pPr>
            <a:r>
              <a:rPr lang="en"/>
              <a:t> </a:t>
            </a:r>
          </a:p>
        </p:txBody>
      </p:sp>
    </p:spTree>
    <p:extLst>
      <p:ext uri="{BB962C8B-B14F-4D97-AF65-F5344CB8AC3E}">
        <p14:creationId xmlns:p14="http://schemas.microsoft.com/office/powerpoint/2010/main" val="1246271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b="1">
                <a:solidFill>
                  <a:schemeClr val="dk1"/>
                </a:solidFill>
              </a:rPr>
              <a:t>Cory</a:t>
            </a:r>
          </a:p>
          <a:p>
            <a:pPr lvl="0" rtl="0">
              <a:spcBef>
                <a:spcPts val="0"/>
              </a:spcBef>
              <a:buClr>
                <a:schemeClr val="dk1"/>
              </a:buClr>
              <a:buSzPct val="100000"/>
              <a:buFont typeface="Arial"/>
              <a:buNone/>
            </a:pPr>
            <a:r>
              <a:rPr lang="en">
                <a:solidFill>
                  <a:schemeClr val="dk1"/>
                </a:solidFill>
              </a:rPr>
              <a:t>181</a:t>
            </a:r>
          </a:p>
          <a:p>
            <a:pPr rtl="0">
              <a:spcBef>
                <a:spcPts val="0"/>
              </a:spcBef>
              <a:buNone/>
            </a:pPr>
            <a:endParaRPr/>
          </a:p>
          <a:p>
            <a:pPr rtl="0">
              <a:spcBef>
                <a:spcPts val="0"/>
              </a:spcBef>
              <a:buNone/>
            </a:pPr>
            <a:r>
              <a:rPr lang="en"/>
              <a:t>We’ve discussed the poor processes, and this is the real reason it can ruin strategy execution.</a:t>
            </a:r>
            <a:br>
              <a:rPr lang="en"/>
            </a:br>
            <a:r>
              <a:rPr lang="en"/>
              <a:t/>
            </a:r>
            <a:br>
              <a:rPr lang="en"/>
            </a:br>
            <a:r>
              <a:rPr lang="en"/>
              <a:t>the book has discussed the Sales force of the company Lubber acted as what this figure shows as Actively Disengaged. the sales team fought the changes and </a:t>
            </a:r>
          </a:p>
          <a:p>
            <a:pPr lvl="0" rtl="0">
              <a:spcBef>
                <a:spcPts val="0"/>
              </a:spcBef>
              <a:buNone/>
            </a:pPr>
            <a:r>
              <a:rPr lang="en">
                <a:solidFill>
                  <a:schemeClr val="dk1"/>
                </a:solidFill>
              </a:rPr>
              <a:t/>
            </a:r>
            <a:br>
              <a:rPr lang="en">
                <a:solidFill>
                  <a:schemeClr val="dk1"/>
                </a:solidFill>
              </a:rPr>
            </a:br>
            <a:r>
              <a:rPr lang="en">
                <a:solidFill>
                  <a:schemeClr val="dk1"/>
                </a:solidFill>
              </a:rPr>
              <a:t>There’s a difference between Employee A Keeping customers and Acquiring new customers, Employee C keeping customers but not giving too much more effort to acquire new business, and employee C who legitimately doesn’t want the business to have any customers and destroys relationships with the customers you already have, as well as scaring off any potential customers because their outlook of their job is bleak. </a:t>
            </a:r>
          </a:p>
          <a:p>
            <a:pPr lvl="0" rtl="0">
              <a:spcBef>
                <a:spcPts val="0"/>
              </a:spcBef>
              <a:buNone/>
            </a:pPr>
            <a:endParaRPr>
              <a:solidFill>
                <a:schemeClr val="dk1"/>
              </a:solidFill>
            </a:endParaRPr>
          </a:p>
          <a:p>
            <a:pPr lvl="0" rtl="0">
              <a:spcBef>
                <a:spcPts val="0"/>
              </a:spcBef>
              <a:buClr>
                <a:schemeClr val="dk1"/>
              </a:buClr>
              <a:buSzPct val="100000"/>
              <a:buFont typeface="Arial"/>
              <a:buNone/>
            </a:pPr>
            <a:r>
              <a:rPr lang="en" b="1">
                <a:solidFill>
                  <a:schemeClr val="dk1"/>
                </a:solidFill>
              </a:rPr>
              <a:t>Do you agree with the naming of these three categories?</a:t>
            </a:r>
          </a:p>
          <a:p>
            <a:pPr lvl="0" rtl="0">
              <a:spcBef>
                <a:spcPts val="0"/>
              </a:spcBef>
              <a:buClr>
                <a:schemeClr val="dk1"/>
              </a:buClr>
              <a:buSzPct val="100000"/>
              <a:buFont typeface="Arial"/>
              <a:buNone/>
            </a:pPr>
            <a:r>
              <a:rPr lang="en">
                <a:solidFill>
                  <a:schemeClr val="dk1"/>
                </a:solidFill>
              </a:rPr>
              <a:t/>
            </a:r>
            <a:br>
              <a:rPr lang="en">
                <a:solidFill>
                  <a:schemeClr val="dk1"/>
                </a:solidFill>
              </a:rPr>
            </a:br>
            <a:r>
              <a:rPr lang="en">
                <a:solidFill>
                  <a:schemeClr val="dk1"/>
                </a:solidFill>
              </a:rPr>
              <a:t>I have a short video about Employee Engagement </a:t>
            </a:r>
          </a:p>
          <a:p>
            <a:pPr>
              <a:spcBef>
                <a:spcPts val="0"/>
              </a:spcBef>
              <a:buNone/>
            </a:pPr>
            <a:endParaRPr/>
          </a:p>
        </p:txBody>
      </p:sp>
    </p:spTree>
    <p:extLst>
      <p:ext uri="{BB962C8B-B14F-4D97-AF65-F5344CB8AC3E}">
        <p14:creationId xmlns:p14="http://schemas.microsoft.com/office/powerpoint/2010/main" val="1271029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Cory</a:t>
            </a:r>
          </a:p>
          <a:p>
            <a:pPr rtl="0">
              <a:spcBef>
                <a:spcPts val="0"/>
              </a:spcBef>
              <a:buNone/>
            </a:pPr>
            <a:r>
              <a:rPr lang="en"/>
              <a:t/>
            </a:r>
            <a:br>
              <a:rPr lang="en"/>
            </a:br>
            <a:r>
              <a:rPr lang="en"/>
              <a:t>Employee Engagement</a:t>
            </a:r>
          </a:p>
          <a:p>
            <a:pPr>
              <a:spcBef>
                <a:spcPts val="0"/>
              </a:spcBef>
              <a:buNone/>
            </a:pPr>
            <a:r>
              <a:rPr lang="en" u="sng">
                <a:solidFill>
                  <a:schemeClr val="hlink"/>
                </a:solidFill>
                <a:hlinkClick r:id="rId3"/>
              </a:rPr>
              <a:t>http://youtu.be/y4nwoZ02AJM</a:t>
            </a:r>
            <a:r>
              <a:rPr lang="en"/>
              <a:t> 4:16</a:t>
            </a:r>
          </a:p>
        </p:txBody>
      </p:sp>
    </p:spTree>
    <p:extLst>
      <p:ext uri="{BB962C8B-B14F-4D97-AF65-F5344CB8AC3E}">
        <p14:creationId xmlns:p14="http://schemas.microsoft.com/office/powerpoint/2010/main" val="4019003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b="1">
                <a:solidFill>
                  <a:schemeClr val="dk1"/>
                </a:solidFill>
              </a:rPr>
              <a:t>Cory</a:t>
            </a:r>
          </a:p>
          <a:p>
            <a:pPr lvl="0" rtl="0">
              <a:spcBef>
                <a:spcPts val="0"/>
              </a:spcBef>
              <a:buClr>
                <a:schemeClr val="dk1"/>
              </a:buClr>
              <a:buSzPct val="100000"/>
              <a:buFont typeface="Arial"/>
              <a:buNone/>
            </a:pPr>
            <a:r>
              <a:rPr lang="en">
                <a:solidFill>
                  <a:schemeClr val="dk1"/>
                </a:solidFill>
              </a:rPr>
              <a:t>181</a:t>
            </a:r>
          </a:p>
          <a:p>
            <a:pPr rtl="0">
              <a:spcBef>
                <a:spcPts val="0"/>
              </a:spcBef>
              <a:buNone/>
            </a:pPr>
            <a:endParaRPr/>
          </a:p>
          <a:p>
            <a:pPr rtl="0">
              <a:spcBef>
                <a:spcPts val="0"/>
              </a:spcBef>
              <a:buNone/>
            </a:pPr>
            <a:r>
              <a:rPr lang="en"/>
              <a:t>We’ve seen Maslows hierarchy of needs before, but motivating our employees by giving them the opportunity to realize the top of the pyramid is the important thing. </a:t>
            </a:r>
            <a:br>
              <a:rPr lang="en"/>
            </a:br>
            <a:r>
              <a:rPr lang="en"/>
              <a:t/>
            </a:r>
            <a:br>
              <a:rPr lang="en"/>
            </a:br>
            <a:r>
              <a:rPr lang="en"/>
              <a:t>in general we understand that an income can provide the means for Physiological needs, Safety and security, and the Means for Social Needs. the employee must have these in order for a leader to build the opportunity for the employee to even concern herself with Esteem and Self-actualization.</a:t>
            </a:r>
            <a:br>
              <a:rPr lang="en"/>
            </a:br>
            <a:r>
              <a:rPr lang="en"/>
              <a:t/>
            </a:r>
            <a:br>
              <a:rPr lang="en"/>
            </a:br>
            <a:r>
              <a:rPr lang="en"/>
              <a:t>We could go in depth with these things but </a:t>
            </a:r>
            <a:r>
              <a:rPr lang="en" b="1"/>
              <a:t>you should have already taken Organizational Behavior. </a:t>
            </a:r>
          </a:p>
          <a:p>
            <a:pPr>
              <a:spcBef>
                <a:spcPts val="0"/>
              </a:spcBef>
              <a:buNone/>
            </a:pPr>
            <a:r>
              <a:rPr lang="en"/>
              <a:t>What they didn’t go over is The most important need that is more of a new development in behavioral studies. </a:t>
            </a:r>
            <a:br>
              <a:rPr lang="en"/>
            </a:br>
            <a:r>
              <a:rPr lang="en"/>
              <a:t>A very basic Human need.</a:t>
            </a:r>
            <a:br>
              <a:rPr lang="en"/>
            </a:br>
            <a:r>
              <a:rPr lang="en" b="1"/>
              <a:t>Slide</a:t>
            </a:r>
            <a:r>
              <a:rPr lang="en"/>
              <a:t>. </a:t>
            </a:r>
            <a:r>
              <a:rPr lang="en" i="1"/>
              <a:t>WiFi Appears</a:t>
            </a:r>
            <a:r>
              <a:rPr lang="en"/>
              <a:t/>
            </a:r>
            <a:br>
              <a:rPr lang="en"/>
            </a:br>
            <a:endParaRPr lang="en"/>
          </a:p>
        </p:txBody>
      </p:sp>
    </p:spTree>
    <p:extLst>
      <p:ext uri="{BB962C8B-B14F-4D97-AF65-F5344CB8AC3E}">
        <p14:creationId xmlns:p14="http://schemas.microsoft.com/office/powerpoint/2010/main" val="1507740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10000"/>
              <a:buFont typeface="Arial"/>
              <a:buNone/>
            </a:pPr>
            <a:r>
              <a:rPr lang="en" sz="1000" b="1">
                <a:solidFill>
                  <a:schemeClr val="dk1"/>
                </a:solidFill>
              </a:rPr>
              <a:t>Cory</a:t>
            </a:r>
            <a:r>
              <a:rPr lang="en" sz="1000">
                <a:solidFill>
                  <a:schemeClr val="dk1"/>
                </a:solidFill>
              </a:rPr>
              <a:t/>
            </a:r>
            <a:br>
              <a:rPr lang="en" sz="1000">
                <a:solidFill>
                  <a:schemeClr val="dk1"/>
                </a:solidFill>
              </a:rPr>
            </a:br>
            <a:endParaRPr lang="en" sz="1000">
              <a:solidFill>
                <a:schemeClr val="dk1"/>
              </a:solidFill>
            </a:endParaRPr>
          </a:p>
          <a:p>
            <a:pPr lvl="0" rtl="0">
              <a:spcBef>
                <a:spcPts val="0"/>
              </a:spcBef>
              <a:buClr>
                <a:schemeClr val="dk1"/>
              </a:buClr>
              <a:buSzPct val="110000"/>
              <a:buFont typeface="Arial"/>
              <a:buNone/>
            </a:pPr>
            <a:r>
              <a:rPr lang="en" sz="1000">
                <a:solidFill>
                  <a:schemeClr val="dk1"/>
                </a:solidFill>
              </a:rPr>
              <a:t>It’s the </a:t>
            </a:r>
            <a:r>
              <a:rPr lang="en" sz="1000">
                <a:solidFill>
                  <a:srgbClr val="0000FF"/>
                </a:solidFill>
              </a:rPr>
              <a:t>Esteem</a:t>
            </a:r>
            <a:r>
              <a:rPr lang="en" sz="1000">
                <a:solidFill>
                  <a:schemeClr val="dk1"/>
                </a:solidFill>
              </a:rPr>
              <a:t> and the Self Actualization that really comes from leadership in the workplace.</a:t>
            </a:r>
          </a:p>
          <a:p>
            <a:pPr lvl="0" rtl="0">
              <a:spcBef>
                <a:spcPts val="0"/>
              </a:spcBef>
              <a:buClr>
                <a:schemeClr val="dk1"/>
              </a:buClr>
              <a:buSzPct val="110000"/>
              <a:buFont typeface="Arial"/>
              <a:buNone/>
            </a:pPr>
            <a:r>
              <a:rPr lang="en" sz="1000">
                <a:solidFill>
                  <a:schemeClr val="dk1"/>
                </a:solidFill>
              </a:rPr>
              <a:t>How you implement the Strategy by bringing the three Es into play</a:t>
            </a:r>
          </a:p>
          <a:p>
            <a:pPr lvl="0" rtl="0">
              <a:spcBef>
                <a:spcPts val="0"/>
              </a:spcBef>
              <a:buNone/>
            </a:pPr>
            <a:r>
              <a:rPr lang="en" sz="1000">
                <a:solidFill>
                  <a:schemeClr val="dk1"/>
                </a:solidFill>
              </a:rPr>
              <a:t>You Engage, Explain, and ensure that you clarify what you expect. this builds trust, and Confidence, fitting into the Esteem level of the pyramid.</a:t>
            </a:r>
          </a:p>
          <a:p>
            <a:pPr lvl="0" rtl="0">
              <a:spcBef>
                <a:spcPts val="0"/>
              </a:spcBef>
              <a:buNone/>
            </a:pPr>
            <a:endParaRPr sz="1000">
              <a:solidFill>
                <a:schemeClr val="dk1"/>
              </a:solidFill>
            </a:endParaRPr>
          </a:p>
          <a:p>
            <a:pPr lvl="0" rtl="0">
              <a:spcBef>
                <a:spcPts val="0"/>
              </a:spcBef>
              <a:buClr>
                <a:schemeClr val="dk1"/>
              </a:buClr>
              <a:buSzPct val="110000"/>
              <a:buFont typeface="Arial"/>
              <a:buNone/>
            </a:pPr>
            <a:r>
              <a:rPr lang="en" sz="1000">
                <a:solidFill>
                  <a:schemeClr val="dk1"/>
                </a:solidFill>
              </a:rPr>
              <a:t> It shapes the ATTITUDE through ensuring that their opinion counts.</a:t>
            </a:r>
          </a:p>
          <a:p>
            <a:pPr lvl="0" rtl="0">
              <a:spcBef>
                <a:spcPts val="0"/>
              </a:spcBef>
              <a:buClr>
                <a:schemeClr val="dk1"/>
              </a:buClr>
              <a:buFont typeface="Arial"/>
              <a:buNone/>
            </a:pPr>
            <a:endParaRPr sz="1000">
              <a:solidFill>
                <a:schemeClr val="dk1"/>
              </a:solidFill>
            </a:endParaRPr>
          </a:p>
          <a:p>
            <a:pPr lvl="0" rtl="0">
              <a:spcBef>
                <a:spcPts val="0"/>
              </a:spcBef>
              <a:buNone/>
            </a:pPr>
            <a:r>
              <a:rPr lang="en" sz="1000">
                <a:solidFill>
                  <a:schemeClr val="dk1"/>
                </a:solidFill>
              </a:rPr>
              <a:t>What happens next is the motivation of worker converts from a “not engaged” behavior to Voluntary cooperation or “Engaged”. Actively wanting to help or make the company better because they believe in a cause.</a:t>
            </a:r>
          </a:p>
          <a:p>
            <a:pPr lvl="0" rtl="0">
              <a:spcBef>
                <a:spcPts val="0"/>
              </a:spcBef>
              <a:buNone/>
            </a:pPr>
            <a:endParaRPr sz="1000">
              <a:solidFill>
                <a:schemeClr val="dk1"/>
              </a:solidFill>
            </a:endParaRPr>
          </a:p>
          <a:p>
            <a:pPr lvl="0" rtl="0">
              <a:spcBef>
                <a:spcPts val="0"/>
              </a:spcBef>
              <a:buNone/>
            </a:pPr>
            <a:r>
              <a:rPr lang="en" sz="1000">
                <a:solidFill>
                  <a:schemeClr val="dk1"/>
                </a:solidFill>
              </a:rPr>
              <a:t>This leads to the strategy actively moving forward and is self initiated.</a:t>
            </a:r>
          </a:p>
          <a:p>
            <a:pPr lvl="0" rtl="0">
              <a:spcBef>
                <a:spcPts val="0"/>
              </a:spcBef>
              <a:buNone/>
            </a:pPr>
            <a:endParaRPr sz="1000">
              <a:solidFill>
                <a:schemeClr val="dk1"/>
              </a:solidFill>
            </a:endParaRPr>
          </a:p>
          <a:p>
            <a:pPr lvl="0" rtl="0">
              <a:spcBef>
                <a:spcPts val="0"/>
              </a:spcBef>
              <a:buClr>
                <a:schemeClr val="dk1"/>
              </a:buClr>
              <a:buSzPct val="110000"/>
              <a:buFont typeface="Arial"/>
              <a:buNone/>
            </a:pPr>
            <a:r>
              <a:rPr lang="en" sz="1000">
                <a:solidFill>
                  <a:schemeClr val="dk1"/>
                </a:solidFill>
              </a:rPr>
              <a:t>You need to understand that through Maslows Hierarchy of needs the employee has the need to be creative, solve problems, have Confidence, and be able to Achieve. </a:t>
            </a:r>
            <a:br>
              <a:rPr lang="en" sz="1000">
                <a:solidFill>
                  <a:schemeClr val="dk1"/>
                </a:solidFill>
              </a:rPr>
            </a:br>
            <a:r>
              <a:rPr lang="en" sz="1000">
                <a:solidFill>
                  <a:schemeClr val="dk1"/>
                </a:solidFill>
              </a:rPr>
              <a:t/>
            </a:r>
            <a:br>
              <a:rPr lang="en" sz="1000">
                <a:solidFill>
                  <a:schemeClr val="dk1"/>
                </a:solidFill>
              </a:rPr>
            </a:br>
            <a:r>
              <a:rPr lang="en" sz="1000">
                <a:solidFill>
                  <a:schemeClr val="dk1"/>
                </a:solidFill>
              </a:rPr>
              <a:t>These boil down to one theory </a:t>
            </a:r>
            <a:r>
              <a:rPr lang="en" sz="1000">
                <a:solidFill>
                  <a:srgbClr val="0000FF"/>
                </a:solidFill>
              </a:rPr>
              <a:t>Intellectual and Emotional Recognition Theory</a:t>
            </a:r>
            <a:r>
              <a:rPr lang="en" sz="1000">
                <a:solidFill>
                  <a:schemeClr val="dk1"/>
                </a:solidFill>
              </a:rPr>
              <a:t> and </a:t>
            </a:r>
            <a:r>
              <a:rPr lang="en" sz="1000" b="1">
                <a:solidFill>
                  <a:schemeClr val="dk1"/>
                </a:solidFill>
              </a:rPr>
              <a:t>Alyssa </a:t>
            </a:r>
            <a:r>
              <a:rPr lang="en" sz="1000">
                <a:solidFill>
                  <a:schemeClr val="dk1"/>
                </a:solidFill>
              </a:rPr>
              <a:t>Will walk you through this theory.</a:t>
            </a:r>
          </a:p>
          <a:p>
            <a:pPr>
              <a:spcBef>
                <a:spcPts val="0"/>
              </a:spcBef>
              <a:buNone/>
            </a:pPr>
            <a:endParaRPr sz="1000"/>
          </a:p>
        </p:txBody>
      </p:sp>
    </p:spTree>
    <p:extLst>
      <p:ext uri="{BB962C8B-B14F-4D97-AF65-F5344CB8AC3E}">
        <p14:creationId xmlns:p14="http://schemas.microsoft.com/office/powerpoint/2010/main" val="2325702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Alyssa</a:t>
            </a:r>
          </a:p>
          <a:p>
            <a:pPr rtl="0">
              <a:spcBef>
                <a:spcPts val="0"/>
              </a:spcBef>
              <a:buNone/>
            </a:pPr>
            <a:r>
              <a:rPr lang="en"/>
              <a:t>p181</a:t>
            </a:r>
          </a:p>
          <a:p>
            <a:pPr rtl="0">
              <a:spcBef>
                <a:spcPts val="0"/>
              </a:spcBef>
              <a:buNone/>
            </a:pPr>
            <a:endParaRPr/>
          </a:p>
          <a:p>
            <a:pPr rtl="0">
              <a:spcBef>
                <a:spcPts val="0"/>
              </a:spcBef>
              <a:buNone/>
            </a:pPr>
            <a:r>
              <a:rPr lang="en"/>
              <a:t>Some helpful links:</a:t>
            </a:r>
          </a:p>
          <a:p>
            <a:pPr rtl="0">
              <a:spcBef>
                <a:spcPts val="0"/>
              </a:spcBef>
              <a:buNone/>
            </a:pPr>
            <a:r>
              <a:rPr lang="en" u="sng">
                <a:solidFill>
                  <a:schemeClr val="hlink"/>
                </a:solidFill>
                <a:hlinkClick r:id="rId3"/>
              </a:rPr>
              <a:t>http://books.google.com/books?id=hDzMIC8mij4C&amp;pg=PA290&amp;lpg=PA290&amp;dq=intellectual+and+emotional+recognition+theory&amp;source=bl&amp;ots=zIhWBfjJzI&amp;sig=7lqhQQ3VFlKrh1-sQhzUjpDU3Vk&amp;hl=en&amp;sa=X&amp;ei=sFZRVPryM4ingwTCs4KYDA&amp;ved=0CCcQ6AEwAQ#v=onepage&amp;q=intellectual%20and%20emotional%20recognition%20theory&amp;f=false</a:t>
            </a:r>
          </a:p>
          <a:p>
            <a:pPr rtl="0">
              <a:spcBef>
                <a:spcPts val="0"/>
              </a:spcBef>
              <a:buNone/>
            </a:pPr>
            <a:endParaRPr/>
          </a:p>
          <a:p>
            <a:pPr rtl="0">
              <a:spcBef>
                <a:spcPts val="0"/>
              </a:spcBef>
              <a:buNone/>
            </a:pPr>
            <a:r>
              <a:rPr lang="en" u="sng">
                <a:solidFill>
                  <a:schemeClr val="hlink"/>
                </a:solidFill>
                <a:hlinkClick r:id="rId4"/>
              </a:rPr>
              <a:t>http://www.academia.edu/8611540/Interpersonal_Understanding_and_Theory_of_Mind_doctoral_thesis_</a:t>
            </a:r>
          </a:p>
          <a:p>
            <a:pPr rtl="0">
              <a:spcBef>
                <a:spcPts val="0"/>
              </a:spcBef>
              <a:buNone/>
            </a:pPr>
            <a:endParaRPr/>
          </a:p>
          <a:p>
            <a:pPr rtl="0">
              <a:spcBef>
                <a:spcPts val="0"/>
              </a:spcBef>
              <a:buNone/>
            </a:pPr>
            <a:endParaRPr/>
          </a:p>
          <a:p>
            <a:pPr rtl="0">
              <a:spcBef>
                <a:spcPts val="0"/>
              </a:spcBef>
              <a:buNone/>
            </a:pPr>
            <a:r>
              <a:rPr lang="en" u="sng">
                <a:solidFill>
                  <a:schemeClr val="hlink"/>
                </a:solidFill>
                <a:hlinkClick r:id="rId5"/>
              </a:rPr>
              <a:t>http://www.ncbi.nlm.nih.gov/pubmed/17613679</a:t>
            </a:r>
          </a:p>
          <a:p>
            <a:pPr>
              <a:spcBef>
                <a:spcPts val="0"/>
              </a:spcBef>
              <a:buNone/>
            </a:pPr>
            <a:endParaRPr/>
          </a:p>
        </p:txBody>
      </p:sp>
    </p:spTree>
    <p:extLst>
      <p:ext uri="{BB962C8B-B14F-4D97-AF65-F5344CB8AC3E}">
        <p14:creationId xmlns:p14="http://schemas.microsoft.com/office/powerpoint/2010/main" val="3718812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Alyssa </a:t>
            </a:r>
          </a:p>
        </p:txBody>
      </p:sp>
    </p:spTree>
    <p:extLst>
      <p:ext uri="{BB962C8B-B14F-4D97-AF65-F5344CB8AC3E}">
        <p14:creationId xmlns:p14="http://schemas.microsoft.com/office/powerpoint/2010/main" val="3179461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Hunter</a:t>
            </a:r>
          </a:p>
          <a:p>
            <a:pPr>
              <a:spcBef>
                <a:spcPts val="0"/>
              </a:spcBef>
              <a:buNone/>
            </a:pPr>
            <a:r>
              <a:rPr lang="en"/>
              <a:t>p183</a:t>
            </a:r>
          </a:p>
        </p:txBody>
      </p:sp>
    </p:spTree>
    <p:extLst>
      <p:ext uri="{BB962C8B-B14F-4D97-AF65-F5344CB8AC3E}">
        <p14:creationId xmlns:p14="http://schemas.microsoft.com/office/powerpoint/2010/main" val="3650293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000" b="1">
                <a:solidFill>
                  <a:schemeClr val="dk1"/>
                </a:solidFill>
              </a:rPr>
              <a:t>Amy</a:t>
            </a:r>
          </a:p>
          <a:p>
            <a:pPr lvl="0" rtl="0">
              <a:spcBef>
                <a:spcPts val="0"/>
              </a:spcBef>
              <a:buClr>
                <a:schemeClr val="dk1"/>
              </a:buClr>
              <a:buFont typeface="Arial"/>
              <a:buNone/>
            </a:pPr>
            <a:endParaRPr sz="1000" b="1">
              <a:solidFill>
                <a:schemeClr val="dk1"/>
              </a:solidFill>
            </a:endParaRPr>
          </a:p>
          <a:p>
            <a:pPr lvl="0" rtl="0">
              <a:spcBef>
                <a:spcPts val="0"/>
              </a:spcBef>
              <a:buClr>
                <a:schemeClr val="dk1"/>
              </a:buClr>
              <a:buSzPct val="110000"/>
              <a:buFont typeface="Arial"/>
              <a:buNone/>
            </a:pPr>
            <a:r>
              <a:rPr lang="en" sz="1000">
                <a:solidFill>
                  <a:schemeClr val="dk1"/>
                </a:solidFill>
              </a:rPr>
              <a:t>summarize and connect to things we’ve done so far</a:t>
            </a:r>
          </a:p>
          <a:p>
            <a:pPr lvl="0" rtl="0">
              <a:spcBef>
                <a:spcPts val="0"/>
              </a:spcBef>
              <a:buClr>
                <a:schemeClr val="dk1"/>
              </a:buClr>
              <a:buSzPct val="110000"/>
              <a:buFont typeface="Arial"/>
              <a:buNone/>
            </a:pPr>
            <a:r>
              <a:rPr lang="en" sz="1000">
                <a:solidFill>
                  <a:schemeClr val="dk1"/>
                </a:solidFill>
              </a:rPr>
              <a:t>Very briefly review “a tale of two plants” from p176</a:t>
            </a:r>
            <a:br>
              <a:rPr lang="en" sz="1000">
                <a:solidFill>
                  <a:schemeClr val="dk1"/>
                </a:solidFill>
              </a:rPr>
            </a:br>
            <a:r>
              <a:rPr lang="en" sz="1000">
                <a:solidFill>
                  <a:schemeClr val="dk1"/>
                </a:solidFill>
              </a:rPr>
              <a:t>Very briefly look ahead to Ch9</a:t>
            </a:r>
          </a:p>
          <a:p>
            <a:pPr lvl="0" rtl="0">
              <a:spcBef>
                <a:spcPts val="0"/>
              </a:spcBef>
              <a:buClr>
                <a:schemeClr val="dk1"/>
              </a:buClr>
              <a:buFont typeface="Arial"/>
              <a:buNone/>
            </a:pPr>
            <a:endParaRPr sz="1000">
              <a:solidFill>
                <a:schemeClr val="dk1"/>
              </a:solidFill>
            </a:endParaRPr>
          </a:p>
          <a:p>
            <a:pPr lvl="0" rtl="0">
              <a:spcBef>
                <a:spcPts val="0"/>
              </a:spcBef>
              <a:buClr>
                <a:schemeClr val="dk1"/>
              </a:buClr>
              <a:buSzPct val="110000"/>
              <a:buFont typeface="Arial"/>
              <a:buNone/>
            </a:pPr>
            <a:r>
              <a:rPr lang="en" sz="1000">
                <a:solidFill>
                  <a:schemeClr val="dk1"/>
                </a:solidFill>
              </a:rPr>
              <a:t>-Today we discussed the Execution of Strategy</a:t>
            </a:r>
          </a:p>
          <a:p>
            <a:pPr lvl="0" rtl="0">
              <a:spcBef>
                <a:spcPts val="0"/>
              </a:spcBef>
              <a:buClr>
                <a:schemeClr val="dk1"/>
              </a:buClr>
              <a:buSzPct val="110000"/>
              <a:buFont typeface="Arial"/>
              <a:buNone/>
            </a:pPr>
            <a:r>
              <a:rPr lang="en" sz="1000">
                <a:solidFill>
                  <a:schemeClr val="dk1"/>
                </a:solidFill>
              </a:rPr>
              <a:t>-The first thing we wanted you to notice is the employee management relations, How you plan, versus how you implement and be able to tie that into how the management who designs the vision or strategy and how they interact with the employees.</a:t>
            </a:r>
          </a:p>
          <a:p>
            <a:pPr lvl="0" rtl="0">
              <a:spcBef>
                <a:spcPts val="0"/>
              </a:spcBef>
              <a:buClr>
                <a:schemeClr val="dk1"/>
              </a:buClr>
              <a:buSzPct val="110000"/>
              <a:buFont typeface="Arial"/>
              <a:buNone/>
            </a:pPr>
            <a:r>
              <a:rPr lang="en" sz="1000">
                <a:solidFill>
                  <a:schemeClr val="dk1"/>
                </a:solidFill>
              </a:rPr>
              <a:t>this all ties into the fair process.</a:t>
            </a:r>
          </a:p>
          <a:p>
            <a:pPr lvl="0" rtl="0">
              <a:spcBef>
                <a:spcPts val="0"/>
              </a:spcBef>
              <a:buClr>
                <a:schemeClr val="dk1"/>
              </a:buClr>
              <a:buSzPct val="110000"/>
              <a:buFont typeface="Arial"/>
              <a:buNone/>
            </a:pPr>
            <a:r>
              <a:rPr lang="en" sz="1000">
                <a:solidFill>
                  <a:schemeClr val="dk1"/>
                </a:solidFill>
              </a:rPr>
              <a:t>-We looked at some different poor execution principles with Alyssa Barney, without knowing what doesn’t work, we could possibly pick those paths in the future. (remind of examples)</a:t>
            </a:r>
            <a:br>
              <a:rPr lang="en" sz="1000">
                <a:solidFill>
                  <a:schemeClr val="dk1"/>
                </a:solidFill>
              </a:rPr>
            </a:br>
            <a:r>
              <a:rPr lang="en" sz="1000">
                <a:solidFill>
                  <a:schemeClr val="dk1"/>
                </a:solidFill>
              </a:rPr>
              <a:t>-I spoke about the  Power of Fair Process. She’ll speak to you about how the fair process implemented properly can effectively change the organization and act as a catalyst for the change by motivating employees. Pay particular attention again to the employee/management relation aspect.</a:t>
            </a:r>
          </a:p>
          <a:p>
            <a:pPr lvl="0" rtl="0">
              <a:spcBef>
                <a:spcPts val="0"/>
              </a:spcBef>
              <a:buClr>
                <a:schemeClr val="dk1"/>
              </a:buClr>
              <a:buSzPct val="110000"/>
              <a:buFont typeface="Arial"/>
              <a:buNone/>
            </a:pPr>
            <a:r>
              <a:rPr lang="en" sz="1000">
                <a:solidFill>
                  <a:schemeClr val="dk1"/>
                </a:solidFill>
              </a:rPr>
              <a:t>-The Three E principles was covered by Hunter who walked you through Engagement, Explanation, and Expectation Clarity. These will help you build trust and commitment with your employees.</a:t>
            </a:r>
          </a:p>
          <a:p>
            <a:pPr lvl="0" rtl="0">
              <a:spcBef>
                <a:spcPts val="0"/>
              </a:spcBef>
              <a:buClr>
                <a:schemeClr val="dk1"/>
              </a:buClr>
              <a:buFont typeface="Arial"/>
              <a:buNone/>
            </a:pPr>
            <a:endParaRPr sz="1000">
              <a:solidFill>
                <a:schemeClr val="dk1"/>
              </a:solidFill>
            </a:endParaRPr>
          </a:p>
          <a:p>
            <a:pPr lvl="0" rtl="0">
              <a:spcBef>
                <a:spcPts val="0"/>
              </a:spcBef>
              <a:buClr>
                <a:schemeClr val="dk1"/>
              </a:buClr>
              <a:buSzPct val="110000"/>
              <a:buFont typeface="Arial"/>
              <a:buNone/>
            </a:pPr>
            <a:r>
              <a:rPr lang="en" sz="1000">
                <a:solidFill>
                  <a:schemeClr val="dk1"/>
                </a:solidFill>
              </a:rPr>
              <a:t>Cory discussed details on WHY this process is important</a:t>
            </a:r>
          </a:p>
          <a:p>
            <a:pPr lvl="0" rtl="0">
              <a:spcBef>
                <a:spcPts val="0"/>
              </a:spcBef>
              <a:buClr>
                <a:schemeClr val="dk1"/>
              </a:buClr>
              <a:buFont typeface="Arial"/>
              <a:buNone/>
            </a:pPr>
            <a:endParaRPr sz="1000">
              <a:solidFill>
                <a:schemeClr val="dk1"/>
              </a:solidFill>
            </a:endParaRPr>
          </a:p>
          <a:p>
            <a:pPr lvl="0" rtl="0">
              <a:spcBef>
                <a:spcPts val="0"/>
              </a:spcBef>
              <a:buClr>
                <a:schemeClr val="dk1"/>
              </a:buClr>
              <a:buSzPct val="110000"/>
              <a:buFont typeface="Arial"/>
              <a:buNone/>
            </a:pPr>
            <a:r>
              <a:rPr lang="en" sz="1000">
                <a:solidFill>
                  <a:schemeClr val="dk1"/>
                </a:solidFill>
              </a:rPr>
              <a:t>Alyssa followed by discussing Intellectual and Emotional recognition Theory.</a:t>
            </a:r>
          </a:p>
        </p:txBody>
      </p:sp>
    </p:spTree>
    <p:extLst>
      <p:ext uri="{BB962C8B-B14F-4D97-AF65-F5344CB8AC3E}">
        <p14:creationId xmlns:p14="http://schemas.microsoft.com/office/powerpoint/2010/main" val="221825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a:t>Cory</a:t>
            </a:r>
          </a:p>
          <a:p>
            <a:pPr rtl="0">
              <a:spcBef>
                <a:spcPts val="0"/>
              </a:spcBef>
              <a:buNone/>
            </a:pPr>
            <a:endParaRPr/>
          </a:p>
          <a:p>
            <a:pPr rtl="0">
              <a:spcBef>
                <a:spcPts val="0"/>
              </a:spcBef>
              <a:buNone/>
            </a:pPr>
            <a:r>
              <a:rPr lang="en" sz="1000"/>
              <a:t>Today we’re going to talk a lot about the execution of the strategy.</a:t>
            </a:r>
          </a:p>
          <a:p>
            <a:pPr rtl="0">
              <a:spcBef>
                <a:spcPts val="0"/>
              </a:spcBef>
              <a:buNone/>
            </a:pPr>
            <a:endParaRPr sz="1000"/>
          </a:p>
          <a:p>
            <a:pPr rtl="0">
              <a:spcBef>
                <a:spcPts val="0"/>
              </a:spcBef>
              <a:buNone/>
            </a:pPr>
            <a:r>
              <a:rPr lang="en" sz="1000"/>
              <a:t>The first thing we want you to notice is the employee management relations, How you plan, versus how you implement and be able to tie that into how the management who designs the vision or strategy and how they interact with the employees.</a:t>
            </a:r>
          </a:p>
          <a:p>
            <a:pPr rtl="0">
              <a:spcBef>
                <a:spcPts val="0"/>
              </a:spcBef>
              <a:buNone/>
            </a:pPr>
            <a:r>
              <a:rPr lang="en" sz="1000"/>
              <a:t>this all ties into the fair process.</a:t>
            </a:r>
          </a:p>
          <a:p>
            <a:pPr rtl="0">
              <a:spcBef>
                <a:spcPts val="0"/>
              </a:spcBef>
              <a:buNone/>
            </a:pPr>
            <a:endParaRPr sz="1000"/>
          </a:p>
          <a:p>
            <a:pPr rtl="0">
              <a:spcBef>
                <a:spcPts val="0"/>
              </a:spcBef>
              <a:buNone/>
            </a:pPr>
            <a:r>
              <a:rPr lang="en" sz="1000"/>
              <a:t>We first must look at some mistakes and some poor execution principles with Alyssa Barney, without knowing what doesn’t work, we could possibly pick those paths in the future.</a:t>
            </a:r>
            <a:br>
              <a:rPr lang="en" sz="1000"/>
            </a:br>
            <a:r>
              <a:rPr lang="en" sz="1000"/>
              <a:t/>
            </a:r>
            <a:br>
              <a:rPr lang="en" sz="1000"/>
            </a:br>
            <a:r>
              <a:rPr lang="en" sz="1000"/>
              <a:t> Then we’ll have Amy up here to speak about the Power of Fair Process. She’ll speak to you about how the fair process implemented properly can effectively change the organization and act as a catalyst for the change by motivating employees. Pay particular attention again to the employee/management relation aspect.</a:t>
            </a:r>
          </a:p>
          <a:p>
            <a:pPr rtl="0">
              <a:spcBef>
                <a:spcPts val="0"/>
              </a:spcBef>
              <a:buNone/>
            </a:pPr>
            <a:endParaRPr sz="1000"/>
          </a:p>
          <a:p>
            <a:pPr rtl="0">
              <a:spcBef>
                <a:spcPts val="0"/>
              </a:spcBef>
              <a:buNone/>
            </a:pPr>
            <a:r>
              <a:rPr lang="en" sz="1000"/>
              <a:t>The Three E principles will be covered by Hunter who will walk you through Engagement, Explanation, and Expectation Clarity. These will help you build trust and commitment with your employees.</a:t>
            </a:r>
          </a:p>
          <a:p>
            <a:pPr rtl="0">
              <a:spcBef>
                <a:spcPts val="0"/>
              </a:spcBef>
              <a:buNone/>
            </a:pPr>
            <a:endParaRPr sz="1000"/>
          </a:p>
          <a:p>
            <a:pPr rtl="0">
              <a:spcBef>
                <a:spcPts val="0"/>
              </a:spcBef>
              <a:buNone/>
            </a:pPr>
            <a:r>
              <a:rPr lang="en" sz="1000"/>
              <a:t>We all know that this information is important but I’ll follow it up by enhancing the understanding of WHY the process is important.</a:t>
            </a:r>
          </a:p>
          <a:p>
            <a:pPr rtl="0">
              <a:spcBef>
                <a:spcPts val="0"/>
              </a:spcBef>
              <a:buNone/>
            </a:pPr>
            <a:endParaRPr sz="1000"/>
          </a:p>
          <a:p>
            <a:pPr>
              <a:spcBef>
                <a:spcPts val="0"/>
              </a:spcBef>
              <a:buNone/>
            </a:pPr>
            <a:r>
              <a:rPr lang="en" sz="1000"/>
              <a:t>Alyssa will follow up with some thoughts on the Intellectual and Emotional recognition Theory.</a:t>
            </a:r>
          </a:p>
        </p:txBody>
      </p:sp>
    </p:spTree>
    <p:extLst>
      <p:ext uri="{BB962C8B-B14F-4D97-AF65-F5344CB8AC3E}">
        <p14:creationId xmlns:p14="http://schemas.microsoft.com/office/powerpoint/2010/main" val="230220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Alyssa</a:t>
            </a:r>
          </a:p>
          <a:p>
            <a:pPr>
              <a:spcBef>
                <a:spcPts val="0"/>
              </a:spcBef>
              <a:buNone/>
            </a:pPr>
            <a:r>
              <a:rPr lang="en"/>
              <a:t>p172</a:t>
            </a:r>
          </a:p>
        </p:txBody>
      </p:sp>
    </p:spTree>
    <p:extLst>
      <p:ext uri="{BB962C8B-B14F-4D97-AF65-F5344CB8AC3E}">
        <p14:creationId xmlns:p14="http://schemas.microsoft.com/office/powerpoint/2010/main" val="1924812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Alyssa </a:t>
            </a:r>
          </a:p>
        </p:txBody>
      </p:sp>
    </p:spTree>
    <p:extLst>
      <p:ext uri="{BB962C8B-B14F-4D97-AF65-F5344CB8AC3E}">
        <p14:creationId xmlns:p14="http://schemas.microsoft.com/office/powerpoint/2010/main" val="903262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000"/>
              <a:t>Amy</a:t>
            </a:r>
          </a:p>
          <a:p>
            <a:pPr rtl="0">
              <a:spcBef>
                <a:spcPts val="0"/>
              </a:spcBef>
              <a:buNone/>
            </a:pPr>
            <a:r>
              <a:rPr lang="en" sz="1000"/>
              <a:t>p174</a:t>
            </a:r>
          </a:p>
          <a:p>
            <a:pPr rtl="0">
              <a:spcBef>
                <a:spcPts val="0"/>
              </a:spcBef>
              <a:buNone/>
            </a:pPr>
            <a:endParaRPr sz="1000"/>
          </a:p>
          <a:p>
            <a:pPr lvl="0" rtl="0">
              <a:spcBef>
                <a:spcPts val="0"/>
              </a:spcBef>
              <a:buClr>
                <a:schemeClr val="dk1"/>
              </a:buClr>
              <a:buSzPct val="110000"/>
              <a:buFont typeface="Arial"/>
              <a:buNone/>
            </a:pPr>
            <a:r>
              <a:rPr lang="en" sz="1000">
                <a:solidFill>
                  <a:schemeClr val="dk1"/>
                </a:solidFill>
              </a:rPr>
              <a:t>Fair Process “Buy In” Video from SW.</a:t>
            </a:r>
          </a:p>
          <a:p>
            <a:pPr lvl="0" rtl="0">
              <a:spcBef>
                <a:spcPts val="0"/>
              </a:spcBef>
              <a:buNone/>
            </a:pPr>
            <a:r>
              <a:rPr lang="en" sz="1000" u="sng">
                <a:solidFill>
                  <a:schemeClr val="hlink"/>
                </a:solidFill>
                <a:hlinkClick r:id="rId3"/>
              </a:rPr>
              <a:t>https://www.youtube.com/watch?v=3RI08CwiLjw</a:t>
            </a:r>
            <a:r>
              <a:rPr lang="en" sz="1000">
                <a:solidFill>
                  <a:schemeClr val="dk1"/>
                </a:solidFill>
              </a:rPr>
              <a:t> </a:t>
            </a:r>
          </a:p>
          <a:p>
            <a:pPr lvl="0" rtl="0">
              <a:spcBef>
                <a:spcPts val="0"/>
              </a:spcBef>
              <a:buNone/>
            </a:pPr>
            <a:endParaRPr sz="1000">
              <a:solidFill>
                <a:schemeClr val="dk1"/>
              </a:solidFill>
            </a:endParaRPr>
          </a:p>
          <a:p>
            <a:pPr lvl="0" rtl="0">
              <a:spcBef>
                <a:spcPts val="0"/>
              </a:spcBef>
              <a:buClr>
                <a:schemeClr val="dk1"/>
              </a:buClr>
              <a:buFont typeface="Arial"/>
              <a:buNone/>
            </a:pPr>
            <a:endParaRPr sz="1000">
              <a:solidFill>
                <a:schemeClr val="dk1"/>
              </a:solidFill>
            </a:endParaRPr>
          </a:p>
          <a:p>
            <a:pPr rtl="0">
              <a:spcBef>
                <a:spcPts val="0"/>
              </a:spcBef>
              <a:buNone/>
            </a:pPr>
            <a:r>
              <a:rPr lang="en" sz="1000"/>
              <a:t>What is fair process? How does it allow companies to build execution into strategy? </a:t>
            </a:r>
          </a:p>
          <a:p>
            <a:pPr rtl="0">
              <a:spcBef>
                <a:spcPts val="0"/>
              </a:spcBef>
              <a:buNone/>
            </a:pPr>
            <a:r>
              <a:rPr lang="en" sz="1000"/>
              <a:t>-Traces back to two social scientists: John W. Thibaut and Laurens Walker. They combined their interest in the psychology of justice with the study of process and created the term procedural justice. The focused their attention on legal settings, they investigated to see what made people trust a legal system so that they will comply with laws without being coerced. </a:t>
            </a:r>
          </a:p>
          <a:p>
            <a:pPr rtl="0">
              <a:spcBef>
                <a:spcPts val="0"/>
              </a:spcBef>
              <a:buNone/>
            </a:pPr>
            <a:endParaRPr sz="1000"/>
          </a:p>
          <a:p>
            <a:pPr rtl="0">
              <a:spcBef>
                <a:spcPts val="0"/>
              </a:spcBef>
              <a:buNone/>
            </a:pPr>
            <a:r>
              <a:rPr lang="en" sz="1000"/>
              <a:t>- People care less about the outcome and more about the process itself. Satisfaction and rose when procedural justice was exercised. </a:t>
            </a:r>
          </a:p>
          <a:p>
            <a:pPr rtl="0">
              <a:spcBef>
                <a:spcPts val="0"/>
              </a:spcBef>
              <a:buNone/>
            </a:pPr>
            <a:endParaRPr sz="1000"/>
          </a:p>
          <a:p>
            <a:pPr rtl="0">
              <a:spcBef>
                <a:spcPts val="0"/>
              </a:spcBef>
              <a:buNone/>
            </a:pPr>
            <a:r>
              <a:rPr lang="en" sz="1000"/>
              <a:t>-Fair process builds people’s buy-in up front </a:t>
            </a:r>
          </a:p>
          <a:p>
            <a:pPr rtl="0">
              <a:spcBef>
                <a:spcPts val="0"/>
              </a:spcBef>
              <a:buNone/>
            </a:pPr>
            <a:endParaRPr sz="1000"/>
          </a:p>
          <a:p>
            <a:pPr rtl="0">
              <a:spcBef>
                <a:spcPts val="0"/>
              </a:spcBef>
              <a:buNone/>
            </a:pPr>
            <a:r>
              <a:rPr lang="en" sz="1000"/>
              <a:t>-People believe a level of playing field exist within a process. Therefore, this encourages voluntary cooperate in strategic decisions. </a:t>
            </a:r>
          </a:p>
          <a:p>
            <a:pPr rtl="0">
              <a:spcBef>
                <a:spcPts val="0"/>
              </a:spcBef>
              <a:buNone/>
            </a:pPr>
            <a:endParaRPr sz="1000"/>
          </a:p>
          <a:p>
            <a:pPr rtl="0">
              <a:spcBef>
                <a:spcPts val="0"/>
              </a:spcBef>
              <a:buNone/>
            </a:pPr>
            <a:r>
              <a:rPr lang="en" sz="1000"/>
              <a:t>-Voluntary cooperation is more than mechanical execution “getting the job done”. Involves going beyond the best of their abilities to execute resulting strategies</a:t>
            </a:r>
          </a:p>
          <a:p>
            <a:pPr rtl="0">
              <a:spcBef>
                <a:spcPts val="0"/>
              </a:spcBef>
              <a:buNone/>
            </a:pPr>
            <a:endParaRPr sz="1000"/>
          </a:p>
          <a:p>
            <a:pPr lvl="0">
              <a:spcBef>
                <a:spcPts val="0"/>
              </a:spcBef>
              <a:buNone/>
            </a:pPr>
            <a:r>
              <a:rPr lang="en" sz="1000"/>
              <a:t>Examples: ?????</a:t>
            </a:r>
          </a:p>
        </p:txBody>
      </p:sp>
    </p:spTree>
    <p:extLst>
      <p:ext uri="{BB962C8B-B14F-4D97-AF65-F5344CB8AC3E}">
        <p14:creationId xmlns:p14="http://schemas.microsoft.com/office/powerpoint/2010/main" val="2845584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Amy</a:t>
            </a:r>
          </a:p>
        </p:txBody>
      </p:sp>
    </p:spTree>
    <p:extLst>
      <p:ext uri="{BB962C8B-B14F-4D97-AF65-F5344CB8AC3E}">
        <p14:creationId xmlns:p14="http://schemas.microsoft.com/office/powerpoint/2010/main" val="2907437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Amy </a:t>
            </a:r>
            <a:endParaRPr dirty="0"/>
          </a:p>
        </p:txBody>
      </p:sp>
    </p:spTree>
    <p:extLst>
      <p:ext uri="{BB962C8B-B14F-4D97-AF65-F5344CB8AC3E}">
        <p14:creationId xmlns:p14="http://schemas.microsoft.com/office/powerpoint/2010/main" val="3777589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Hunter</a:t>
            </a:r>
          </a:p>
          <a:p>
            <a:pPr lvl="0">
              <a:spcBef>
                <a:spcPts val="0"/>
              </a:spcBef>
              <a:buClr>
                <a:schemeClr val="dk1"/>
              </a:buClr>
              <a:buSzPct val="100000"/>
              <a:buFont typeface="Arial"/>
              <a:buNone/>
            </a:pPr>
            <a:r>
              <a:rPr lang="en">
                <a:solidFill>
                  <a:schemeClr val="dk1"/>
                </a:solidFill>
              </a:rPr>
              <a:t>p175</a:t>
            </a:r>
          </a:p>
        </p:txBody>
      </p:sp>
    </p:spTree>
    <p:extLst>
      <p:ext uri="{BB962C8B-B14F-4D97-AF65-F5344CB8AC3E}">
        <p14:creationId xmlns:p14="http://schemas.microsoft.com/office/powerpoint/2010/main" val="2912761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Hunter</a:t>
            </a:r>
          </a:p>
          <a:p>
            <a:pPr lvl="0" rtl="0">
              <a:spcBef>
                <a:spcPts val="0"/>
              </a:spcBef>
              <a:buClr>
                <a:schemeClr val="dk1"/>
              </a:buClr>
              <a:buSzPct val="100000"/>
              <a:buFont typeface="Arial"/>
              <a:buNone/>
            </a:pPr>
            <a:r>
              <a:rPr lang="en">
                <a:solidFill>
                  <a:schemeClr val="dk1"/>
                </a:solidFill>
              </a:rPr>
              <a:t>p175</a:t>
            </a:r>
          </a:p>
          <a:p>
            <a:pPr rtl="0">
              <a:spcBef>
                <a:spcPts val="0"/>
              </a:spcBef>
              <a:buNone/>
            </a:pPr>
            <a:r>
              <a:rPr lang="en"/>
              <a:t>Fair Process Video three E Explanation. 4:56</a:t>
            </a:r>
          </a:p>
          <a:p>
            <a:pPr>
              <a:spcBef>
                <a:spcPts val="0"/>
              </a:spcBef>
              <a:buNone/>
            </a:pPr>
            <a:r>
              <a:rPr lang="en" u="sng">
                <a:solidFill>
                  <a:schemeClr val="hlink"/>
                </a:solidFill>
                <a:hlinkClick r:id="rId3"/>
              </a:rPr>
              <a:t>http://youtu.be/BpkpG2XnDfM</a:t>
            </a:r>
            <a:r>
              <a:rPr lang="en"/>
              <a:t> </a:t>
            </a:r>
          </a:p>
        </p:txBody>
      </p:sp>
    </p:spTree>
    <p:extLst>
      <p:ext uri="{BB962C8B-B14F-4D97-AF65-F5344CB8AC3E}">
        <p14:creationId xmlns:p14="http://schemas.microsoft.com/office/powerpoint/2010/main" val="350813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46913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9" name="Shape 9"/>
          <p:cNvCxnSpPr/>
          <p:nvPr/>
        </p:nvCxnSpPr>
        <p:spPr>
          <a:xfrm>
            <a:off x="0" y="4662139"/>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0" name="Shape 10"/>
          <p:cNvSpPr txBox="1">
            <a:spLocks noGrp="1"/>
          </p:cNvSpPr>
          <p:nvPr>
            <p:ph type="ctrTitle"/>
          </p:nvPr>
        </p:nvSpPr>
        <p:spPr>
          <a:xfrm>
            <a:off x="685800" y="2490375"/>
            <a:ext cx="7772400" cy="21984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685800" y="4836035"/>
            <a:ext cx="7772400" cy="1032599"/>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14" name="Shape 14"/>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0" y="0"/>
            <a:ext cx="9144000" cy="15329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9" name="Shape 19"/>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0" name="Shape 20"/>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25" name="Shape 25"/>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6" name="Shape 26"/>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29" name="Shape 29"/>
          <p:cNvSpPr/>
          <p:nvPr/>
        </p:nvSpPr>
        <p:spPr>
          <a:xfrm>
            <a:off x="4274" y="0"/>
            <a:ext cx="9144000" cy="58752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30" name="Shape 30"/>
          <p:cNvCxnSpPr/>
          <p:nvPr/>
        </p:nvCxnSpPr>
        <p:spPr>
          <a:xfrm>
            <a:off x="0" y="5845828"/>
            <a:ext cx="9144000" cy="0"/>
          </a:xfrm>
          <a:prstGeom prst="straightConnector1">
            <a:avLst/>
          </a:prstGeom>
          <a:noFill/>
          <a:ln w="57150" cap="flat">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lZd8m7alpm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youtube.com/v/y4nwoZ02AJ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3RI08CwiLj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com/v/tdbyEiMc0B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490375"/>
            <a:ext cx="7772400" cy="2198400"/>
          </a:xfrm>
          <a:prstGeom prst="rect">
            <a:avLst/>
          </a:prstGeom>
        </p:spPr>
        <p:txBody>
          <a:bodyPr lIns="91425" tIns="91425" rIns="91425" bIns="91425" anchor="b" anchorCtr="0">
            <a:noAutofit/>
          </a:bodyPr>
          <a:lstStyle/>
          <a:p>
            <a:pPr>
              <a:spcBef>
                <a:spcPts val="0"/>
              </a:spcBef>
              <a:buNone/>
            </a:pPr>
            <a:r>
              <a:rPr lang="en"/>
              <a:t>Build Execution Into Strategy</a:t>
            </a:r>
          </a:p>
        </p:txBody>
      </p:sp>
      <p:sp>
        <p:nvSpPr>
          <p:cNvPr id="34" name="Shape 34"/>
          <p:cNvSpPr txBox="1">
            <a:spLocks noGrp="1"/>
          </p:cNvSpPr>
          <p:nvPr>
            <p:ph type="subTitle" idx="1"/>
          </p:nvPr>
        </p:nvSpPr>
        <p:spPr>
          <a:xfrm>
            <a:off x="685800" y="4836035"/>
            <a:ext cx="7772400" cy="1032599"/>
          </a:xfrm>
          <a:prstGeom prst="rect">
            <a:avLst/>
          </a:prstGeom>
        </p:spPr>
        <p:txBody>
          <a:bodyPr lIns="91425" tIns="91425" rIns="91425" bIns="91425" anchor="t" anchorCtr="0">
            <a:noAutofit/>
          </a:bodyPr>
          <a:lstStyle/>
          <a:p>
            <a:pPr>
              <a:spcBef>
                <a:spcPts val="0"/>
              </a:spcBef>
              <a:buNone/>
            </a:pPr>
            <a:r>
              <a:rPr lang="en"/>
              <a:t>TEAM 6</a:t>
            </a:r>
            <a:br>
              <a:rPr lang="en"/>
            </a:br>
            <a:r>
              <a:rPr lang="en"/>
              <a:t>Amy | Alyssa | Cory | Hunter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lnSpc>
                <a:spcPct val="115000"/>
              </a:lnSpc>
              <a:spcBef>
                <a:spcPts val="0"/>
              </a:spcBef>
              <a:spcAft>
                <a:spcPts val="800"/>
              </a:spcAft>
              <a:buNone/>
            </a:pPr>
            <a:r>
              <a:rPr lang="en" sz="1600" b="0">
                <a:solidFill>
                  <a:srgbClr val="222222"/>
                </a:solidFill>
              </a:rPr>
              <a:t>Transforming unpopular changes to frontline innovation with fair process and relational coordination</a:t>
            </a:r>
          </a:p>
        </p:txBody>
      </p:sp>
      <p:sp>
        <p:nvSpPr>
          <p:cNvPr id="87" name="Shape 8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endParaRPr/>
          </a:p>
        </p:txBody>
      </p:sp>
      <p:sp>
        <p:nvSpPr>
          <p:cNvPr id="88" name="Shape 88">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Why does fair process matter?</a:t>
            </a:r>
          </a:p>
        </p:txBody>
      </p:sp>
      <p:sp>
        <p:nvSpPr>
          <p:cNvPr id="94" name="Shape 9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Strategy Shapes Attitudes</a:t>
            </a:r>
          </a:p>
          <a:p>
            <a:pPr lvl="0" rtl="0">
              <a:spcBef>
                <a:spcPts val="0"/>
              </a:spcBef>
              <a:buNone/>
            </a:pPr>
            <a:endParaRPr sz="800"/>
          </a:p>
          <a:p>
            <a:pPr marL="457200" lvl="0" indent="-419100" rtl="0">
              <a:spcBef>
                <a:spcPts val="0"/>
              </a:spcBef>
              <a:buClr>
                <a:schemeClr val="dk1"/>
              </a:buClr>
              <a:buSzPct val="100000"/>
              <a:buFont typeface="Arial"/>
              <a:buChar char="●"/>
            </a:pPr>
            <a:r>
              <a:rPr lang="en"/>
              <a:t>Severity of Effects on Strategy Execution</a:t>
            </a:r>
          </a:p>
          <a:p>
            <a:pPr>
              <a:spcBef>
                <a:spcPts val="0"/>
              </a:spcBef>
              <a:buNone/>
            </a:pPr>
            <a:endParaRPr/>
          </a:p>
        </p:txBody>
      </p:sp>
      <p:pic>
        <p:nvPicPr>
          <p:cNvPr id="95" name="Shape 95"/>
          <p:cNvPicPr preferRelativeResize="0"/>
          <p:nvPr/>
        </p:nvPicPr>
        <p:blipFill>
          <a:blip r:embed="rId3">
            <a:alphaModFix/>
          </a:blip>
          <a:stretch>
            <a:fillRect/>
          </a:stretch>
        </p:blipFill>
        <p:spPr>
          <a:xfrm>
            <a:off x="1649025" y="3406700"/>
            <a:ext cx="5715000" cy="33337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2" name="Shape 102"/>
          <p:cNvPicPr preferRelativeResize="0"/>
          <p:nvPr/>
        </p:nvPicPr>
        <p:blipFill>
          <a:blip r:embed="rId3">
            <a:alphaModFix/>
          </a:blip>
          <a:stretch>
            <a:fillRect/>
          </a:stretch>
        </p:blipFill>
        <p:spPr>
          <a:xfrm>
            <a:off x="1448800" y="282382"/>
            <a:ext cx="6246401" cy="629324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endParaRPr/>
          </a:p>
        </p:txBody>
      </p:sp>
      <p:sp>
        <p:nvSpPr>
          <p:cNvPr id="108" name="Shape 10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endParaRPr/>
          </a:p>
        </p:txBody>
      </p:sp>
      <p:sp>
        <p:nvSpPr>
          <p:cNvPr id="109" name="Shape 109">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Maslow’s Hierarchy of Needs</a:t>
            </a:r>
          </a:p>
        </p:txBody>
      </p:sp>
      <p:sp>
        <p:nvSpPr>
          <p:cNvPr id="115" name="Shape 11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endParaRPr/>
          </a:p>
        </p:txBody>
      </p:sp>
      <p:pic>
        <p:nvPicPr>
          <p:cNvPr id="116" name="Shape 116"/>
          <p:cNvPicPr preferRelativeResize="0"/>
          <p:nvPr/>
        </p:nvPicPr>
        <p:blipFill>
          <a:blip r:embed="rId3">
            <a:alphaModFix/>
          </a:blip>
          <a:stretch>
            <a:fillRect/>
          </a:stretch>
        </p:blipFill>
        <p:spPr>
          <a:xfrm>
            <a:off x="1281548" y="1600200"/>
            <a:ext cx="6049518" cy="4967700"/>
          </a:xfrm>
          <a:prstGeom prst="rect">
            <a:avLst/>
          </a:prstGeom>
          <a:noFill/>
          <a:ln>
            <a:noFill/>
          </a:ln>
        </p:spPr>
      </p:pic>
      <p:sp>
        <p:nvSpPr>
          <p:cNvPr id="117" name="Shape 117"/>
          <p:cNvSpPr/>
          <p:nvPr/>
        </p:nvSpPr>
        <p:spPr>
          <a:xfrm>
            <a:off x="1195625" y="5174175"/>
            <a:ext cx="6328800" cy="1143000"/>
          </a:xfrm>
          <a:prstGeom prst="rect">
            <a:avLst/>
          </a:prstGeom>
          <a:solidFill>
            <a:srgbClr val="FFFFFF"/>
          </a:solidFill>
          <a:ln w="1905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17"/>
                                        </p:tgtEl>
                                      </p:cBhvr>
                                    </p:animEffect>
                                    <p:set>
                                      <p:cBhvr>
                                        <p:cTn id="7" dur="1" fill="hold">
                                          <p:stCondLst>
                                            <p:cond delay="1000"/>
                                          </p:stCondLst>
                                        </p:cTn>
                                        <p:tgtEl>
                                          <p:spTgt spid="1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Attitudes Shape Behaviors</a:t>
            </a:r>
          </a:p>
        </p:txBody>
      </p:sp>
      <p:pic>
        <p:nvPicPr>
          <p:cNvPr id="124" name="Shape 124"/>
          <p:cNvPicPr preferRelativeResize="0"/>
          <p:nvPr/>
        </p:nvPicPr>
        <p:blipFill>
          <a:blip r:embed="rId3">
            <a:alphaModFix/>
          </a:blip>
          <a:stretch>
            <a:fillRect/>
          </a:stretch>
        </p:blipFill>
        <p:spPr>
          <a:xfrm>
            <a:off x="1886124" y="1533100"/>
            <a:ext cx="5262970" cy="5324899"/>
          </a:xfrm>
          <a:prstGeom prst="rect">
            <a:avLst/>
          </a:prstGeom>
          <a:noFill/>
          <a:ln>
            <a:noFill/>
          </a:ln>
        </p:spPr>
      </p:pic>
      <p:sp>
        <p:nvSpPr>
          <p:cNvPr id="125" name="Shape 125"/>
          <p:cNvSpPr/>
          <p:nvPr/>
        </p:nvSpPr>
        <p:spPr>
          <a:xfrm>
            <a:off x="5689225" y="4279800"/>
            <a:ext cx="257700" cy="4470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1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Intellectual and Emotional Recognition Theory</a:t>
            </a:r>
          </a:p>
        </p:txBody>
      </p:sp>
      <p:sp>
        <p:nvSpPr>
          <p:cNvPr id="131" name="Shape 131"/>
          <p:cNvSpPr txBox="1">
            <a:spLocks noGrp="1"/>
          </p:cNvSpPr>
          <p:nvPr>
            <p:ph type="body" idx="1"/>
          </p:nvPr>
        </p:nvSpPr>
        <p:spPr>
          <a:xfrm>
            <a:off x="457200" y="18903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Linked to Fair Process</a:t>
            </a:r>
          </a:p>
          <a:p>
            <a:pPr lvl="0" rtl="0">
              <a:spcBef>
                <a:spcPts val="0"/>
              </a:spcBef>
              <a:buNone/>
            </a:pPr>
            <a:endParaRPr sz="800"/>
          </a:p>
          <a:p>
            <a:pPr marL="457200" lvl="0" indent="-419100" rtl="0">
              <a:spcBef>
                <a:spcPts val="0"/>
              </a:spcBef>
              <a:buClr>
                <a:schemeClr val="dk1"/>
              </a:buClr>
              <a:buSzPct val="100000"/>
              <a:buFont typeface="Arial"/>
              <a:buChar char="●"/>
            </a:pPr>
            <a:r>
              <a:rPr lang="en"/>
              <a:t>Importance of the Individual</a:t>
            </a:r>
          </a:p>
          <a:p>
            <a:pPr lvl="0" rtl="0">
              <a:spcBef>
                <a:spcPts val="0"/>
              </a:spcBef>
              <a:buNone/>
            </a:pPr>
            <a:endParaRPr sz="800"/>
          </a:p>
          <a:p>
            <a:pPr marL="457200" lvl="0" indent="-419100" rtl="0">
              <a:spcBef>
                <a:spcPts val="0"/>
              </a:spcBef>
              <a:buClr>
                <a:schemeClr val="dk1"/>
              </a:buClr>
              <a:buSzPct val="100000"/>
              <a:buFont typeface="Arial"/>
              <a:buChar char="●"/>
            </a:pPr>
            <a:r>
              <a:rPr lang="en"/>
              <a:t>Herzberg’s Study on Motivation</a:t>
            </a:r>
          </a:p>
          <a:p>
            <a:pPr lvl="0" rtl="0">
              <a:spcBef>
                <a:spcPts val="0"/>
              </a:spcBef>
              <a:buNone/>
            </a:pPr>
            <a:endParaRPr sz="800"/>
          </a:p>
          <a:p>
            <a:pPr marL="457200" lvl="0" indent="-419100" rtl="0">
              <a:spcBef>
                <a:spcPts val="0"/>
              </a:spcBef>
              <a:buClr>
                <a:schemeClr val="dk1"/>
              </a:buClr>
              <a:buSzPct val="100000"/>
              <a:buFont typeface="Arial"/>
              <a:buChar char="●"/>
            </a:pPr>
            <a:r>
              <a:rPr lang="en"/>
              <a:t>Violation of Fair Process</a:t>
            </a:r>
          </a:p>
          <a:p>
            <a:pPr lvl="0" rtl="0">
              <a:spcBef>
                <a:spcPts val="0"/>
              </a:spcBef>
              <a:buNone/>
            </a:pPr>
            <a:endParaRPr sz="800"/>
          </a:p>
          <a:p>
            <a:pPr marL="457200" lvl="0" indent="-419100" rtl="0">
              <a:spcBef>
                <a:spcPts val="0"/>
              </a:spcBef>
              <a:buClr>
                <a:schemeClr val="dk1"/>
              </a:buClr>
              <a:buSzPct val="100000"/>
              <a:buFont typeface="Arial"/>
              <a:buChar char="●"/>
            </a:pPr>
            <a:r>
              <a:rPr lang="en"/>
              <a:t>Employee Engagement</a:t>
            </a:r>
          </a:p>
          <a:p>
            <a:pPr lvl="0" rtl="0">
              <a:spcBef>
                <a:spcPts val="0"/>
              </a:spcBef>
              <a:buNone/>
            </a:pPr>
            <a:endParaRPr/>
          </a:p>
          <a:p>
            <a:pPr lvl="0" rtl="0">
              <a:spcBef>
                <a:spcPts val="0"/>
              </a:spcBef>
              <a:buNone/>
            </a:pPr>
            <a:endParaRPr/>
          </a:p>
          <a:p>
            <a:pPr rtl="0">
              <a:spcBef>
                <a:spcPts val="0"/>
              </a:spcBef>
              <a:buNone/>
            </a:pPr>
            <a:endParaRPr/>
          </a:p>
          <a:p>
            <a:pPr lvl="0" rtl="0">
              <a:spcBef>
                <a:spcPts val="0"/>
              </a:spcBef>
              <a:buNone/>
            </a:pPr>
            <a:endParaRPr/>
          </a:p>
          <a:p>
            <a:pPr rtl="0">
              <a:spcBef>
                <a:spcPts val="0"/>
              </a:spcBef>
              <a:buNone/>
            </a:pPr>
            <a:endParaRPr/>
          </a:p>
          <a:p>
            <a:pPr lvl="0">
              <a:spcBef>
                <a:spcPts val="0"/>
              </a:spcBef>
              <a:buNone/>
            </a:pP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Fair Process: The Execution Consequences</a:t>
            </a:r>
          </a:p>
        </p:txBody>
      </p:sp>
      <p:pic>
        <p:nvPicPr>
          <p:cNvPr id="137" name="Shape 137"/>
          <p:cNvPicPr preferRelativeResize="0"/>
          <p:nvPr/>
        </p:nvPicPr>
        <p:blipFill rotWithShape="1">
          <a:blip r:embed="rId3">
            <a:alphaModFix/>
          </a:blip>
          <a:srcRect t="15117"/>
          <a:stretch/>
        </p:blipFill>
        <p:spPr>
          <a:xfrm>
            <a:off x="343125" y="1786350"/>
            <a:ext cx="8343674" cy="507165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74650"/>
            <a:ext cx="8755800" cy="1143000"/>
          </a:xfrm>
          <a:prstGeom prst="rect">
            <a:avLst/>
          </a:prstGeom>
        </p:spPr>
        <p:txBody>
          <a:bodyPr lIns="91425" tIns="91425" rIns="91425" bIns="91425" anchor="b" anchorCtr="0">
            <a:noAutofit/>
          </a:bodyPr>
          <a:lstStyle/>
          <a:p>
            <a:pPr>
              <a:spcBef>
                <a:spcPts val="0"/>
              </a:spcBef>
              <a:buNone/>
            </a:pPr>
            <a:r>
              <a:rPr lang="en"/>
              <a:t>Fair Process and Blue Ocean Strategy</a:t>
            </a:r>
          </a:p>
        </p:txBody>
      </p:sp>
      <p:sp>
        <p:nvSpPr>
          <p:cNvPr id="143" name="Shape 14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Intangible Capital</a:t>
            </a:r>
          </a:p>
          <a:p>
            <a:pPr marL="914400" lvl="1" indent="-381000" rtl="0">
              <a:spcBef>
                <a:spcPts val="0"/>
              </a:spcBef>
              <a:buClr>
                <a:schemeClr val="dk1"/>
              </a:buClr>
              <a:buSzPct val="80000"/>
              <a:buFont typeface="Arial"/>
              <a:buChar char="○"/>
            </a:pPr>
            <a:r>
              <a:rPr lang="en"/>
              <a:t>What is it?</a:t>
            </a:r>
          </a:p>
          <a:p>
            <a:pPr marL="914400" lvl="1" indent="-381000" rtl="0">
              <a:spcBef>
                <a:spcPts val="0"/>
              </a:spcBef>
              <a:buClr>
                <a:schemeClr val="dk1"/>
              </a:buClr>
              <a:buSzPct val="80000"/>
              <a:buFont typeface="Arial"/>
              <a:buChar char="○"/>
            </a:pPr>
            <a:r>
              <a:rPr lang="en"/>
              <a:t>Trust</a:t>
            </a:r>
          </a:p>
          <a:p>
            <a:pPr marL="457200" lvl="0" indent="0" rtl="0">
              <a:spcBef>
                <a:spcPts val="0"/>
              </a:spcBef>
              <a:buNone/>
            </a:pPr>
            <a:endParaRPr sz="800"/>
          </a:p>
          <a:p>
            <a:pPr marL="457200" lvl="0" indent="-419100" rtl="0">
              <a:spcBef>
                <a:spcPts val="0"/>
              </a:spcBef>
              <a:buClr>
                <a:schemeClr val="dk1"/>
              </a:buClr>
              <a:buSzPct val="100000"/>
              <a:buFont typeface="Arial"/>
              <a:buChar char="●"/>
            </a:pPr>
            <a:r>
              <a:rPr lang="en"/>
              <a:t>Commitment</a:t>
            </a:r>
          </a:p>
          <a:p>
            <a:pPr lvl="0" rtl="0">
              <a:spcBef>
                <a:spcPts val="0"/>
              </a:spcBef>
              <a:buNone/>
            </a:pPr>
            <a:endParaRPr sz="800"/>
          </a:p>
          <a:p>
            <a:pPr marL="457200" lvl="0" indent="-419100" rtl="0">
              <a:spcBef>
                <a:spcPts val="0"/>
              </a:spcBef>
              <a:buClr>
                <a:schemeClr val="dk1"/>
              </a:buClr>
              <a:buSzPct val="100000"/>
              <a:buFont typeface="Arial"/>
              <a:buChar char="●"/>
            </a:pPr>
            <a:r>
              <a:rPr lang="en"/>
              <a:t>How does it affect your company?</a:t>
            </a:r>
          </a:p>
        </p:txBody>
      </p:sp>
      <p:pic>
        <p:nvPicPr>
          <p:cNvPr id="144" name="Shape 144"/>
          <p:cNvPicPr preferRelativeResize="0"/>
          <p:nvPr/>
        </p:nvPicPr>
        <p:blipFill>
          <a:blip r:embed="rId3">
            <a:alphaModFix/>
          </a:blip>
          <a:stretch>
            <a:fillRect/>
          </a:stretch>
        </p:blipFill>
        <p:spPr>
          <a:xfrm>
            <a:off x="2424100" y="4826025"/>
            <a:ext cx="4295800" cy="2031974"/>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rtl="0">
              <a:spcBef>
                <a:spcPts val="0"/>
              </a:spcBef>
              <a:buNone/>
            </a:pPr>
            <a:r>
              <a:rPr lang="en"/>
              <a:t>Summary / Looking Ahead </a:t>
            </a:r>
          </a:p>
        </p:txBody>
      </p:sp>
      <p:sp>
        <p:nvSpPr>
          <p:cNvPr id="150" name="Shape 150"/>
          <p:cNvSpPr txBox="1">
            <a:spLocks noGrp="1"/>
          </p:cNvSpPr>
          <p:nvPr>
            <p:ph type="body" idx="1"/>
          </p:nvPr>
        </p:nvSpPr>
        <p:spPr>
          <a:xfrm>
            <a:off x="457200" y="171385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Awareness</a:t>
            </a:r>
          </a:p>
          <a:p>
            <a:pPr marL="914400" lvl="1" indent="-355600" rtl="0">
              <a:spcBef>
                <a:spcPts val="0"/>
              </a:spcBef>
              <a:buClr>
                <a:schemeClr val="dk1"/>
              </a:buClr>
              <a:buSzPct val="100000"/>
              <a:buFont typeface="Courier New"/>
              <a:buChar char="o"/>
            </a:pPr>
            <a:r>
              <a:rPr lang="en" sz="2000"/>
              <a:t>Employee/Management Relations </a:t>
            </a:r>
          </a:p>
          <a:p>
            <a:pPr marL="914400" lvl="1" indent="-355600" rtl="0">
              <a:spcBef>
                <a:spcPts val="0"/>
              </a:spcBef>
              <a:buClr>
                <a:schemeClr val="dk1"/>
              </a:buClr>
              <a:buSzPct val="100000"/>
              <a:buFont typeface="Courier New"/>
              <a:buChar char="o"/>
            </a:pPr>
            <a:r>
              <a:rPr lang="en" sz="2000"/>
              <a:t>Planning v. Implementation </a:t>
            </a:r>
          </a:p>
          <a:p>
            <a:pPr marL="914400" lvl="1" indent="-355600" rtl="0">
              <a:spcBef>
                <a:spcPts val="0"/>
              </a:spcBef>
              <a:buClr>
                <a:schemeClr val="dk1"/>
              </a:buClr>
              <a:buSzPct val="100000"/>
              <a:buFont typeface="Courier New"/>
              <a:buChar char="o"/>
            </a:pPr>
            <a:r>
              <a:rPr lang="en" sz="2000"/>
              <a:t>Fair Process</a:t>
            </a:r>
          </a:p>
          <a:p>
            <a:pPr marL="457200" lvl="0" indent="0" rtl="0">
              <a:spcBef>
                <a:spcPts val="0"/>
              </a:spcBef>
              <a:buNone/>
            </a:pPr>
            <a:endParaRPr sz="800"/>
          </a:p>
          <a:p>
            <a:pPr marL="457200" lvl="0" indent="-381000" rtl="0">
              <a:spcBef>
                <a:spcPts val="0"/>
              </a:spcBef>
              <a:buClr>
                <a:schemeClr val="dk1"/>
              </a:buClr>
              <a:buSzPct val="100000"/>
              <a:buFont typeface="Arial"/>
              <a:buChar char="●"/>
            </a:pPr>
            <a:r>
              <a:rPr lang="en" sz="2400"/>
              <a:t>Poor Execution</a:t>
            </a:r>
          </a:p>
          <a:p>
            <a:pPr lvl="0" rtl="0">
              <a:spcBef>
                <a:spcPts val="0"/>
              </a:spcBef>
              <a:buNone/>
            </a:pPr>
            <a:endParaRPr sz="800"/>
          </a:p>
          <a:p>
            <a:pPr marL="457200" lvl="0" indent="-381000" rtl="0">
              <a:spcBef>
                <a:spcPts val="0"/>
              </a:spcBef>
              <a:buClr>
                <a:schemeClr val="dk1"/>
              </a:buClr>
              <a:buSzPct val="100000"/>
              <a:buFont typeface="Arial"/>
              <a:buChar char="●"/>
            </a:pPr>
            <a:r>
              <a:rPr lang="en" sz="2400"/>
              <a:t>Power of Fair Process</a:t>
            </a:r>
          </a:p>
          <a:p>
            <a:pPr lvl="0" rtl="0">
              <a:spcBef>
                <a:spcPts val="0"/>
              </a:spcBef>
              <a:buNone/>
            </a:pPr>
            <a:endParaRPr sz="600"/>
          </a:p>
          <a:p>
            <a:pPr marL="457200" lvl="0" indent="-381000" rtl="0">
              <a:spcBef>
                <a:spcPts val="0"/>
              </a:spcBef>
              <a:buClr>
                <a:schemeClr val="dk1"/>
              </a:buClr>
              <a:buSzPct val="100000"/>
              <a:buFont typeface="Arial"/>
              <a:buChar char="●"/>
            </a:pPr>
            <a:r>
              <a:rPr lang="en" sz="2400"/>
              <a:t>The Three E Principles</a:t>
            </a:r>
          </a:p>
          <a:p>
            <a:pPr lvl="0" rtl="0">
              <a:spcBef>
                <a:spcPts val="0"/>
              </a:spcBef>
              <a:buNone/>
            </a:pPr>
            <a:endParaRPr sz="800"/>
          </a:p>
          <a:p>
            <a:pPr marL="457200" lvl="0" indent="-381000" rtl="0">
              <a:spcBef>
                <a:spcPts val="0"/>
              </a:spcBef>
              <a:buClr>
                <a:schemeClr val="dk1"/>
              </a:buClr>
              <a:buSzPct val="100000"/>
              <a:buFont typeface="Arial"/>
              <a:buChar char="●"/>
            </a:pPr>
            <a:r>
              <a:rPr lang="en" sz="2400"/>
              <a:t>Intellectual and Emotional Recognition Theory</a:t>
            </a:r>
          </a:p>
          <a:p>
            <a:pPr lvl="0" rtl="0">
              <a:spcBef>
                <a:spcPts val="0"/>
              </a:spcBef>
              <a:buNone/>
            </a:pPr>
            <a:endParaRPr sz="800"/>
          </a:p>
          <a:p>
            <a:pPr marL="457200" lvl="0" indent="-381000" rtl="0">
              <a:spcBef>
                <a:spcPts val="0"/>
              </a:spcBef>
              <a:buClr>
                <a:schemeClr val="dk1"/>
              </a:buClr>
              <a:buSzPct val="100000"/>
              <a:buFont typeface="Arial"/>
              <a:buChar char="●"/>
            </a:pPr>
            <a:r>
              <a:rPr lang="en" sz="2400"/>
              <a:t>How it all fits together with the Blue Ocean Strategy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Learning Objectives </a:t>
            </a:r>
          </a:p>
        </p:txBody>
      </p:sp>
      <p:sp>
        <p:nvSpPr>
          <p:cNvPr id="40" name="Shape 40"/>
          <p:cNvSpPr txBox="1">
            <a:spLocks noGrp="1"/>
          </p:cNvSpPr>
          <p:nvPr>
            <p:ph type="body" idx="1"/>
          </p:nvPr>
        </p:nvSpPr>
        <p:spPr>
          <a:xfrm>
            <a:off x="457200" y="1713850"/>
            <a:ext cx="8229600" cy="49677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Awareness</a:t>
            </a:r>
          </a:p>
          <a:p>
            <a:pPr marL="914400" lvl="1" indent="-355600" rtl="0">
              <a:spcBef>
                <a:spcPts val="0"/>
              </a:spcBef>
              <a:buClr>
                <a:schemeClr val="dk1"/>
              </a:buClr>
              <a:buSzPct val="100000"/>
              <a:buFont typeface="Courier New"/>
              <a:buChar char="o"/>
            </a:pPr>
            <a:r>
              <a:rPr lang="en" sz="2000"/>
              <a:t>Employee/Management Relations </a:t>
            </a:r>
          </a:p>
          <a:p>
            <a:pPr marL="914400" lvl="1" indent="-355600" rtl="0">
              <a:spcBef>
                <a:spcPts val="0"/>
              </a:spcBef>
              <a:buClr>
                <a:schemeClr val="dk1"/>
              </a:buClr>
              <a:buSzPct val="100000"/>
              <a:buFont typeface="Courier New"/>
              <a:buChar char="o"/>
            </a:pPr>
            <a:r>
              <a:rPr lang="en" sz="2000"/>
              <a:t>Planning v. Implementation </a:t>
            </a:r>
          </a:p>
          <a:p>
            <a:pPr marL="914400" lvl="1" indent="-355600" rtl="0">
              <a:spcBef>
                <a:spcPts val="0"/>
              </a:spcBef>
              <a:buClr>
                <a:schemeClr val="dk1"/>
              </a:buClr>
              <a:buSzPct val="100000"/>
              <a:buFont typeface="Courier New"/>
              <a:buChar char="o"/>
            </a:pPr>
            <a:r>
              <a:rPr lang="en" sz="2000"/>
              <a:t>Fair Process</a:t>
            </a:r>
          </a:p>
          <a:p>
            <a:pPr marL="457200" lvl="0" indent="0" rtl="0">
              <a:spcBef>
                <a:spcPts val="0"/>
              </a:spcBef>
              <a:buNone/>
            </a:pPr>
            <a:endParaRPr sz="800"/>
          </a:p>
          <a:p>
            <a:pPr marL="457200" lvl="0" indent="-381000" rtl="0">
              <a:spcBef>
                <a:spcPts val="0"/>
              </a:spcBef>
              <a:buClr>
                <a:schemeClr val="dk1"/>
              </a:buClr>
              <a:buSzPct val="100000"/>
              <a:buFont typeface="Arial"/>
              <a:buChar char="●"/>
            </a:pPr>
            <a:r>
              <a:rPr lang="en" sz="2400"/>
              <a:t>Poor Execution</a:t>
            </a:r>
          </a:p>
          <a:p>
            <a:pPr lvl="0" rtl="0">
              <a:spcBef>
                <a:spcPts val="0"/>
              </a:spcBef>
              <a:buNone/>
            </a:pPr>
            <a:endParaRPr sz="800"/>
          </a:p>
          <a:p>
            <a:pPr marL="457200" lvl="0" indent="-381000" rtl="0">
              <a:spcBef>
                <a:spcPts val="0"/>
              </a:spcBef>
              <a:buClr>
                <a:schemeClr val="dk1"/>
              </a:buClr>
              <a:buSzPct val="100000"/>
              <a:buFont typeface="Arial"/>
              <a:buChar char="●"/>
            </a:pPr>
            <a:r>
              <a:rPr lang="en" sz="2400"/>
              <a:t>Power of Fair Process</a:t>
            </a:r>
          </a:p>
          <a:p>
            <a:pPr lvl="0" rtl="0">
              <a:spcBef>
                <a:spcPts val="0"/>
              </a:spcBef>
              <a:buNone/>
            </a:pPr>
            <a:endParaRPr sz="600"/>
          </a:p>
          <a:p>
            <a:pPr marL="457200" lvl="0" indent="-381000" rtl="0">
              <a:spcBef>
                <a:spcPts val="0"/>
              </a:spcBef>
              <a:buClr>
                <a:schemeClr val="dk1"/>
              </a:buClr>
              <a:buSzPct val="100000"/>
              <a:buFont typeface="Arial"/>
              <a:buChar char="●"/>
            </a:pPr>
            <a:r>
              <a:rPr lang="en" sz="2400"/>
              <a:t>The Three E Principles</a:t>
            </a:r>
          </a:p>
          <a:p>
            <a:pPr lvl="0" rtl="0">
              <a:spcBef>
                <a:spcPts val="0"/>
              </a:spcBef>
              <a:buNone/>
            </a:pPr>
            <a:endParaRPr sz="800"/>
          </a:p>
          <a:p>
            <a:pPr marL="457200" lvl="0" indent="-381000" rtl="0">
              <a:spcBef>
                <a:spcPts val="0"/>
              </a:spcBef>
              <a:buClr>
                <a:schemeClr val="dk1"/>
              </a:buClr>
              <a:buSzPct val="100000"/>
              <a:buFont typeface="Arial"/>
              <a:buChar char="●"/>
            </a:pPr>
            <a:r>
              <a:rPr lang="en" sz="2400"/>
              <a:t>Intellectual and Emotional Recognition Theory</a:t>
            </a:r>
          </a:p>
          <a:p>
            <a:pPr lvl="0" rtl="0">
              <a:spcBef>
                <a:spcPts val="0"/>
              </a:spcBef>
              <a:buNone/>
            </a:pPr>
            <a:endParaRPr sz="800"/>
          </a:p>
          <a:p>
            <a:pPr marL="457200" lvl="0" indent="-381000" rtl="0">
              <a:spcBef>
                <a:spcPts val="0"/>
              </a:spcBef>
              <a:buClr>
                <a:schemeClr val="dk1"/>
              </a:buClr>
              <a:buSzPct val="100000"/>
              <a:buFont typeface="Arial"/>
              <a:buChar char="●"/>
            </a:pPr>
            <a:r>
              <a:rPr lang="en" sz="2400"/>
              <a:t>How it all fits together with the Blue Ocean Strategy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Poor Process</a:t>
            </a:r>
          </a:p>
        </p:txBody>
      </p:sp>
      <p:sp>
        <p:nvSpPr>
          <p:cNvPr id="46" name="Shape 46"/>
          <p:cNvSpPr txBox="1">
            <a:spLocks noGrp="1"/>
          </p:cNvSpPr>
          <p:nvPr>
            <p:ph type="body" idx="1"/>
          </p:nvPr>
        </p:nvSpPr>
        <p:spPr>
          <a:xfrm>
            <a:off x="457200" y="178145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Can Ruin Strategy Execution</a:t>
            </a:r>
          </a:p>
          <a:p>
            <a:pPr lvl="0" rtl="0">
              <a:spcBef>
                <a:spcPts val="0"/>
              </a:spcBef>
              <a:buNone/>
            </a:pPr>
            <a:endParaRPr sz="800"/>
          </a:p>
          <a:p>
            <a:pPr marL="457200" lvl="0" indent="-419100" rtl="0">
              <a:spcBef>
                <a:spcPts val="0"/>
              </a:spcBef>
              <a:buClr>
                <a:schemeClr val="dk1"/>
              </a:buClr>
              <a:buSzPct val="100000"/>
              <a:buFont typeface="Arial"/>
              <a:buChar char="●"/>
            </a:pPr>
            <a:r>
              <a:rPr lang="en"/>
              <a:t>Good Strategy v. Successful Strategy</a:t>
            </a:r>
          </a:p>
          <a:p>
            <a:pPr lvl="0" rtl="0">
              <a:spcBef>
                <a:spcPts val="0"/>
              </a:spcBef>
              <a:buNone/>
            </a:pPr>
            <a:endParaRPr sz="800"/>
          </a:p>
          <a:p>
            <a:pPr marL="457200" lvl="0" indent="-419100" rtl="0">
              <a:spcBef>
                <a:spcPts val="0"/>
              </a:spcBef>
              <a:buClr>
                <a:schemeClr val="dk1"/>
              </a:buClr>
              <a:buSzPct val="100000"/>
              <a:buFont typeface="Arial"/>
              <a:buChar char="●"/>
            </a:pPr>
            <a:r>
              <a:rPr lang="en" b="1"/>
              <a:t>Example: </a:t>
            </a:r>
            <a:r>
              <a:rPr lang="en"/>
              <a:t>Lubber</a:t>
            </a:r>
          </a:p>
          <a:p>
            <a:pPr lvl="0" rtl="0">
              <a:spcBef>
                <a:spcPts val="0"/>
              </a:spcBef>
              <a:buNone/>
            </a:pPr>
            <a:endParaRPr sz="800"/>
          </a:p>
          <a:p>
            <a:pPr marL="457200" lvl="0" indent="-419100" rtl="0">
              <a:spcBef>
                <a:spcPts val="0"/>
              </a:spcBef>
              <a:buClr>
                <a:schemeClr val="dk1"/>
              </a:buClr>
              <a:buSzPct val="100000"/>
              <a:buFont typeface="Arial"/>
              <a:buChar char="●"/>
            </a:pPr>
            <a:r>
              <a:rPr lang="en"/>
              <a:t>Levels of the Organization</a:t>
            </a:r>
          </a:p>
          <a:p>
            <a:pPr rtl="0">
              <a:spcBef>
                <a:spcPts val="0"/>
              </a:spcBef>
              <a:buNone/>
            </a:pPr>
            <a:endParaRPr/>
          </a:p>
          <a:p>
            <a:pPr lv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Shape 51"/>
          <p:cNvPicPr preferRelativeResize="0"/>
          <p:nvPr/>
        </p:nvPicPr>
        <p:blipFill>
          <a:blip r:embed="rId3">
            <a:alphaModFix/>
          </a:blip>
          <a:stretch>
            <a:fillRect/>
          </a:stretch>
        </p:blipFill>
        <p:spPr>
          <a:xfrm>
            <a:off x="118575" y="2582225"/>
            <a:ext cx="8906825" cy="330664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Fair Process</a:t>
            </a:r>
          </a:p>
        </p:txBody>
      </p:sp>
      <p:sp>
        <p:nvSpPr>
          <p:cNvPr id="57" name="Shape 5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John W. Thibaut and Laurens Walker</a:t>
            </a:r>
          </a:p>
          <a:p>
            <a:pPr lvl="0" rtl="0">
              <a:spcBef>
                <a:spcPts val="0"/>
              </a:spcBef>
              <a:buNone/>
            </a:pPr>
            <a:endParaRPr sz="800"/>
          </a:p>
          <a:p>
            <a:pPr marL="457200" lvl="0" indent="-419100" rtl="0">
              <a:spcBef>
                <a:spcPts val="0"/>
              </a:spcBef>
              <a:buClr>
                <a:schemeClr val="dk1"/>
              </a:buClr>
              <a:buSzPct val="100000"/>
              <a:buFont typeface="Arial"/>
              <a:buChar char="●"/>
            </a:pPr>
            <a:r>
              <a:rPr lang="en"/>
              <a:t>Psychology of Justice + Study of Process = Procedural Justice</a:t>
            </a:r>
          </a:p>
          <a:p>
            <a:pPr lvl="0" rtl="0">
              <a:spcBef>
                <a:spcPts val="0"/>
              </a:spcBef>
              <a:buNone/>
            </a:pPr>
            <a:endParaRPr sz="800"/>
          </a:p>
          <a:p>
            <a:pPr marL="457200" lvl="0" indent="-419100" rtl="0">
              <a:spcBef>
                <a:spcPts val="0"/>
              </a:spcBef>
              <a:buClr>
                <a:schemeClr val="dk1"/>
              </a:buClr>
              <a:buSzPct val="100000"/>
              <a:buFont typeface="Arial"/>
              <a:buChar char="●"/>
            </a:pPr>
            <a:r>
              <a:rPr lang="en" b="1"/>
              <a:t>Goal: </a:t>
            </a:r>
            <a:r>
              <a:rPr lang="en"/>
              <a:t>Create People’s Buy-In Up Front</a:t>
            </a:r>
          </a:p>
          <a:p>
            <a:pPr lvl="0" rtl="0">
              <a:spcBef>
                <a:spcPts val="0"/>
              </a:spcBef>
              <a:buNone/>
            </a:pPr>
            <a:endParaRPr sz="800"/>
          </a:p>
          <a:p>
            <a:pPr marL="457200" lvl="0" indent="-419100" rtl="0">
              <a:spcBef>
                <a:spcPts val="0"/>
              </a:spcBef>
              <a:buClr>
                <a:schemeClr val="dk1"/>
              </a:buClr>
              <a:buSzPct val="100000"/>
              <a:buFont typeface="Arial"/>
              <a:buChar char="●"/>
            </a:pPr>
            <a:r>
              <a:rPr lang="en"/>
              <a:t>Voluntary Cooperation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How Fair Process Affects People’s Attitudes and Behaviors</a:t>
            </a:r>
          </a:p>
        </p:txBody>
      </p:sp>
      <p:pic>
        <p:nvPicPr>
          <p:cNvPr id="63" name="Shape 63"/>
          <p:cNvPicPr preferRelativeResize="0"/>
          <p:nvPr/>
        </p:nvPicPr>
        <p:blipFill>
          <a:blip r:embed="rId3">
            <a:alphaModFix/>
          </a:blip>
          <a:stretch>
            <a:fillRect/>
          </a:stretch>
        </p:blipFill>
        <p:spPr>
          <a:xfrm>
            <a:off x="1886124" y="1533100"/>
            <a:ext cx="5262970" cy="53248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Three E Principles of Fair Process</a:t>
            </a:r>
          </a:p>
        </p:txBody>
      </p:sp>
      <p:sp>
        <p:nvSpPr>
          <p:cNvPr id="74" name="Shape 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a:t>Engagement</a:t>
            </a:r>
          </a:p>
          <a:p>
            <a:pPr lvl="0" rtl="0">
              <a:spcBef>
                <a:spcPts val="0"/>
              </a:spcBef>
              <a:buNone/>
            </a:pPr>
            <a:endParaRPr sz="800"/>
          </a:p>
          <a:p>
            <a:pPr marL="457200" lvl="0" indent="-419100" rtl="0">
              <a:spcBef>
                <a:spcPts val="0"/>
              </a:spcBef>
              <a:buClr>
                <a:schemeClr val="dk1"/>
              </a:buClr>
              <a:buSzPct val="100000"/>
              <a:buFont typeface="Arial"/>
              <a:buChar char="●"/>
            </a:pPr>
            <a:r>
              <a:rPr lang="en"/>
              <a:t>Explanation </a:t>
            </a:r>
          </a:p>
          <a:p>
            <a:pPr lvl="0" rtl="0">
              <a:spcBef>
                <a:spcPts val="0"/>
              </a:spcBef>
              <a:buNone/>
            </a:pPr>
            <a:endParaRPr sz="800"/>
          </a:p>
          <a:p>
            <a:pPr marL="457200" lvl="0" indent="-419100">
              <a:spcBef>
                <a:spcPts val="0"/>
              </a:spcBef>
              <a:buClr>
                <a:schemeClr val="dk1"/>
              </a:buClr>
              <a:buSzPct val="100000"/>
              <a:buFont typeface="Arial"/>
              <a:buChar char="●"/>
            </a:pPr>
            <a:r>
              <a:rPr lang="en"/>
              <a:t>Expectation Clarity</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t>Three E Principles of Fair Process</a:t>
            </a:r>
          </a:p>
        </p:txBody>
      </p:sp>
      <p:sp>
        <p:nvSpPr>
          <p:cNvPr id="80" name="Shape 8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endParaRPr/>
          </a:p>
        </p:txBody>
      </p:sp>
      <p:sp>
        <p:nvSpPr>
          <p:cNvPr id="81" name="Shape 81">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transition spd="slow">
    <p:cut/>
  </p:transition>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726</Words>
  <Application>Microsoft Office PowerPoint</Application>
  <PresentationFormat>On-screen Show (4:3)</PresentationFormat>
  <Paragraphs>209</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Courier New</vt:lpstr>
      <vt:lpstr>biz</vt:lpstr>
      <vt:lpstr>Build Execution Into Strategy</vt:lpstr>
      <vt:lpstr>Learning Objectives </vt:lpstr>
      <vt:lpstr>Poor Process</vt:lpstr>
      <vt:lpstr>PowerPoint Presentation</vt:lpstr>
      <vt:lpstr>Fair Process</vt:lpstr>
      <vt:lpstr>How Fair Process Affects People’s Attitudes and Behaviors</vt:lpstr>
      <vt:lpstr>PowerPoint Presentation</vt:lpstr>
      <vt:lpstr>Three E Principles of Fair Process</vt:lpstr>
      <vt:lpstr>Three E Principles of Fair Process</vt:lpstr>
      <vt:lpstr>Transforming unpopular changes to frontline innovation with fair process and relational coordination</vt:lpstr>
      <vt:lpstr>Why does fair process matter?</vt:lpstr>
      <vt:lpstr>PowerPoint Presentation</vt:lpstr>
      <vt:lpstr>PowerPoint Presentation</vt:lpstr>
      <vt:lpstr>Maslow’s Hierarchy of Needs</vt:lpstr>
      <vt:lpstr>Attitudes Shape Behaviors</vt:lpstr>
      <vt:lpstr>Intellectual and Emotional Recognition Theory</vt:lpstr>
      <vt:lpstr>Fair Process: The Execution Consequences</vt:lpstr>
      <vt:lpstr>Fair Process and Blue Ocean Strategy</vt:lpstr>
      <vt:lpstr>Summary / Looking Ahead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Execution Into Strategy</dc:title>
  <dc:creator>Lafont, Matthew</dc:creator>
  <cp:lastModifiedBy>Lafont, Matthew</cp:lastModifiedBy>
  <cp:revision>2</cp:revision>
  <dcterms:modified xsi:type="dcterms:W3CDTF">2014-11-06T22:19:43Z</dcterms:modified>
</cp:coreProperties>
</file>