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4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C641364-3517-8A43-92CB-374014E68A6B}" type="datetimeFigureOut">
              <a:rPr lang="en-US" smtClean="0"/>
              <a:pPr/>
              <a:t>11/6/2014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8BEF143-4128-EC41-A352-A96FC601DDD2}" type="slidenum">
              <a:rPr lang="en-US" smtClean="0"/>
              <a:pPr/>
              <a:t>‹#›</a:t>
            </a:fld>
            <a:endParaRPr lang="en-US"/>
          </a:p>
        </p:txBody>
      </p:sp>
    </p:spTree>
    <p:extLst>
      <p:ext uri="{BB962C8B-B14F-4D97-AF65-F5344CB8AC3E}">
        <p14:creationId xmlns:p14="http://schemas.microsoft.com/office/powerpoint/2010/main" val="42356931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Spending in the </a:t>
            </a:r>
            <a:r>
              <a:rPr lang="en-US" dirty="0" err="1" smtClean="0"/>
              <a:t>italian</a:t>
            </a:r>
            <a:r>
              <a:rPr lang="en-US" dirty="0" smtClean="0"/>
              <a:t> government</a:t>
            </a:r>
            <a:r>
              <a:rPr lang="en-US" baseline="0" dirty="0" smtClean="0"/>
              <a:t> can have significant impact on steel producers in India and farmers in Africa is a testament to the true power of internationalism </a:t>
            </a:r>
          </a:p>
          <a:p>
            <a:endParaRPr lang="en-US" baseline="0" dirty="0" smtClean="0"/>
          </a:p>
          <a:p>
            <a:r>
              <a:rPr lang="en-US" baseline="0" dirty="0" smtClean="0"/>
              <a:t>Internationalism opens domestic markets to competitors from different countries (which can have tragic consequences for individual firms or whole industries), and it also offers vast opportunity allowing firms with small domestic markets to become global leaders. Examples are Nokia in Mobile phones, Anheuser-Busch from </a:t>
            </a:r>
            <a:r>
              <a:rPr lang="en-US" baseline="0" dirty="0" err="1" smtClean="0"/>
              <a:t>belgium</a:t>
            </a:r>
            <a:r>
              <a:rPr lang="en-US" baseline="0" dirty="0" smtClean="0"/>
              <a:t> in beer.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2</a:t>
            </a:fld>
            <a:endParaRPr lang="en-US"/>
          </a:p>
        </p:txBody>
      </p:sp>
    </p:spTree>
    <p:extLst>
      <p:ext uri="{BB962C8B-B14F-4D97-AF65-F5344CB8AC3E}">
        <p14:creationId xmlns:p14="http://schemas.microsoft.com/office/powerpoint/2010/main" val="221855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Trade – sale</a:t>
            </a:r>
            <a:r>
              <a:rPr lang="en-US" baseline="0" dirty="0" smtClean="0"/>
              <a:t> and shipment of goods and services from one country to another</a:t>
            </a:r>
          </a:p>
          <a:p>
            <a:r>
              <a:rPr lang="en-US" baseline="0" dirty="0" smtClean="0"/>
              <a:t>Direct investment – building or acquiring productive assets in another country. </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3</a:t>
            </a:fld>
            <a:endParaRPr lang="en-US"/>
          </a:p>
        </p:txBody>
      </p:sp>
    </p:spTree>
    <p:extLst>
      <p:ext uri="{BB962C8B-B14F-4D97-AF65-F5344CB8AC3E}">
        <p14:creationId xmlns:p14="http://schemas.microsoft.com/office/powerpoint/2010/main" val="154517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Chipotle</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4</a:t>
            </a:fld>
            <a:endParaRPr lang="en-US"/>
          </a:p>
        </p:txBody>
      </p:sp>
    </p:spTree>
    <p:extLst>
      <p:ext uri="{BB962C8B-B14F-4D97-AF65-F5344CB8AC3E}">
        <p14:creationId xmlns:p14="http://schemas.microsoft.com/office/powerpoint/2010/main" val="896119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Southwest? </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5</a:t>
            </a:fld>
            <a:endParaRPr lang="en-US"/>
          </a:p>
        </p:txBody>
      </p:sp>
    </p:spTree>
    <p:extLst>
      <p:ext uri="{BB962C8B-B14F-4D97-AF65-F5344CB8AC3E}">
        <p14:creationId xmlns:p14="http://schemas.microsoft.com/office/powerpoint/2010/main" val="724582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Costco?</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6</a:t>
            </a:fld>
            <a:endParaRPr lang="en-US"/>
          </a:p>
        </p:txBody>
      </p:sp>
    </p:spTree>
    <p:extLst>
      <p:ext uri="{BB962C8B-B14F-4D97-AF65-F5344CB8AC3E}">
        <p14:creationId xmlns:p14="http://schemas.microsoft.com/office/powerpoint/2010/main" val="3477183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Apple is considered</a:t>
            </a:r>
            <a:r>
              <a:rPr lang="en-US" baseline="0" dirty="0" smtClean="0"/>
              <a:t> a global industry. Exports phones and has FDI in China. </a:t>
            </a:r>
          </a:p>
          <a:p>
            <a:r>
              <a:rPr lang="en-US" baseline="0" dirty="0" smtClean="0"/>
              <a:t>Ford</a:t>
            </a:r>
          </a:p>
          <a:p>
            <a:r>
              <a:rPr lang="en-US" baseline="0" dirty="0" smtClean="0"/>
              <a:t>Exxon</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7</a:t>
            </a:fld>
            <a:endParaRPr lang="en-US"/>
          </a:p>
        </p:txBody>
      </p:sp>
    </p:spTree>
    <p:extLst>
      <p:ext uri="{BB962C8B-B14F-4D97-AF65-F5344CB8AC3E}">
        <p14:creationId xmlns:p14="http://schemas.microsoft.com/office/powerpoint/2010/main" val="202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National environment – availability of resources within the countries</a:t>
            </a:r>
            <a:r>
              <a:rPr lang="en-US" baseline="0" dirty="0" smtClean="0"/>
              <a:t> where it does business. </a:t>
            </a:r>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9</a:t>
            </a:fld>
            <a:endParaRPr lang="en-US"/>
          </a:p>
        </p:txBody>
      </p:sp>
    </p:spTree>
    <p:extLst>
      <p:ext uri="{BB962C8B-B14F-4D97-AF65-F5344CB8AC3E}">
        <p14:creationId xmlns:p14="http://schemas.microsoft.com/office/powerpoint/2010/main" val="3031947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Comparative advantage refers to the relative efficiencies of producing</a:t>
            </a:r>
            <a:r>
              <a:rPr lang="en-US" baseline="0" dirty="0" smtClean="0"/>
              <a:t> different products. As long as exchange rates are well behaved, comparative advantage translates into competitive advantage.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126E60-7C1A-2040-A2AE-D3C931E5D637}" type="slidenum">
              <a:rPr lang="en-US" smtClean="0"/>
              <a:pPr/>
              <a:t>10</a:t>
            </a:fld>
            <a:endParaRPr lang="en-US"/>
          </a:p>
        </p:txBody>
      </p:sp>
    </p:spTree>
    <p:extLst>
      <p:ext uri="{BB962C8B-B14F-4D97-AF65-F5344CB8AC3E}">
        <p14:creationId xmlns:p14="http://schemas.microsoft.com/office/powerpoint/2010/main" val="2578192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11/6/2014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11/6/2014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11/6/2014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133" y="3101975"/>
            <a:ext cx="7772400" cy="1470025"/>
          </a:xfrm>
        </p:spPr>
        <p:txBody>
          <a:bodyPr>
            <a:normAutofit fontScale="90000"/>
          </a:bodyPr>
          <a:lstStyle/>
          <a:p>
            <a:r>
              <a:rPr lang="en-US" dirty="0" smtClean="0"/>
              <a:t/>
            </a:r>
            <a:br>
              <a:rPr lang="en-US" dirty="0" smtClean="0"/>
            </a:br>
            <a:r>
              <a:rPr lang="en-US" sz="5333" dirty="0" smtClean="0"/>
              <a:t>Foundations of Strategy: Chapter 8</a:t>
            </a:r>
            <a:r>
              <a:rPr lang="en-US" dirty="0" smtClean="0"/>
              <a:t/>
            </a:r>
            <a:br>
              <a:rPr lang="en-US" dirty="0" smtClean="0"/>
            </a:br>
            <a:r>
              <a:rPr lang="en-US" dirty="0" smtClean="0"/>
              <a:t>Global Strategies &amp; the multinational corporation</a:t>
            </a:r>
            <a:endParaRPr lang="en-US" dirty="0"/>
          </a:p>
        </p:txBody>
      </p:sp>
      <p:sp>
        <p:nvSpPr>
          <p:cNvPr id="3" name="Subtitle 2"/>
          <p:cNvSpPr>
            <a:spLocks noGrp="1"/>
          </p:cNvSpPr>
          <p:nvPr>
            <p:ph type="subTitle" idx="1"/>
          </p:nvPr>
        </p:nvSpPr>
        <p:spPr/>
        <p:txBody>
          <a:bodyPr>
            <a:normAutofit fontScale="55000" lnSpcReduction="20000"/>
          </a:bodyPr>
          <a:lstStyle/>
          <a:p>
            <a:r>
              <a:rPr lang="en-US" sz="3429" u="sng" dirty="0" smtClean="0"/>
              <a:t>Team 5</a:t>
            </a:r>
          </a:p>
          <a:p>
            <a:r>
              <a:rPr lang="en-US" dirty="0" smtClean="0"/>
              <a:t>Rachel Parrish</a:t>
            </a:r>
          </a:p>
          <a:p>
            <a:r>
              <a:rPr lang="en-US" dirty="0" smtClean="0"/>
              <a:t>Nikki </a:t>
            </a:r>
            <a:r>
              <a:rPr lang="en-US" dirty="0" err="1" smtClean="0"/>
              <a:t>Chaib</a:t>
            </a:r>
            <a:endParaRPr lang="en-US" dirty="0" smtClean="0"/>
          </a:p>
          <a:p>
            <a:r>
              <a:rPr lang="en-US" dirty="0" smtClean="0"/>
              <a:t>Banner Owen</a:t>
            </a:r>
          </a:p>
          <a:p>
            <a:r>
              <a:rPr lang="en-US" dirty="0" smtClean="0"/>
              <a:t>Alex Gonzalez</a:t>
            </a:r>
            <a:endParaRPr lang="en-US" dirty="0"/>
          </a:p>
        </p:txBody>
      </p:sp>
    </p:spTree>
    <p:extLst>
      <p:ext uri="{BB962C8B-B14F-4D97-AF65-F5344CB8AC3E}">
        <p14:creationId xmlns:p14="http://schemas.microsoft.com/office/powerpoint/2010/main" val="879614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sp>
        <p:nvSpPr>
          <p:cNvPr id="3" name="Content Placeholder 2"/>
          <p:cNvSpPr>
            <a:spLocks noGrp="1"/>
          </p:cNvSpPr>
          <p:nvPr>
            <p:ph idx="1"/>
          </p:nvPr>
        </p:nvSpPr>
        <p:spPr/>
        <p:txBody>
          <a:bodyPr>
            <a:normAutofit/>
          </a:bodyPr>
          <a:lstStyle/>
          <a:p>
            <a:r>
              <a:rPr lang="en-US" dirty="0" smtClean="0"/>
              <a:t>The role of national resource availability on international competitiveness.</a:t>
            </a:r>
          </a:p>
          <a:p>
            <a:r>
              <a:rPr lang="en-US" dirty="0" smtClean="0"/>
              <a:t>A country has a comparative advantage in those products that make intensive use of those resources available in abundance within that country. </a:t>
            </a:r>
          </a:p>
          <a:p>
            <a:pPr lvl="1"/>
            <a:r>
              <a:rPr lang="en-US" dirty="0" smtClean="0"/>
              <a:t>Example: U.S. has abundance of technological resources, so we have a comparative advantage in technology-intensive products (microprocessors, computer software, etc)</a:t>
            </a:r>
            <a:endParaRPr lang="en-US" dirty="0"/>
          </a:p>
        </p:txBody>
      </p:sp>
    </p:spTree>
    <p:extLst>
      <p:ext uri="{BB962C8B-B14F-4D97-AF65-F5344CB8AC3E}">
        <p14:creationId xmlns:p14="http://schemas.microsoft.com/office/powerpoint/2010/main" val="182311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Porter’s National Diamond</a:t>
            </a:r>
            <a:endParaRPr lang="en-US" dirty="0"/>
          </a:p>
        </p:txBody>
      </p:sp>
      <p:sp>
        <p:nvSpPr>
          <p:cNvPr id="5" name="Content Placeholder 4"/>
          <p:cNvSpPr>
            <a:spLocks noGrp="1"/>
          </p:cNvSpPr>
          <p:nvPr>
            <p:ph idx="1"/>
          </p:nvPr>
        </p:nvSpPr>
        <p:spPr/>
        <p:txBody>
          <a:bodyPr/>
          <a:lstStyle/>
          <a:p>
            <a:r>
              <a:rPr lang="en-US" dirty="0" smtClean="0"/>
              <a:t>4 factors which determine a country’s competitive advantage within a particular sector:</a:t>
            </a:r>
          </a:p>
          <a:p>
            <a:r>
              <a:rPr lang="en-US" dirty="0" smtClean="0"/>
              <a:t>1) Factor Conditions</a:t>
            </a:r>
          </a:p>
          <a:p>
            <a:r>
              <a:rPr lang="en-US" dirty="0" smtClean="0"/>
              <a:t>2) Related &amp; Supporting Industries</a:t>
            </a:r>
          </a:p>
          <a:p>
            <a:r>
              <a:rPr lang="en-US" dirty="0" smtClean="0"/>
              <a:t>3) Demand Conditions</a:t>
            </a:r>
          </a:p>
          <a:p>
            <a:r>
              <a:rPr lang="en-US" dirty="0" smtClean="0"/>
              <a:t>4) Strategy, Structure, &amp; Rivalry</a:t>
            </a:r>
            <a:endParaRPr lang="en-US" dirty="0"/>
          </a:p>
        </p:txBody>
      </p:sp>
    </p:spTree>
    <p:extLst>
      <p:ext uri="{BB962C8B-B14F-4D97-AF65-F5344CB8AC3E}">
        <p14:creationId xmlns:p14="http://schemas.microsoft.com/office/powerpoint/2010/main" val="400732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Conditioning</a:t>
            </a:r>
            <a:endParaRPr lang="en-US" dirty="0"/>
          </a:p>
        </p:txBody>
      </p:sp>
      <p:sp>
        <p:nvSpPr>
          <p:cNvPr id="3" name="Content Placeholder 2"/>
          <p:cNvSpPr>
            <a:spLocks noGrp="1"/>
          </p:cNvSpPr>
          <p:nvPr>
            <p:ph idx="1"/>
          </p:nvPr>
        </p:nvSpPr>
        <p:spPr/>
        <p:txBody>
          <a:bodyPr/>
          <a:lstStyle/>
          <a:p>
            <a:r>
              <a:rPr lang="en-US" dirty="0" smtClean="0"/>
              <a:t>Porter emphasizes the role of highly specialized resources, many of which are “home-grown” rather then “endowed”.</a:t>
            </a:r>
          </a:p>
          <a:p>
            <a:endParaRPr lang="en-US" dirty="0"/>
          </a:p>
        </p:txBody>
      </p:sp>
    </p:spTree>
    <p:extLst>
      <p:ext uri="{BB962C8B-B14F-4D97-AF65-F5344CB8AC3E}">
        <p14:creationId xmlns:p14="http://schemas.microsoft.com/office/powerpoint/2010/main" val="87505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&amp; Supporting Industries</a:t>
            </a:r>
            <a:endParaRPr lang="en-US" dirty="0"/>
          </a:p>
        </p:txBody>
      </p:sp>
      <p:sp>
        <p:nvSpPr>
          <p:cNvPr id="3" name="Content Placeholder 2"/>
          <p:cNvSpPr>
            <a:spLocks noGrp="1"/>
          </p:cNvSpPr>
          <p:nvPr>
            <p:ph idx="1"/>
          </p:nvPr>
        </p:nvSpPr>
        <p:spPr/>
        <p:txBody>
          <a:bodyPr>
            <a:normAutofit/>
          </a:bodyPr>
          <a:lstStyle/>
          <a:p>
            <a:r>
              <a:rPr lang="en-US" dirty="0" smtClean="0"/>
              <a:t>Porter’s most striking empirical findings is that national competitive strengths tend to be associated with clusters of industries.</a:t>
            </a:r>
          </a:p>
          <a:p>
            <a:r>
              <a:rPr lang="en-US" dirty="0" smtClean="0"/>
              <a:t>For each industry, closely related industries are sources of critical resources &amp; capabilities</a:t>
            </a:r>
          </a:p>
          <a:p>
            <a:pPr marL="0" indent="0">
              <a:buNone/>
            </a:pPr>
            <a:r>
              <a:rPr lang="en-US" dirty="0" smtClean="0"/>
              <a:t>	</a:t>
            </a:r>
          </a:p>
          <a:p>
            <a:pPr marL="0" indent="0">
              <a:buNone/>
            </a:pPr>
            <a:r>
              <a:rPr lang="en-US" dirty="0"/>
              <a:t>	</a:t>
            </a:r>
            <a:r>
              <a:rPr lang="en-US" dirty="0" smtClean="0"/>
              <a:t>Ex: Silicon Valley’s clusters comprises of 	semiconductor, computer, software &amp; 	venture capital firms</a:t>
            </a:r>
            <a:endParaRPr lang="en-US" dirty="0"/>
          </a:p>
        </p:txBody>
      </p:sp>
    </p:spTree>
    <p:extLst>
      <p:ext uri="{BB962C8B-B14F-4D97-AF65-F5344CB8AC3E}">
        <p14:creationId xmlns:p14="http://schemas.microsoft.com/office/powerpoint/2010/main" val="256309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Conditions</a:t>
            </a:r>
            <a:endParaRPr lang="en-US" dirty="0"/>
          </a:p>
        </p:txBody>
      </p:sp>
      <p:sp>
        <p:nvSpPr>
          <p:cNvPr id="3" name="Content Placeholder 2"/>
          <p:cNvSpPr>
            <a:spLocks noGrp="1"/>
          </p:cNvSpPr>
          <p:nvPr>
            <p:ph idx="1"/>
          </p:nvPr>
        </p:nvSpPr>
        <p:spPr/>
        <p:txBody>
          <a:bodyPr/>
          <a:lstStyle/>
          <a:p>
            <a:r>
              <a:rPr lang="en-US" dirty="0" smtClean="0"/>
              <a:t>The power driver of innovation and quality improvement</a:t>
            </a:r>
          </a:p>
          <a:p>
            <a:r>
              <a:rPr lang="en-US" dirty="0" smtClean="0"/>
              <a:t>Example:</a:t>
            </a:r>
          </a:p>
          <a:p>
            <a:pPr lvl="1"/>
            <a:r>
              <a:rPr lang="en-US" dirty="0" smtClean="0"/>
              <a:t>Switzerland’s supremacy in watches is supported by the obsessive punctuality of the Swiss. </a:t>
            </a:r>
            <a:endParaRPr lang="en-US" dirty="0"/>
          </a:p>
        </p:txBody>
      </p:sp>
    </p:spTree>
    <p:extLst>
      <p:ext uri="{BB962C8B-B14F-4D97-AF65-F5344CB8AC3E}">
        <p14:creationId xmlns:p14="http://schemas.microsoft.com/office/powerpoint/2010/main" val="230790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Structure, &amp; Rivalry</a:t>
            </a:r>
            <a:endParaRPr lang="en-US" dirty="0"/>
          </a:p>
        </p:txBody>
      </p:sp>
      <p:sp>
        <p:nvSpPr>
          <p:cNvPr id="3" name="Content Placeholder 2"/>
          <p:cNvSpPr>
            <a:spLocks noGrp="1"/>
          </p:cNvSpPr>
          <p:nvPr>
            <p:ph idx="1"/>
          </p:nvPr>
        </p:nvSpPr>
        <p:spPr/>
        <p:txBody>
          <a:bodyPr/>
          <a:lstStyle/>
          <a:p>
            <a:r>
              <a:rPr lang="en-US" dirty="0" smtClean="0"/>
              <a:t>National competitive performance in particular sectors is inevitably related to the strategies &amp; structures of firms in those industries.</a:t>
            </a:r>
          </a:p>
          <a:p>
            <a:r>
              <a:rPr lang="en-US" dirty="0" smtClean="0"/>
              <a:t>Porter puts emphasis on the role of intense domestic competition in driving innovation, efficiency, and the upgrading of competitive advantage.</a:t>
            </a:r>
            <a:endParaRPr lang="en-US" dirty="0"/>
          </a:p>
        </p:txBody>
      </p:sp>
    </p:spTree>
    <p:extLst>
      <p:ext uri="{BB962C8B-B14F-4D97-AF65-F5344CB8AC3E}">
        <p14:creationId xmlns:p14="http://schemas.microsoft.com/office/powerpoint/2010/main" val="111493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IKEA’s Competitive Advantage</a:t>
            </a:r>
            <a:endParaRPr lang="en-US" dirty="0"/>
          </a:p>
        </p:txBody>
      </p:sp>
      <p:sp>
        <p:nvSpPr>
          <p:cNvPr id="3" name="Content Placeholder 2"/>
          <p:cNvSpPr>
            <a:spLocks noGrp="1"/>
          </p:cNvSpPr>
          <p:nvPr>
            <p:ph idx="1"/>
          </p:nvPr>
        </p:nvSpPr>
        <p:spPr/>
        <p:txBody>
          <a:bodyPr/>
          <a:lstStyle/>
          <a:p>
            <a:r>
              <a:rPr lang="en-US" b="1" dirty="0" smtClean="0"/>
              <a:t>Factor Conditions: </a:t>
            </a:r>
            <a:r>
              <a:rPr lang="en-US" dirty="0" smtClean="0"/>
              <a:t>Sweden has a plentiful supply of timber. When winters were harsh, farming suffered which made farmers independent and self-sufficient by making furniture out of the timber. Sweden developed a strong base of skilled furniture makers. Their designs are known for their simplicity, clean lines, &amp; light minimalistic look.</a:t>
            </a:r>
            <a:endParaRPr lang="en-US" dirty="0"/>
          </a:p>
        </p:txBody>
      </p:sp>
    </p:spTree>
    <p:extLst>
      <p:ext uri="{BB962C8B-B14F-4D97-AF65-F5344CB8AC3E}">
        <p14:creationId xmlns:p14="http://schemas.microsoft.com/office/powerpoint/2010/main" val="2865713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IKEA’s Competitive Advantage</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Related &amp; Supporting Industries: </a:t>
            </a:r>
            <a:r>
              <a:rPr lang="en-US" dirty="0" smtClean="0"/>
              <a:t>In Sweden the </a:t>
            </a:r>
            <a:r>
              <a:rPr lang="en-US" dirty="0" err="1" smtClean="0"/>
              <a:t>Tibro</a:t>
            </a:r>
            <a:r>
              <a:rPr lang="en-US" dirty="0" smtClean="0"/>
              <a:t> cluster comprises of more than 70 furniture companies. Their close proximity facilitates the exchange of information and means that innovative ideas are quickly spread.</a:t>
            </a:r>
            <a:endParaRPr lang="en-US" dirty="0"/>
          </a:p>
        </p:txBody>
      </p:sp>
    </p:spTree>
    <p:extLst>
      <p:ext uri="{BB962C8B-B14F-4D97-AF65-F5344CB8AC3E}">
        <p14:creationId xmlns:p14="http://schemas.microsoft.com/office/powerpoint/2010/main" val="1393382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IKEA’s Competitive Advantage</a:t>
            </a:r>
            <a:endParaRPr lang="en-US" dirty="0"/>
          </a:p>
        </p:txBody>
      </p:sp>
      <p:sp>
        <p:nvSpPr>
          <p:cNvPr id="3" name="Content Placeholder 2"/>
          <p:cNvSpPr>
            <a:spLocks noGrp="1"/>
          </p:cNvSpPr>
          <p:nvPr>
            <p:ph idx="1"/>
          </p:nvPr>
        </p:nvSpPr>
        <p:spPr/>
        <p:txBody>
          <a:bodyPr/>
          <a:lstStyle/>
          <a:p>
            <a:r>
              <a:rPr lang="en-US" b="1" dirty="0" smtClean="0"/>
              <a:t>Demand Conditions: </a:t>
            </a:r>
            <a:r>
              <a:rPr lang="en-US" dirty="0" smtClean="0"/>
              <a:t>Swedish customers are sensitive to environmental considerations and are concerned with sustainability. </a:t>
            </a:r>
          </a:p>
          <a:p>
            <a:pPr lvl="1"/>
            <a:r>
              <a:rPr lang="en-US" dirty="0" smtClean="0"/>
              <a:t>The environmental concerns of IKEA’s Swedish customers are reflected in the company’s commitment to environmental stewardship. </a:t>
            </a:r>
          </a:p>
          <a:p>
            <a:pPr lvl="1"/>
            <a:r>
              <a:rPr lang="en-US" dirty="0" smtClean="0"/>
              <a:t>IKEA goes for low cost, but not at the cost of the environment</a:t>
            </a:r>
            <a:endParaRPr lang="en-US" dirty="0"/>
          </a:p>
        </p:txBody>
      </p:sp>
    </p:spTree>
    <p:extLst>
      <p:ext uri="{BB962C8B-B14F-4D97-AF65-F5344CB8AC3E}">
        <p14:creationId xmlns:p14="http://schemas.microsoft.com/office/powerpoint/2010/main" val="210309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IKEA’s Competitive Advantage</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Local Firm Strategy, Structure, and Rivalry: </a:t>
            </a:r>
            <a:r>
              <a:rPr lang="en-US" dirty="0" smtClean="0"/>
              <a:t>IKEA’s development of “flat pack”, non-assembled furniture together with reductions in transportation costs, moved competition beyond regional and national boundaries.</a:t>
            </a:r>
            <a:endParaRPr lang="en-US" b="1" dirty="0"/>
          </a:p>
        </p:txBody>
      </p:sp>
    </p:spTree>
    <p:extLst>
      <p:ext uri="{BB962C8B-B14F-4D97-AF65-F5344CB8AC3E}">
        <p14:creationId xmlns:p14="http://schemas.microsoft.com/office/powerpoint/2010/main" val="58515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Internationalism</a:t>
            </a:r>
            <a:endParaRPr lang="en-US" dirty="0"/>
          </a:p>
        </p:txBody>
      </p:sp>
      <p:sp>
        <p:nvSpPr>
          <p:cNvPr id="3" name="Content Placeholder 2"/>
          <p:cNvSpPr>
            <a:spLocks noGrp="1"/>
          </p:cNvSpPr>
          <p:nvPr>
            <p:ph idx="1"/>
          </p:nvPr>
        </p:nvSpPr>
        <p:spPr/>
        <p:txBody>
          <a:bodyPr>
            <a:normAutofit/>
          </a:bodyPr>
          <a:lstStyle/>
          <a:p>
            <a:r>
              <a:rPr lang="en-US" dirty="0" smtClean="0"/>
              <a:t>Most important and pervasive force that has reshaped the competitive environment of business during the past half-century.</a:t>
            </a:r>
          </a:p>
          <a:p>
            <a:r>
              <a:rPr lang="en-US" dirty="0" smtClean="0"/>
              <a:t>Because of trade and financial links, problems in one part of the global economy are now quickly transmitted around the world in a chain reaction.</a:t>
            </a:r>
          </a:p>
          <a:p>
            <a:r>
              <a:rPr lang="en-US" dirty="0" smtClean="0"/>
              <a:t>It is both a threat and an opportunity. </a:t>
            </a:r>
          </a:p>
          <a:p>
            <a:r>
              <a:rPr lang="en-US" dirty="0" smtClean="0"/>
              <a:t>Adds considerable complexity to our strategy analysis</a:t>
            </a:r>
          </a:p>
          <a:p>
            <a:pPr lvl="1"/>
            <a:r>
              <a:rPr lang="en-US" dirty="0" smtClean="0"/>
              <a:t>Broadens the scope of markets</a:t>
            </a:r>
          </a:p>
          <a:p>
            <a:pPr lvl="1"/>
            <a:r>
              <a:rPr lang="en-US" dirty="0" smtClean="0"/>
              <a:t>Complicates analysis of competitive advantage</a:t>
            </a:r>
          </a:p>
          <a:p>
            <a:pPr>
              <a:buNone/>
            </a:pPr>
            <a:endParaRPr lang="en-US" dirty="0"/>
          </a:p>
        </p:txBody>
      </p:sp>
    </p:spTree>
    <p:extLst>
      <p:ext uri="{BB962C8B-B14F-4D97-AF65-F5344CB8AC3E}">
        <p14:creationId xmlns:p14="http://schemas.microsoft.com/office/powerpoint/2010/main" val="1589964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Consistency between Strategy &amp; National Conditions</a:t>
            </a:r>
            <a:endParaRPr lang="en-US" dirty="0"/>
          </a:p>
        </p:txBody>
      </p:sp>
      <p:sp>
        <p:nvSpPr>
          <p:cNvPr id="3" name="Content Placeholder 2"/>
          <p:cNvSpPr>
            <a:spLocks noGrp="1"/>
          </p:cNvSpPr>
          <p:nvPr>
            <p:ph idx="1"/>
          </p:nvPr>
        </p:nvSpPr>
        <p:spPr/>
        <p:txBody>
          <a:bodyPr>
            <a:normAutofit/>
          </a:bodyPr>
          <a:lstStyle/>
          <a:p>
            <a:pPr algn="ctr"/>
            <a:endParaRPr lang="en-US" sz="4000" dirty="0" smtClean="0"/>
          </a:p>
          <a:p>
            <a:pPr algn="ctr"/>
            <a:r>
              <a:rPr lang="en-US" sz="4000" dirty="0" smtClean="0"/>
              <a:t>Establishing competitive advantage in global industries requires congruence between business strategy and the pattern of the country’s comparative advantage. </a:t>
            </a:r>
            <a:endParaRPr lang="en-US" sz="4000" dirty="0"/>
          </a:p>
        </p:txBody>
      </p:sp>
    </p:spTree>
    <p:extLst>
      <p:ext uri="{BB962C8B-B14F-4D97-AF65-F5344CB8AC3E}">
        <p14:creationId xmlns:p14="http://schemas.microsoft.com/office/powerpoint/2010/main" val="3347349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the Diamond Model</a:t>
            </a:r>
            <a:endParaRPr lang="en-US" dirty="0"/>
          </a:p>
        </p:txBody>
      </p:sp>
      <p:sp>
        <p:nvSpPr>
          <p:cNvPr id="3" name="Content Placeholder 2"/>
          <p:cNvSpPr>
            <a:spLocks noGrp="1"/>
          </p:cNvSpPr>
          <p:nvPr>
            <p:ph idx="1"/>
          </p:nvPr>
        </p:nvSpPr>
        <p:spPr/>
        <p:txBody>
          <a:bodyPr/>
          <a:lstStyle/>
          <a:p>
            <a:r>
              <a:rPr lang="en-US" dirty="0" smtClean="0"/>
              <a:t>2 different perspectives:</a:t>
            </a:r>
          </a:p>
          <a:p>
            <a:pPr lvl="1"/>
            <a:r>
              <a:rPr lang="en-US" dirty="0" smtClean="0"/>
              <a:t>1) </a:t>
            </a:r>
            <a:r>
              <a:rPr lang="en-US" dirty="0" err="1" smtClean="0"/>
              <a:t>Rugman</a:t>
            </a:r>
            <a:r>
              <a:rPr lang="en-US" dirty="0" smtClean="0"/>
              <a:t> &amp; Dunning see the diamond model as omitting key factors.</a:t>
            </a:r>
          </a:p>
          <a:p>
            <a:pPr lvl="1"/>
            <a:r>
              <a:rPr lang="en-US" dirty="0" smtClean="0"/>
              <a:t> The model fails to take into consideration the attributes of the home country’s largest trading partners, isn’t applicable to to smaller nations</a:t>
            </a:r>
          </a:p>
          <a:p>
            <a:pPr lvl="1"/>
            <a:r>
              <a:rPr lang="en-US" dirty="0" smtClean="0"/>
              <a:t>Ignores the role of multinational corporations in influencing the competitive success of nations</a:t>
            </a:r>
          </a:p>
          <a:p>
            <a:pPr lvl="1"/>
            <a:r>
              <a:rPr lang="en-US" dirty="0" smtClean="0"/>
              <a:t>Needs to be expanded &amp; amended</a:t>
            </a:r>
            <a:endParaRPr lang="en-US" dirty="0"/>
          </a:p>
        </p:txBody>
      </p:sp>
    </p:spTree>
    <p:extLst>
      <p:ext uri="{BB962C8B-B14F-4D97-AF65-F5344CB8AC3E}">
        <p14:creationId xmlns:p14="http://schemas.microsoft.com/office/powerpoint/2010/main" val="38674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Diamond Model</a:t>
            </a:r>
            <a:endParaRPr lang="en-US" dirty="0"/>
          </a:p>
        </p:txBody>
      </p:sp>
      <p:sp>
        <p:nvSpPr>
          <p:cNvPr id="3" name="Content Placeholder 2"/>
          <p:cNvSpPr>
            <a:spLocks noGrp="1"/>
          </p:cNvSpPr>
          <p:nvPr>
            <p:ph idx="1"/>
          </p:nvPr>
        </p:nvSpPr>
        <p:spPr/>
        <p:txBody>
          <a:bodyPr/>
          <a:lstStyle/>
          <a:p>
            <a:endParaRPr lang="en-US" dirty="0" smtClean="0"/>
          </a:p>
          <a:p>
            <a:r>
              <a:rPr lang="en-US" dirty="0" smtClean="0"/>
              <a:t>2) </a:t>
            </a:r>
            <a:r>
              <a:rPr lang="en-US" dirty="0" err="1" smtClean="0"/>
              <a:t>Waverman</a:t>
            </a:r>
            <a:r>
              <a:rPr lang="en-US" dirty="0" smtClean="0"/>
              <a:t> and Davies &amp; Ellis suggest that the model is so general that it lacks value.</a:t>
            </a:r>
          </a:p>
          <a:p>
            <a:pPr lvl="1"/>
            <a:r>
              <a:rPr lang="en-US" dirty="0" smtClean="0"/>
              <a:t>By trying to explain all aspects of trade and competition the model ends up explaining nothing because it is insufficiently precise to generate testable predictions. </a:t>
            </a:r>
            <a:endParaRPr lang="en-US" dirty="0"/>
          </a:p>
        </p:txBody>
      </p:sp>
    </p:spTree>
    <p:extLst>
      <p:ext uri="{BB962C8B-B14F-4D97-AF65-F5344CB8AC3E}">
        <p14:creationId xmlns:p14="http://schemas.microsoft.com/office/powerpoint/2010/main" val="418185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Applying the Framework:</a:t>
            </a:r>
            <a:endParaRPr lang="en-US" dirty="0"/>
          </a:p>
        </p:txBody>
      </p:sp>
      <p:sp>
        <p:nvSpPr>
          <p:cNvPr id="3" name="Content Placeholder 2"/>
          <p:cNvSpPr>
            <a:spLocks noGrp="1"/>
          </p:cNvSpPr>
          <p:nvPr>
            <p:ph idx="1"/>
          </p:nvPr>
        </p:nvSpPr>
        <p:spPr/>
        <p:txBody>
          <a:bodyPr>
            <a:normAutofit/>
          </a:bodyPr>
          <a:lstStyle/>
          <a:p>
            <a:r>
              <a:rPr lang="en-US" b="1" dirty="0" smtClean="0"/>
              <a:t>Choosing where to locate production</a:t>
            </a:r>
          </a:p>
          <a:p>
            <a:pPr lvl="1"/>
            <a:r>
              <a:rPr lang="en-US" dirty="0" smtClean="0"/>
              <a:t>The decision of where to locate production requires consideration of 4 sets of factors:</a:t>
            </a:r>
          </a:p>
          <a:p>
            <a:pPr marL="971550" lvl="1" indent="-514350">
              <a:buAutoNum type="arabicParenR"/>
            </a:pPr>
            <a:r>
              <a:rPr lang="en-US" b="1" dirty="0" smtClean="0"/>
              <a:t>National Resource Availability</a:t>
            </a:r>
            <a:r>
              <a:rPr lang="en-US" dirty="0" smtClean="0"/>
              <a:t>: key resources differ between counties on their availability or cost. Firms should manufacture in countries where resources are favorable </a:t>
            </a:r>
          </a:p>
          <a:p>
            <a:pPr marL="971550" lvl="1" indent="-514350">
              <a:buAutoNum type="arabicParenR"/>
            </a:pPr>
            <a:r>
              <a:rPr lang="en-US" b="1" dirty="0" smtClean="0"/>
              <a:t>Firm-Specific Competitive Advantage</a:t>
            </a:r>
            <a:r>
              <a:rPr lang="en-US" dirty="0" smtClean="0"/>
              <a:t>: if advantage is based on internal resources, optimal location is where resources are situated and how mobile they are</a:t>
            </a:r>
            <a:endParaRPr lang="en-US" dirty="0"/>
          </a:p>
        </p:txBody>
      </p:sp>
    </p:spTree>
    <p:extLst>
      <p:ext uri="{BB962C8B-B14F-4D97-AF65-F5344CB8AC3E}">
        <p14:creationId xmlns:p14="http://schemas.microsoft.com/office/powerpoint/2010/main" val="3757711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where to Locate Production</a:t>
            </a:r>
            <a:endParaRPr lang="en-US" dirty="0"/>
          </a:p>
        </p:txBody>
      </p:sp>
      <p:sp>
        <p:nvSpPr>
          <p:cNvPr id="3" name="Content Placeholder 2"/>
          <p:cNvSpPr>
            <a:spLocks noGrp="1"/>
          </p:cNvSpPr>
          <p:nvPr>
            <p:ph idx="1"/>
          </p:nvPr>
        </p:nvSpPr>
        <p:spPr/>
        <p:txBody>
          <a:bodyPr/>
          <a:lstStyle/>
          <a:p>
            <a:r>
              <a:rPr lang="en-US" b="1" dirty="0" smtClean="0"/>
              <a:t>3) Tradability</a:t>
            </a:r>
            <a:r>
              <a:rPr lang="en-US" dirty="0" smtClean="0"/>
              <a:t>: the more difficult it is to transport a product and the more subject it is to trade barriers, the more production will need to take place within the local market. </a:t>
            </a:r>
          </a:p>
          <a:p>
            <a:endParaRPr lang="en-US" dirty="0"/>
          </a:p>
          <a:p>
            <a:r>
              <a:rPr lang="en-US" b="1" dirty="0" smtClean="0"/>
              <a:t>4) Political Considerations</a:t>
            </a:r>
            <a:r>
              <a:rPr lang="en-US" dirty="0" smtClean="0"/>
              <a:t>: Government incentives, penalties, &amp; restrictions affect location decisions </a:t>
            </a:r>
            <a:endParaRPr lang="en-US" dirty="0"/>
          </a:p>
        </p:txBody>
      </p:sp>
    </p:spTree>
    <p:extLst>
      <p:ext uri="{BB962C8B-B14F-4D97-AF65-F5344CB8AC3E}">
        <p14:creationId xmlns:p14="http://schemas.microsoft.com/office/powerpoint/2010/main" val="106897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&amp; the Value Chain</a:t>
            </a:r>
            <a:endParaRPr lang="en-US" dirty="0"/>
          </a:p>
        </p:txBody>
      </p:sp>
      <p:sp>
        <p:nvSpPr>
          <p:cNvPr id="3" name="Content Placeholder 2"/>
          <p:cNvSpPr>
            <a:spLocks noGrp="1"/>
          </p:cNvSpPr>
          <p:nvPr>
            <p:ph idx="1"/>
          </p:nvPr>
        </p:nvSpPr>
        <p:spPr/>
        <p:txBody>
          <a:bodyPr/>
          <a:lstStyle/>
          <a:p>
            <a:r>
              <a:rPr lang="en-US" dirty="0" smtClean="0"/>
              <a:t>Different countries offer advantages at different stages of the value chain.</a:t>
            </a:r>
          </a:p>
          <a:p>
            <a:r>
              <a:rPr lang="en-US" dirty="0" smtClean="0"/>
              <a:t>Key feature of internationalization is the international division of value chains as firms seek to locate to countries whose resource availability and cost, best match each stage of the value chain.</a:t>
            </a:r>
            <a:endParaRPr lang="en-US" dirty="0"/>
          </a:p>
        </p:txBody>
      </p:sp>
    </p:spTree>
    <p:extLst>
      <p:ext uri="{BB962C8B-B14F-4D97-AF65-F5344CB8AC3E}">
        <p14:creationId xmlns:p14="http://schemas.microsoft.com/office/powerpoint/2010/main" val="1887839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a firm enter foreign markets?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basic principle of entering a foreign market is to seek profitability. </a:t>
            </a:r>
          </a:p>
          <a:p>
            <a:endParaRPr lang="en-US" dirty="0"/>
          </a:p>
          <a:p>
            <a:r>
              <a:rPr lang="en-US" dirty="0" smtClean="0"/>
              <a:t>The potential for establishing a competitive advantage within that market is correlated with how they enter the market.</a:t>
            </a:r>
          </a:p>
          <a:p>
            <a:pPr lvl="4"/>
            <a:r>
              <a:rPr lang="en-US" dirty="0" smtClean="0"/>
              <a:t>Transactions</a:t>
            </a:r>
          </a:p>
          <a:p>
            <a:pPr lvl="4"/>
            <a:r>
              <a:rPr lang="en-US" dirty="0" smtClean="0"/>
              <a:t>Direct investment</a:t>
            </a:r>
          </a:p>
          <a:p>
            <a:pPr lvl="4"/>
            <a:endParaRPr lang="en-US" dirty="0"/>
          </a:p>
          <a:p>
            <a:endParaRPr lang="en-US" dirty="0" smtClean="0"/>
          </a:p>
        </p:txBody>
      </p:sp>
    </p:spTree>
    <p:extLst>
      <p:ext uri="{BB962C8B-B14F-4D97-AF65-F5344CB8AC3E}">
        <p14:creationId xmlns:p14="http://schemas.microsoft.com/office/powerpoint/2010/main" val="3988643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key factors in choosing entry mode</a:t>
            </a:r>
            <a:endParaRPr lang="en-US" dirty="0"/>
          </a:p>
        </p:txBody>
      </p:sp>
      <p:sp>
        <p:nvSpPr>
          <p:cNvPr id="3" name="Content Placeholder 2"/>
          <p:cNvSpPr>
            <a:spLocks noGrp="1"/>
          </p:cNvSpPr>
          <p:nvPr>
            <p:ph idx="1"/>
          </p:nvPr>
        </p:nvSpPr>
        <p:spPr/>
        <p:txBody>
          <a:bodyPr/>
          <a:lstStyle/>
          <a:p>
            <a:r>
              <a:rPr lang="en-US" dirty="0" smtClean="0"/>
              <a:t>Is the firms competitive advantage based on firm specific or country specific resources?</a:t>
            </a:r>
          </a:p>
          <a:p>
            <a:r>
              <a:rPr lang="en-US" dirty="0" smtClean="0"/>
              <a:t>Is the product tradable and what are the barriers to trade?</a:t>
            </a:r>
          </a:p>
          <a:p>
            <a:r>
              <a:rPr lang="en-US" dirty="0" smtClean="0"/>
              <a:t>Does the firm possess the full range of resources and capabilities for establishing a competitive advantage in the overseas market?</a:t>
            </a:r>
          </a:p>
          <a:p>
            <a:r>
              <a:rPr lang="en-US" dirty="0" smtClean="0"/>
              <a:t>Can the firm directly appropriate the returns to its resources?</a:t>
            </a:r>
          </a:p>
          <a:p>
            <a:r>
              <a:rPr lang="en-US" dirty="0" smtClean="0"/>
              <a:t>What transaction costs are involved?</a:t>
            </a:r>
            <a:endParaRPr lang="en-US" dirty="0"/>
          </a:p>
        </p:txBody>
      </p:sp>
    </p:spTree>
    <p:extLst>
      <p:ext uri="{BB962C8B-B14F-4D97-AF65-F5344CB8AC3E}">
        <p14:creationId xmlns:p14="http://schemas.microsoft.com/office/powerpoint/2010/main" val="1450058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alliances and joint ventures</a:t>
            </a:r>
            <a:endParaRPr lang="en-US" dirty="0"/>
          </a:p>
        </p:txBody>
      </p:sp>
      <p:sp>
        <p:nvSpPr>
          <p:cNvPr id="3" name="Content Placeholder 2"/>
          <p:cNvSpPr>
            <a:spLocks noGrp="1"/>
          </p:cNvSpPr>
          <p:nvPr>
            <p:ph idx="1"/>
          </p:nvPr>
        </p:nvSpPr>
        <p:spPr/>
        <p:txBody>
          <a:bodyPr/>
          <a:lstStyle/>
          <a:p>
            <a:endParaRPr lang="en-US" dirty="0" smtClean="0"/>
          </a:p>
          <a:p>
            <a:r>
              <a:rPr lang="en-US" dirty="0" smtClean="0"/>
              <a:t>Strategic alliances- collaborative arrangements between firms.</a:t>
            </a:r>
          </a:p>
          <a:p>
            <a:endParaRPr lang="en-US" dirty="0"/>
          </a:p>
          <a:p>
            <a:r>
              <a:rPr lang="en-US" dirty="0" smtClean="0"/>
              <a:t>Do your companies have strategic alliances?</a:t>
            </a:r>
          </a:p>
          <a:p>
            <a:endParaRPr lang="en-US" dirty="0"/>
          </a:p>
          <a:p>
            <a:r>
              <a:rPr lang="en-US" dirty="0" smtClean="0"/>
              <a:t>Companies can enter global markets by these alliances and greatly benefit by gathering vast resources and sharing means such as management, technological, knowledge and etc. </a:t>
            </a:r>
          </a:p>
          <a:p>
            <a:endParaRPr lang="en-US" dirty="0" smtClean="0"/>
          </a:p>
        </p:txBody>
      </p:sp>
    </p:spTree>
    <p:extLst>
      <p:ext uri="{BB962C8B-B14F-4D97-AF65-F5344CB8AC3E}">
        <p14:creationId xmlns:p14="http://schemas.microsoft.com/office/powerpoint/2010/main" val="120143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151"/>
            <a:ext cx="7620000" cy="1655439"/>
          </a:xfrm>
        </p:spPr>
        <p:txBody>
          <a:bodyPr/>
          <a:lstStyle/>
          <a:p>
            <a:r>
              <a:rPr lang="en-US" dirty="0" smtClean="0"/>
              <a:t>Multinational strategies: global integration vs. national differentiation</a:t>
            </a:r>
            <a:endParaRPr lang="en-US" dirty="0"/>
          </a:p>
        </p:txBody>
      </p:sp>
    </p:spTree>
    <p:extLst>
      <p:ext uri="{BB962C8B-B14F-4D97-AF65-F5344CB8AC3E}">
        <p14:creationId xmlns:p14="http://schemas.microsoft.com/office/powerpoint/2010/main" val="208084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of Industry Internationalism</a:t>
            </a:r>
            <a:endParaRPr lang="en-US" dirty="0"/>
          </a:p>
        </p:txBody>
      </p:sp>
      <p:sp>
        <p:nvSpPr>
          <p:cNvPr id="3" name="Content Placeholder 2"/>
          <p:cNvSpPr>
            <a:spLocks noGrp="1"/>
          </p:cNvSpPr>
          <p:nvPr>
            <p:ph idx="1"/>
          </p:nvPr>
        </p:nvSpPr>
        <p:spPr/>
        <p:txBody>
          <a:bodyPr>
            <a:normAutofit/>
          </a:bodyPr>
          <a:lstStyle/>
          <a:p>
            <a:r>
              <a:rPr lang="en-US" dirty="0" smtClean="0"/>
              <a:t>Occurs through </a:t>
            </a:r>
            <a:r>
              <a:rPr lang="en-US" i="1" dirty="0" smtClean="0"/>
              <a:t>trade</a:t>
            </a:r>
            <a:r>
              <a:rPr lang="en-US" dirty="0" smtClean="0"/>
              <a:t> and </a:t>
            </a:r>
            <a:r>
              <a:rPr lang="en-US" i="1" dirty="0" smtClean="0"/>
              <a:t>direct investment</a:t>
            </a:r>
            <a:r>
              <a:rPr lang="en-US" dirty="0" smtClean="0"/>
              <a:t>.</a:t>
            </a:r>
          </a:p>
          <a:p>
            <a:r>
              <a:rPr lang="en-US" dirty="0" smtClean="0"/>
              <a:t>Based on these, we can identify different types of industries by the extent and mode of their internationalism. </a:t>
            </a:r>
          </a:p>
          <a:p>
            <a:r>
              <a:rPr lang="en-US" dirty="0" smtClean="0"/>
              <a:t>Four types of industries:</a:t>
            </a:r>
          </a:p>
          <a:p>
            <a:pPr lvl="1"/>
            <a:r>
              <a:rPr lang="en-US" dirty="0" smtClean="0"/>
              <a:t>Sheltered</a:t>
            </a:r>
          </a:p>
          <a:p>
            <a:pPr lvl="1"/>
            <a:r>
              <a:rPr lang="en-US" dirty="0" smtClean="0"/>
              <a:t>Trading</a:t>
            </a:r>
          </a:p>
          <a:p>
            <a:pPr lvl="1"/>
            <a:r>
              <a:rPr lang="en-US" dirty="0" err="1" smtClean="0"/>
              <a:t>Multidomestic</a:t>
            </a:r>
            <a:endParaRPr lang="en-US" dirty="0" smtClean="0"/>
          </a:p>
          <a:p>
            <a:pPr lvl="1"/>
            <a:r>
              <a:rPr lang="en-US" dirty="0" smtClean="0"/>
              <a:t>Global</a:t>
            </a:r>
            <a:endParaRPr lang="en-US" dirty="0"/>
          </a:p>
        </p:txBody>
      </p:sp>
    </p:spTree>
    <p:extLst>
      <p:ext uri="{BB962C8B-B14F-4D97-AF65-F5344CB8AC3E}">
        <p14:creationId xmlns:p14="http://schemas.microsoft.com/office/powerpoint/2010/main" val="641726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 global strategy</a:t>
            </a:r>
            <a:endParaRPr lang="en-US" dirty="0"/>
          </a:p>
        </p:txBody>
      </p:sp>
      <p:sp>
        <p:nvSpPr>
          <p:cNvPr id="3" name="Content Placeholder 2"/>
          <p:cNvSpPr>
            <a:spLocks noGrp="1"/>
          </p:cNvSpPr>
          <p:nvPr>
            <p:ph idx="1"/>
          </p:nvPr>
        </p:nvSpPr>
        <p:spPr/>
        <p:txBody>
          <a:bodyPr/>
          <a:lstStyle/>
          <a:p>
            <a:r>
              <a:rPr lang="en-US" dirty="0" smtClean="0"/>
              <a:t>Allows access to scale economies in product development, manufacturing, and marketing. </a:t>
            </a:r>
          </a:p>
          <a:p>
            <a:r>
              <a:rPr lang="en-US" dirty="0" smtClean="0"/>
              <a:t>Locally differentiated customer preferences is diminishing rapidly.  </a:t>
            </a:r>
            <a:endParaRPr lang="en-US" dirty="0"/>
          </a:p>
        </p:txBody>
      </p:sp>
    </p:spTree>
    <p:extLst>
      <p:ext uri="{BB962C8B-B14F-4D97-AF65-F5344CB8AC3E}">
        <p14:creationId xmlns:p14="http://schemas.microsoft.com/office/powerpoint/2010/main" val="2800703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benefits of scale and replication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Primary sources of scale economy is product development. Subsequent replication costs a fraction of the original. </a:t>
            </a:r>
          </a:p>
          <a:p>
            <a:endParaRPr lang="en-US" dirty="0"/>
          </a:p>
          <a:p>
            <a:r>
              <a:rPr lang="en-US" dirty="0" smtClean="0"/>
              <a:t>Ex. McDonalds and Disneyland Theme Parks.</a:t>
            </a:r>
            <a:endParaRPr lang="en-US" dirty="0"/>
          </a:p>
        </p:txBody>
      </p:sp>
    </p:spTree>
    <p:extLst>
      <p:ext uri="{BB962C8B-B14F-4D97-AF65-F5344CB8AC3E}">
        <p14:creationId xmlns:p14="http://schemas.microsoft.com/office/powerpoint/2010/main" val="3554846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Global Customers</a:t>
            </a:r>
            <a:endParaRPr lang="en-US" dirty="0"/>
          </a:p>
        </p:txBody>
      </p:sp>
      <p:sp>
        <p:nvSpPr>
          <p:cNvPr id="3" name="Content Placeholder 2"/>
          <p:cNvSpPr>
            <a:spLocks noGrp="1"/>
          </p:cNvSpPr>
          <p:nvPr>
            <p:ph idx="1"/>
          </p:nvPr>
        </p:nvSpPr>
        <p:spPr/>
        <p:txBody>
          <a:bodyPr/>
          <a:lstStyle/>
          <a:p>
            <a:r>
              <a:rPr lang="en-US" dirty="0" smtClean="0"/>
              <a:t>The customer base has been revolutionized to become a global market for consumers. </a:t>
            </a:r>
            <a:endParaRPr lang="en-US" dirty="0"/>
          </a:p>
        </p:txBody>
      </p:sp>
    </p:spTree>
    <p:extLst>
      <p:ext uri="{BB962C8B-B14F-4D97-AF65-F5344CB8AC3E}">
        <p14:creationId xmlns:p14="http://schemas.microsoft.com/office/powerpoint/2010/main" val="993256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National Resources- Arbitrage Benefits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ability for the company to access knowledge within the host country.</a:t>
            </a:r>
          </a:p>
          <a:p>
            <a:r>
              <a:rPr lang="en-US" dirty="0" smtClean="0"/>
              <a:t>This also pertains to exploiting local resources which will benefit the incoming firm. </a:t>
            </a:r>
            <a:endParaRPr lang="en-US" dirty="0"/>
          </a:p>
        </p:txBody>
      </p:sp>
    </p:spTree>
    <p:extLst>
      <p:ext uri="{BB962C8B-B14F-4D97-AF65-F5344CB8AC3E}">
        <p14:creationId xmlns:p14="http://schemas.microsoft.com/office/powerpoint/2010/main" val="4199215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Benefits</a:t>
            </a:r>
            <a:endParaRPr lang="en-US" dirty="0"/>
          </a:p>
        </p:txBody>
      </p:sp>
      <p:sp>
        <p:nvSpPr>
          <p:cNvPr id="3" name="Content Placeholder 2"/>
          <p:cNvSpPr>
            <a:spLocks noGrp="1"/>
          </p:cNvSpPr>
          <p:nvPr>
            <p:ph idx="1"/>
          </p:nvPr>
        </p:nvSpPr>
        <p:spPr/>
        <p:txBody>
          <a:bodyPr/>
          <a:lstStyle/>
          <a:p>
            <a:r>
              <a:rPr lang="en-US" dirty="0" smtClean="0"/>
              <a:t>The ability to recognize that by entering the overseas market place there is a need to acquire knowledge within the local community.</a:t>
            </a:r>
          </a:p>
          <a:p>
            <a:r>
              <a:rPr lang="en-US" dirty="0" smtClean="0"/>
              <a:t>This will also allow for the cross differentiation of multiple national environments to gain a competitive edge. Bringing together all of the knowledge from the different places that the subsidiaries have been placed. </a:t>
            </a:r>
            <a:endParaRPr lang="en-US" dirty="0"/>
          </a:p>
        </p:txBody>
      </p:sp>
    </p:spTree>
    <p:extLst>
      <p:ext uri="{BB962C8B-B14F-4D97-AF65-F5344CB8AC3E}">
        <p14:creationId xmlns:p14="http://schemas.microsoft.com/office/powerpoint/2010/main" val="373274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Competing Strategically</a:t>
            </a:r>
            <a:endParaRPr lang="en-US" dirty="0"/>
          </a:p>
        </p:txBody>
      </p:sp>
      <p:sp>
        <p:nvSpPr>
          <p:cNvPr id="3" name="Content Placeholder 2"/>
          <p:cNvSpPr>
            <a:spLocks noGrp="1"/>
          </p:cNvSpPr>
          <p:nvPr>
            <p:ph idx="1"/>
          </p:nvPr>
        </p:nvSpPr>
        <p:spPr/>
        <p:txBody>
          <a:bodyPr/>
          <a:lstStyle/>
          <a:p>
            <a:r>
              <a:rPr lang="en-US" dirty="0" smtClean="0"/>
              <a:t>Cross subsidization- using profits or surpluses generated by one part of a business to support other parts of the business that perform less well.</a:t>
            </a:r>
          </a:p>
          <a:p>
            <a:endParaRPr lang="en-US" dirty="0"/>
          </a:p>
          <a:p>
            <a:r>
              <a:rPr lang="en-US" dirty="0" smtClean="0"/>
              <a:t>Allows for having global backing in markets to allow for specific strategies to drive out competitors such as predatory pricing. </a:t>
            </a:r>
            <a:endParaRPr lang="en-US" dirty="0"/>
          </a:p>
        </p:txBody>
      </p:sp>
    </p:spTree>
    <p:extLst>
      <p:ext uri="{BB962C8B-B14F-4D97-AF65-F5344CB8AC3E}">
        <p14:creationId xmlns:p14="http://schemas.microsoft.com/office/powerpoint/2010/main" val="423982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national differentiation</a:t>
            </a:r>
            <a:endParaRPr lang="en-US" dirty="0"/>
          </a:p>
        </p:txBody>
      </p:sp>
      <p:sp>
        <p:nvSpPr>
          <p:cNvPr id="3" name="Content Placeholder 2"/>
          <p:cNvSpPr>
            <a:spLocks noGrp="1"/>
          </p:cNvSpPr>
          <p:nvPr>
            <p:ph idx="1"/>
          </p:nvPr>
        </p:nvSpPr>
        <p:spPr/>
        <p:txBody>
          <a:bodyPr/>
          <a:lstStyle/>
          <a:p>
            <a:r>
              <a:rPr lang="en-US" dirty="0" smtClean="0"/>
              <a:t>It has been shown recently although there has been a push for a global customer base and one that can be provided for with one simple product. This is just simply not the case the customers demand for an individual product that meets their personal needs. </a:t>
            </a:r>
          </a:p>
          <a:p>
            <a:endParaRPr lang="en-US" dirty="0"/>
          </a:p>
          <a:p>
            <a:r>
              <a:rPr lang="en-US" dirty="0" smtClean="0"/>
              <a:t>How can you see this in your companies today?</a:t>
            </a:r>
            <a:endParaRPr lang="en-US" dirty="0"/>
          </a:p>
        </p:txBody>
      </p:sp>
    </p:spTree>
    <p:extLst>
      <p:ext uri="{BB962C8B-B14F-4D97-AF65-F5344CB8AC3E}">
        <p14:creationId xmlns:p14="http://schemas.microsoft.com/office/powerpoint/2010/main" val="644025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Reconciling global </a:t>
            </a:r>
            <a:r>
              <a:rPr lang="en-US" dirty="0"/>
              <a:t>i</a:t>
            </a:r>
            <a:r>
              <a:rPr lang="en-US" dirty="0" smtClean="0"/>
              <a:t>ntegration with national differentiation </a:t>
            </a:r>
            <a:endParaRPr lang="en-US" dirty="0"/>
          </a:p>
        </p:txBody>
      </p:sp>
      <p:sp>
        <p:nvSpPr>
          <p:cNvPr id="3" name="Content Placeholder 2"/>
          <p:cNvSpPr>
            <a:spLocks noGrp="1"/>
          </p:cNvSpPr>
          <p:nvPr>
            <p:ph idx="1"/>
          </p:nvPr>
        </p:nvSpPr>
        <p:spPr/>
        <p:txBody>
          <a:bodyPr/>
          <a:lstStyle/>
          <a:p>
            <a:r>
              <a:rPr lang="en-US" dirty="0" smtClean="0"/>
              <a:t>This is a cross between embarking upon the global customer but doing it with their national characteristics in mind. </a:t>
            </a:r>
          </a:p>
          <a:p>
            <a:endParaRPr lang="en-US" dirty="0"/>
          </a:p>
          <a:p>
            <a:r>
              <a:rPr lang="en-US" dirty="0" smtClean="0"/>
              <a:t>So what has formed is a locally specialized firms that can provide the specific needs being sought but still represent the firm to the standards of the company. </a:t>
            </a:r>
            <a:endParaRPr lang="en-US" dirty="0"/>
          </a:p>
        </p:txBody>
      </p:sp>
    </p:spTree>
    <p:extLst>
      <p:ext uri="{BB962C8B-B14F-4D97-AF65-F5344CB8AC3E}">
        <p14:creationId xmlns:p14="http://schemas.microsoft.com/office/powerpoint/2010/main" val="1213218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Multinational Corporations or MNCs</a:t>
            </a:r>
            <a:endParaRPr lang="en-US" dirty="0"/>
          </a:p>
        </p:txBody>
      </p:sp>
      <p:sp>
        <p:nvSpPr>
          <p:cNvPr id="5" name="Content Placeholder 4"/>
          <p:cNvSpPr>
            <a:spLocks noGrp="1"/>
          </p:cNvSpPr>
          <p:nvPr>
            <p:ph idx="1"/>
          </p:nvPr>
        </p:nvSpPr>
        <p:spPr/>
        <p:txBody>
          <a:bodyPr/>
          <a:lstStyle/>
          <a:p>
            <a:r>
              <a:rPr lang="en-US" dirty="0" smtClean="0"/>
              <a:t>The evolution of multinational strategies and Structures</a:t>
            </a:r>
          </a:p>
          <a:p>
            <a:pPr lvl="1"/>
            <a:r>
              <a:rPr lang="en-US" dirty="0" smtClean="0"/>
              <a:t> Captive of their history</a:t>
            </a:r>
          </a:p>
          <a:p>
            <a:pPr lvl="1"/>
            <a:r>
              <a:rPr lang="en-US" dirty="0" smtClean="0"/>
              <a:t>Radical changes in Strategy and Structure are difficult </a:t>
            </a:r>
          </a:p>
          <a:p>
            <a:pPr lvl="1"/>
            <a:r>
              <a:rPr lang="en-US" dirty="0" smtClean="0"/>
              <a:t>Their history continues to shape their organizational capabilities today</a:t>
            </a:r>
          </a:p>
          <a:p>
            <a:pPr lvl="1"/>
            <a:endParaRPr lang="en-US" dirty="0" smtClean="0"/>
          </a:p>
        </p:txBody>
      </p:sp>
    </p:spTree>
    <p:extLst>
      <p:ext uri="{BB962C8B-B14F-4D97-AF65-F5344CB8AC3E}">
        <p14:creationId xmlns:p14="http://schemas.microsoft.com/office/powerpoint/2010/main" val="3273356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Reconfiguring the MNC</a:t>
            </a:r>
            <a:endParaRPr lang="en-US" dirty="0"/>
          </a:p>
        </p:txBody>
      </p:sp>
      <p:sp>
        <p:nvSpPr>
          <p:cNvPr id="3" name="Content Placeholder 2"/>
          <p:cNvSpPr>
            <a:spLocks noGrp="1"/>
          </p:cNvSpPr>
          <p:nvPr>
            <p:ph idx="1"/>
          </p:nvPr>
        </p:nvSpPr>
        <p:spPr/>
        <p:txBody>
          <a:bodyPr/>
          <a:lstStyle/>
          <a:p>
            <a:r>
              <a:rPr lang="en-US" dirty="0" smtClean="0"/>
              <a:t>Changing organization Structure</a:t>
            </a:r>
          </a:p>
          <a:p>
            <a:pPr lvl="1"/>
            <a:r>
              <a:rPr lang="en-US" dirty="0" smtClean="0"/>
              <a:t>Creating worldwide product divisions</a:t>
            </a:r>
          </a:p>
          <a:p>
            <a:pPr lvl="1"/>
            <a:r>
              <a:rPr lang="en-US" dirty="0" smtClean="0"/>
              <a:t>Principal structural changes: national subsidiaries and regional groupings to creation of worldwide product divisions </a:t>
            </a:r>
          </a:p>
          <a:p>
            <a:pPr lvl="1"/>
            <a:r>
              <a:rPr lang="en-US" dirty="0" smtClean="0"/>
              <a:t>Ex. A U.S. based company can have headquarters in different countries </a:t>
            </a:r>
            <a:endParaRPr lang="en-US" dirty="0"/>
          </a:p>
        </p:txBody>
      </p:sp>
    </p:spTree>
    <p:extLst>
      <p:ext uri="{BB962C8B-B14F-4D97-AF65-F5344CB8AC3E}">
        <p14:creationId xmlns:p14="http://schemas.microsoft.com/office/powerpoint/2010/main" val="89967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Sheltered Industries</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dirty="0" smtClean="0"/>
              <a:t>Sheltered from both imports and inward direct investment by regulation, trade barriers, or localized nature of the goods and services. </a:t>
            </a:r>
          </a:p>
          <a:p>
            <a:pPr lvl="1"/>
            <a:r>
              <a:rPr lang="en-US" sz="2400" dirty="0" smtClean="0"/>
              <a:t>Examples: primarily fragmented service industries like dry cleaning and funeral services, small scale manufacturing industries, and industries producing products that are non tradable</a:t>
            </a:r>
            <a:r>
              <a:rPr lang="en-US" sz="2400" baseline="0" dirty="0" smtClean="0"/>
              <a:t> because they are perishable (milk, bread) or difficult to move (4 poster bed)</a:t>
            </a:r>
            <a:endParaRPr lang="en-US" sz="2400" dirty="0"/>
          </a:p>
        </p:txBody>
      </p:sp>
    </p:spTree>
    <p:extLst>
      <p:ext uri="{BB962C8B-B14F-4D97-AF65-F5344CB8AC3E}">
        <p14:creationId xmlns:p14="http://schemas.microsoft.com/office/powerpoint/2010/main" val="2358502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Approach to Reconciling Localization and Global Integration</a:t>
            </a:r>
            <a:endParaRPr lang="en-US" dirty="0"/>
          </a:p>
        </p:txBody>
      </p:sp>
      <p:sp>
        <p:nvSpPr>
          <p:cNvPr id="3" name="Content Placeholder 2"/>
          <p:cNvSpPr>
            <a:spLocks noGrp="1"/>
          </p:cNvSpPr>
          <p:nvPr>
            <p:ph idx="1"/>
          </p:nvPr>
        </p:nvSpPr>
        <p:spPr/>
        <p:txBody>
          <a:bodyPr/>
          <a:lstStyle/>
          <a:p>
            <a:r>
              <a:rPr lang="en-US" dirty="0" smtClean="0"/>
              <a:t>More important than changing Structure</a:t>
            </a:r>
          </a:p>
          <a:p>
            <a:pPr lvl="1"/>
            <a:r>
              <a:rPr lang="en-US" dirty="0" smtClean="0"/>
              <a:t>Changes in Responsibilities </a:t>
            </a:r>
          </a:p>
          <a:p>
            <a:pPr lvl="1"/>
            <a:r>
              <a:rPr lang="en-US" dirty="0" smtClean="0"/>
              <a:t>Decision powers </a:t>
            </a:r>
          </a:p>
          <a:p>
            <a:pPr lvl="1"/>
            <a:r>
              <a:rPr lang="en-US" dirty="0" smtClean="0"/>
              <a:t>Modes of coordination</a:t>
            </a:r>
          </a:p>
          <a:p>
            <a:r>
              <a:rPr lang="en-US" dirty="0" smtClean="0"/>
              <a:t>Decentralization </a:t>
            </a:r>
          </a:p>
        </p:txBody>
      </p:sp>
    </p:spTree>
    <p:extLst>
      <p:ext uri="{BB962C8B-B14F-4D97-AF65-F5344CB8AC3E}">
        <p14:creationId xmlns:p14="http://schemas.microsoft.com/office/powerpoint/2010/main" val="3776496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Decentralization </a:t>
            </a:r>
            <a:endParaRPr lang="en-US" dirty="0"/>
          </a:p>
        </p:txBody>
      </p:sp>
      <p:sp>
        <p:nvSpPr>
          <p:cNvPr id="3" name="Content Placeholder 2"/>
          <p:cNvSpPr>
            <a:spLocks noGrp="1"/>
          </p:cNvSpPr>
          <p:nvPr>
            <p:ph idx="1"/>
          </p:nvPr>
        </p:nvSpPr>
        <p:spPr/>
        <p:txBody>
          <a:bodyPr/>
          <a:lstStyle/>
          <a:p>
            <a:r>
              <a:rPr lang="en-US" dirty="0" smtClean="0"/>
              <a:t>Accelerating technological change </a:t>
            </a:r>
          </a:p>
          <a:p>
            <a:pPr lvl="1"/>
            <a:r>
              <a:rPr lang="en-US" dirty="0" smtClean="0"/>
              <a:t>Centralization helps with cost and mass production </a:t>
            </a:r>
          </a:p>
          <a:p>
            <a:pPr lvl="1"/>
            <a:r>
              <a:rPr lang="en-US" dirty="0" smtClean="0"/>
              <a:t>Innovation occurs when the company is decentralized </a:t>
            </a:r>
          </a:p>
          <a:p>
            <a:pPr lvl="2"/>
            <a:r>
              <a:rPr lang="en-US" dirty="0" smtClean="0"/>
              <a:t>Example Google with the place they work at, campus like. and Apple is really incentive based</a:t>
            </a:r>
          </a:p>
          <a:p>
            <a:pPr lvl="2"/>
            <a:r>
              <a:rPr lang="en-US" dirty="0" smtClean="0"/>
              <a:t>Ford, Chipotle, Exxon</a:t>
            </a:r>
            <a:endParaRPr lang="en-US" dirty="0"/>
          </a:p>
        </p:txBody>
      </p:sp>
    </p:spTree>
    <p:extLst>
      <p:ext uri="{BB962C8B-B14F-4D97-AF65-F5344CB8AC3E}">
        <p14:creationId xmlns:p14="http://schemas.microsoft.com/office/powerpoint/2010/main" val="720958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Approach to Reconciling Localization and Global Integration Cont.</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Transnational organization </a:t>
            </a:r>
          </a:p>
          <a:p>
            <a:pPr lvl="1"/>
            <a:r>
              <a:rPr lang="en-US" dirty="0" smtClean="0"/>
              <a:t>Becoming an integrated network of distributed and interdependent resources and capabilities</a:t>
            </a:r>
          </a:p>
          <a:p>
            <a:pPr lvl="2"/>
            <a:r>
              <a:rPr lang="en-US" dirty="0"/>
              <a:t>C</a:t>
            </a:r>
            <a:r>
              <a:rPr lang="en-US" dirty="0" smtClean="0"/>
              <a:t>ompany must adapt to </a:t>
            </a:r>
          </a:p>
          <a:p>
            <a:pPr marL="1828800" lvl="3" indent="-457200">
              <a:buFont typeface="+mj-lt"/>
              <a:buAutoNum type="arabicPeriod"/>
            </a:pPr>
            <a:r>
              <a:rPr lang="en-US" dirty="0" smtClean="0"/>
              <a:t>Differential requirements of different products </a:t>
            </a:r>
          </a:p>
          <a:p>
            <a:pPr marL="1828800" lvl="3" indent="-457200">
              <a:buFont typeface="+mj-lt"/>
              <a:buAutoNum type="arabicPeriod"/>
            </a:pPr>
            <a:r>
              <a:rPr lang="en-US" dirty="0" smtClean="0"/>
              <a:t>Different functions </a:t>
            </a:r>
          </a:p>
          <a:p>
            <a:pPr marL="1828800" lvl="3" indent="-457200">
              <a:buFont typeface="+mj-lt"/>
              <a:buAutoNum type="arabicPeriod"/>
            </a:pPr>
            <a:r>
              <a:rPr lang="en-US" dirty="0" smtClean="0"/>
              <a:t>Different countries  </a:t>
            </a:r>
            <a:endParaRPr lang="en-US" dirty="0"/>
          </a:p>
        </p:txBody>
      </p:sp>
    </p:spTree>
    <p:extLst>
      <p:ext uri="{BB962C8B-B14F-4D97-AF65-F5344CB8AC3E}">
        <p14:creationId xmlns:p14="http://schemas.microsoft.com/office/powerpoint/2010/main" val="25148881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Transnational Organization</a:t>
            </a:r>
            <a:endParaRPr lang="en-US" dirty="0"/>
          </a:p>
        </p:txBody>
      </p:sp>
      <p:sp>
        <p:nvSpPr>
          <p:cNvPr id="3" name="Content Placeholder 2"/>
          <p:cNvSpPr>
            <a:spLocks noGrp="1"/>
          </p:cNvSpPr>
          <p:nvPr>
            <p:ph idx="1"/>
          </p:nvPr>
        </p:nvSpPr>
        <p:spPr/>
        <p:txBody>
          <a:bodyPr/>
          <a:lstStyle/>
          <a:p>
            <a:r>
              <a:rPr lang="en-US" dirty="0" smtClean="0"/>
              <a:t>Is a concept and direction of development</a:t>
            </a:r>
          </a:p>
          <a:p>
            <a:pPr lvl="1"/>
            <a:r>
              <a:rPr lang="en-US" dirty="0" smtClean="0"/>
              <a:t>Rather than a distinct organizational archetype</a:t>
            </a:r>
          </a:p>
          <a:p>
            <a:pPr lvl="1"/>
            <a:r>
              <a:rPr lang="en-US" dirty="0" smtClean="0"/>
              <a:t>Involves convergence of the different strategy configurations of MNCs</a:t>
            </a:r>
          </a:p>
          <a:p>
            <a:pPr lvl="2"/>
            <a:r>
              <a:rPr lang="en-US" dirty="0" smtClean="0"/>
              <a:t>Reassign roles and responsibilities </a:t>
            </a:r>
          </a:p>
          <a:p>
            <a:pPr lvl="2"/>
            <a:r>
              <a:rPr lang="en-US" dirty="0" smtClean="0"/>
              <a:t>Increasing integration among different national subsidiaries </a:t>
            </a:r>
            <a:endParaRPr lang="en-US" dirty="0"/>
          </a:p>
        </p:txBody>
      </p:sp>
    </p:spTree>
    <p:extLst>
      <p:ext uri="{BB962C8B-B14F-4D97-AF65-F5344CB8AC3E}">
        <p14:creationId xmlns:p14="http://schemas.microsoft.com/office/powerpoint/2010/main" val="272029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Organizing R&amp;D and New Product Development </a:t>
            </a:r>
            <a:endParaRPr lang="en-US" dirty="0"/>
          </a:p>
        </p:txBody>
      </p:sp>
      <p:sp>
        <p:nvSpPr>
          <p:cNvPr id="3" name="Content Placeholder 2"/>
          <p:cNvSpPr>
            <a:spLocks noGrp="1"/>
          </p:cNvSpPr>
          <p:nvPr>
            <p:ph idx="1"/>
          </p:nvPr>
        </p:nvSpPr>
        <p:spPr/>
        <p:txBody>
          <a:bodyPr/>
          <a:lstStyle/>
          <a:p>
            <a:r>
              <a:rPr lang="en-US" dirty="0" smtClean="0"/>
              <a:t>Greatest challenges facing top managers</a:t>
            </a:r>
          </a:p>
          <a:p>
            <a:pPr lvl="1"/>
            <a:r>
              <a:rPr lang="en-US" dirty="0" smtClean="0"/>
              <a:t>Organizing </a:t>
            </a:r>
          </a:p>
          <a:p>
            <a:pPr lvl="1"/>
            <a:r>
              <a:rPr lang="en-US" dirty="0" smtClean="0"/>
              <a:t>Fostering and exploiting innovation</a:t>
            </a:r>
          </a:p>
          <a:p>
            <a:pPr lvl="1"/>
            <a:r>
              <a:rPr lang="en-US" dirty="0" smtClean="0"/>
              <a:t>New product development </a:t>
            </a:r>
          </a:p>
          <a:p>
            <a:r>
              <a:rPr lang="en-US" dirty="0" smtClean="0"/>
              <a:t>Innovation is stimulated by diversity and autonomy, while its exploitation and diffusion require critical mass and coordination </a:t>
            </a:r>
          </a:p>
        </p:txBody>
      </p:sp>
    </p:spTree>
    <p:extLst>
      <p:ext uri="{BB962C8B-B14F-4D97-AF65-F5344CB8AC3E}">
        <p14:creationId xmlns:p14="http://schemas.microsoft.com/office/powerpoint/2010/main" val="2404204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Organizing R&amp;D and New Product Development  </a:t>
            </a:r>
            <a:endParaRPr lang="en-US" dirty="0"/>
          </a:p>
        </p:txBody>
      </p:sp>
      <p:sp>
        <p:nvSpPr>
          <p:cNvPr id="3" name="Content Placeholder 2"/>
          <p:cNvSpPr>
            <a:spLocks noGrp="1"/>
          </p:cNvSpPr>
          <p:nvPr>
            <p:ph idx="1"/>
          </p:nvPr>
        </p:nvSpPr>
        <p:spPr/>
        <p:txBody>
          <a:bodyPr>
            <a:normAutofit/>
          </a:bodyPr>
          <a:lstStyle/>
          <a:p>
            <a:r>
              <a:rPr lang="en-US" dirty="0" smtClean="0"/>
              <a:t>Building a globally integrated approach to new product development should be a major priority for MNCs</a:t>
            </a:r>
          </a:p>
          <a:p>
            <a:r>
              <a:rPr lang="en-US" dirty="0" smtClean="0"/>
              <a:t>Example – the traditional </a:t>
            </a:r>
            <a:r>
              <a:rPr lang="en-US" dirty="0"/>
              <a:t>E</a:t>
            </a:r>
            <a:r>
              <a:rPr lang="en-US" dirty="0" smtClean="0"/>
              <a:t>uropean decentralized model is conducive to local initiatives- but not to their global exploitation </a:t>
            </a:r>
          </a:p>
          <a:p>
            <a:r>
              <a:rPr lang="en-US" dirty="0" smtClean="0"/>
              <a:t>Allows them to take advantage of local resources and develop distinctive capabilities while exploiting globally the results of their initiatives </a:t>
            </a:r>
          </a:p>
        </p:txBody>
      </p:sp>
    </p:spTree>
    <p:extLst>
      <p:ext uri="{BB962C8B-B14F-4D97-AF65-F5344CB8AC3E}">
        <p14:creationId xmlns:p14="http://schemas.microsoft.com/office/powerpoint/2010/main" val="20877271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onclusion </a:t>
            </a:r>
            <a:endParaRPr lang="en-US" dirty="0"/>
          </a:p>
        </p:txBody>
      </p:sp>
      <p:sp>
        <p:nvSpPr>
          <p:cNvPr id="3" name="Content Placeholder 2"/>
          <p:cNvSpPr>
            <a:spLocks noGrp="1"/>
          </p:cNvSpPr>
          <p:nvPr>
            <p:ph idx="1"/>
          </p:nvPr>
        </p:nvSpPr>
        <p:spPr/>
        <p:txBody>
          <a:bodyPr>
            <a:normAutofit/>
          </a:bodyPr>
          <a:lstStyle/>
          <a:p>
            <a:r>
              <a:rPr lang="en-US" dirty="0" smtClean="0"/>
              <a:t>Competitive advantages </a:t>
            </a:r>
          </a:p>
          <a:p>
            <a:pPr lvl="1"/>
            <a:r>
              <a:rPr lang="en-US" dirty="0" smtClean="0"/>
              <a:t>Is not just determined by its own resources and capabilities </a:t>
            </a:r>
          </a:p>
          <a:p>
            <a:pPr lvl="1"/>
            <a:r>
              <a:rPr lang="en-US" dirty="0" smtClean="0"/>
              <a:t>But also by the conditions of the national environment in which it operates </a:t>
            </a:r>
          </a:p>
          <a:p>
            <a:r>
              <a:rPr lang="en-US" dirty="0" smtClean="0"/>
              <a:t>We simplified the complexities of international strategy </a:t>
            </a:r>
          </a:p>
          <a:p>
            <a:r>
              <a:rPr lang="en-US" dirty="0" smtClean="0"/>
              <a:t>International management can be complex </a:t>
            </a:r>
          </a:p>
          <a:p>
            <a:pPr lvl="1"/>
            <a:r>
              <a:rPr lang="en-US" dirty="0" smtClean="0"/>
              <a:t>Because what works at home might not work somewhere else</a:t>
            </a:r>
          </a:p>
          <a:p>
            <a:pPr lvl="1"/>
            <a:r>
              <a:rPr lang="en-US" dirty="0" smtClean="0"/>
              <a:t>But we are starting to understand it better and it helps us to </a:t>
            </a:r>
            <a:r>
              <a:rPr lang="en-US" smtClean="0"/>
              <a:t>compete globally </a:t>
            </a:r>
            <a:endParaRPr lang="en-US" dirty="0" smtClean="0"/>
          </a:p>
        </p:txBody>
      </p:sp>
    </p:spTree>
    <p:extLst>
      <p:ext uri="{BB962C8B-B14F-4D97-AF65-F5344CB8AC3E}">
        <p14:creationId xmlns:p14="http://schemas.microsoft.com/office/powerpoint/2010/main" val="2746118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 </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2284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Trading Industries</a:t>
            </a:r>
            <a:endParaRPr lang="en-US" dirty="0"/>
          </a:p>
        </p:txBody>
      </p:sp>
      <p:sp>
        <p:nvSpPr>
          <p:cNvPr id="3" name="Content Placeholder 2"/>
          <p:cNvSpPr>
            <a:spLocks noGrp="1"/>
          </p:cNvSpPr>
          <p:nvPr>
            <p:ph idx="1"/>
          </p:nvPr>
        </p:nvSpPr>
        <p:spPr/>
        <p:txBody>
          <a:bodyPr/>
          <a:lstStyle/>
          <a:p>
            <a:pPr marL="342900" lvl="1" indent="-342900">
              <a:buFont typeface="Arial"/>
              <a:buChar char="•"/>
            </a:pPr>
            <a:r>
              <a:rPr lang="en-US" dirty="0" smtClean="0"/>
              <a:t>Internationalism occurs primarily through imports and exports. </a:t>
            </a:r>
          </a:p>
          <a:p>
            <a:r>
              <a:rPr lang="en-US" sz="2800" baseline="0" dirty="0" smtClean="0"/>
              <a:t>If a product is transportable, not nationally differentiated, and subject to substantial scale economies, exporting from a single location is the most efficient means to exploit overseas markets. </a:t>
            </a:r>
          </a:p>
          <a:p>
            <a:pPr lvl="1"/>
            <a:r>
              <a:rPr lang="en-US" sz="2400" baseline="0" dirty="0" smtClean="0"/>
              <a:t>Examples are aircraft, shipbuilding, and diamonds from South Africa.</a:t>
            </a:r>
            <a:endParaRPr lang="en-US" sz="2400" dirty="0"/>
          </a:p>
        </p:txBody>
      </p:sp>
    </p:spTree>
    <p:extLst>
      <p:ext uri="{BB962C8B-B14F-4D97-AF65-F5344CB8AC3E}">
        <p14:creationId xmlns:p14="http://schemas.microsoft.com/office/powerpoint/2010/main" val="428495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Multidomestic</a:t>
            </a:r>
            <a:r>
              <a:rPr lang="en-US" dirty="0" smtClean="0"/>
              <a:t> Industries</a:t>
            </a:r>
            <a:endParaRPr lang="en-US" dirty="0"/>
          </a:p>
        </p:txBody>
      </p:sp>
      <p:sp>
        <p:nvSpPr>
          <p:cNvPr id="3" name="Content Placeholder 2"/>
          <p:cNvSpPr>
            <a:spLocks noGrp="1"/>
          </p:cNvSpPr>
          <p:nvPr>
            <p:ph idx="1"/>
          </p:nvPr>
        </p:nvSpPr>
        <p:spPr/>
        <p:txBody>
          <a:bodyPr/>
          <a:lstStyle/>
          <a:p>
            <a:pPr marL="342900" lvl="1" indent="-342900">
              <a:buFont typeface="Arial"/>
              <a:buChar char="•"/>
            </a:pPr>
            <a:r>
              <a:rPr lang="en-US" dirty="0" smtClean="0"/>
              <a:t>Internationalism is through direct investment </a:t>
            </a:r>
            <a:r>
              <a:rPr lang="en-US" sz="2800" baseline="0" dirty="0" smtClean="0"/>
              <a:t>because trade is not feasible, or because products are nationally differentiated.</a:t>
            </a:r>
          </a:p>
          <a:p>
            <a:pPr marL="742950" lvl="2" indent="-342900"/>
            <a:r>
              <a:rPr lang="en-US" dirty="0" smtClean="0"/>
              <a:t>Examples: Retail banking, hotels,</a:t>
            </a:r>
            <a:r>
              <a:rPr lang="en-US" sz="2400" baseline="0" dirty="0" smtClean="0"/>
              <a:t> recorded music</a:t>
            </a:r>
            <a:endParaRPr lang="en-US" sz="2400" dirty="0"/>
          </a:p>
        </p:txBody>
      </p:sp>
    </p:spTree>
    <p:extLst>
      <p:ext uri="{BB962C8B-B14F-4D97-AF65-F5344CB8AC3E}">
        <p14:creationId xmlns:p14="http://schemas.microsoft.com/office/powerpoint/2010/main" val="238236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Industries</a:t>
            </a:r>
            <a:endParaRPr lang="en-US" dirty="0"/>
          </a:p>
        </p:txBody>
      </p:sp>
      <p:sp>
        <p:nvSpPr>
          <p:cNvPr id="3" name="Content Placeholder 2"/>
          <p:cNvSpPr>
            <a:spLocks noGrp="1"/>
          </p:cNvSpPr>
          <p:nvPr>
            <p:ph idx="1"/>
          </p:nvPr>
        </p:nvSpPr>
        <p:spPr/>
        <p:txBody>
          <a:bodyPr/>
          <a:lstStyle/>
          <a:p>
            <a:pPr marL="342900" lvl="3" indent="-342900">
              <a:buFont typeface="Arial"/>
              <a:buChar char="•"/>
            </a:pPr>
            <a:r>
              <a:rPr lang="en-US" sz="2811" dirty="0" smtClean="0"/>
              <a:t>Those which trade and direct investment are important. </a:t>
            </a:r>
          </a:p>
          <a:p>
            <a:r>
              <a:rPr lang="en-US" sz="2800" baseline="0" dirty="0" smtClean="0"/>
              <a:t>Most large scale manufacturing industries.</a:t>
            </a:r>
          </a:p>
          <a:p>
            <a:pPr lvl="1"/>
            <a:r>
              <a:rPr lang="en-US" sz="2400" dirty="0" smtClean="0"/>
              <a:t>Examples:</a:t>
            </a:r>
            <a:r>
              <a:rPr lang="en-US" sz="2400" baseline="0" dirty="0" smtClean="0"/>
              <a:t> Car</a:t>
            </a:r>
            <a:r>
              <a:rPr lang="en-US" sz="2400" dirty="0" smtClean="0"/>
              <a:t>s, Electronics</a:t>
            </a:r>
            <a:endParaRPr lang="en-US" sz="2400" baseline="0" dirty="0" smtClean="0"/>
          </a:p>
          <a:p>
            <a:endParaRPr lang="en-US" dirty="0"/>
          </a:p>
        </p:txBody>
      </p:sp>
    </p:spTree>
    <p:extLst>
      <p:ext uri="{BB962C8B-B14F-4D97-AF65-F5344CB8AC3E}">
        <p14:creationId xmlns:p14="http://schemas.microsoft.com/office/powerpoint/2010/main" val="334596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691634" y="1752600"/>
            <a:ext cx="7068066" cy="4522232"/>
            <a:chOff x="678934" y="1739900"/>
            <a:chExt cx="7068066" cy="4522232"/>
          </a:xfrm>
        </p:grpSpPr>
        <p:cxnSp>
          <p:nvCxnSpPr>
            <p:cNvPr id="15" name="Straight Arrow Connector 14"/>
            <p:cNvCxnSpPr/>
            <p:nvPr/>
          </p:nvCxnSpPr>
          <p:spPr>
            <a:xfrm rot="16200000" flipV="1">
              <a:off x="31750" y="3536950"/>
              <a:ext cx="36195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1841500" y="5283200"/>
              <a:ext cx="59055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2222500" y="1866900"/>
              <a:ext cx="1511300" cy="1422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u="sng" dirty="0" smtClean="0"/>
                <a:t>Trading</a:t>
              </a:r>
            </a:p>
            <a:p>
              <a:pPr algn="ctr"/>
              <a:r>
                <a:rPr lang="en-US" sz="1600" dirty="0" smtClean="0"/>
                <a:t>Aerospace</a:t>
              </a:r>
            </a:p>
            <a:p>
              <a:pPr algn="ctr"/>
              <a:r>
                <a:rPr lang="en-US" sz="1600" dirty="0" smtClean="0"/>
                <a:t>Diamonds</a:t>
              </a:r>
            </a:p>
            <a:p>
              <a:pPr algn="ctr"/>
              <a:r>
                <a:rPr lang="en-US" sz="1600" dirty="0" smtClean="0"/>
                <a:t>Agriculture</a:t>
              </a:r>
            </a:p>
          </p:txBody>
        </p:sp>
        <p:sp>
          <p:nvSpPr>
            <p:cNvPr id="20" name="Rounded Rectangle 19"/>
            <p:cNvSpPr/>
            <p:nvPr/>
          </p:nvSpPr>
          <p:spPr>
            <a:xfrm>
              <a:off x="2222500" y="3606800"/>
              <a:ext cx="1511300" cy="1422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u="sng" dirty="0" smtClean="0"/>
                <a:t>Sheltered</a:t>
              </a:r>
            </a:p>
            <a:p>
              <a:pPr algn="ctr"/>
              <a:r>
                <a:rPr lang="en-US" sz="1600" dirty="0" smtClean="0"/>
                <a:t>Railroads</a:t>
              </a:r>
            </a:p>
            <a:p>
              <a:pPr algn="ctr"/>
              <a:r>
                <a:rPr lang="en-US" sz="1600" dirty="0" smtClean="0"/>
                <a:t>Dry cleaning</a:t>
              </a:r>
            </a:p>
            <a:p>
              <a:pPr algn="ctr"/>
              <a:r>
                <a:rPr lang="en-US" sz="1600" dirty="0" smtClean="0"/>
                <a:t>Hair dressing</a:t>
              </a:r>
            </a:p>
            <a:p>
              <a:pPr algn="ctr"/>
              <a:r>
                <a:rPr lang="en-US" sz="1600" dirty="0" smtClean="0"/>
                <a:t>Milk</a:t>
              </a:r>
            </a:p>
            <a:p>
              <a:pPr algn="ctr"/>
              <a:endParaRPr lang="en-US" dirty="0"/>
            </a:p>
          </p:txBody>
        </p:sp>
        <p:sp>
          <p:nvSpPr>
            <p:cNvPr id="21" name="Rounded Rectangle 20"/>
            <p:cNvSpPr/>
            <p:nvPr/>
          </p:nvSpPr>
          <p:spPr>
            <a:xfrm>
              <a:off x="4356100" y="1905000"/>
              <a:ext cx="1511300" cy="1422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u="sng" dirty="0" smtClean="0"/>
                <a:t>Global</a:t>
              </a:r>
            </a:p>
            <a:p>
              <a:pPr algn="ctr"/>
              <a:r>
                <a:rPr lang="en-US" sz="1600" dirty="0" smtClean="0"/>
                <a:t>Cars</a:t>
              </a:r>
            </a:p>
            <a:p>
              <a:pPr algn="ctr"/>
              <a:r>
                <a:rPr lang="en-US" sz="1600" dirty="0" smtClean="0"/>
                <a:t>Oil</a:t>
              </a:r>
            </a:p>
            <a:p>
              <a:pPr algn="ctr"/>
              <a:r>
                <a:rPr lang="en-US" sz="1600" dirty="0" smtClean="0"/>
                <a:t>Electronics</a:t>
              </a:r>
            </a:p>
          </p:txBody>
        </p:sp>
        <p:sp>
          <p:nvSpPr>
            <p:cNvPr id="22" name="Rounded Rectangle 21"/>
            <p:cNvSpPr/>
            <p:nvPr/>
          </p:nvSpPr>
          <p:spPr>
            <a:xfrm>
              <a:off x="4394200" y="3606800"/>
              <a:ext cx="1511300" cy="1422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50" u="sng" dirty="0" err="1" smtClean="0"/>
                <a:t>Multidomestic</a:t>
              </a:r>
              <a:endParaRPr lang="en-US" sz="1550" u="sng" dirty="0" smtClean="0"/>
            </a:p>
            <a:p>
              <a:pPr algn="ctr"/>
              <a:r>
                <a:rPr lang="en-US" sz="1600" dirty="0" smtClean="0"/>
                <a:t>Banking</a:t>
              </a:r>
            </a:p>
            <a:p>
              <a:pPr algn="ctr"/>
              <a:r>
                <a:rPr lang="en-US" sz="1600" dirty="0" smtClean="0"/>
                <a:t>Hotels</a:t>
              </a:r>
            </a:p>
            <a:p>
              <a:pPr algn="ctr"/>
              <a:r>
                <a:rPr lang="en-US" sz="1600" dirty="0" smtClean="0"/>
                <a:t>Groceries</a:t>
              </a:r>
            </a:p>
          </p:txBody>
        </p:sp>
        <p:sp>
          <p:nvSpPr>
            <p:cNvPr id="25" name="TextBox 24"/>
            <p:cNvSpPr txBox="1"/>
            <p:nvPr/>
          </p:nvSpPr>
          <p:spPr>
            <a:xfrm rot="16200000">
              <a:off x="-317500" y="3340100"/>
              <a:ext cx="2362200" cy="369332"/>
            </a:xfrm>
            <a:prstGeom prst="rect">
              <a:avLst/>
            </a:prstGeom>
            <a:noFill/>
          </p:spPr>
          <p:txBody>
            <a:bodyPr wrap="square" rtlCol="0">
              <a:spAutoFit/>
            </a:bodyPr>
            <a:lstStyle/>
            <a:p>
              <a:r>
                <a:rPr lang="en-US" dirty="0" smtClean="0"/>
                <a:t>International Trade</a:t>
              </a:r>
              <a:endParaRPr lang="en-US" dirty="0"/>
            </a:p>
          </p:txBody>
        </p:sp>
        <p:sp>
          <p:nvSpPr>
            <p:cNvPr id="26" name="TextBox 25"/>
            <p:cNvSpPr txBox="1"/>
            <p:nvPr/>
          </p:nvSpPr>
          <p:spPr>
            <a:xfrm>
              <a:off x="3187700" y="5892800"/>
              <a:ext cx="3873500" cy="369332"/>
            </a:xfrm>
            <a:prstGeom prst="rect">
              <a:avLst/>
            </a:prstGeom>
            <a:noFill/>
          </p:spPr>
          <p:txBody>
            <a:bodyPr wrap="square" rtlCol="0">
              <a:spAutoFit/>
            </a:bodyPr>
            <a:lstStyle/>
            <a:p>
              <a:r>
                <a:rPr lang="en-US" dirty="0" smtClean="0"/>
                <a:t>Foreign Direct Investment</a:t>
              </a:r>
              <a:endParaRPr lang="en-US" dirty="0"/>
            </a:p>
          </p:txBody>
        </p:sp>
        <p:sp>
          <p:nvSpPr>
            <p:cNvPr id="27" name="TextBox 26"/>
            <p:cNvSpPr txBox="1"/>
            <p:nvPr/>
          </p:nvSpPr>
          <p:spPr>
            <a:xfrm>
              <a:off x="1841501" y="5359400"/>
              <a:ext cx="673100" cy="307777"/>
            </a:xfrm>
            <a:prstGeom prst="rect">
              <a:avLst/>
            </a:prstGeom>
            <a:noFill/>
          </p:spPr>
          <p:txBody>
            <a:bodyPr wrap="square" rtlCol="0">
              <a:spAutoFit/>
            </a:bodyPr>
            <a:lstStyle/>
            <a:p>
              <a:r>
                <a:rPr lang="en-US" sz="1400" dirty="0" smtClean="0"/>
                <a:t>Low</a:t>
              </a:r>
              <a:endParaRPr lang="en-US" sz="1400" dirty="0"/>
            </a:p>
          </p:txBody>
        </p:sp>
        <p:sp>
          <p:nvSpPr>
            <p:cNvPr id="28" name="TextBox 27"/>
            <p:cNvSpPr txBox="1"/>
            <p:nvPr/>
          </p:nvSpPr>
          <p:spPr>
            <a:xfrm rot="16200000">
              <a:off x="1422400" y="4902200"/>
              <a:ext cx="673100" cy="307777"/>
            </a:xfrm>
            <a:prstGeom prst="rect">
              <a:avLst/>
            </a:prstGeom>
            <a:noFill/>
          </p:spPr>
          <p:txBody>
            <a:bodyPr wrap="square" rtlCol="0">
              <a:spAutoFit/>
            </a:bodyPr>
            <a:lstStyle/>
            <a:p>
              <a:r>
                <a:rPr lang="en-US" sz="1400" dirty="0" smtClean="0"/>
                <a:t>Low</a:t>
              </a:r>
              <a:endParaRPr lang="en-US" sz="1400" dirty="0"/>
            </a:p>
          </p:txBody>
        </p:sp>
        <p:sp>
          <p:nvSpPr>
            <p:cNvPr id="29" name="TextBox 28"/>
            <p:cNvSpPr txBox="1"/>
            <p:nvPr/>
          </p:nvSpPr>
          <p:spPr>
            <a:xfrm rot="16200000">
              <a:off x="1358901" y="2019300"/>
              <a:ext cx="558800" cy="307777"/>
            </a:xfrm>
            <a:prstGeom prst="rect">
              <a:avLst/>
            </a:prstGeom>
            <a:noFill/>
          </p:spPr>
          <p:txBody>
            <a:bodyPr wrap="square" rtlCol="0">
              <a:spAutoFit/>
            </a:bodyPr>
            <a:lstStyle/>
            <a:p>
              <a:r>
                <a:rPr lang="en-US" sz="1400" dirty="0" smtClean="0"/>
                <a:t>High</a:t>
              </a:r>
              <a:endParaRPr lang="en-US" sz="1400" dirty="0"/>
            </a:p>
          </p:txBody>
        </p:sp>
        <p:sp>
          <p:nvSpPr>
            <p:cNvPr id="30" name="TextBox 29"/>
            <p:cNvSpPr txBox="1"/>
            <p:nvPr/>
          </p:nvSpPr>
          <p:spPr>
            <a:xfrm>
              <a:off x="7048500" y="5359400"/>
              <a:ext cx="558800" cy="307777"/>
            </a:xfrm>
            <a:prstGeom prst="rect">
              <a:avLst/>
            </a:prstGeom>
            <a:noFill/>
          </p:spPr>
          <p:txBody>
            <a:bodyPr wrap="square" rtlCol="0">
              <a:spAutoFit/>
            </a:bodyPr>
            <a:lstStyle/>
            <a:p>
              <a:r>
                <a:rPr lang="en-US" sz="1400" dirty="0" smtClean="0"/>
                <a:t>High</a:t>
              </a:r>
              <a:endParaRPr lang="en-US" sz="1400" dirty="0"/>
            </a:p>
          </p:txBody>
        </p:sp>
      </p:grpSp>
      <p:sp>
        <p:nvSpPr>
          <p:cNvPr id="32" name="TextBox 31"/>
          <p:cNvSpPr txBox="1"/>
          <p:nvPr/>
        </p:nvSpPr>
        <p:spPr>
          <a:xfrm>
            <a:off x="1617761" y="526534"/>
            <a:ext cx="2959100" cy="369332"/>
          </a:xfrm>
          <a:prstGeom prst="rect">
            <a:avLst/>
          </a:prstGeom>
          <a:noFill/>
        </p:spPr>
        <p:txBody>
          <a:bodyPr wrap="square" rtlCol="0">
            <a:spAutoFit/>
          </a:bodyPr>
          <a:lstStyle/>
          <a:p>
            <a:r>
              <a:rPr lang="en-US" dirty="0" smtClean="0"/>
              <a:t>Figure 8.1</a:t>
            </a:r>
            <a:endParaRPr lang="en-US" dirty="0"/>
          </a:p>
        </p:txBody>
      </p:sp>
    </p:spTree>
    <p:extLst>
      <p:ext uri="{BB962C8B-B14F-4D97-AF65-F5344CB8AC3E}">
        <p14:creationId xmlns:p14="http://schemas.microsoft.com/office/powerpoint/2010/main" val="60522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Competitive Advantage</a:t>
            </a:r>
            <a:endParaRPr lang="en-US" dirty="0"/>
          </a:p>
        </p:txBody>
      </p:sp>
      <p:grpSp>
        <p:nvGrpSpPr>
          <p:cNvPr id="21" name="Group 20"/>
          <p:cNvGrpSpPr/>
          <p:nvPr/>
        </p:nvGrpSpPr>
        <p:grpSpPr>
          <a:xfrm>
            <a:off x="228600" y="1417638"/>
            <a:ext cx="8077200" cy="5280025"/>
            <a:chOff x="228600" y="1417638"/>
            <a:chExt cx="8077200" cy="5280025"/>
          </a:xfrm>
        </p:grpSpPr>
        <p:sp>
          <p:nvSpPr>
            <p:cNvPr id="4" name="Rectangle 3"/>
            <p:cNvSpPr/>
            <p:nvPr/>
          </p:nvSpPr>
          <p:spPr>
            <a:xfrm>
              <a:off x="228600" y="1752600"/>
              <a:ext cx="2552700" cy="1739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Firm Resources &amp; Capabilities</a:t>
              </a:r>
            </a:p>
            <a:p>
              <a:pPr algn="ctr"/>
              <a:r>
                <a:rPr lang="en-US" sz="1400" dirty="0" smtClean="0"/>
                <a:t>Financial Resources</a:t>
              </a:r>
            </a:p>
            <a:p>
              <a:pPr algn="ctr"/>
              <a:r>
                <a:rPr lang="en-US" sz="1400" dirty="0" smtClean="0"/>
                <a:t>Physical Resources</a:t>
              </a:r>
            </a:p>
            <a:p>
              <a:pPr algn="ctr"/>
              <a:r>
                <a:rPr lang="en-US" sz="1400" dirty="0" smtClean="0"/>
                <a:t>Technology</a:t>
              </a:r>
            </a:p>
            <a:p>
              <a:pPr algn="ctr"/>
              <a:r>
                <a:rPr lang="en-US" sz="1400" dirty="0" smtClean="0"/>
                <a:t>Reputation</a:t>
              </a:r>
            </a:p>
            <a:p>
              <a:pPr algn="ctr"/>
              <a:r>
                <a:rPr lang="en-US" sz="1400" dirty="0" smtClean="0"/>
                <a:t>Functional Capabilities</a:t>
              </a:r>
            </a:p>
            <a:p>
              <a:pPr algn="ctr"/>
              <a:r>
                <a:rPr lang="en-US" sz="1400" dirty="0" smtClean="0"/>
                <a:t>Gen. Mgmt. Capabilities</a:t>
              </a:r>
              <a:endParaRPr lang="en-US" sz="1400" dirty="0"/>
            </a:p>
          </p:txBody>
        </p:sp>
        <p:sp>
          <p:nvSpPr>
            <p:cNvPr id="5" name="Rectangle 4"/>
            <p:cNvSpPr/>
            <p:nvPr/>
          </p:nvSpPr>
          <p:spPr>
            <a:xfrm>
              <a:off x="3416300" y="4826000"/>
              <a:ext cx="4419600" cy="18716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The National Environment</a:t>
              </a:r>
            </a:p>
            <a:p>
              <a:pPr algn="ctr"/>
              <a:r>
                <a:rPr lang="en-US" sz="1400" dirty="0" smtClean="0"/>
                <a:t>National Resources &amp; Capabilities (raw materials, national culture, human resources, transportation, communication, legal infrastructure)</a:t>
              </a:r>
            </a:p>
            <a:p>
              <a:pPr algn="ctr"/>
              <a:r>
                <a:rPr lang="en-US" sz="1400" dirty="0" smtClean="0"/>
                <a:t>Domestic Market Conditions</a:t>
              </a:r>
            </a:p>
            <a:p>
              <a:pPr algn="ctr"/>
              <a:r>
                <a:rPr lang="en-US" sz="1400" dirty="0" err="1" smtClean="0"/>
                <a:t>Govt</a:t>
              </a:r>
              <a:r>
                <a:rPr lang="en-US" sz="1400" dirty="0" smtClean="0"/>
                <a:t> Policies</a:t>
              </a:r>
            </a:p>
            <a:p>
              <a:pPr algn="ctr"/>
              <a:r>
                <a:rPr lang="en-US" sz="1400" dirty="0" smtClean="0"/>
                <a:t>Exchange Rates</a:t>
              </a:r>
            </a:p>
            <a:p>
              <a:pPr algn="ctr"/>
              <a:r>
                <a:rPr lang="en-US" sz="1400" dirty="0" smtClean="0"/>
                <a:t>Related and Supporting industries</a:t>
              </a:r>
              <a:endParaRPr lang="en-US" sz="1400" dirty="0"/>
            </a:p>
          </p:txBody>
        </p:sp>
        <p:sp>
          <p:nvSpPr>
            <p:cNvPr id="6" name="Rectangle 5"/>
            <p:cNvSpPr/>
            <p:nvPr/>
          </p:nvSpPr>
          <p:spPr>
            <a:xfrm>
              <a:off x="6057900" y="1417638"/>
              <a:ext cx="2247900" cy="965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The Industry Environment</a:t>
              </a:r>
            </a:p>
            <a:p>
              <a:pPr algn="ctr"/>
              <a:r>
                <a:rPr lang="en-US" sz="1400" dirty="0" smtClean="0"/>
                <a:t>Key Success Factors</a:t>
              </a:r>
            </a:p>
          </p:txBody>
        </p:sp>
        <p:sp>
          <p:nvSpPr>
            <p:cNvPr id="7" name="Rectangle 6"/>
            <p:cNvSpPr/>
            <p:nvPr/>
          </p:nvSpPr>
          <p:spPr>
            <a:xfrm>
              <a:off x="3886200" y="3143250"/>
              <a:ext cx="2476500" cy="6985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Competitive Advantage</a:t>
              </a:r>
              <a:endParaRPr lang="en-US" b="1" dirty="0"/>
            </a:p>
          </p:txBody>
        </p:sp>
        <p:cxnSp>
          <p:nvCxnSpPr>
            <p:cNvPr id="15" name="Straight Arrow Connector 14"/>
            <p:cNvCxnSpPr/>
            <p:nvPr/>
          </p:nvCxnSpPr>
          <p:spPr>
            <a:xfrm rot="5400000" flipH="1" flipV="1">
              <a:off x="4625975" y="4333875"/>
              <a:ext cx="9842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2781300" y="2209800"/>
              <a:ext cx="1409700" cy="774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10800000" flipV="1">
              <a:off x="6362700" y="2382838"/>
              <a:ext cx="723900" cy="6016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37025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234</TotalTime>
  <Words>2176</Words>
  <Application>Microsoft Office PowerPoint</Application>
  <PresentationFormat>On-screen Show (4:3)</PresentationFormat>
  <Paragraphs>266</Paragraphs>
  <Slides>47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Cambria</vt:lpstr>
      <vt:lpstr>Adjacency</vt:lpstr>
      <vt:lpstr> Foundations of Strategy: Chapter 8 Global Strategies &amp; the multinational corporation</vt:lpstr>
      <vt:lpstr>Internationalism</vt:lpstr>
      <vt:lpstr>Patterns of Industry Internationalism</vt:lpstr>
      <vt:lpstr>Sheltered Industries</vt:lpstr>
      <vt:lpstr>Trading Industries</vt:lpstr>
      <vt:lpstr>Multidomestic Industries</vt:lpstr>
      <vt:lpstr>Global Industries</vt:lpstr>
      <vt:lpstr>PowerPoint Presentation</vt:lpstr>
      <vt:lpstr>Analyzing Competitive Advantage</vt:lpstr>
      <vt:lpstr>Comparative Advantage</vt:lpstr>
      <vt:lpstr>Porter’s National Diamond</vt:lpstr>
      <vt:lpstr>Factor Conditioning</vt:lpstr>
      <vt:lpstr>Related &amp; Supporting Industries</vt:lpstr>
      <vt:lpstr>Demand Conditions</vt:lpstr>
      <vt:lpstr>Strategy, Structure, &amp; Rivalry</vt:lpstr>
      <vt:lpstr>IKEA’s Competitive Advantage</vt:lpstr>
      <vt:lpstr>IKEA’s Competitive Advantage</vt:lpstr>
      <vt:lpstr>IKEA’s Competitive Advantage</vt:lpstr>
      <vt:lpstr>IKEA’s Competitive Advantage</vt:lpstr>
      <vt:lpstr>Consistency between Strategy &amp; National Conditions</vt:lpstr>
      <vt:lpstr>Limitation on the Diamond Model</vt:lpstr>
      <vt:lpstr>Limitation of Diamond Model</vt:lpstr>
      <vt:lpstr>Applying the Framework:</vt:lpstr>
      <vt:lpstr>Choosing where to Locate Production</vt:lpstr>
      <vt:lpstr>Location &amp; the Value Chain</vt:lpstr>
      <vt:lpstr>How should a firm enter foreign markets?</vt:lpstr>
      <vt:lpstr>5 key factors in choosing entry mode</vt:lpstr>
      <vt:lpstr>International alliances and joint ventures</vt:lpstr>
      <vt:lpstr>Multinational strategies: global integration vs. national differentiation</vt:lpstr>
      <vt:lpstr>Benefits of a global strategy</vt:lpstr>
      <vt:lpstr>Cost benefits of scale and replication</vt:lpstr>
      <vt:lpstr>Serving Global Customers</vt:lpstr>
      <vt:lpstr>Exploiting National Resources- Arbitrage Benefits</vt:lpstr>
      <vt:lpstr>Learning Benefits</vt:lpstr>
      <vt:lpstr>Competing Strategically</vt:lpstr>
      <vt:lpstr>The need for national differentiation</vt:lpstr>
      <vt:lpstr>Reconciling global integration with national differentiation </vt:lpstr>
      <vt:lpstr>Multinational Corporations or MNCs</vt:lpstr>
      <vt:lpstr>Reconfiguring the MNC</vt:lpstr>
      <vt:lpstr>New Approach to Reconciling Localization and Global Integration</vt:lpstr>
      <vt:lpstr>Decentralization </vt:lpstr>
      <vt:lpstr>New Approach to Reconciling Localization and Global Integration Cont.</vt:lpstr>
      <vt:lpstr>Transnational Organization</vt:lpstr>
      <vt:lpstr>Organizing R&amp;D and New Product Development </vt:lpstr>
      <vt:lpstr>Organizing R&amp;D and New Product Development  </vt:lpstr>
      <vt:lpstr>Conclusion </vt:lpstr>
      <vt:lpstr>Conclusion cont.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Strategy: Chapter 8 Global Strategies &amp; the multinational corporation</dc:title>
  <dc:creator>Banner Owen</dc:creator>
  <cp:lastModifiedBy>Lafont, Matthew</cp:lastModifiedBy>
  <cp:revision>10</cp:revision>
  <dcterms:created xsi:type="dcterms:W3CDTF">2014-11-06T18:26:43Z</dcterms:created>
  <dcterms:modified xsi:type="dcterms:W3CDTF">2014-11-06T22:12:32Z</dcterms:modified>
</cp:coreProperties>
</file>