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98" r:id="rId12"/>
    <p:sldId id="296" r:id="rId13"/>
    <p:sldId id="297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E6F0DA-EDED-45ED-B536-9BDB613D3539}" type="doc">
      <dgm:prSet loTypeId="urn:microsoft.com/office/officeart/2005/8/layout/hierarchy2" loCatId="hierarchy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A6208BCD-3156-4C47-8675-9028753D9CDA}">
      <dgm:prSet/>
      <dgm:spPr/>
      <dgm:t>
        <a:bodyPr/>
        <a:lstStyle/>
        <a:p>
          <a:pPr rtl="0"/>
          <a:r>
            <a:rPr lang="en-US" dirty="0" smtClean="0"/>
            <a:t>Several driving forces behind rising imperative</a:t>
          </a:r>
          <a:endParaRPr lang="en-US" dirty="0"/>
        </a:p>
      </dgm:t>
    </dgm:pt>
    <dgm:pt modelId="{306AF6C9-4E06-4640-9F35-9D52880CD823}" type="parTrans" cxnId="{8CA059E0-C66E-441C-A601-CACA9143962C}">
      <dgm:prSet/>
      <dgm:spPr/>
      <dgm:t>
        <a:bodyPr/>
        <a:lstStyle/>
        <a:p>
          <a:endParaRPr lang="en-US"/>
        </a:p>
      </dgm:t>
    </dgm:pt>
    <dgm:pt modelId="{2A4638CD-3846-47C1-B145-66E1D1783FF3}" type="sibTrans" cxnId="{8CA059E0-C66E-441C-A601-CACA9143962C}">
      <dgm:prSet/>
      <dgm:spPr/>
      <dgm:t>
        <a:bodyPr/>
        <a:lstStyle/>
        <a:p>
          <a:endParaRPr lang="en-US"/>
        </a:p>
      </dgm:t>
    </dgm:pt>
    <dgm:pt modelId="{F2F8CDBB-849C-4B3C-A681-637F4C4B6BBD}">
      <dgm:prSet/>
      <dgm:spPr/>
      <dgm:t>
        <a:bodyPr/>
        <a:lstStyle/>
        <a:p>
          <a:pPr rtl="0"/>
          <a:r>
            <a:rPr lang="en-US" dirty="0" smtClean="0"/>
            <a:t>Technological advances</a:t>
          </a:r>
          <a:endParaRPr lang="en-US" dirty="0"/>
        </a:p>
      </dgm:t>
    </dgm:pt>
    <dgm:pt modelId="{53BAAE78-C922-4338-AEDC-5EF50A8BFF80}" type="parTrans" cxnId="{4BD612E4-FE9C-4CC5-882B-0006E2D1AD7E}">
      <dgm:prSet/>
      <dgm:spPr/>
      <dgm:t>
        <a:bodyPr/>
        <a:lstStyle/>
        <a:p>
          <a:endParaRPr lang="en-US"/>
        </a:p>
      </dgm:t>
    </dgm:pt>
    <dgm:pt modelId="{2DC9E614-55CD-4DBA-9233-E8F4ABDFA1EA}" type="sibTrans" cxnId="{4BD612E4-FE9C-4CC5-882B-0006E2D1AD7E}">
      <dgm:prSet/>
      <dgm:spPr/>
      <dgm:t>
        <a:bodyPr/>
        <a:lstStyle/>
        <a:p>
          <a:endParaRPr lang="en-US"/>
        </a:p>
      </dgm:t>
    </dgm:pt>
    <dgm:pt modelId="{2D807ED1-D4DD-4043-BA98-94104BEDDE80}">
      <dgm:prSet/>
      <dgm:spPr/>
      <dgm:t>
        <a:bodyPr/>
        <a:lstStyle/>
        <a:p>
          <a:pPr rtl="0"/>
          <a:r>
            <a:rPr lang="en-US" dirty="0" smtClean="0"/>
            <a:t>Increased number of industries</a:t>
          </a:r>
          <a:endParaRPr lang="en-US" dirty="0"/>
        </a:p>
      </dgm:t>
    </dgm:pt>
    <dgm:pt modelId="{45DDFD8A-00D7-4D47-9E64-07E3E25D21A8}" type="parTrans" cxnId="{249710FB-6095-4A0C-9F24-93523B62341C}">
      <dgm:prSet/>
      <dgm:spPr/>
      <dgm:t>
        <a:bodyPr/>
        <a:lstStyle/>
        <a:p>
          <a:endParaRPr lang="en-US"/>
        </a:p>
      </dgm:t>
    </dgm:pt>
    <dgm:pt modelId="{187A13A6-3F18-4DD7-A22F-1B9A1A787DC3}" type="sibTrans" cxnId="{249710FB-6095-4A0C-9F24-93523B62341C}">
      <dgm:prSet/>
      <dgm:spPr/>
      <dgm:t>
        <a:bodyPr/>
        <a:lstStyle/>
        <a:p>
          <a:endParaRPr lang="en-US"/>
        </a:p>
      </dgm:t>
    </dgm:pt>
    <dgm:pt modelId="{F062095E-ED18-4454-A174-24F397228262}">
      <dgm:prSet/>
      <dgm:spPr/>
      <dgm:t>
        <a:bodyPr/>
        <a:lstStyle/>
        <a:p>
          <a:pPr rtl="0"/>
          <a:r>
            <a:rPr lang="en-US" dirty="0" smtClean="0"/>
            <a:t>Globalization increasing</a:t>
          </a:r>
          <a:endParaRPr lang="en-US" dirty="0"/>
        </a:p>
      </dgm:t>
    </dgm:pt>
    <dgm:pt modelId="{EDA1DDD9-1D16-4281-A30E-FD7EE740093D}" type="parTrans" cxnId="{74DA4E4B-6106-417F-824E-18972CAD4D84}">
      <dgm:prSet/>
      <dgm:spPr/>
      <dgm:t>
        <a:bodyPr/>
        <a:lstStyle/>
        <a:p>
          <a:endParaRPr lang="en-US"/>
        </a:p>
      </dgm:t>
    </dgm:pt>
    <dgm:pt modelId="{2DBDF99E-6DC1-42F4-B9E2-2A48B170FAA5}" type="sibTrans" cxnId="{74DA4E4B-6106-417F-824E-18972CAD4D84}">
      <dgm:prSet/>
      <dgm:spPr/>
      <dgm:t>
        <a:bodyPr/>
        <a:lstStyle/>
        <a:p>
          <a:endParaRPr lang="en-US"/>
        </a:p>
      </dgm:t>
    </dgm:pt>
    <dgm:pt modelId="{0FC2E6DF-32B4-47B9-B8CE-E4C82CC04F7F}" type="pres">
      <dgm:prSet presAssocID="{95E6F0DA-EDED-45ED-B536-9BDB613D353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24A4AD-DBED-4DBC-860E-0D8901AA58FD}" type="pres">
      <dgm:prSet presAssocID="{A6208BCD-3156-4C47-8675-9028753D9CDA}" presName="root1" presStyleCnt="0"/>
      <dgm:spPr/>
    </dgm:pt>
    <dgm:pt modelId="{A08CBFAC-B318-4BD9-9690-B833A752D538}" type="pres">
      <dgm:prSet presAssocID="{A6208BCD-3156-4C47-8675-9028753D9CD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D6653A-9D9C-42B2-AE7D-3FA717521283}" type="pres">
      <dgm:prSet presAssocID="{A6208BCD-3156-4C47-8675-9028753D9CDA}" presName="level2hierChild" presStyleCnt="0"/>
      <dgm:spPr/>
    </dgm:pt>
    <dgm:pt modelId="{30A0ECB3-F6C6-46A1-896C-8B8419A966AF}" type="pres">
      <dgm:prSet presAssocID="{53BAAE78-C922-4338-AEDC-5EF50A8BFF80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E6214726-7373-451A-97AD-958C37ACE650}" type="pres">
      <dgm:prSet presAssocID="{53BAAE78-C922-4338-AEDC-5EF50A8BFF80}" presName="connTx" presStyleLbl="parChTrans1D2" presStyleIdx="0" presStyleCnt="3"/>
      <dgm:spPr/>
      <dgm:t>
        <a:bodyPr/>
        <a:lstStyle/>
        <a:p>
          <a:endParaRPr lang="en-US"/>
        </a:p>
      </dgm:t>
    </dgm:pt>
    <dgm:pt modelId="{BA76203C-9A5F-4363-9512-93331FD9930F}" type="pres">
      <dgm:prSet presAssocID="{F2F8CDBB-849C-4B3C-A681-637F4C4B6BBD}" presName="root2" presStyleCnt="0"/>
      <dgm:spPr/>
    </dgm:pt>
    <dgm:pt modelId="{99CDBBA7-F9B2-4CE5-8ED9-7AA64A21CE58}" type="pres">
      <dgm:prSet presAssocID="{F2F8CDBB-849C-4B3C-A681-637F4C4B6BBD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00C380-F88E-4C1E-AB55-3032CD05A924}" type="pres">
      <dgm:prSet presAssocID="{F2F8CDBB-849C-4B3C-A681-637F4C4B6BBD}" presName="level3hierChild" presStyleCnt="0"/>
      <dgm:spPr/>
    </dgm:pt>
    <dgm:pt modelId="{8D77991E-1DBD-4134-8CDA-0306DD4527B2}" type="pres">
      <dgm:prSet presAssocID="{45DDFD8A-00D7-4D47-9E64-07E3E25D21A8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D726AF54-E8A1-45D2-8977-A5B915CC8E59}" type="pres">
      <dgm:prSet presAssocID="{45DDFD8A-00D7-4D47-9E64-07E3E25D21A8}" presName="connTx" presStyleLbl="parChTrans1D2" presStyleIdx="1" presStyleCnt="3"/>
      <dgm:spPr/>
      <dgm:t>
        <a:bodyPr/>
        <a:lstStyle/>
        <a:p>
          <a:endParaRPr lang="en-US"/>
        </a:p>
      </dgm:t>
    </dgm:pt>
    <dgm:pt modelId="{6FF5ED29-0F29-4F0A-9863-00735464651E}" type="pres">
      <dgm:prSet presAssocID="{2D807ED1-D4DD-4043-BA98-94104BEDDE80}" presName="root2" presStyleCnt="0"/>
      <dgm:spPr/>
    </dgm:pt>
    <dgm:pt modelId="{52CA09D6-9617-4D80-8781-733E29CBEB26}" type="pres">
      <dgm:prSet presAssocID="{2D807ED1-D4DD-4043-BA98-94104BEDDE80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A28CAA-7952-4D15-B825-A98EB845327B}" type="pres">
      <dgm:prSet presAssocID="{2D807ED1-D4DD-4043-BA98-94104BEDDE80}" presName="level3hierChild" presStyleCnt="0"/>
      <dgm:spPr/>
    </dgm:pt>
    <dgm:pt modelId="{0C266A26-55A0-453C-982D-62C4BA03BF03}" type="pres">
      <dgm:prSet presAssocID="{EDA1DDD9-1D16-4281-A30E-FD7EE740093D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5D028541-6EE9-4D6B-8B2E-46C6DA9BA493}" type="pres">
      <dgm:prSet presAssocID="{EDA1DDD9-1D16-4281-A30E-FD7EE740093D}" presName="connTx" presStyleLbl="parChTrans1D2" presStyleIdx="2" presStyleCnt="3"/>
      <dgm:spPr/>
      <dgm:t>
        <a:bodyPr/>
        <a:lstStyle/>
        <a:p>
          <a:endParaRPr lang="en-US"/>
        </a:p>
      </dgm:t>
    </dgm:pt>
    <dgm:pt modelId="{D349D49D-99D6-40D5-8C9B-6EBD7DB3997E}" type="pres">
      <dgm:prSet presAssocID="{F062095E-ED18-4454-A174-24F397228262}" presName="root2" presStyleCnt="0"/>
      <dgm:spPr/>
    </dgm:pt>
    <dgm:pt modelId="{E9664FA4-A712-4F6F-9557-71AAA421F82F}" type="pres">
      <dgm:prSet presAssocID="{F062095E-ED18-4454-A174-24F397228262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3BE852-232A-463F-BF5D-1F5277BEC4B3}" type="pres">
      <dgm:prSet presAssocID="{F062095E-ED18-4454-A174-24F397228262}" presName="level3hierChild" presStyleCnt="0"/>
      <dgm:spPr/>
    </dgm:pt>
  </dgm:ptLst>
  <dgm:cxnLst>
    <dgm:cxn modelId="{3ADEF94A-08C4-45F9-B794-314E3D033CBC}" type="presOf" srcId="{F2F8CDBB-849C-4B3C-A681-637F4C4B6BBD}" destId="{99CDBBA7-F9B2-4CE5-8ED9-7AA64A21CE58}" srcOrd="0" destOrd="0" presId="urn:microsoft.com/office/officeart/2005/8/layout/hierarchy2"/>
    <dgm:cxn modelId="{49814DB6-07CC-458B-A1C7-7DA501E8D82D}" type="presOf" srcId="{45DDFD8A-00D7-4D47-9E64-07E3E25D21A8}" destId="{D726AF54-E8A1-45D2-8977-A5B915CC8E59}" srcOrd="1" destOrd="0" presId="urn:microsoft.com/office/officeart/2005/8/layout/hierarchy2"/>
    <dgm:cxn modelId="{86477E8F-6134-4023-8EA9-E01436152C10}" type="presOf" srcId="{EDA1DDD9-1D16-4281-A30E-FD7EE740093D}" destId="{0C266A26-55A0-453C-982D-62C4BA03BF03}" srcOrd="0" destOrd="0" presId="urn:microsoft.com/office/officeart/2005/8/layout/hierarchy2"/>
    <dgm:cxn modelId="{6D5C0408-44B9-41CB-9702-CA153177F25A}" type="presOf" srcId="{95E6F0DA-EDED-45ED-B536-9BDB613D3539}" destId="{0FC2E6DF-32B4-47B9-B8CE-E4C82CC04F7F}" srcOrd="0" destOrd="0" presId="urn:microsoft.com/office/officeart/2005/8/layout/hierarchy2"/>
    <dgm:cxn modelId="{4BD612E4-FE9C-4CC5-882B-0006E2D1AD7E}" srcId="{A6208BCD-3156-4C47-8675-9028753D9CDA}" destId="{F2F8CDBB-849C-4B3C-A681-637F4C4B6BBD}" srcOrd="0" destOrd="0" parTransId="{53BAAE78-C922-4338-AEDC-5EF50A8BFF80}" sibTransId="{2DC9E614-55CD-4DBA-9233-E8F4ABDFA1EA}"/>
    <dgm:cxn modelId="{249710FB-6095-4A0C-9F24-93523B62341C}" srcId="{A6208BCD-3156-4C47-8675-9028753D9CDA}" destId="{2D807ED1-D4DD-4043-BA98-94104BEDDE80}" srcOrd="1" destOrd="0" parTransId="{45DDFD8A-00D7-4D47-9E64-07E3E25D21A8}" sibTransId="{187A13A6-3F18-4DD7-A22F-1B9A1A787DC3}"/>
    <dgm:cxn modelId="{FA3F2B3B-5105-4F8C-BCBB-3E2E393A457D}" type="presOf" srcId="{F062095E-ED18-4454-A174-24F397228262}" destId="{E9664FA4-A712-4F6F-9557-71AAA421F82F}" srcOrd="0" destOrd="0" presId="urn:microsoft.com/office/officeart/2005/8/layout/hierarchy2"/>
    <dgm:cxn modelId="{2AE73875-72FC-4C17-809C-BF47E68BDEC1}" type="presOf" srcId="{53BAAE78-C922-4338-AEDC-5EF50A8BFF80}" destId="{30A0ECB3-F6C6-46A1-896C-8B8419A966AF}" srcOrd="0" destOrd="0" presId="urn:microsoft.com/office/officeart/2005/8/layout/hierarchy2"/>
    <dgm:cxn modelId="{74DA4E4B-6106-417F-824E-18972CAD4D84}" srcId="{A6208BCD-3156-4C47-8675-9028753D9CDA}" destId="{F062095E-ED18-4454-A174-24F397228262}" srcOrd="2" destOrd="0" parTransId="{EDA1DDD9-1D16-4281-A30E-FD7EE740093D}" sibTransId="{2DBDF99E-6DC1-42F4-B9E2-2A48B170FAA5}"/>
    <dgm:cxn modelId="{A8AB54AF-E8DB-4EBE-BAD7-C7450A93F4F0}" type="presOf" srcId="{53BAAE78-C922-4338-AEDC-5EF50A8BFF80}" destId="{E6214726-7373-451A-97AD-958C37ACE650}" srcOrd="1" destOrd="0" presId="urn:microsoft.com/office/officeart/2005/8/layout/hierarchy2"/>
    <dgm:cxn modelId="{36EDA212-F1B1-4192-9051-0E6BAF8177C6}" type="presOf" srcId="{2D807ED1-D4DD-4043-BA98-94104BEDDE80}" destId="{52CA09D6-9617-4D80-8781-733E29CBEB26}" srcOrd="0" destOrd="0" presId="urn:microsoft.com/office/officeart/2005/8/layout/hierarchy2"/>
    <dgm:cxn modelId="{FE1940CE-36C6-4689-AD1C-8FC9D9F0BA64}" type="presOf" srcId="{EDA1DDD9-1D16-4281-A30E-FD7EE740093D}" destId="{5D028541-6EE9-4D6B-8B2E-46C6DA9BA493}" srcOrd="1" destOrd="0" presId="urn:microsoft.com/office/officeart/2005/8/layout/hierarchy2"/>
    <dgm:cxn modelId="{059DA0F4-6703-4672-A77F-5F3D70E84C37}" type="presOf" srcId="{A6208BCD-3156-4C47-8675-9028753D9CDA}" destId="{A08CBFAC-B318-4BD9-9690-B833A752D538}" srcOrd="0" destOrd="0" presId="urn:microsoft.com/office/officeart/2005/8/layout/hierarchy2"/>
    <dgm:cxn modelId="{8CA059E0-C66E-441C-A601-CACA9143962C}" srcId="{95E6F0DA-EDED-45ED-B536-9BDB613D3539}" destId="{A6208BCD-3156-4C47-8675-9028753D9CDA}" srcOrd="0" destOrd="0" parTransId="{306AF6C9-4E06-4640-9F35-9D52880CD823}" sibTransId="{2A4638CD-3846-47C1-B145-66E1D1783FF3}"/>
    <dgm:cxn modelId="{4E3078F0-C4EA-457B-A304-924D92E81C05}" type="presOf" srcId="{45DDFD8A-00D7-4D47-9E64-07E3E25D21A8}" destId="{8D77991E-1DBD-4134-8CDA-0306DD4527B2}" srcOrd="0" destOrd="0" presId="urn:microsoft.com/office/officeart/2005/8/layout/hierarchy2"/>
    <dgm:cxn modelId="{8CB25C29-0D1E-4507-8818-BC03FAB62D0B}" type="presParOf" srcId="{0FC2E6DF-32B4-47B9-B8CE-E4C82CC04F7F}" destId="{9024A4AD-DBED-4DBC-860E-0D8901AA58FD}" srcOrd="0" destOrd="0" presId="urn:microsoft.com/office/officeart/2005/8/layout/hierarchy2"/>
    <dgm:cxn modelId="{C4C55C72-67BE-44FA-82A8-DE6BAE94D04A}" type="presParOf" srcId="{9024A4AD-DBED-4DBC-860E-0D8901AA58FD}" destId="{A08CBFAC-B318-4BD9-9690-B833A752D538}" srcOrd="0" destOrd="0" presId="urn:microsoft.com/office/officeart/2005/8/layout/hierarchy2"/>
    <dgm:cxn modelId="{3DEF7F4D-6739-4C59-A52C-74D332AAE120}" type="presParOf" srcId="{9024A4AD-DBED-4DBC-860E-0D8901AA58FD}" destId="{0BD6653A-9D9C-42B2-AE7D-3FA717521283}" srcOrd="1" destOrd="0" presId="urn:microsoft.com/office/officeart/2005/8/layout/hierarchy2"/>
    <dgm:cxn modelId="{07B10626-36F9-4411-ABD6-FC296D78F8B6}" type="presParOf" srcId="{0BD6653A-9D9C-42B2-AE7D-3FA717521283}" destId="{30A0ECB3-F6C6-46A1-896C-8B8419A966AF}" srcOrd="0" destOrd="0" presId="urn:microsoft.com/office/officeart/2005/8/layout/hierarchy2"/>
    <dgm:cxn modelId="{951B335A-C862-438A-8D7D-873D3C6D48E4}" type="presParOf" srcId="{30A0ECB3-F6C6-46A1-896C-8B8419A966AF}" destId="{E6214726-7373-451A-97AD-958C37ACE650}" srcOrd="0" destOrd="0" presId="urn:microsoft.com/office/officeart/2005/8/layout/hierarchy2"/>
    <dgm:cxn modelId="{518F3338-8A73-4EFB-9ED6-A75152ECBE11}" type="presParOf" srcId="{0BD6653A-9D9C-42B2-AE7D-3FA717521283}" destId="{BA76203C-9A5F-4363-9512-93331FD9930F}" srcOrd="1" destOrd="0" presId="urn:microsoft.com/office/officeart/2005/8/layout/hierarchy2"/>
    <dgm:cxn modelId="{22F3D5EF-DE6C-4277-B6F2-B936BF7541A2}" type="presParOf" srcId="{BA76203C-9A5F-4363-9512-93331FD9930F}" destId="{99CDBBA7-F9B2-4CE5-8ED9-7AA64A21CE58}" srcOrd="0" destOrd="0" presId="urn:microsoft.com/office/officeart/2005/8/layout/hierarchy2"/>
    <dgm:cxn modelId="{0C1F1E7E-3EF3-49C1-9B40-D96ED19576CA}" type="presParOf" srcId="{BA76203C-9A5F-4363-9512-93331FD9930F}" destId="{3900C380-F88E-4C1E-AB55-3032CD05A924}" srcOrd="1" destOrd="0" presId="urn:microsoft.com/office/officeart/2005/8/layout/hierarchy2"/>
    <dgm:cxn modelId="{D253F5B3-0638-430F-9D6E-DAD9920B8B63}" type="presParOf" srcId="{0BD6653A-9D9C-42B2-AE7D-3FA717521283}" destId="{8D77991E-1DBD-4134-8CDA-0306DD4527B2}" srcOrd="2" destOrd="0" presId="urn:microsoft.com/office/officeart/2005/8/layout/hierarchy2"/>
    <dgm:cxn modelId="{FAC889C8-5C5E-4432-B5BE-BCD8FB3998F8}" type="presParOf" srcId="{8D77991E-1DBD-4134-8CDA-0306DD4527B2}" destId="{D726AF54-E8A1-45D2-8977-A5B915CC8E59}" srcOrd="0" destOrd="0" presId="urn:microsoft.com/office/officeart/2005/8/layout/hierarchy2"/>
    <dgm:cxn modelId="{368F7E0A-3F2A-4DFA-92E5-63C9C6D1C491}" type="presParOf" srcId="{0BD6653A-9D9C-42B2-AE7D-3FA717521283}" destId="{6FF5ED29-0F29-4F0A-9863-00735464651E}" srcOrd="3" destOrd="0" presId="urn:microsoft.com/office/officeart/2005/8/layout/hierarchy2"/>
    <dgm:cxn modelId="{FA64B48F-C26F-48AF-A42D-4253DF671AEA}" type="presParOf" srcId="{6FF5ED29-0F29-4F0A-9863-00735464651E}" destId="{52CA09D6-9617-4D80-8781-733E29CBEB26}" srcOrd="0" destOrd="0" presId="urn:microsoft.com/office/officeart/2005/8/layout/hierarchy2"/>
    <dgm:cxn modelId="{AFF3A1AD-84E2-4831-8F2B-B4194E6EE04E}" type="presParOf" srcId="{6FF5ED29-0F29-4F0A-9863-00735464651E}" destId="{60A28CAA-7952-4D15-B825-A98EB845327B}" srcOrd="1" destOrd="0" presId="urn:microsoft.com/office/officeart/2005/8/layout/hierarchy2"/>
    <dgm:cxn modelId="{1E4D5A52-7BC5-4C3B-8916-BAEE05BD25E4}" type="presParOf" srcId="{0BD6653A-9D9C-42B2-AE7D-3FA717521283}" destId="{0C266A26-55A0-453C-982D-62C4BA03BF03}" srcOrd="4" destOrd="0" presId="urn:microsoft.com/office/officeart/2005/8/layout/hierarchy2"/>
    <dgm:cxn modelId="{378CF0AA-640D-4238-BD4C-EC592683DCB9}" type="presParOf" srcId="{0C266A26-55A0-453C-982D-62C4BA03BF03}" destId="{5D028541-6EE9-4D6B-8B2E-46C6DA9BA493}" srcOrd="0" destOrd="0" presId="urn:microsoft.com/office/officeart/2005/8/layout/hierarchy2"/>
    <dgm:cxn modelId="{24AE1BF0-EE20-4942-883E-F37FF59EB48D}" type="presParOf" srcId="{0BD6653A-9D9C-42B2-AE7D-3FA717521283}" destId="{D349D49D-99D6-40D5-8C9B-6EBD7DB3997E}" srcOrd="5" destOrd="0" presId="urn:microsoft.com/office/officeart/2005/8/layout/hierarchy2"/>
    <dgm:cxn modelId="{75298609-B87D-4F51-BF64-26C53FF2E373}" type="presParOf" srcId="{D349D49D-99D6-40D5-8C9B-6EBD7DB3997E}" destId="{E9664FA4-A712-4F6F-9557-71AAA421F82F}" srcOrd="0" destOrd="0" presId="urn:microsoft.com/office/officeart/2005/8/layout/hierarchy2"/>
    <dgm:cxn modelId="{6650647E-7942-404F-BEBF-AF55A7D96D28}" type="presParOf" srcId="{D349D49D-99D6-40D5-8C9B-6EBD7DB3997E}" destId="{C13BE852-232A-463F-BF5D-1F5277BEC4B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F6ECB5-672A-4DD9-BB0E-D6FBB3667879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A27297-581F-418B-BF44-724713271E6B}">
      <dgm:prSet/>
      <dgm:spPr/>
      <dgm:t>
        <a:bodyPr/>
        <a:lstStyle/>
        <a:p>
          <a:pPr rtl="0"/>
          <a:r>
            <a:rPr lang="en-US" dirty="0" smtClean="0"/>
            <a:t>Supply</a:t>
          </a:r>
          <a:endParaRPr lang="en-US" dirty="0"/>
        </a:p>
      </dgm:t>
    </dgm:pt>
    <dgm:pt modelId="{0C46CD1E-77C6-4FEA-8C71-9F7549481AF1}" type="parTrans" cxnId="{C6ED29A4-03E7-4A14-AE65-5E63088AB798}">
      <dgm:prSet/>
      <dgm:spPr/>
      <dgm:t>
        <a:bodyPr/>
        <a:lstStyle/>
        <a:p>
          <a:endParaRPr lang="en-US"/>
        </a:p>
      </dgm:t>
    </dgm:pt>
    <dgm:pt modelId="{DCFC10AF-F50E-4167-8C81-BA12F3620983}" type="sibTrans" cxnId="{C6ED29A4-03E7-4A14-AE65-5E63088AB798}">
      <dgm:prSet/>
      <dgm:spPr/>
      <dgm:t>
        <a:bodyPr/>
        <a:lstStyle/>
        <a:p>
          <a:endParaRPr lang="en-US"/>
        </a:p>
      </dgm:t>
    </dgm:pt>
    <dgm:pt modelId="{DE6195F2-7E8D-4F9A-8EBA-1B02C022BCFD}">
      <dgm:prSet/>
      <dgm:spPr/>
      <dgm:t>
        <a:bodyPr/>
        <a:lstStyle/>
        <a:p>
          <a:pPr rtl="0"/>
          <a:r>
            <a:rPr lang="en-US" dirty="0" smtClean="0"/>
            <a:t>Demand</a:t>
          </a:r>
          <a:endParaRPr lang="en-US" dirty="0"/>
        </a:p>
      </dgm:t>
    </dgm:pt>
    <dgm:pt modelId="{1E2CB2F6-1FF3-44AD-85B2-C9CD6A80F3D4}" type="parTrans" cxnId="{05868D85-295D-411E-98B8-A883E3078C58}">
      <dgm:prSet/>
      <dgm:spPr/>
    </dgm:pt>
    <dgm:pt modelId="{05845FF6-174D-46D2-AC5F-B3132092BF85}" type="sibTrans" cxnId="{05868D85-295D-411E-98B8-A883E3078C58}">
      <dgm:prSet/>
      <dgm:spPr/>
    </dgm:pt>
    <dgm:pt modelId="{F199CB66-8B0D-4F0A-986A-51782E21881E}" type="pres">
      <dgm:prSet presAssocID="{43F6ECB5-672A-4DD9-BB0E-D6FBB3667879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EC4271-DA9F-49D2-AA1C-EA5660235C71}" type="pres">
      <dgm:prSet presAssocID="{43F6ECB5-672A-4DD9-BB0E-D6FBB3667879}" presName="divider" presStyleLbl="fgShp" presStyleIdx="0" presStyleCnt="1"/>
      <dgm:spPr/>
    </dgm:pt>
    <dgm:pt modelId="{88BBF1BD-13F0-4528-A4F9-B22F38452A8D}" type="pres">
      <dgm:prSet presAssocID="{A1A27297-581F-418B-BF44-724713271E6B}" presName="downArrow" presStyleLbl="node1" presStyleIdx="0" presStyleCnt="2"/>
      <dgm:spPr/>
    </dgm:pt>
    <dgm:pt modelId="{A75CA603-C71C-4E7B-A18A-EFA69F41F144}" type="pres">
      <dgm:prSet presAssocID="{A1A27297-581F-418B-BF44-724713271E6B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01A261-58C3-49A0-9926-68D71D185D62}" type="pres">
      <dgm:prSet presAssocID="{DE6195F2-7E8D-4F9A-8EBA-1B02C022BCFD}" presName="upArrow" presStyleLbl="node1" presStyleIdx="1" presStyleCnt="2"/>
      <dgm:spPr/>
    </dgm:pt>
    <dgm:pt modelId="{C88FC1D8-4EE7-4453-B81D-72E97379417A}" type="pres">
      <dgm:prSet presAssocID="{DE6195F2-7E8D-4F9A-8EBA-1B02C022BCFD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3E1C0E-1910-4D89-9B76-6D37F9AC6F48}" type="presOf" srcId="{A1A27297-581F-418B-BF44-724713271E6B}" destId="{A75CA603-C71C-4E7B-A18A-EFA69F41F144}" srcOrd="0" destOrd="0" presId="urn:microsoft.com/office/officeart/2005/8/layout/arrow3"/>
    <dgm:cxn modelId="{70FFC405-9904-47EF-B851-34E323053138}" type="presOf" srcId="{DE6195F2-7E8D-4F9A-8EBA-1B02C022BCFD}" destId="{C88FC1D8-4EE7-4453-B81D-72E97379417A}" srcOrd="0" destOrd="0" presId="urn:microsoft.com/office/officeart/2005/8/layout/arrow3"/>
    <dgm:cxn modelId="{05868D85-295D-411E-98B8-A883E3078C58}" srcId="{43F6ECB5-672A-4DD9-BB0E-D6FBB3667879}" destId="{DE6195F2-7E8D-4F9A-8EBA-1B02C022BCFD}" srcOrd="1" destOrd="0" parTransId="{1E2CB2F6-1FF3-44AD-85B2-C9CD6A80F3D4}" sibTransId="{05845FF6-174D-46D2-AC5F-B3132092BF85}"/>
    <dgm:cxn modelId="{B0CFA5EE-EC63-4437-80B1-B5AE554D280B}" type="presOf" srcId="{43F6ECB5-672A-4DD9-BB0E-D6FBB3667879}" destId="{F199CB66-8B0D-4F0A-986A-51782E21881E}" srcOrd="0" destOrd="0" presId="urn:microsoft.com/office/officeart/2005/8/layout/arrow3"/>
    <dgm:cxn modelId="{C6ED29A4-03E7-4A14-AE65-5E63088AB798}" srcId="{43F6ECB5-672A-4DD9-BB0E-D6FBB3667879}" destId="{A1A27297-581F-418B-BF44-724713271E6B}" srcOrd="0" destOrd="0" parTransId="{0C46CD1E-77C6-4FEA-8C71-9F7549481AF1}" sibTransId="{DCFC10AF-F50E-4167-8C81-BA12F3620983}"/>
    <dgm:cxn modelId="{9D6A1B4E-49F1-4D85-9012-B4116C86B1FE}" type="presParOf" srcId="{F199CB66-8B0D-4F0A-986A-51782E21881E}" destId="{33EC4271-DA9F-49D2-AA1C-EA5660235C71}" srcOrd="0" destOrd="0" presId="urn:microsoft.com/office/officeart/2005/8/layout/arrow3"/>
    <dgm:cxn modelId="{4B143BFC-202A-40DE-B657-324BE141D37E}" type="presParOf" srcId="{F199CB66-8B0D-4F0A-986A-51782E21881E}" destId="{88BBF1BD-13F0-4528-A4F9-B22F38452A8D}" srcOrd="1" destOrd="0" presId="urn:microsoft.com/office/officeart/2005/8/layout/arrow3"/>
    <dgm:cxn modelId="{F5BD92E0-FEB9-4EE2-A95C-581494A7E3AE}" type="presParOf" srcId="{F199CB66-8B0D-4F0A-986A-51782E21881E}" destId="{A75CA603-C71C-4E7B-A18A-EFA69F41F144}" srcOrd="2" destOrd="0" presId="urn:microsoft.com/office/officeart/2005/8/layout/arrow3"/>
    <dgm:cxn modelId="{809ABA53-AB8A-4F3D-9E66-019E9C71B5D1}" type="presParOf" srcId="{F199CB66-8B0D-4F0A-986A-51782E21881E}" destId="{EC01A261-58C3-49A0-9926-68D71D185D62}" srcOrd="3" destOrd="0" presId="urn:microsoft.com/office/officeart/2005/8/layout/arrow3"/>
    <dgm:cxn modelId="{A7692F18-F3CE-4F13-A9CB-08D92D24F19F}" type="presParOf" srcId="{F199CB66-8B0D-4F0A-986A-51782E21881E}" destId="{C88FC1D8-4EE7-4453-B81D-72E97379417A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296AE3-A2C2-4DB7-A762-E45F300429C2}" type="doc">
      <dgm:prSet loTypeId="urn:microsoft.com/office/officeart/2005/8/layout/vList2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A4128EFA-0D47-4A29-9A7F-79DDB94D1CC3}">
      <dgm:prSet/>
      <dgm:spPr/>
      <dgm:t>
        <a:bodyPr/>
        <a:lstStyle/>
        <a:p>
          <a:pPr rtl="0"/>
          <a:r>
            <a:rPr lang="en-US" dirty="0" smtClean="0"/>
            <a:t>Niche markets and monopolies are disappearing </a:t>
          </a:r>
          <a:endParaRPr lang="en-US" dirty="0"/>
        </a:p>
      </dgm:t>
    </dgm:pt>
    <dgm:pt modelId="{F09A92EF-ED23-4291-AB1D-97EFB81A486E}" type="parTrans" cxnId="{56AAF584-D3B3-43CF-9C58-992CF7CD473F}">
      <dgm:prSet/>
      <dgm:spPr/>
      <dgm:t>
        <a:bodyPr/>
        <a:lstStyle/>
        <a:p>
          <a:endParaRPr lang="en-US"/>
        </a:p>
      </dgm:t>
    </dgm:pt>
    <dgm:pt modelId="{F78525A6-A5BA-459F-BBA3-C40428590FBF}" type="sibTrans" cxnId="{56AAF584-D3B3-43CF-9C58-992CF7CD473F}">
      <dgm:prSet/>
      <dgm:spPr/>
      <dgm:t>
        <a:bodyPr/>
        <a:lstStyle/>
        <a:p>
          <a:endParaRPr lang="en-US"/>
        </a:p>
      </dgm:t>
    </dgm:pt>
    <dgm:pt modelId="{A79F3126-65F1-4992-AA54-C8698AFF2076}">
      <dgm:prSet/>
      <dgm:spPr/>
      <dgm:t>
        <a:bodyPr/>
        <a:lstStyle/>
        <a:p>
          <a:pPr rtl="0"/>
          <a:r>
            <a:rPr lang="en-US" dirty="0" smtClean="0"/>
            <a:t>Supply is on the rise, but what about demand?</a:t>
          </a:r>
          <a:endParaRPr lang="en-US" dirty="0"/>
        </a:p>
      </dgm:t>
    </dgm:pt>
    <dgm:pt modelId="{BD160A41-D2FB-44B3-A79B-6F540A8A81A8}" type="parTrans" cxnId="{E23C8426-1B26-4C74-B8A6-F299BA85180B}">
      <dgm:prSet/>
      <dgm:spPr/>
      <dgm:t>
        <a:bodyPr/>
        <a:lstStyle/>
        <a:p>
          <a:endParaRPr lang="en-US"/>
        </a:p>
      </dgm:t>
    </dgm:pt>
    <dgm:pt modelId="{FD32AE4A-9132-4F27-8938-D686D1A991F8}" type="sibTrans" cxnId="{E23C8426-1B26-4C74-B8A6-F299BA85180B}">
      <dgm:prSet/>
      <dgm:spPr/>
      <dgm:t>
        <a:bodyPr/>
        <a:lstStyle/>
        <a:p>
          <a:endParaRPr lang="en-US"/>
        </a:p>
      </dgm:t>
    </dgm:pt>
    <dgm:pt modelId="{425BF6D6-ED89-4089-A736-9149B19B9B44}">
      <dgm:prSet/>
      <dgm:spPr/>
      <dgm:t>
        <a:bodyPr/>
        <a:lstStyle/>
        <a:p>
          <a:pPr rtl="0"/>
          <a:r>
            <a:rPr lang="en-US" dirty="0" smtClean="0"/>
            <a:t>Declining population in many market.</a:t>
          </a:r>
          <a:endParaRPr lang="en-US" dirty="0"/>
        </a:p>
      </dgm:t>
    </dgm:pt>
    <dgm:pt modelId="{BA87CD8F-A3B3-42D6-B930-DEA15B4F2C0E}" type="parTrans" cxnId="{DEE47635-C7AC-4D45-ABC5-F0E3F75B5C4B}">
      <dgm:prSet/>
      <dgm:spPr/>
      <dgm:t>
        <a:bodyPr/>
        <a:lstStyle/>
        <a:p>
          <a:endParaRPr lang="en-US"/>
        </a:p>
      </dgm:t>
    </dgm:pt>
    <dgm:pt modelId="{5BF2BFB0-7A56-4EC7-8233-0264E894AF5C}" type="sibTrans" cxnId="{DEE47635-C7AC-4D45-ABC5-F0E3F75B5C4B}">
      <dgm:prSet/>
      <dgm:spPr/>
      <dgm:t>
        <a:bodyPr/>
        <a:lstStyle/>
        <a:p>
          <a:endParaRPr lang="en-US"/>
        </a:p>
      </dgm:t>
    </dgm:pt>
    <dgm:pt modelId="{1407DB99-E6C9-48AA-93CB-D28215CB80B8}" type="pres">
      <dgm:prSet presAssocID="{D2296AE3-A2C2-4DB7-A762-E45F300429C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4E4CC8-9A3C-4D05-B86E-77B095688BC3}" type="pres">
      <dgm:prSet presAssocID="{A4128EFA-0D47-4A29-9A7F-79DDB94D1CC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D66110-37E5-4C27-93FA-0F8AC3C04643}" type="pres">
      <dgm:prSet presAssocID="{F78525A6-A5BA-459F-BBA3-C40428590FBF}" presName="spacer" presStyleCnt="0"/>
      <dgm:spPr/>
    </dgm:pt>
    <dgm:pt modelId="{D8B9E08E-4915-49CD-AE7A-FF037C191E55}" type="pres">
      <dgm:prSet presAssocID="{A79F3126-65F1-4992-AA54-C8698AFF207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A39B7A-89B9-4452-9985-658FAB7F8D80}" type="pres">
      <dgm:prSet presAssocID="{FD32AE4A-9132-4F27-8938-D686D1A991F8}" presName="spacer" presStyleCnt="0"/>
      <dgm:spPr/>
    </dgm:pt>
    <dgm:pt modelId="{490B9C3A-D53F-45CA-8E6D-2FD4F98C3A02}" type="pres">
      <dgm:prSet presAssocID="{425BF6D6-ED89-4089-A736-9149B19B9B4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6ED916-485D-408D-868E-C773982296DE}" type="presOf" srcId="{A4128EFA-0D47-4A29-9A7F-79DDB94D1CC3}" destId="{8F4E4CC8-9A3C-4D05-B86E-77B095688BC3}" srcOrd="0" destOrd="0" presId="urn:microsoft.com/office/officeart/2005/8/layout/vList2"/>
    <dgm:cxn modelId="{C0850186-8CEA-4292-8498-2DF966BA5E21}" type="presOf" srcId="{A79F3126-65F1-4992-AA54-C8698AFF2076}" destId="{D8B9E08E-4915-49CD-AE7A-FF037C191E55}" srcOrd="0" destOrd="0" presId="urn:microsoft.com/office/officeart/2005/8/layout/vList2"/>
    <dgm:cxn modelId="{2C8A5346-B325-4876-AB8D-CF8249EFBCA2}" type="presOf" srcId="{425BF6D6-ED89-4089-A736-9149B19B9B44}" destId="{490B9C3A-D53F-45CA-8E6D-2FD4F98C3A02}" srcOrd="0" destOrd="0" presId="urn:microsoft.com/office/officeart/2005/8/layout/vList2"/>
    <dgm:cxn modelId="{E23C8426-1B26-4C74-B8A6-F299BA85180B}" srcId="{D2296AE3-A2C2-4DB7-A762-E45F300429C2}" destId="{A79F3126-65F1-4992-AA54-C8698AFF2076}" srcOrd="1" destOrd="0" parTransId="{BD160A41-D2FB-44B3-A79B-6F540A8A81A8}" sibTransId="{FD32AE4A-9132-4F27-8938-D686D1A991F8}"/>
    <dgm:cxn modelId="{56AAF584-D3B3-43CF-9C58-992CF7CD473F}" srcId="{D2296AE3-A2C2-4DB7-A762-E45F300429C2}" destId="{A4128EFA-0D47-4A29-9A7F-79DDB94D1CC3}" srcOrd="0" destOrd="0" parTransId="{F09A92EF-ED23-4291-AB1D-97EFB81A486E}" sibTransId="{F78525A6-A5BA-459F-BBA3-C40428590FBF}"/>
    <dgm:cxn modelId="{94525FB6-14A7-4473-9AAF-77345AAB3D1A}" type="presOf" srcId="{D2296AE3-A2C2-4DB7-A762-E45F300429C2}" destId="{1407DB99-E6C9-48AA-93CB-D28215CB80B8}" srcOrd="0" destOrd="0" presId="urn:microsoft.com/office/officeart/2005/8/layout/vList2"/>
    <dgm:cxn modelId="{DEE47635-C7AC-4D45-ABC5-F0E3F75B5C4B}" srcId="{D2296AE3-A2C2-4DB7-A762-E45F300429C2}" destId="{425BF6D6-ED89-4089-A736-9149B19B9B44}" srcOrd="2" destOrd="0" parTransId="{BA87CD8F-A3B3-42D6-B930-DEA15B4F2C0E}" sibTransId="{5BF2BFB0-7A56-4EC7-8233-0264E894AF5C}"/>
    <dgm:cxn modelId="{38CA42D9-DB2D-433C-98B0-ACF9D0A1ADE8}" type="presParOf" srcId="{1407DB99-E6C9-48AA-93CB-D28215CB80B8}" destId="{8F4E4CC8-9A3C-4D05-B86E-77B095688BC3}" srcOrd="0" destOrd="0" presId="urn:microsoft.com/office/officeart/2005/8/layout/vList2"/>
    <dgm:cxn modelId="{2BC71CFE-92C8-4B7A-A078-1B88F5F88DD2}" type="presParOf" srcId="{1407DB99-E6C9-48AA-93CB-D28215CB80B8}" destId="{77D66110-37E5-4C27-93FA-0F8AC3C04643}" srcOrd="1" destOrd="0" presId="urn:microsoft.com/office/officeart/2005/8/layout/vList2"/>
    <dgm:cxn modelId="{41D00500-8DD0-4461-BCD0-6B3BD5F48642}" type="presParOf" srcId="{1407DB99-E6C9-48AA-93CB-D28215CB80B8}" destId="{D8B9E08E-4915-49CD-AE7A-FF037C191E55}" srcOrd="2" destOrd="0" presId="urn:microsoft.com/office/officeart/2005/8/layout/vList2"/>
    <dgm:cxn modelId="{A0400AA3-C99C-4115-A86A-44A83361E223}" type="presParOf" srcId="{1407DB99-E6C9-48AA-93CB-D28215CB80B8}" destId="{6DA39B7A-89B9-4452-9985-658FAB7F8D80}" srcOrd="3" destOrd="0" presId="urn:microsoft.com/office/officeart/2005/8/layout/vList2"/>
    <dgm:cxn modelId="{C0279B96-8697-484F-8788-1867836EC883}" type="presParOf" srcId="{1407DB99-E6C9-48AA-93CB-D28215CB80B8}" destId="{490B9C3A-D53F-45CA-8E6D-2FD4F98C3A0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9B068-A015-428A-A506-9B81377E543F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DCE17-35A8-4C0D-BB5B-A87931F490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573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096803-4604-400A-98E5-C2222387CA2F}" type="slidenum">
              <a:rPr lang="en-US"/>
              <a:pPr/>
              <a:t>23</a:t>
            </a:fld>
            <a:endParaRPr lang="en-US"/>
          </a:p>
        </p:txBody>
      </p:sp>
      <p:sp>
        <p:nvSpPr>
          <p:cNvPr id="6146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359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E22317-AB2A-4F18-8717-EF2FFEC3AE63}" type="slidenum">
              <a:rPr lang="en-US"/>
              <a:pPr/>
              <a:t>28</a:t>
            </a:fld>
            <a:endParaRPr lang="en-US"/>
          </a:p>
        </p:txBody>
      </p:sp>
      <p:sp>
        <p:nvSpPr>
          <p:cNvPr id="13314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61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B7595-00F6-43F0-850D-04A7419723F8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32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8B1D06-D701-47CB-9A8F-0861F20890D9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41A276-7756-4386-9BA9-143846524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B1D06-D701-47CB-9A8F-0861F20890D9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1A276-7756-4386-9BA9-143846524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B1D06-D701-47CB-9A8F-0861F20890D9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1A276-7756-4386-9BA9-143846524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B1D06-D701-47CB-9A8F-0861F20890D9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1A276-7756-4386-9BA9-1438465241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B1D06-D701-47CB-9A8F-0861F20890D9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1A276-7756-4386-9BA9-1438465241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B1D06-D701-47CB-9A8F-0861F20890D9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1A276-7756-4386-9BA9-1438465241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B1D06-D701-47CB-9A8F-0861F20890D9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1A276-7756-4386-9BA9-143846524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B1D06-D701-47CB-9A8F-0861F20890D9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1A276-7756-4386-9BA9-1438465241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B1D06-D701-47CB-9A8F-0861F20890D9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1A276-7756-4386-9BA9-143846524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C8B1D06-D701-47CB-9A8F-0861F20890D9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1A276-7756-4386-9BA9-143846524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8B1D06-D701-47CB-9A8F-0861F20890D9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41A276-7756-4386-9BA9-1438465241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C8B1D06-D701-47CB-9A8F-0861F20890D9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041A276-7756-4386-9BA9-143846524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amidob.wordpress.com/2011/01/07/blue-ocean-strategy-combined-with-the-business-model-canva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monassociates.net/blue-ocean-strategy-2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1: Creating Blue Oceans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Team 2: Cynthia Lopez, Christine Everett, Tobias Contreras, Tara Visker, Valerie Villarreal, and Chris Rogers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Rising Imperative of Creating Blue Oceans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en-US" dirty="0" smtClean="0"/>
          </a:p>
          <a:p>
            <a:pPr lvl="2"/>
            <a:r>
              <a:rPr lang="en-US" dirty="0" smtClean="0"/>
              <a:t>Improved industrial productivity</a:t>
            </a:r>
          </a:p>
          <a:p>
            <a:pPr lvl="2"/>
            <a:r>
              <a:rPr lang="en-US" dirty="0" smtClean="0"/>
              <a:t>Unprecedented array of products and services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Technological Advances</a:t>
            </a:r>
            <a:endParaRPr lang="en-US" dirty="0"/>
          </a:p>
        </p:txBody>
      </p:sp>
      <p:pic>
        <p:nvPicPr>
          <p:cNvPr id="5" name="Picture 4" descr="Evolution-of-the-Mobile-Pho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2895600"/>
            <a:ext cx="5981700" cy="263842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Increased Number of Industries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Globalization is Increasing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result?</a:t>
            </a:r>
          </a:p>
          <a:p>
            <a:pPr lvl="1"/>
            <a:r>
              <a:rPr lang="en-US" dirty="0" smtClean="0"/>
              <a:t>Accelerated commoditization of products and services</a:t>
            </a:r>
          </a:p>
          <a:p>
            <a:pPr lvl="1"/>
            <a:r>
              <a:rPr lang="en-US" dirty="0" smtClean="0"/>
              <a:t>Increasing price wars</a:t>
            </a:r>
          </a:p>
          <a:p>
            <a:pPr lvl="1"/>
            <a:r>
              <a:rPr lang="en-US" dirty="0" smtClean="0"/>
              <a:t>Shrinking project margins</a:t>
            </a:r>
          </a:p>
          <a:p>
            <a:r>
              <a:rPr lang="en-US" dirty="0" smtClean="0"/>
              <a:t>Brands are becoming more similar</a:t>
            </a:r>
          </a:p>
          <a:p>
            <a:pPr lvl="1"/>
            <a:r>
              <a:rPr lang="en-US" dirty="0" smtClean="0"/>
              <a:t>Causing people to select brand based on price</a:t>
            </a:r>
          </a:p>
          <a:p>
            <a:r>
              <a:rPr lang="en-US" dirty="0" smtClean="0"/>
              <a:t>Overcrowded industries</a:t>
            </a:r>
          </a:p>
          <a:p>
            <a:pPr lvl="1"/>
            <a:r>
              <a:rPr lang="en-US" dirty="0" smtClean="0"/>
              <a:t>Differentiating companies becomes harder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Rising Imperative of Creating Blue Oceans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all of this suggest?</a:t>
            </a:r>
          </a:p>
          <a:p>
            <a:pPr lvl="1"/>
            <a:r>
              <a:rPr lang="en-US" sz="2600" b="1" dirty="0" smtClean="0"/>
              <a:t>“The business environment in which most strategy and management approaches of the 20</a:t>
            </a:r>
            <a:r>
              <a:rPr lang="en-US" sz="2600" b="1" baseline="30000" dirty="0" smtClean="0"/>
              <a:t>th</a:t>
            </a:r>
            <a:r>
              <a:rPr lang="en-US" sz="2600" b="1" dirty="0" smtClean="0"/>
              <a:t> century evolved is disappearing.”</a:t>
            </a:r>
          </a:p>
          <a:p>
            <a:pPr lvl="1"/>
            <a:r>
              <a:rPr lang="en-US" dirty="0" smtClean="0"/>
              <a:t>Red oceans will only get bloodier</a:t>
            </a:r>
          </a:p>
          <a:p>
            <a:pPr lvl="1"/>
            <a:r>
              <a:rPr lang="en-US" dirty="0" smtClean="0"/>
              <a:t>Managers must </a:t>
            </a:r>
            <a:r>
              <a:rPr lang="en-US" u="sng" dirty="0" smtClean="0"/>
              <a:t>focus on </a:t>
            </a:r>
            <a:r>
              <a:rPr lang="en-US" u="sng" dirty="0"/>
              <a:t>b</a:t>
            </a:r>
            <a:r>
              <a:rPr lang="en-US" u="sng" dirty="0" smtClean="0"/>
              <a:t>lue oceans</a:t>
            </a:r>
            <a:endParaRPr lang="en-US" u="sn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Rising Imperative of Creating Blue Oceans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chemeClr val="bg2"/>
                </a:solidFill>
              </a:rPr>
              <a:t>Leave the Red Ocean Behind</a:t>
            </a:r>
            <a:endParaRPr lang="en-US" sz="4800" dirty="0">
              <a:solidFill>
                <a:schemeClr val="bg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2619" y="2119256"/>
            <a:ext cx="4752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5344" y="1861073"/>
            <a:ext cx="835869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Using the company as a basic unit of analysis assists in understanding the roots of high performance or does it?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Not the case these days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A distinguished set of strategic, operational, and organizational characteristics isn’t always the answer to “lasting, excellent, or visionary” companies</a:t>
            </a:r>
          </a:p>
          <a:p>
            <a:pPr lvl="2"/>
            <a:r>
              <a:rPr lang="en-US" sz="2800" dirty="0">
                <a:solidFill>
                  <a:schemeClr val="bg1"/>
                </a:solidFill>
              </a:rPr>
              <a:t>	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54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605398"/>
            <a:ext cx="3868340" cy="823912"/>
          </a:xfrm>
        </p:spPr>
        <p:txBody>
          <a:bodyPr>
            <a:normAutofit fontScale="77500" lnSpcReduction="20000"/>
          </a:bodyPr>
          <a:lstStyle/>
          <a:p>
            <a:r>
              <a:rPr lang="en-US" sz="3600" i="1" dirty="0" smtClean="0"/>
              <a:t>In Search of Excellence</a:t>
            </a:r>
            <a:endParaRPr lang="en-US" sz="3600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29150" y="605398"/>
            <a:ext cx="3887391" cy="823912"/>
          </a:xfrm>
        </p:spPr>
        <p:txBody>
          <a:bodyPr>
            <a:normAutofit/>
          </a:bodyPr>
          <a:lstStyle/>
          <a:p>
            <a:r>
              <a:rPr lang="en-US" sz="3600" i="1" dirty="0" smtClean="0"/>
              <a:t>Built to Last </a:t>
            </a:r>
            <a:endParaRPr lang="en-US" sz="3600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9842" y="1667435"/>
            <a:ext cx="3868340" cy="4522228"/>
          </a:xfrm>
        </p:spPr>
        <p:txBody>
          <a:bodyPr/>
          <a:lstStyle/>
          <a:p>
            <a:r>
              <a:rPr lang="en-US" dirty="0" smtClean="0"/>
              <a:t>Bestseller </a:t>
            </a:r>
          </a:p>
          <a:p>
            <a:r>
              <a:rPr lang="en-US" dirty="0" smtClean="0"/>
              <a:t>Surveyed companies such as Atari, Data General, National Semiconductor</a:t>
            </a:r>
          </a:p>
          <a:p>
            <a:r>
              <a:rPr lang="en-US" dirty="0" smtClean="0"/>
              <a:t>Within 5 years after the book’s success, the surveyed companies failed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667435"/>
            <a:ext cx="3887391" cy="4522228"/>
          </a:xfrm>
        </p:spPr>
        <p:txBody>
          <a:bodyPr/>
          <a:lstStyle/>
          <a:p>
            <a:r>
              <a:rPr lang="en-US" dirty="0" smtClean="0"/>
              <a:t>Bestseller</a:t>
            </a:r>
          </a:p>
          <a:p>
            <a:r>
              <a:rPr lang="en-US" dirty="0" smtClean="0"/>
              <a:t>Surveyed the entire life span of companies while its analysis was limited to firms that were more than 40 years old</a:t>
            </a:r>
          </a:p>
          <a:p>
            <a:r>
              <a:rPr lang="en-US" dirty="0" smtClean="0"/>
              <a:t>Deficiencies in surveyed companies were discovered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26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latin typeface="+mn-lt"/>
              </a:rPr>
              <a:t>Companies from Bestselling Books</a:t>
            </a:r>
            <a:endParaRPr lang="en-US" sz="48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9889" y="1850315"/>
            <a:ext cx="805665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Industry sector performance as contributing factor vs actual companies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Hewlett-Packard (HP) and the entire computer-hardware industry outperforming others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Importance of outperforming competition within industry continuously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“Visionary” companies?</a:t>
            </a:r>
            <a:endParaRPr lang="en-US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Company as the unit of analysis not effective</a:t>
            </a:r>
          </a:p>
        </p:txBody>
      </p:sp>
    </p:spTree>
    <p:extLst>
      <p:ext uri="{BB962C8B-B14F-4D97-AF65-F5344CB8AC3E}">
        <p14:creationId xmlns:p14="http://schemas.microsoft.com/office/powerpoint/2010/main" val="20013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2"/>
                </a:solidFill>
                <a:latin typeface="+mn-lt"/>
              </a:rPr>
              <a:t>Industry as the Unit of Analysis </a:t>
            </a:r>
            <a:endParaRPr lang="en-US" sz="40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8651" y="1990165"/>
            <a:ext cx="77542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Industries are constantly created and expanded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Industry conditions and boundaries are not known completely</a:t>
            </a:r>
          </a:p>
          <a:p>
            <a:pPr lvl="2"/>
            <a:endParaRPr lang="en-US" sz="2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Competition head-on in a specific industry space is not necessary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Cirque de Soleil and the creation of a new market space</a:t>
            </a:r>
          </a:p>
          <a:p>
            <a:pPr lvl="2"/>
            <a:endParaRPr lang="en-US" sz="2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Industry does not work as a unit of analysis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54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Cirque du Soleil is a Canadian entertainment company founded in 1984 that was founded by street performers</a:t>
            </a:r>
          </a:p>
          <a:p>
            <a:r>
              <a:rPr lang="en-US" dirty="0" smtClean="0"/>
              <a:t>In less than twenty years they had achieved levels of revenue that had taken Ringling Bros. and Barnum &amp; Bailey more than a hundred years to attain.</a:t>
            </a:r>
          </a:p>
          <a:p>
            <a:r>
              <a:rPr lang="en-US" dirty="0" smtClean="0"/>
              <a:t>This was being accomplished in a declining industry, strategic analysis pointed to limited growth due to alternative forms of entertainment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Cirque du Soleil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9322" y="580914"/>
            <a:ext cx="73178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Strategic Moves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629322" y="1818042"/>
            <a:ext cx="701129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Managerial actions and decisions involved in making a major market-creating business offering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Compaq making blue ocean strategic moves when acquired by Hewlett-Packard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Historical pattern of blue ocean creation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Differences in auto, computer, and entertainment industries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Common factor of strategic moves </a:t>
            </a:r>
          </a:p>
        </p:txBody>
      </p:sp>
    </p:spTree>
    <p:extLst>
      <p:ext uri="{BB962C8B-B14F-4D97-AF65-F5344CB8AC3E}">
        <p14:creationId xmlns:p14="http://schemas.microsoft.com/office/powerpoint/2010/main" val="37681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8074" y="484095"/>
            <a:ext cx="74631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Strategic Moves (continued)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718074" y="1506071"/>
            <a:ext cx="746311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Moves which lead the way to great stories of profits and growth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Delivery of products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Capture of new market space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Leap in demand</a:t>
            </a:r>
          </a:p>
          <a:p>
            <a:pPr lvl="2"/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Creation of blue oceans and high performance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Necessary to examine companies stuck in red oceans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Differences and similarities between red and blue ocean companies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Any company can achieve blue ocean success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Not realistic to be perpetually excellent all the time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3484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Red ocean - followed conventional approach by racing to beat competition </a:t>
            </a:r>
          </a:p>
          <a:p>
            <a:r>
              <a:rPr lang="en-US"/>
              <a:t>Blue ocean - didn’t use competition as their benchmark - used value innovation 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 Ocean/ Blue Ocean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Called value innovation because instead of focusing on beating the competition, you focus on making the competition irrelevant by creating a “leap” in value for buyers and for your company, thereby opening up new and uncontested market space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Value Innovation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i="1"/>
              <a:t>Value without Innovation</a:t>
            </a:r>
            <a:r>
              <a:rPr lang="en-US" sz="2800"/>
              <a:t> - focus on value creation which improves value but is not enough to make a company stand out in the market place </a:t>
            </a:r>
          </a:p>
          <a:p>
            <a:r>
              <a:rPr lang="en-US" sz="2800" i="1"/>
              <a:t>Innovation without Value</a:t>
            </a:r>
            <a:r>
              <a:rPr lang="en-US" sz="2800"/>
              <a:t> - more of a technological drive, market pioneering, or futuristic - often shooting beyond what buyers are ready to accept/ pay for </a:t>
            </a:r>
          </a:p>
          <a:p>
            <a:endParaRPr lang="en-US" sz="280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Emphasis on Value and Innovation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When companies align innovation with utility, price and cost position</a:t>
            </a:r>
          </a:p>
          <a:p>
            <a:r>
              <a:rPr lang="en-US"/>
              <a:t>A new method of thinking about/ executing strategy </a:t>
            </a:r>
          </a:p>
          <a:p>
            <a:pPr lvl="1"/>
            <a:r>
              <a:rPr lang="en-US"/>
              <a:t>Results in creation of blue ocean and breaks away from competition </a:t>
            </a:r>
          </a:p>
          <a:p>
            <a:r>
              <a:rPr lang="en-US"/>
              <a:t>Example: Cirque du Soleil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When does Value Innovation Occur?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 Circuses </a:t>
            </a:r>
          </a:p>
          <a:p>
            <a:pPr lvl="1"/>
            <a:r>
              <a:rPr lang="en-US" dirty="0"/>
              <a:t>Focused on benchmarking one another</a:t>
            </a:r>
          </a:p>
          <a:p>
            <a:pPr lvl="2"/>
            <a:r>
              <a:rPr lang="en-US" dirty="0"/>
              <a:t>Animal shows </a:t>
            </a:r>
          </a:p>
          <a:p>
            <a:pPr lvl="2"/>
            <a:r>
              <a:rPr lang="en-US" dirty="0"/>
              <a:t>Hiring start performers </a:t>
            </a:r>
          </a:p>
          <a:p>
            <a:pPr lvl="2"/>
            <a:r>
              <a:rPr lang="en-US" dirty="0"/>
              <a:t>Multiple show arenas </a:t>
            </a:r>
          </a:p>
          <a:p>
            <a:pPr lvl="2"/>
            <a:r>
              <a:rPr lang="en-US" dirty="0"/>
              <a:t>Pushing aisle concession sales</a:t>
            </a:r>
          </a:p>
          <a:p>
            <a:pPr lvl="1"/>
            <a:r>
              <a:rPr lang="en-US" dirty="0"/>
              <a:t>Rising costs without rising revenues, downward spiral of circus demand 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Circuses vs. Cirque du Soleil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Sought to offer fun and thrill of the circus, as well as artistic richness of theater </a:t>
            </a:r>
          </a:p>
          <a:p>
            <a:r>
              <a:rPr lang="en-US"/>
              <a:t>Gained new understanding of circus customers AND circus non-customers </a:t>
            </a:r>
          </a:p>
          <a:p>
            <a:r>
              <a:rPr lang="en-US"/>
              <a:t>Created a blue ocean of new market space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Circuses vs. Cirque du Soleil Cont.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848600" cy="4495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Kept clowns - shifted from slapstick to enchanting </a:t>
            </a:r>
          </a:p>
          <a:p>
            <a:pPr>
              <a:lnSpc>
                <a:spcPct val="90000"/>
              </a:lnSpc>
            </a:pPr>
            <a:r>
              <a:rPr lang="en-US" sz="2800"/>
              <a:t>Glamorized tent - element many circuses has started to forfeit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Sophisticated external finish, higher level of comfort </a:t>
            </a:r>
          </a:p>
          <a:p>
            <a:pPr>
              <a:lnSpc>
                <a:spcPct val="90000"/>
              </a:lnSpc>
            </a:pPr>
            <a:r>
              <a:rPr lang="en-US" sz="2800"/>
              <a:t>Added story lines - resembling theater performance</a:t>
            </a:r>
          </a:p>
          <a:p>
            <a:pPr>
              <a:lnSpc>
                <a:spcPct val="90000"/>
              </a:lnSpc>
            </a:pPr>
            <a:r>
              <a:rPr lang="en-US" sz="2800"/>
              <a:t>By introducing multiple productions and giving more reason to come to circus more often - dramatically increased demand 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Creating Value Innovation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Value Innova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381000"/>
            <a:ext cx="4940300" cy="5943600"/>
          </a:xfrm>
          <a:prstGeom prst="rect">
            <a:avLst/>
          </a:prstGeom>
          <a:noFill/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638800" y="2971800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Blue Ocean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H="1">
            <a:off x="5410200" y="3276600"/>
            <a:ext cx="685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838200" y="1219200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No Animals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V="1">
            <a:off x="2362200" y="10668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4495800" y="4724400"/>
            <a:ext cx="1371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Added Story Line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990600" y="4724400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Elegant Feel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V="1">
            <a:off x="2590800" y="4876800"/>
            <a:ext cx="1219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4191000" y="1295400"/>
            <a:ext cx="2133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No “Famous” Performers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6400800" y="4572000"/>
            <a:ext cx="2133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More than “circus”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 flipH="1">
            <a:off x="5943600" y="49530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 flipH="1" flipV="1">
            <a:off x="5029200" y="11430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H="1">
            <a:off x="4648200" y="5410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1219200" y="2362200"/>
            <a:ext cx="1905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Ticket costs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priced 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against theater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2362200" y="19050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187624" y="623731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4"/>
              </a:rPr>
              <a:t>http://samidob.wordpress.com/2011/01/07/blue-ocean-strategy-combined-with-the-business-model-canvas/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Ringling Bros. and Barnum &amp; Bailey set the industry standard while smaller circuses had scaled down versions to compete the best they could</a:t>
            </a:r>
          </a:p>
          <a:p>
            <a:r>
              <a:rPr lang="en-US" dirty="0" smtClean="0"/>
              <a:t>Cirque du Soleil succeeded in achieving this rapid growth by catering to adults and corporate clients instead of children</a:t>
            </a:r>
          </a:p>
          <a:p>
            <a:r>
              <a:rPr lang="en-US" dirty="0" smtClean="0"/>
              <a:t>Thus creating new market space that had untapped potential, instead of competing with current competitors in that industry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Cirque du Soleil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Deriving costs down while driving up value for buyers </a:t>
            </a:r>
          </a:p>
          <a:p>
            <a:r>
              <a:rPr lang="en-US" sz="2800"/>
              <a:t>Buyer value = utility and price that company offers to buyer </a:t>
            </a:r>
          </a:p>
          <a:p>
            <a:r>
              <a:rPr lang="en-US" sz="2800"/>
              <a:t>Value to company = price and its cost structure </a:t>
            </a:r>
          </a:p>
          <a:p>
            <a:r>
              <a:rPr lang="en-US" sz="2800"/>
              <a:t>Achieved </a:t>
            </a:r>
            <a:r>
              <a:rPr lang="en-US" sz="2800" b="1" i="1"/>
              <a:t>only</a:t>
            </a:r>
            <a:r>
              <a:rPr lang="en-US" sz="2800"/>
              <a:t> when company’s </a:t>
            </a:r>
            <a:r>
              <a:rPr lang="en-US" sz="2800" u="sng"/>
              <a:t>utility, price, </a:t>
            </a:r>
            <a:r>
              <a:rPr lang="en-US" sz="2800"/>
              <a:t>and </a:t>
            </a:r>
            <a:r>
              <a:rPr lang="en-US" sz="2800" u="sng"/>
              <a:t>cost activities</a:t>
            </a:r>
            <a:r>
              <a:rPr lang="en-US" sz="2800"/>
              <a:t> are </a:t>
            </a:r>
            <a:r>
              <a:rPr lang="en-US" sz="2800" b="1"/>
              <a:t>ALL</a:t>
            </a:r>
            <a:r>
              <a:rPr lang="en-US" sz="2800"/>
              <a:t> aligned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Differentiation and Low Cost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ROS vs B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066800"/>
            <a:ext cx="7754938" cy="4114800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483768" y="522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http://www.simonassociates.net/blue-ocean-strategy-2/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Achieved both differentiation and low cost by reconstructing elements in existing boundaries - broke best practice rules </a:t>
            </a:r>
          </a:p>
          <a:p>
            <a:r>
              <a:rPr lang="en-US" sz="2800" dirty="0"/>
              <a:t>Reconstructed elements across alternatives - using a little of them and none of them in their entirety </a:t>
            </a:r>
          </a:p>
          <a:p>
            <a:r>
              <a:rPr lang="en-US" sz="2800" dirty="0"/>
              <a:t>Created 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blue ocean </a:t>
            </a:r>
            <a:r>
              <a:rPr lang="en-US" sz="2800" dirty="0"/>
              <a:t>of new, </a:t>
            </a:r>
            <a:r>
              <a:rPr lang="en-US" sz="2800" b="1" dirty="0"/>
              <a:t>UNCONTESTED</a:t>
            </a:r>
            <a:r>
              <a:rPr lang="en-US" sz="2800" dirty="0"/>
              <a:t> market space 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Cirque du Soleil did it…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 </a:t>
            </a:r>
            <a:r>
              <a:rPr lang="en-US" dirty="0"/>
              <a:t>C</a:t>
            </a:r>
            <a:r>
              <a:rPr lang="en-US" dirty="0" smtClean="0"/>
              <a:t>onditions and Blue Oceans</a:t>
            </a:r>
          </a:p>
          <a:p>
            <a:pPr lvl="1"/>
            <a:r>
              <a:rPr lang="en-US" dirty="0" smtClean="0"/>
              <a:t>Red oceans are favored</a:t>
            </a:r>
          </a:p>
          <a:p>
            <a:r>
              <a:rPr lang="en-US" dirty="0" smtClean="0"/>
              <a:t>Opportunity and Risk</a:t>
            </a:r>
          </a:p>
          <a:p>
            <a:pPr lvl="1"/>
            <a:r>
              <a:rPr lang="en-US" dirty="0" smtClean="0"/>
              <a:t>Strategy?</a:t>
            </a:r>
          </a:p>
          <a:p>
            <a:r>
              <a:rPr lang="en-US" dirty="0" smtClean="0"/>
              <a:t>6 principles of Blue Oceans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Formulating and Executing Blue Ocean Strategy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Six Principles of Blue Ocean Strategy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Formulation Principles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Risk factor minimized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Reconstruct  market </a:t>
            </a:r>
            <a:r>
              <a:rPr lang="en-US" sz="2400" dirty="0"/>
              <a:t>b</a:t>
            </a:r>
            <a:r>
              <a:rPr lang="en-US" sz="2400" dirty="0" smtClean="0"/>
              <a:t>oundaries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Focus on the big </a:t>
            </a:r>
            <a:r>
              <a:rPr lang="en-US" sz="2400" dirty="0"/>
              <a:t>p</a:t>
            </a:r>
            <a:r>
              <a:rPr lang="en-US" sz="2400" dirty="0" smtClean="0"/>
              <a:t>icture, not the numbers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Reach beyond existing demand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Get the sequence right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914400" lvl="1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500" dirty="0" smtClean="0"/>
              <a:t>Search risk</a:t>
            </a:r>
          </a:p>
          <a:p>
            <a:pPr marL="914400" lvl="1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500" dirty="0" smtClean="0"/>
              <a:t>Planning Risk</a:t>
            </a:r>
          </a:p>
          <a:p>
            <a:pPr marL="914400" lvl="1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500" dirty="0" smtClean="0"/>
              <a:t>Scale Risk</a:t>
            </a:r>
          </a:p>
          <a:p>
            <a:pPr marL="914400" lvl="1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500" dirty="0" smtClean="0"/>
              <a:t>Business Model Risk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Six Principles of Blue Ocean Strategy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Execution Principles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Risk factor minimized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914400" lvl="1" indent="-457200">
              <a:buNone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5. </a:t>
            </a:r>
            <a:r>
              <a:rPr lang="en-US" sz="2400" dirty="0" smtClean="0"/>
              <a:t>Overcome key organizational hurdles</a:t>
            </a:r>
          </a:p>
          <a:p>
            <a:pPr marL="914400" lvl="1" indent="-457200">
              <a:buNone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6. </a:t>
            </a:r>
            <a:r>
              <a:rPr lang="en-US" sz="2400" dirty="0" smtClean="0"/>
              <a:t>Build execution into strategy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914400" lvl="1" indent="-457200">
              <a:lnSpc>
                <a:spcPct val="200000"/>
              </a:lnSpc>
              <a:buNone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5.  </a:t>
            </a:r>
            <a:r>
              <a:rPr lang="en-US" sz="2400" dirty="0" smtClean="0"/>
              <a:t>Organizational risk</a:t>
            </a:r>
          </a:p>
          <a:p>
            <a:pPr marL="914400" lvl="1" indent="-457200">
              <a:lnSpc>
                <a:spcPct val="200000"/>
              </a:lnSpc>
              <a:buNone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6.  </a:t>
            </a:r>
            <a:r>
              <a:rPr lang="en-US" sz="2400" dirty="0" smtClean="0"/>
              <a:t>Management risk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Yellow Tail Wine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Reconstruct Market Barriers</a:t>
            </a:r>
            <a:endParaRPr lang="en-US" dirty="0"/>
          </a:p>
        </p:txBody>
      </p:sp>
      <p:pic>
        <p:nvPicPr>
          <p:cNvPr id="9" name="Picture 8" descr="yellowtail_wine_gener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3027"/>
            <a:ext cx="3889853" cy="3050973"/>
          </a:xfrm>
          <a:prstGeom prst="rect">
            <a:avLst/>
          </a:prstGeom>
        </p:spPr>
      </p:pic>
      <p:pic>
        <p:nvPicPr>
          <p:cNvPr id="10" name="Picture 9" descr="yellow_tail-350x25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199" y="2286000"/>
            <a:ext cx="4150973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Focus on the Big Picture</a:t>
            </a:r>
            <a:endParaRPr lang="en-US" dirty="0"/>
          </a:p>
        </p:txBody>
      </p:sp>
      <p:pic>
        <p:nvPicPr>
          <p:cNvPr id="4" name="Picture 3" descr="black-kuro-wii-juni-4,-20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2362200"/>
            <a:ext cx="3801035" cy="2926080"/>
          </a:xfrm>
          <a:prstGeom prst="rect">
            <a:avLst/>
          </a:prstGeom>
        </p:spPr>
      </p:pic>
      <p:pic>
        <p:nvPicPr>
          <p:cNvPr id="5" name="Picture 4" descr="137536822721.jpg"/>
          <p:cNvPicPr>
            <a:picLocks noChangeAspect="1"/>
          </p:cNvPicPr>
          <p:nvPr/>
        </p:nvPicPr>
        <p:blipFill>
          <a:blip r:embed="rId3" cstate="print"/>
          <a:srcRect l="5837" r="15542" b="1999"/>
          <a:stretch>
            <a:fillRect/>
          </a:stretch>
        </p:blipFill>
        <p:spPr>
          <a:xfrm>
            <a:off x="4953000" y="2362200"/>
            <a:ext cx="3581400" cy="29572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NetJets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Reach Beyond Existing Demand</a:t>
            </a:r>
            <a:endParaRPr lang="en-US" dirty="0"/>
          </a:p>
        </p:txBody>
      </p:sp>
      <p:pic>
        <p:nvPicPr>
          <p:cNvPr id="4" name="Picture 3" descr="NetJets_Logo_Brandi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362200"/>
            <a:ext cx="4025397" cy="2666667"/>
          </a:xfrm>
          <a:prstGeom prst="rect">
            <a:avLst/>
          </a:prstGeom>
        </p:spPr>
      </p:pic>
      <p:pic>
        <p:nvPicPr>
          <p:cNvPr id="5" name="Picture 4" descr="NetJets-fleet.jpg"/>
          <p:cNvPicPr>
            <a:picLocks noChangeAspect="1"/>
          </p:cNvPicPr>
          <p:nvPr/>
        </p:nvPicPr>
        <p:blipFill>
          <a:blip r:embed="rId3" cstate="print"/>
          <a:srcRect r="24955" b="2703"/>
          <a:stretch>
            <a:fillRect/>
          </a:stretch>
        </p:blipFill>
        <p:spPr>
          <a:xfrm>
            <a:off x="4876800" y="2286000"/>
            <a:ext cx="3962400" cy="29111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TATA Motors: </a:t>
            </a:r>
            <a:r>
              <a:rPr lang="en-US" dirty="0" err="1" smtClean="0"/>
              <a:t>Nano</a:t>
            </a:r>
            <a:r>
              <a:rPr lang="en-US" dirty="0" smtClean="0"/>
              <a:t> car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Get the Sequence Right</a:t>
            </a:r>
            <a:endParaRPr lang="en-US" dirty="0"/>
          </a:p>
        </p:txBody>
      </p:sp>
      <p:pic>
        <p:nvPicPr>
          <p:cNvPr id="4" name="Picture 3" descr="2012_tata_nano_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362200"/>
            <a:ext cx="8425280" cy="28056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5181600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Buyer Utility       Price      Cost      Adoption=Blue Ocean Idea</a:t>
            </a:r>
            <a:endParaRPr lang="en-US" sz="2800" dirty="0"/>
          </a:p>
        </p:txBody>
      </p:sp>
      <p:sp>
        <p:nvSpPr>
          <p:cNvPr id="6" name="Right Arrow 5"/>
          <p:cNvSpPr/>
          <p:nvPr/>
        </p:nvSpPr>
        <p:spPr>
          <a:xfrm>
            <a:off x="2667000" y="5334000"/>
            <a:ext cx="381000" cy="2286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5638800" y="5334000"/>
            <a:ext cx="381000" cy="2286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4191000" y="5334000"/>
            <a:ext cx="381000" cy="2286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Red Oceans represent all the industries in existence today ex: Ringling Bros and Barnum &amp; Bailey</a:t>
            </a:r>
          </a:p>
          <a:p>
            <a:r>
              <a:rPr lang="en-US" dirty="0" smtClean="0"/>
              <a:t>Blue Oceans represent untapped market space and the opportunity for highly profitable growth ex: Cirque du Soleil</a:t>
            </a:r>
          </a:p>
          <a:p>
            <a:r>
              <a:rPr lang="en-US" dirty="0" smtClean="0"/>
              <a:t>Red Oceans are bloody from cutthroat competition for finite profits</a:t>
            </a:r>
          </a:p>
          <a:p>
            <a:r>
              <a:rPr lang="en-US" dirty="0" smtClean="0"/>
              <a:t>Blue Oceans however are calmer waters with potential, however they demand creation, and are riskier due to uncharted territory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Oceans and Blue Oceans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Apple</a:t>
            </a:r>
          </a:p>
          <a:p>
            <a:pPr lvl="1"/>
            <a:r>
              <a:rPr lang="en-US" dirty="0" smtClean="0"/>
              <a:t>Tipping Point Leadership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dirty="0" smtClean="0">
                <a:latin typeface="+mj-lt"/>
              </a:rPr>
              <a:t>5. Overcome Key </a:t>
            </a:r>
            <a:r>
              <a:rPr lang="en-US" sz="4400" dirty="0">
                <a:latin typeface="+mj-lt"/>
              </a:rPr>
              <a:t>O</a:t>
            </a:r>
            <a:r>
              <a:rPr lang="en-US" sz="4400" dirty="0" smtClean="0">
                <a:latin typeface="+mj-lt"/>
              </a:rPr>
              <a:t>rganizational Hurdles</a:t>
            </a:r>
            <a:endParaRPr lang="en-US" sz="4400" dirty="0">
              <a:latin typeface="+mj-lt"/>
            </a:endParaRPr>
          </a:p>
        </p:txBody>
      </p:sp>
      <p:pic>
        <p:nvPicPr>
          <p:cNvPr id="4" name="Picture 3" descr="4-hurdles p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2565882"/>
            <a:ext cx="6858000" cy="4292118"/>
          </a:xfrm>
          <a:prstGeom prst="rect">
            <a:avLst/>
          </a:prstGeom>
        </p:spPr>
      </p:pic>
      <p:pic>
        <p:nvPicPr>
          <p:cNvPr id="6" name="Picture 5" descr="Striped_apple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62400" y="4038600"/>
            <a:ext cx="1295400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Build Execution into Strategy</a:t>
            </a:r>
            <a:endParaRPr lang="en-US" dirty="0"/>
          </a:p>
        </p:txBody>
      </p:sp>
      <p:pic>
        <p:nvPicPr>
          <p:cNvPr id="4" name="Picture 3" descr="CDS_LOGO_YEL_INV_R.gif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371600" y="2133600"/>
            <a:ext cx="6349037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Surviving in Red Oceans will always remain important. A company must learn how to outcompete their rivals</a:t>
            </a:r>
          </a:p>
          <a:p>
            <a:r>
              <a:rPr lang="en-US" dirty="0" smtClean="0"/>
              <a:t>However with supply exceeding demand in many existing industries. Companies must create Blue Oceans in order to seize new profit and growth opportunities. </a:t>
            </a:r>
          </a:p>
          <a:p>
            <a:r>
              <a:rPr lang="en-US" dirty="0" smtClean="0"/>
              <a:t>“The only way to beat the competition is to stop trying to beat the competition.”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Oceans and Blue Oceans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history of industry shows us that the market universe has never been constant</a:t>
            </a:r>
          </a:p>
          <a:p>
            <a:r>
              <a:rPr lang="en-US" dirty="0" smtClean="0"/>
              <a:t>Blue oceans have continuously been created over time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929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focus on the red ocean is therefore to accept the key constraining factors of war and to deny the distinctive strength of  the business world: the capacity to create new market space that is uncontested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009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was a study to set out the impact of creating blue oceans on a company’s growth in both revenues and profits in a study of the business launches of 108 companies. </a:t>
            </a:r>
          </a:p>
          <a:p>
            <a:pPr lvl="1"/>
            <a:r>
              <a:rPr lang="en-US" sz="2200" dirty="0" smtClean="0"/>
              <a:t>86% of the launches were line extensions; incremental improvements within the red ocean of existing market space. They accounted for only 62% of total revenues and a mere 39% of total profits</a:t>
            </a:r>
          </a:p>
          <a:p>
            <a:pPr lvl="1"/>
            <a:r>
              <a:rPr lang="en-US" sz="2200" dirty="0" smtClean="0"/>
              <a:t>The remaining 14% of launches were aimed at creating blue oceans. They generated 38% of total revenues and 61% of total profits. 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Impact of Creating Blue Oceans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952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that business launches included the total investments made for creating red and blue oceans, the performance benefits of creating blue waters is evident.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819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</TotalTime>
  <Words>1552</Words>
  <Application>Microsoft Office PowerPoint</Application>
  <PresentationFormat>On-screen Show (4:3)</PresentationFormat>
  <Paragraphs>196</Paragraphs>
  <Slides>41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Chapter 1: Creating Blue Oceans</vt:lpstr>
      <vt:lpstr>Cirque du Soleil</vt:lpstr>
      <vt:lpstr>Cirque du Soleil</vt:lpstr>
      <vt:lpstr>Red Oceans and Blue Oceans</vt:lpstr>
      <vt:lpstr>Red Oceans and Blue Oceans</vt:lpstr>
      <vt:lpstr>Continued</vt:lpstr>
      <vt:lpstr>Continued</vt:lpstr>
      <vt:lpstr>The Impact of Creating Blue Oceans</vt:lpstr>
      <vt:lpstr>Continued</vt:lpstr>
      <vt:lpstr>The Rising Imperative of Creating Blue Oceans</vt:lpstr>
      <vt:lpstr>Technological Advances</vt:lpstr>
      <vt:lpstr>Increased Number of Industries</vt:lpstr>
      <vt:lpstr>Globalization is Increasing</vt:lpstr>
      <vt:lpstr>The Rising Imperative of Creating Blue Oceans</vt:lpstr>
      <vt:lpstr>The Rising Imperative of Creating Blue Oceans</vt:lpstr>
      <vt:lpstr>Leave the Red Ocean Behind</vt:lpstr>
      <vt:lpstr>PowerPoint Presentation</vt:lpstr>
      <vt:lpstr>Companies from Bestselling Books</vt:lpstr>
      <vt:lpstr>Industry as the Unit of Analysis </vt:lpstr>
      <vt:lpstr>PowerPoint Presentation</vt:lpstr>
      <vt:lpstr>PowerPoint Presentation</vt:lpstr>
      <vt:lpstr>Red Ocean/ Blue Ocean</vt:lpstr>
      <vt:lpstr>Value Innovation</vt:lpstr>
      <vt:lpstr>Emphasis on Value and Innovation</vt:lpstr>
      <vt:lpstr>When does Value Innovation Occur?</vt:lpstr>
      <vt:lpstr>Circuses vs. Cirque du Soleil </vt:lpstr>
      <vt:lpstr>Circuses vs. Cirque du Soleil Cont. </vt:lpstr>
      <vt:lpstr>Creating Value Innovation </vt:lpstr>
      <vt:lpstr>PowerPoint Presentation</vt:lpstr>
      <vt:lpstr>Differentiation and Low Cost</vt:lpstr>
      <vt:lpstr>PowerPoint Presentation</vt:lpstr>
      <vt:lpstr>How Cirque du Soleil did it…</vt:lpstr>
      <vt:lpstr>Formulating and Executing Blue Ocean Strategy</vt:lpstr>
      <vt:lpstr>Six Principles of Blue Ocean Strategy</vt:lpstr>
      <vt:lpstr>Six Principles of Blue Ocean Strategy</vt:lpstr>
      <vt:lpstr>1. Reconstruct Market Barriers</vt:lpstr>
      <vt:lpstr>2. Focus on the Big Picture</vt:lpstr>
      <vt:lpstr>3. Reach Beyond Existing Demand</vt:lpstr>
      <vt:lpstr>4. Get the Sequence Right</vt:lpstr>
      <vt:lpstr>5. Overcome Key Organizational Hurdles</vt:lpstr>
      <vt:lpstr>6. Build Execution into Strategy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</dc:creator>
  <cp:lastModifiedBy>Lafont, Matthew</cp:lastModifiedBy>
  <cp:revision>8</cp:revision>
  <dcterms:created xsi:type="dcterms:W3CDTF">2014-09-17T18:34:21Z</dcterms:created>
  <dcterms:modified xsi:type="dcterms:W3CDTF">2014-10-02T15:49:47Z</dcterms:modified>
</cp:coreProperties>
</file>