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3ED2633-E5A3-4A4B-8C9F-83D374BD24AB}" type="datetimeFigureOut">
              <a:rPr lang="en-US"/>
              <a:pPr>
                <a:defRPr/>
              </a:pPr>
              <a:t>10/2/2014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64997C6-4DAC-4F45-B14C-DB79A4A7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3FA58-CDB4-4B86-B041-2A16168CFB6F}" type="datetimeFigureOut">
              <a:rPr lang="en-US"/>
              <a:pPr>
                <a:defRPr/>
              </a:pPr>
              <a:t>10/2/2014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F74BA-A2EE-42F6-AA83-3C5706E6A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3862D-F95F-4880-8565-094FD9DFF1ED}" type="datetimeFigureOut">
              <a:rPr lang="en-US"/>
              <a:pPr>
                <a:defRPr/>
              </a:pPr>
              <a:t>10/2/2014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5A76D-1CA2-4781-8B40-7468FFB47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F9247-FE82-4E0E-97E3-65FE0B0DE05A}" type="datetimeFigureOut">
              <a:rPr lang="en-US"/>
              <a:pPr>
                <a:defRPr/>
              </a:pPr>
              <a:t>10/2/2014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2DAF2-EFC4-4722-9686-5C2EDA972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59D33-3443-472F-9EAD-58317E84EDDA}" type="datetimeFigureOut">
              <a:rPr lang="en-US"/>
              <a:pPr>
                <a:defRPr/>
              </a:pPr>
              <a:t>10/2/2014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11526-C41C-4534-A3E7-ED5EF7142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C1ACD-1D53-4171-8FEA-E9B8DCAB7F9D}" type="datetimeFigureOut">
              <a:rPr lang="en-US"/>
              <a:pPr>
                <a:defRPr/>
              </a:pPr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F5A1A-04E4-439E-824B-5B6533753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F8081-7518-4AC5-9EE3-850F20F6C4D3}" type="datetimeFigureOut">
              <a:rPr lang="en-US"/>
              <a:pPr>
                <a:defRPr/>
              </a:pPr>
              <a:t>10/2/2014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60240-32CE-425D-A342-5CDE05E8A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17E35-7450-4D20-9117-4A298FB6BDF9}" type="datetimeFigureOut">
              <a:rPr lang="en-US"/>
              <a:pPr>
                <a:defRPr/>
              </a:pPr>
              <a:t>10/2/2014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9E0A0-1E7E-4D2F-9A23-3AEA274B3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C9089-5D9B-41BD-950D-468299ADA0DC}" type="datetimeFigureOut">
              <a:rPr lang="en-US"/>
              <a:pPr>
                <a:defRPr/>
              </a:pPr>
              <a:t>10/2/2014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E7D93-F5B5-4649-BBD0-ED3F3AFD0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AA4E3-0CDA-4061-83A5-510CB76B6B9E}" type="datetimeFigureOut">
              <a:rPr lang="en-US"/>
              <a:pPr>
                <a:defRPr/>
              </a:pPr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CBE7D-3D60-46F8-B886-C90CB340C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4ECEE2-53D0-4538-9D6A-DB2817D0C2E3}" type="datetimeFigureOut">
              <a:rPr lang="en-US"/>
              <a:pPr>
                <a:defRPr/>
              </a:pPr>
              <a:t>10/2/2014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096C623-E3D4-4924-A889-1BCB8BDC2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5050919-E777-426E-8765-AB8B86297B5B}" type="datetimeFigureOut">
              <a:rPr lang="en-US"/>
              <a:pPr>
                <a:defRPr/>
              </a:pPr>
              <a:t>10/2/2014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21CB9C0-7F55-491F-B43C-709D8A60F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6" r:id="rId6"/>
    <p:sldLayoutId id="2147483670" r:id="rId7"/>
    <p:sldLayoutId id="2147483677" r:id="rId8"/>
    <p:sldLayoutId id="2147483678" r:id="rId9"/>
    <p:sldLayoutId id="2147483669" r:id="rId10"/>
    <p:sldLayoutId id="21474836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pitchFamily="-72" charset="-128"/>
          <a:cs typeface="ＭＳ Ｐゴシック" pitchFamily="-7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pitchFamily="-72" charset="-128"/>
          <a:cs typeface="ＭＳ Ｐゴシック" pitchFamily="-7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pitchFamily="-72" charset="-128"/>
          <a:cs typeface="ＭＳ Ｐゴシック" pitchFamily="-7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pitchFamily="-72" charset="-128"/>
          <a:cs typeface="ＭＳ Ｐゴシック" pitchFamily="-7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pitchFamily="-72" charset="-128"/>
          <a:cs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pitchFamily="-72" charset="-128"/>
          <a:cs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pitchFamily="-72" charset="-128"/>
          <a:cs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pitchFamily="-72" charset="-128"/>
          <a:cs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-72" charset="2"/>
        <a:buChar char=""/>
        <a:defRPr sz="27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-72" charset="0"/>
        <a:buChar char="◦"/>
        <a:defRPr sz="23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-72" charset="2"/>
        <a:buChar char=""/>
        <a:defRPr sz="21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-72" charset="2"/>
        <a:buChar char=""/>
        <a:defRPr sz="19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-72" charset="2"/>
        <a:buChar char=""/>
        <a:defRPr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t8EFNZ2aUY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752601"/>
            <a:ext cx="8153400" cy="182976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Blue Ocean Chapter 2: Analytical Tools and Frameworks</a:t>
            </a:r>
            <a:br>
              <a:rPr lang="en-US" dirty="0" smtClean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sz="2500" dirty="0" smtClean="0"/>
              <a:t>Team 2: Chris Rogers, Cynthia Lopez, Jeremiah Contreras, Valerie Villarreal, and Tara </a:t>
            </a:r>
            <a:r>
              <a:rPr lang="en-US" sz="2500" dirty="0" err="1" smtClean="0"/>
              <a:t>Visker</a:t>
            </a:r>
            <a:r>
              <a:rPr lang="en-US" sz="25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effectLst/>
              </a:rPr>
              <a:t>Nike’s ERRC Grid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42900" indent="-342900" eaLnBrk="1" hangingPunct="1"/>
            <a:r>
              <a:rPr lang="en-US" smtClean="0">
                <a:latin typeface="Arial" pitchFamily="-72" charset="0"/>
              </a:rPr>
              <a:t>Eliminate</a:t>
            </a:r>
          </a:p>
          <a:p>
            <a:pPr marL="742950" lvl="1" indent="-285750" eaLnBrk="1" hangingPunct="1"/>
            <a:r>
              <a:rPr lang="en-US" smtClean="0">
                <a:latin typeface="Arial" pitchFamily="-72" charset="0"/>
              </a:rPr>
              <a:t>Cookie Cutter Shoes</a:t>
            </a:r>
          </a:p>
          <a:p>
            <a:pPr marL="742950" lvl="1" indent="-285750" eaLnBrk="1" hangingPunct="1"/>
            <a:r>
              <a:rPr lang="en-US" smtClean="0">
                <a:latin typeface="Arial" pitchFamily="-72" charset="0"/>
              </a:rPr>
              <a:t>One color scheme</a:t>
            </a:r>
            <a:endParaRPr lang="en-US" smtClean="0"/>
          </a:p>
          <a:p>
            <a:pPr marL="742950" lvl="1" indent="-285750" eaLnBrk="1" hangingPunct="1">
              <a:buFont typeface="Verdana" pitchFamily="-72" charset="0"/>
              <a:buNone/>
            </a:pPr>
            <a:endParaRPr lang="en-US" smtClean="0"/>
          </a:p>
          <a:p>
            <a:pPr marL="742950" lvl="1" indent="-285750" eaLnBrk="1" hangingPunct="1"/>
            <a:endParaRPr lang="en-US" smtClean="0"/>
          </a:p>
        </p:txBody>
      </p:sp>
      <p:pic>
        <p:nvPicPr>
          <p:cNvPr id="22531" name="Picture 3" descr="nike-id-nikeid-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124200"/>
            <a:ext cx="37338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effectLst/>
              </a:rPr>
              <a:t>Nike Id</a:t>
            </a:r>
          </a:p>
        </p:txBody>
      </p:sp>
      <p:pic>
        <p:nvPicPr>
          <p:cNvPr id="23554" name="Content Placeholder 3" descr="nike-id-nextgen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209800" y="1371600"/>
            <a:ext cx="5486400" cy="4500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effectLst/>
              </a:rPr>
              <a:t>Nike ID</a:t>
            </a:r>
          </a:p>
        </p:txBody>
      </p:sp>
      <p:pic>
        <p:nvPicPr>
          <p:cNvPr id="24578" name="Content Placeholder 3" descr="nike-id-air-force-1-new-design-options-00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295400"/>
            <a:ext cx="7239000" cy="444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effectLst/>
              </a:rPr>
              <a:t>ERRC Grid Continued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42900" indent="-342900" eaLnBrk="1" hangingPunct="1"/>
            <a:r>
              <a:rPr lang="en-US" smtClean="0">
                <a:latin typeface="Arial" pitchFamily="-72" charset="0"/>
              </a:rPr>
              <a:t>Reduce</a:t>
            </a:r>
          </a:p>
          <a:p>
            <a:pPr marL="742950" lvl="1" indent="-285750" eaLnBrk="1" hangingPunct="1"/>
            <a:r>
              <a:rPr lang="en-US" smtClean="0">
                <a:latin typeface="Arial" pitchFamily="-72" charset="0"/>
              </a:rPr>
              <a:t>Barrier of athletes and “joe’s”</a:t>
            </a:r>
          </a:p>
          <a:p>
            <a:pPr marL="742950" lvl="1" indent="-285750" eaLnBrk="1" hangingPunct="1"/>
            <a:r>
              <a:rPr lang="en-US" smtClean="0">
                <a:latin typeface="Arial" pitchFamily="-72" charset="0"/>
                <a:hlinkClick r:id="rId2"/>
              </a:rPr>
              <a:t>Nike Commercial</a:t>
            </a:r>
            <a:r>
              <a:rPr lang="en-US" smtClean="0">
                <a:hlinkClick r:id="rId2"/>
              </a:rPr>
              <a:t> 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effectLst/>
              </a:rPr>
              <a:t>ERRC Grid Continued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42900" indent="-342900" eaLnBrk="1" hangingPunct="1"/>
            <a:r>
              <a:rPr lang="en-US" smtClean="0">
                <a:latin typeface="Arial" pitchFamily="-72" charset="0"/>
              </a:rPr>
              <a:t>Raise</a:t>
            </a:r>
          </a:p>
          <a:p>
            <a:pPr marL="742950" lvl="1" indent="-285750" eaLnBrk="1" hangingPunct="1"/>
            <a:r>
              <a:rPr lang="en-US" smtClean="0">
                <a:latin typeface="Arial" pitchFamily="-72" charset="0"/>
              </a:rPr>
              <a:t>“Coolness” of Shoes</a:t>
            </a:r>
            <a:endParaRPr lang="en-US" smtClean="0"/>
          </a:p>
          <a:p>
            <a:pPr marL="342900" indent="-342900" eaLnBrk="1" hangingPunct="1"/>
            <a:endParaRPr lang="en-US" smtClean="0"/>
          </a:p>
        </p:txBody>
      </p:sp>
      <p:pic>
        <p:nvPicPr>
          <p:cNvPr id="26627" name="Picture 3" descr="af946498ddd2dc31421b6f3d5d9c0e8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514600"/>
            <a:ext cx="25479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nike_footlocker01_a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4125" y="2438400"/>
            <a:ext cx="39274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effectLst/>
              </a:rPr>
              <a:t>ERRC Grid Continued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42900" indent="-342900" eaLnBrk="1" hangingPunct="1"/>
            <a:r>
              <a:rPr lang="en-US" smtClean="0">
                <a:latin typeface="Arial" pitchFamily="-72" charset="0"/>
              </a:rPr>
              <a:t>Create</a:t>
            </a:r>
          </a:p>
          <a:p>
            <a:pPr marL="742950" lvl="1" indent="-285750" eaLnBrk="1" hangingPunct="1"/>
            <a:r>
              <a:rPr lang="en-US" smtClean="0">
                <a:latin typeface="Arial" pitchFamily="-72" charset="0"/>
              </a:rPr>
              <a:t>Icon</a:t>
            </a:r>
          </a:p>
          <a:p>
            <a:pPr marL="742950" lvl="1" indent="-285750" eaLnBrk="1" hangingPunct="1"/>
            <a:r>
              <a:rPr lang="en-US" smtClean="0">
                <a:latin typeface="Arial" pitchFamily="-72" charset="0"/>
              </a:rPr>
              <a:t>Lifestyle Brand</a:t>
            </a:r>
            <a:endParaRPr lang="en-US" smtClean="0"/>
          </a:p>
        </p:txBody>
      </p:sp>
      <p:pic>
        <p:nvPicPr>
          <p:cNvPr id="27651" name="Picture 3" descr="magazine-nike-sneakers-small-739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895600"/>
            <a:ext cx="34290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56b6b51994438bea310897f5368326d4-d2xgld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0163" y="2895600"/>
            <a:ext cx="327183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3700" smtClean="0">
                <a:effectLst/>
              </a:rPr>
              <a:t>Three Characteristics of a Good Strategy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42900" indent="-342900" defTabSz="457200" eaLnBrk="1" hangingPunct="1"/>
            <a:r>
              <a:rPr lang="en-US" smtClean="0">
                <a:latin typeface="Arial" pitchFamily="-72" charset="0"/>
              </a:rPr>
              <a:t>Focus</a:t>
            </a:r>
          </a:p>
          <a:p>
            <a:pPr marL="342900" indent="-342900" defTabSz="457200" eaLnBrk="1" hangingPunct="1"/>
            <a:endParaRPr lang="en-US" smtClean="0">
              <a:latin typeface="Arial" pitchFamily="-72" charset="0"/>
            </a:endParaRPr>
          </a:p>
          <a:p>
            <a:pPr marL="342900" indent="-342900" defTabSz="457200" eaLnBrk="1" hangingPunct="1"/>
            <a:r>
              <a:rPr lang="en-US" smtClean="0">
                <a:latin typeface="Arial" pitchFamily="-72" charset="0"/>
              </a:rPr>
              <a:t>Divergence</a:t>
            </a:r>
          </a:p>
          <a:p>
            <a:pPr marL="342900" indent="-342900" defTabSz="457200" eaLnBrk="1" hangingPunct="1"/>
            <a:endParaRPr lang="en-US" smtClean="0">
              <a:latin typeface="Arial" pitchFamily="-72" charset="0"/>
            </a:endParaRPr>
          </a:p>
          <a:p>
            <a:pPr marL="342900" indent="-342900" defTabSz="457200" eaLnBrk="1" hangingPunct="1"/>
            <a:r>
              <a:rPr lang="en-US" smtClean="0">
                <a:latin typeface="Arial" pitchFamily="-72" charset="0"/>
              </a:rPr>
              <a:t>Compelling Tagline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3700" smtClean="0">
                <a:effectLst/>
              </a:rPr>
              <a:t>Three Characteristics of a Good Strategy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81138"/>
            <a:ext cx="8229600" cy="1627187"/>
          </a:xfrm>
        </p:spPr>
        <p:txBody>
          <a:bodyPr/>
          <a:lstStyle/>
          <a:p>
            <a:pPr marL="342900" indent="-342900" defTabSz="457200" eaLnBrk="1" hangingPunct="1"/>
            <a:r>
              <a:rPr lang="en-US" smtClean="0">
                <a:latin typeface="Arial" pitchFamily="-72" charset="0"/>
              </a:rPr>
              <a:t>[yellow tail], like Cirque du Soleil, created a unique and exceptional value curve to unlock a blue ocean.</a:t>
            </a:r>
            <a:endParaRPr lang="en-US" smtClean="0"/>
          </a:p>
          <a:p>
            <a:pPr marL="342900" indent="-342900" defTabSz="457200" eaLnBrk="1" hangingPunct="1"/>
            <a:endParaRPr lang="en-US" smtClean="0"/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641350" y="3048000"/>
            <a:ext cx="3625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800"/>
              <a:t>Focus: does not diffuse its efforts across all key factors of competition</a:t>
            </a:r>
            <a:endParaRPr lang="en-US" sz="1800">
              <a:latin typeface="Calibri" pitchFamily="-72" charset="0"/>
            </a:endParaRP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2667000" y="4267200"/>
            <a:ext cx="37719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800"/>
              <a:t>Diverges: value curve diverges from the other players;, a result of not benchmarking competitors but instead looking across alternative</a:t>
            </a:r>
            <a:endParaRPr lang="en-US" sz="1800">
              <a:latin typeface="Calibri" pitchFamily="-72" charset="0"/>
            </a:endParaRPr>
          </a:p>
        </p:txBody>
      </p:sp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5224463" y="3046413"/>
            <a:ext cx="31575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800"/>
              <a:t>Tagline: “a fun and simple wine to be enjoyed every day”</a:t>
            </a:r>
            <a:endParaRPr lang="en-US" sz="1800">
              <a:latin typeface="Calibri" pitchFamily="-7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effectLst/>
              </a:rPr>
              <a:t>Focus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42900" indent="-342900" defTabSz="457200" eaLnBrk="1" hangingPunct="1"/>
            <a:r>
              <a:rPr lang="en-US" smtClean="0">
                <a:latin typeface="Arial" pitchFamily="-72" charset="0"/>
              </a:rPr>
              <a:t>Every great strategy has focus, and a company’s strategic profile should clearly show it.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effectLst/>
              </a:rPr>
              <a:t>Divergence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42900" indent="-342900" defTabSz="457200" eaLnBrk="1" hangingPunct="1">
              <a:lnSpc>
                <a:spcPct val="90000"/>
              </a:lnSpc>
            </a:pPr>
            <a:r>
              <a:rPr lang="en-US" smtClean="0">
                <a:latin typeface="Arial" pitchFamily="-72" charset="0"/>
              </a:rPr>
              <a:t>When a company’s strategy is formed reactively as it tries to keep up with the competition, it loses its uniqueness</a:t>
            </a:r>
          </a:p>
          <a:p>
            <a:pPr marL="342900" indent="-342900" defTabSz="457200" eaLnBrk="1" hangingPunct="1">
              <a:lnSpc>
                <a:spcPct val="90000"/>
              </a:lnSpc>
            </a:pPr>
            <a:endParaRPr lang="en-US" smtClean="0">
              <a:latin typeface="Arial" pitchFamily="-72" charset="0"/>
            </a:endParaRPr>
          </a:p>
          <a:p>
            <a:pPr marL="342900" indent="-342900" defTabSz="457200" eaLnBrk="1" hangingPunct="1">
              <a:lnSpc>
                <a:spcPct val="90000"/>
              </a:lnSpc>
            </a:pPr>
            <a:r>
              <a:rPr lang="en-US" smtClean="0">
                <a:latin typeface="Arial" pitchFamily="-72" charset="0"/>
              </a:rPr>
              <a:t>The value curves of blue ocean strategists always stand apart. By applying the four actions of eliminating, reducing, raising, and creating, they differentiate their profiles from the industry’s average profile.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-72" charset="0"/>
              </a:rPr>
              <a:t>The past decade has been spent trying to find analytical tools and frameworks for blue ocean strategists</a:t>
            </a:r>
          </a:p>
          <a:p>
            <a:pPr eaLnBrk="1" hangingPunct="1"/>
            <a:r>
              <a:rPr lang="en-US" dirty="0" smtClean="0">
                <a:latin typeface="Arial" pitchFamily="-72" charset="0"/>
              </a:rPr>
              <a:t>Where red ocean strategists have tools like porters five forces, blue ocean strategists have a lack of analytical tools for guidance </a:t>
            </a:r>
          </a:p>
          <a:p>
            <a:pPr eaLnBrk="1" hangingPunct="1"/>
            <a:r>
              <a:rPr lang="en-US" dirty="0" smtClean="0">
                <a:latin typeface="Arial" pitchFamily="-72" charset="0"/>
              </a:rPr>
              <a:t>This chapter examines strategies used by companies looking to make a move to blue oceans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Introduction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effectLst/>
              </a:rPr>
              <a:t>Compelling Tagline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42900" indent="-342900" defTabSz="457200" eaLnBrk="1" hangingPunct="1"/>
            <a:r>
              <a:rPr lang="en-US" smtClean="0">
                <a:latin typeface="Arial" pitchFamily="-72" charset="0"/>
              </a:rPr>
              <a:t>A good strategy as a clear-cut and compelling tagline. </a:t>
            </a:r>
          </a:p>
          <a:p>
            <a:pPr marL="342900" indent="-342900" defTabSz="457200" eaLnBrk="1" hangingPunct="1"/>
            <a:r>
              <a:rPr lang="en-US" smtClean="0">
                <a:latin typeface="Arial" pitchFamily="-72" charset="0"/>
              </a:rPr>
              <a:t>A good tagline must not only deliver a clear message but also advertise an offering truthfully, or else customers will lose trust and interest.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effectLst/>
              </a:rPr>
              <a:t>Nike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42900" indent="-342900" defTabSz="457200" eaLnBrk="1" hangingPunct="1">
              <a:lnSpc>
                <a:spcPct val="80000"/>
              </a:lnSpc>
            </a:pPr>
            <a:r>
              <a:rPr lang="en-US" sz="2400" smtClean="0">
                <a:latin typeface="Arial" pitchFamily="-72" charset="0"/>
              </a:rPr>
              <a:t>Focus- Nike has been focusing on athletic wear since 1950. Most used brand for athletic wear in many schools</a:t>
            </a:r>
          </a:p>
          <a:p>
            <a:pPr marL="342900" indent="-342900" defTabSz="457200" eaLnBrk="1" hangingPunct="1">
              <a:lnSpc>
                <a:spcPct val="80000"/>
              </a:lnSpc>
            </a:pPr>
            <a:endParaRPr lang="en-US" sz="2400" smtClean="0">
              <a:latin typeface="Arial" pitchFamily="-72" charset="0"/>
            </a:endParaRPr>
          </a:p>
          <a:p>
            <a:pPr marL="342900" indent="-342900" defTabSz="457200" eaLnBrk="1" hangingPunct="1">
              <a:lnSpc>
                <a:spcPct val="80000"/>
              </a:lnSpc>
            </a:pPr>
            <a:r>
              <a:rPr lang="en-US" sz="2400" smtClean="0">
                <a:latin typeface="Arial" pitchFamily="-72" charset="0"/>
              </a:rPr>
              <a:t>Divergence- New shoes that have the technology to track your movements and send them via bluetooth to an app. Basketball shoes that can measure your vertical jump</a:t>
            </a:r>
          </a:p>
          <a:p>
            <a:pPr marL="342900" indent="-342900" defTabSz="457200" eaLnBrk="1" hangingPunct="1">
              <a:lnSpc>
                <a:spcPct val="80000"/>
              </a:lnSpc>
            </a:pPr>
            <a:endParaRPr lang="en-US" sz="2400" smtClean="0">
              <a:latin typeface="Arial" pitchFamily="-72" charset="0"/>
            </a:endParaRPr>
          </a:p>
          <a:p>
            <a:pPr marL="342900" indent="-342900" defTabSz="457200" eaLnBrk="1" hangingPunct="1">
              <a:lnSpc>
                <a:spcPct val="80000"/>
              </a:lnSpc>
            </a:pPr>
            <a:r>
              <a:rPr lang="en-US" sz="2400" smtClean="0">
                <a:latin typeface="Arial" pitchFamily="-72" charset="0"/>
              </a:rPr>
              <a:t>Compelling Tagline- “Just do it”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effectLst/>
              </a:rPr>
              <a:t>Reading the Value Curves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Arial" pitchFamily="-72" charset="0"/>
              </a:rPr>
              <a:t>In the value curve of an industry is strategic knowledge on current status and future of a business </a:t>
            </a:r>
          </a:p>
          <a:p>
            <a:pPr eaLnBrk="1" hangingPunct="1"/>
            <a:r>
              <a:rPr lang="en-US" sz="2800">
                <a:latin typeface="Arial" pitchFamily="-72" charset="0"/>
              </a:rPr>
              <a:t>Companies must understand how to read value curves in order to see future in the present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effectLst/>
              </a:rPr>
              <a:t>A Blue Ocean Strategy 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“Does this business deserve to be a winner?” </a:t>
            </a:r>
          </a:p>
          <a:p>
            <a:pPr lvl="1" eaLnBrk="1" hangingPunct="1"/>
            <a:r>
              <a:rPr lang="en-US"/>
              <a:t>Focus </a:t>
            </a:r>
          </a:p>
          <a:p>
            <a:pPr lvl="1" eaLnBrk="1" hangingPunct="1"/>
            <a:r>
              <a:rPr lang="en-US"/>
              <a:t>Divergence</a:t>
            </a:r>
          </a:p>
          <a:p>
            <a:pPr lvl="1" eaLnBrk="1" hangingPunct="1"/>
            <a:r>
              <a:rPr lang="en-US"/>
              <a:t>A compelling tagline that speaks to market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effectLst/>
              </a:rPr>
              <a:t>A Blue Ocean Strategy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Arial" pitchFamily="-72" charset="0"/>
              </a:rPr>
              <a:t>Value curve lacking </a:t>
            </a:r>
            <a:r>
              <a:rPr lang="en-US" sz="2800" u="sng">
                <a:latin typeface="Arial" pitchFamily="-72" charset="0"/>
              </a:rPr>
              <a:t>focus:</a:t>
            </a:r>
            <a:endParaRPr lang="en-US" sz="2800">
              <a:latin typeface="Arial" pitchFamily="-72" charset="0"/>
            </a:endParaRPr>
          </a:p>
          <a:p>
            <a:pPr lvl="1" eaLnBrk="1" hangingPunct="1"/>
            <a:r>
              <a:rPr lang="en-US" sz="2500" b="1">
                <a:latin typeface="Arial" pitchFamily="-72" charset="0"/>
              </a:rPr>
              <a:t>COST STRUCTURE</a:t>
            </a:r>
            <a:r>
              <a:rPr lang="en-US" sz="2500">
                <a:latin typeface="Arial" pitchFamily="-72" charset="0"/>
              </a:rPr>
              <a:t> tends to be high and </a:t>
            </a:r>
            <a:r>
              <a:rPr lang="en-US" sz="2500" b="1">
                <a:latin typeface="Arial" pitchFamily="-72" charset="0"/>
              </a:rPr>
              <a:t>BUSINESS MODEL</a:t>
            </a:r>
            <a:r>
              <a:rPr lang="en-US" sz="2500">
                <a:latin typeface="Arial" pitchFamily="-72" charset="0"/>
              </a:rPr>
              <a:t> tends to be complex in implementation and execution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effectLst/>
              </a:rPr>
              <a:t>A Blue Ocean Strategy 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Arial" pitchFamily="-72" charset="0"/>
              </a:rPr>
              <a:t>Value curve lacking </a:t>
            </a:r>
            <a:r>
              <a:rPr lang="en-US" sz="2800" u="sng">
                <a:latin typeface="Arial" pitchFamily="-72" charset="0"/>
              </a:rPr>
              <a:t>divergence:</a:t>
            </a:r>
          </a:p>
          <a:p>
            <a:pPr lvl="1" eaLnBrk="1" hangingPunct="1"/>
            <a:r>
              <a:rPr lang="en-US" sz="2500">
                <a:latin typeface="Arial" pitchFamily="-72" charset="0"/>
              </a:rPr>
              <a:t>Company’s strategy is a </a:t>
            </a:r>
            <a:r>
              <a:rPr lang="en-US" sz="2500" i="1">
                <a:latin typeface="Arial" pitchFamily="-72" charset="0"/>
              </a:rPr>
              <a:t>“me too”</a:t>
            </a:r>
            <a:r>
              <a:rPr lang="en-US" sz="2500">
                <a:latin typeface="Arial" pitchFamily="-72" charset="0"/>
              </a:rPr>
              <a:t> or no reason to stand apart in marketplace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effectLst/>
              </a:rPr>
              <a:t>A Blue Ocean Strategy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Arial" pitchFamily="-72" charset="0"/>
              </a:rPr>
              <a:t>Value curve lacking </a:t>
            </a:r>
            <a:r>
              <a:rPr lang="en-US" sz="2800" u="sng">
                <a:latin typeface="Arial" pitchFamily="-72" charset="0"/>
              </a:rPr>
              <a:t>compelling tagline:</a:t>
            </a:r>
          </a:p>
          <a:p>
            <a:pPr lvl="1" eaLnBrk="1" hangingPunct="1"/>
            <a:r>
              <a:rPr lang="en-US" sz="2500">
                <a:latin typeface="Arial" pitchFamily="-72" charset="0"/>
              </a:rPr>
              <a:t>Likely to be internally driven or an example of innovation for innovation’s sake </a:t>
            </a:r>
          </a:p>
          <a:p>
            <a:pPr lvl="1" eaLnBrk="1" hangingPunct="1"/>
            <a:r>
              <a:rPr lang="en-US" sz="2500">
                <a:latin typeface="Arial" pitchFamily="-72" charset="0"/>
              </a:rPr>
              <a:t>No great commercial potential </a:t>
            </a:r>
          </a:p>
          <a:p>
            <a:pPr lvl="1" eaLnBrk="1" hangingPunct="1"/>
            <a:r>
              <a:rPr lang="en-US" sz="2500">
                <a:latin typeface="Arial" pitchFamily="-72" charset="0"/>
              </a:rPr>
              <a:t>No natural take off capability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>
                <a:effectLst/>
              </a:rPr>
              <a:t>Company Caught in the Red Ocean 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>
          <a:xfrm>
            <a:off x="457200" y="1798638"/>
            <a:ext cx="8229600" cy="4525962"/>
          </a:xfrm>
        </p:spPr>
        <p:txBody>
          <a:bodyPr/>
          <a:lstStyle/>
          <a:p>
            <a:pPr eaLnBrk="1" hangingPunct="1"/>
            <a:r>
              <a:rPr lang="en-US" sz="2800">
                <a:latin typeface="Arial" pitchFamily="-72" charset="0"/>
              </a:rPr>
              <a:t>When value curve converges with its competitors</a:t>
            </a:r>
          </a:p>
          <a:p>
            <a:pPr eaLnBrk="1" hangingPunct="1"/>
            <a:r>
              <a:rPr lang="en-US" sz="2800">
                <a:latin typeface="Arial" pitchFamily="-72" charset="0"/>
              </a:rPr>
              <a:t>Strategy tends to be trying to outdo competition on bases of </a:t>
            </a:r>
            <a:r>
              <a:rPr lang="en-US" sz="2800" b="1">
                <a:latin typeface="Arial" pitchFamily="-72" charset="0"/>
              </a:rPr>
              <a:t>cost </a:t>
            </a:r>
            <a:r>
              <a:rPr lang="en-US" sz="2800">
                <a:latin typeface="Arial" pitchFamily="-72" charset="0"/>
              </a:rPr>
              <a:t>or </a:t>
            </a:r>
            <a:r>
              <a:rPr lang="en-US" sz="2800" b="1">
                <a:latin typeface="Arial" pitchFamily="-72" charset="0"/>
              </a:rPr>
              <a:t>quality</a:t>
            </a:r>
          </a:p>
          <a:p>
            <a:pPr lvl="1" eaLnBrk="1" hangingPunct="1"/>
            <a:r>
              <a:rPr lang="en-US" sz="2500">
                <a:latin typeface="Arial" pitchFamily="-72" charset="0"/>
              </a:rPr>
              <a:t>Signals slow growth </a:t>
            </a:r>
          </a:p>
          <a:p>
            <a:pPr lvl="1" eaLnBrk="1" hangingPunct="1"/>
            <a:r>
              <a:rPr lang="en-US" sz="2500">
                <a:latin typeface="Arial" pitchFamily="-72" charset="0"/>
              </a:rPr>
              <a:t>Unless in a lucky industry that grows on its own accord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effectLst/>
              </a:rPr>
              <a:t>Over-Delivery Without Payback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r>
              <a:rPr lang="en-US" sz="3200">
                <a:latin typeface="Arial" pitchFamily="-72" charset="0"/>
              </a:rPr>
              <a:t>When value curve shows it delivers </a:t>
            </a:r>
            <a:r>
              <a:rPr lang="en-US" sz="3200" u="sng">
                <a:latin typeface="Arial" pitchFamily="-72" charset="0"/>
              </a:rPr>
              <a:t>high levels</a:t>
            </a:r>
            <a:r>
              <a:rPr lang="en-US" sz="3200">
                <a:latin typeface="Arial" pitchFamily="-72" charset="0"/>
              </a:rPr>
              <a:t> across all factors then the question is: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900">
                <a:latin typeface="Arial" pitchFamily="-72" charset="0"/>
              </a:rPr>
              <a:t>“Does the company’s market share and profitability reflect these investments?” </a:t>
            </a:r>
          </a:p>
          <a:p>
            <a:pPr marL="1143000" lvl="2" eaLnBrk="1" hangingPunct="1">
              <a:lnSpc>
                <a:spcPct val="90000"/>
              </a:lnSpc>
            </a:pPr>
            <a:r>
              <a:rPr lang="en-US" sz="2500">
                <a:latin typeface="Arial" pitchFamily="-72" charset="0"/>
              </a:rPr>
              <a:t>If no, company may be oversupplying customers</a:t>
            </a:r>
            <a:r>
              <a:rPr lang="en-US"/>
              <a:t> </a:t>
            </a:r>
          </a:p>
          <a:p>
            <a:pPr marL="742950" lvl="1" indent="-285750" eaLnBrk="1" hangingPunct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>
                <a:effectLst/>
              </a:rPr>
              <a:t>Over-Delivery Without Payback Cont. </a:t>
            </a:r>
          </a:p>
        </p:txBody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>
          <a:xfrm>
            <a:off x="457200" y="1798638"/>
            <a:ext cx="8229600" cy="4525962"/>
          </a:xfrm>
        </p:spPr>
        <p:txBody>
          <a:bodyPr/>
          <a:lstStyle/>
          <a:p>
            <a:pPr eaLnBrk="1" hangingPunct="1"/>
            <a:r>
              <a:rPr lang="en-US" sz="2800">
                <a:latin typeface="Arial" pitchFamily="-72" charset="0"/>
              </a:rPr>
              <a:t>To </a:t>
            </a:r>
            <a:r>
              <a:rPr lang="en-US" sz="2800" i="1">
                <a:latin typeface="Arial" pitchFamily="-72" charset="0"/>
              </a:rPr>
              <a:t>“value innovate”</a:t>
            </a:r>
            <a:r>
              <a:rPr lang="en-US" sz="2800">
                <a:latin typeface="Arial" pitchFamily="-72" charset="0"/>
              </a:rPr>
              <a:t> company must decide which factors to eliminate and reduce and those to raise/ create in order to construct a divergent value curve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-72" charset="0"/>
              </a:rPr>
              <a:t>$20 Billion dollar industry that is intensely competitive</a:t>
            </a:r>
          </a:p>
          <a:p>
            <a:pPr eaLnBrk="1" hangingPunct="1"/>
            <a:r>
              <a:rPr lang="en-US" dirty="0" smtClean="0">
                <a:latin typeface="Arial" pitchFamily="-72" charset="0"/>
              </a:rPr>
              <a:t>There has been an increase in supply of wine makers, while the demand for wine in the U.S. has remained stagnant</a:t>
            </a:r>
          </a:p>
          <a:p>
            <a:pPr eaLnBrk="1" hangingPunct="1"/>
            <a:r>
              <a:rPr lang="en-US" dirty="0" smtClean="0">
                <a:latin typeface="Arial" pitchFamily="-72" charset="0"/>
              </a:rPr>
              <a:t>This has lead for the top eight companies to dominate controlling 75% of the market, while the other estimated 1600 wineries make up the other 25%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U.S. Wine Industry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effectLst/>
              </a:rPr>
              <a:t>An Incoherent Strategy </a:t>
            </a:r>
          </a:p>
        </p:txBody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Arial" pitchFamily="-72" charset="0"/>
              </a:rPr>
              <a:t>When a company’s value curve can be described as being “low-high-low-low-high-low-high” signals that a company doesn’t have a coherent strategy </a:t>
            </a:r>
          </a:p>
          <a:p>
            <a:pPr lvl="1" eaLnBrk="1" hangingPunct="1"/>
            <a:r>
              <a:rPr lang="en-US" sz="2500">
                <a:latin typeface="Arial" pitchFamily="-72" charset="0"/>
              </a:rPr>
              <a:t>Strategy must be based on independent sub strategies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effectLst/>
              </a:rPr>
              <a:t>Sub Strategies </a:t>
            </a:r>
          </a:p>
        </p:txBody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pitchFamily="-72" charset="0"/>
              </a:rPr>
              <a:t>Individually may make sense and keep business running but collectively they do little to </a:t>
            </a:r>
            <a:r>
              <a:rPr lang="en-US" b="1">
                <a:latin typeface="Arial" pitchFamily="-72" charset="0"/>
              </a:rPr>
              <a:t>distinguish</a:t>
            </a:r>
            <a:r>
              <a:rPr lang="en-US">
                <a:latin typeface="Arial" pitchFamily="-72" charset="0"/>
              </a:rPr>
              <a:t> company from the best competitor </a:t>
            </a:r>
          </a:p>
          <a:p>
            <a:pPr lvl="1" eaLnBrk="1" hangingPunct="1"/>
            <a:r>
              <a:rPr lang="en-US">
                <a:latin typeface="Arial" pitchFamily="-72" charset="0"/>
              </a:rPr>
              <a:t>Often a reflection of an organization with divisional or functional silos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effectLst/>
              </a:rPr>
              <a:t>Strategic Contradictions </a:t>
            </a:r>
          </a:p>
        </p:txBody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pitchFamily="-72" charset="0"/>
              </a:rPr>
              <a:t>Areas where a company is offering a high level on one competing fact while ignoring others that support that fact </a:t>
            </a:r>
          </a:p>
          <a:p>
            <a:pPr lvl="1" eaLnBrk="1" hangingPunct="1"/>
            <a:r>
              <a:rPr lang="en-US">
                <a:latin typeface="Arial" pitchFamily="-72" charset="0"/>
              </a:rPr>
              <a:t>Example: Investing heavily in making company’s Web site easy to navigate, </a:t>
            </a:r>
            <a:r>
              <a:rPr lang="en-US" b="1" u="sng">
                <a:latin typeface="Arial" pitchFamily="-72" charset="0"/>
              </a:rPr>
              <a:t>BUT</a:t>
            </a:r>
            <a:r>
              <a:rPr lang="en-US">
                <a:latin typeface="Arial" pitchFamily="-72" charset="0"/>
              </a:rPr>
              <a:t> failing to correct site’s slow speed of operation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effectLst/>
              </a:rPr>
              <a:t>An Internally Driven Company</a:t>
            </a:r>
          </a:p>
        </p:txBody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8229600" cy="4525962"/>
          </a:xfrm>
        </p:spPr>
        <p:txBody>
          <a:bodyPr/>
          <a:lstStyle/>
          <a:p>
            <a:pPr eaLnBrk="1" hangingPunct="1"/>
            <a:r>
              <a:rPr lang="en-US" sz="2800">
                <a:latin typeface="Arial" pitchFamily="-72" charset="0"/>
              </a:rPr>
              <a:t>How does a company label the industry’s competing factors?</a:t>
            </a:r>
          </a:p>
          <a:p>
            <a:pPr lvl="1" eaLnBrk="1" hangingPunct="1"/>
            <a:r>
              <a:rPr lang="en-US" sz="2400">
                <a:latin typeface="Arial" pitchFamily="-72" charset="0"/>
              </a:rPr>
              <a:t>Are they stated in terms buyers understand and value or are they in operational jargon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>
                <a:effectLst/>
              </a:rPr>
              <a:t>An Internally Driven Company Cont. </a:t>
            </a:r>
          </a:p>
        </p:txBody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sz="2300">
                <a:latin typeface="Arial" pitchFamily="-72" charset="0"/>
              </a:rPr>
              <a:t>Language used gives insight to a company’s strategic vision </a:t>
            </a:r>
          </a:p>
          <a:p>
            <a:pPr marL="742950" lvl="1" indent="-285750" eaLnBrk="1" hangingPunct="1"/>
            <a:r>
              <a:rPr lang="en-US" sz="2100">
                <a:latin typeface="Arial" pitchFamily="-72" charset="0"/>
              </a:rPr>
              <a:t>Built on an “outside-in” perspective </a:t>
            </a:r>
          </a:p>
          <a:p>
            <a:pPr marL="1143000" lvl="2" eaLnBrk="1" hangingPunct="1"/>
            <a:r>
              <a:rPr lang="en-US" sz="1900">
                <a:latin typeface="Arial" pitchFamily="-72" charset="0"/>
              </a:rPr>
              <a:t>Driven by the demand side </a:t>
            </a:r>
          </a:p>
          <a:p>
            <a:pPr marL="742950" lvl="1" indent="-285750" eaLnBrk="1" hangingPunct="1"/>
            <a:r>
              <a:rPr lang="en-US" sz="2100">
                <a:latin typeface="Arial" pitchFamily="-72" charset="0"/>
              </a:rPr>
              <a:t>Or “inside out” perspective</a:t>
            </a:r>
          </a:p>
          <a:p>
            <a:pPr marL="1143000" lvl="2" eaLnBrk="1" hangingPunct="1"/>
            <a:r>
              <a:rPr lang="en-US" sz="1900">
                <a:latin typeface="Arial" pitchFamily="-72" charset="0"/>
              </a:rPr>
              <a:t>Operationally driven </a:t>
            </a:r>
          </a:p>
          <a:p>
            <a:pPr marL="342900" indent="-342900" eaLnBrk="1" hangingPunct="1"/>
            <a:r>
              <a:rPr lang="en-US" sz="2300">
                <a:latin typeface="Arial" pitchFamily="-72" charset="0"/>
              </a:rPr>
              <a:t>Analyzing language helps a company understand how fat it is from creating industry demand</a:t>
            </a:r>
            <a:r>
              <a:rPr lang="en-US" sz="23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effectLst/>
              </a:rPr>
              <a:t>Conclusion</a:t>
            </a:r>
          </a:p>
        </p:txBody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r>
              <a:rPr lang="en-US" sz="2800">
                <a:latin typeface="Arial" pitchFamily="-72" charset="0"/>
              </a:rPr>
              <a:t>Tools introduced in this chapter are essential analytics 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en-US" sz="2800">
                <a:latin typeface="Arial" pitchFamily="-72" charset="0"/>
              </a:rPr>
              <a:t>It is intersection between: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500">
                <a:latin typeface="Arial" pitchFamily="-72" charset="0"/>
              </a:rPr>
              <a:t>Analytic techniques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500">
                <a:latin typeface="Arial" pitchFamily="-72" charset="0"/>
              </a:rPr>
              <a:t>Six principles of formulating (in later chapters)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500">
                <a:latin typeface="Arial" pitchFamily="-72" charset="0"/>
              </a:rPr>
              <a:t>Executing blue oceans 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en-US" sz="2800">
                <a:latin typeface="Arial" pitchFamily="-72" charset="0"/>
              </a:rPr>
              <a:t>That allow companies to break from competition and into uncontested market space</a:t>
            </a:r>
            <a:r>
              <a:rPr lang="en-US" sz="23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-72" charset="0"/>
              </a:rPr>
              <a:t>The U.S. Wine industry faces intense competition, mounting price pressure, and flat demand</a:t>
            </a:r>
          </a:p>
          <a:p>
            <a:pPr eaLnBrk="1" hangingPunct="1"/>
            <a:r>
              <a:rPr lang="en-US" dirty="0" smtClean="0">
                <a:latin typeface="Arial" pitchFamily="-72" charset="0"/>
              </a:rPr>
              <a:t>For strategists, they are looking on how to break into blue ocean from this scenario</a:t>
            </a:r>
          </a:p>
          <a:p>
            <a:pPr eaLnBrk="1" hangingPunct="1"/>
            <a:r>
              <a:rPr lang="en-US" dirty="0" smtClean="0">
                <a:latin typeface="Arial" pitchFamily="-72" charset="0"/>
              </a:rPr>
              <a:t>The first tool that they will use to guide them is called Strategy Canvas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U.S. Wine Industry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6387" name="AutoShape 2" descr="data:image/jpeg;base64,/9j/4AAQSkZJRgABAQAAAQABAAD/2wCEAAkGBhQSERQUExQWFBQVGBoaGRgYGBscHBsaGhgXFxgXGBgaHCYeGBolHRcUHy8gIycpLCwsFx8xNTAqNSYrLCkBCQoKDgwOGg8PGi0lHyQsLCwsLCwvLCwsLCwsLCwsLCwsLCwsLCwsLCwsLCwsLCwsLCwsLCwsLCwsLCwsLCwsLP/AABEIAK4BIQMBIgACEQEDEQH/xAAcAAACAgMBAQAAAAAAAAAAAAAEBQMGAAIHAQj/xABFEAABAgQEAgcFBQYFBAIDAAABAhEAAyExBAUSQVFhBhMiMnGBkaGxwdHwBxRCUuEVI3KCkrIWU2Ki8QgzVMKj0jRDg//EABoBAAMBAQEBAAAAAAAAAAAAAAECAwQABQb/xAAzEQACAgEDAwEGBQMFAQAAAAAAAQIRAxIhMQRBURMiYXGBkfAFM6GxwTJS0SNCYuHxFP/aAAwDAQACEQMRAD8A4e8SJVWNQI20wAEgmEBQCiAq4G4j2SsC/H2RGUxoRAOoveE+0QoloT1UorQsLCghiwDMCkhrMfGPUdPcROmlappQTRISG0pclg3jeKKhRgiXMPGGc2T9Ndi8ys8nqUV9bMJ3Oou3rDCd06xEjDraYoh2qavyUxIim5fiyAQbb1rBGKTqlhLli9b8Yg8lMaGO2kFYvPZnWITNWSZiZayVagR1iUrHeYFgrvOARV2gnL8f1hIaoJtUFudib2cUvB0roNLmrw/WTVnVLQA2kMkBgmg2a/nHmc9G5eAWeqWtQ1MNR4g2YAf8C1Y71lJ8m3J+GZoQ1tbVfPYEmTaEBNzvvGgUHDAWDAGnhEQxwchqjePPvoUdNmF2gO2eelQYJx10TepPDlBCZ99QY7QsM5mUkj5xKqa4Y2Ivv5Qm51I8xWYhIGm5P1SMmzdwa3MBT8Ind34v7Yjw89CWHC5JvFeVsCg+cSQCHNd4xWL/AAkAH3QIvGhIDvXhwiPDrSpRqbXhdO1sJJOmqbvJA8a+UYJxIOlRDs/1tEQQioZR8eMYqSEipYavZdoOwNwyViSkirjj+kD4vFLcMAxNx7okWpJAajmNpiU6XqSk7UhLSdtDEScyFjd2j2bPsEin1SPRh5ajUFJoxB+qxJLlIGoF6esFzj4OpmmIFWbzEDTJRYEFnNfDaC1jtKZ7NeNtIcO4+EDXR1AikOhValmgOdJFXT3ReG0zDBgX2tYRArDlLuKKF7w0cgHEUdf7m8o3+9sSBYn2CGEvDJIbTfgPjGmIysJSCUqbiDXwaKepF7M6iDrkkbu0eIAV2T2XN/CMTlbMRWj+EbTJJSAAX3taBa7MNEiMvFARvelfKCOpFinSwuzQOcS1CCRsYiXjQopDlx9VidSYdiQS3KgVGke6gogFvGNCrtLDsDEcnCEg1DjnDP3s4ZuOMZCv7geJ9Y8hNEfIbE8sPekSKTv6RrRh7Y1Sa8ouOYCQXG0aGJGqWjZABvBs4iSYIkTGcRGpIBpaJcHI1qCRvAfAA/DAKoe8932hnKw1LvpBjTD9HFzEOhJfxG3KCsNgJstA1JIDV7NuZMZJyXZlMX5kfiv3Lph1MnCn/QBGvTSSCa8UmCEyGw+EPL4xP04wgF6DSkv6RBctn2man0zX/Cf6FHwuVyyolalJSfygE+2BkYIIUqhKTQE8PnBK0szKoNy8CYjGun/uBIJ2HCNKlJ9z4R0RHDUAUdLGnwpBYl9mp8oTYhIKy8wtx9wg2WogHi3Z5wZt+QpGYnBzFkBFa/DjaAVZRNq6WbY3hhLxTpBrTYfKCp+ajq60NhS8cs01skDSJ8RgVuA4DDjG8nDqSRw4wQMYFFixaxglYSUgG3KkB55LZoOhAwlrLWAO8a4nDqYOb8qxKhkhyqnhzsINlzEmhHmbwHka3DpFsyXpSGqRxH00b4VZariD01cgV8Yhn4ntVQ44wFPUqFqiM1diHu3xHOBhPJUX4frBcyZpAJSQLOQ/lHqZiHfuqtBTrscay0nvWPBo1xkpVwVPdtoI0FIcgsD77RkpZG5PFxCat7QSCVMJdJoedo1xExYFACxctb2wSlTuSOzxrG8yf2gnbY8Y7VvwHsDYfEa01DERMubtUCI8TiEpSSKvSm/hEeEWdJJFzxjud6OJpcsPej1I4RBIlpHEVNz9PE6kkuQPTfjAacW//wCt28oZbo4l6kKLKtx4wKcEkKLN6wQcczAjS+/CDEJ1Jf6MHU4nUAGUpgWALeMQYfEF2IAD3IpDQgAgaSfrjEc2cEOnTa1ICm/B1GmqXxT6RkD/AHwfl9kew1vwdZXCKneNpjPSke9UxbfcRuvCmhIfzi9oYhlNqY2jaYHNNo2EguN3jNZSlQapLE/CO77HGSpCiHAcCMkqKVA2MbyMRpCQRTl84LmYMuCl1agDVnD2BhXKnTOGuQ5qpCj2wEk6lP3jtSLXjkrEhagkaSAe9xIHyiq5DlJ1FVCZYOoOPfY+AixZzmaU4KYopIJZKQSx1agbWNAS3CPIzu80VDyrHjcdzfMela5WX5fMEtJ6wz0sSadUtKXpxd4jzDptNxqUpVLlpKtKA2r8Sgh3JO59kU7FZ8ZmFw2GYBOHM1WsXUZqkqPg2kCDczz2QVS+olKlgIAXqXqdYLhSaDTtTjHraIq1RWfXdQ1Wrz4789u5aZHRbEKExX7sJQAS6w/Cid+HnCDpInQRLMlABstCWJpY1aLtJX1ksTEkLQsOCPp32biDAeOlp0mjE9kG9S7nyDnyjxcPWZPVUJR34IOOxRsTkiurQpAUX1OGJYir+kZhHHZWCA30Ys83LZq9LMNaqu7pBNuD39nONJuUKM0qTMYO9TtVg3INHovqISW7R2nYqakqlqOlJINjU23pHuORNUQAhTXFDexjrXRrouZqgOtLEOwccWMKpHRTEYXGOlYmMp9JJ1XBpt5O/CL6oqnfuAk2c3llYGlSagvW/GCAqYtgEqACvL3UjrWFnMNKiFBKikApBoCdPNyjSfOCkYZKP3ktEpxcpDH2ekYJ9Zpk047ovHGmrs4/i5tgW9eEbSVpUh3NBUvQRe886OSZ6iVASiK9kA340Biq5n0VmyUqEoichwXS7jdik1h8efHNVdMSUKIcHN7NS52hgc4koKUCSmg7RO55VhDLUsAJWnSfwuGiLGzSmZx7IhniU5UybOnYOZh1oB0IrsQCeEG47K8OyCqUmoq1xb0ij9G54Q6l325RYk5uZgAcMBxFXLmPMyReOTVloyVboYpynDEUsaGNFdGpNQDRV4EOJCHcpofzRLKzNAvp9YX2+1j+yazejctIYDUDcQNMy2WKFHhaNsVnrTOyKBq+N/IQBnmdMUFLO9fhDKOSToRqPYY4bKpSmeUGB3PwaCDgZKSB1Uo+Lv5mEw6QpCajTaxjSd0iTqAIZ6E7mDpye8FxHc2RIIpKAPIn1aBJmW4dnMttzWBk5gkkABQPIQTiklIdiBdiPiYFyXkOzBZuWSFFtBbav6R7MySWCAVLTwiCbmiUqa3j4XgmZjFFIWKEj6vDasi5F2BpuU4dBb7x2t0s/q0F4fo2ibRE5JLcDFZy6YVKUV7k14QxyCTMC6H+Z4vPVHvwKmm+Bt/gdf8Amp/pjIadcr8w9YyI+tMtpj4OVYjLy5UQVaxq1WcPzgqRlSiFUqkVcim/uizzcCZqlyyp0JJlpowQW1JS+9d94R4nCr06lDSQQ5DqJ/DUeO0bFn1KhHChPgsK4JIZjXj5QWjL9aVAskBOrxa7nwhj1hOlwlJVRRatN25wJiMDMSOyoKSoM9hT8PMFxWKepqfNCoRScIFFuVAOO14lmzphASs1TSoqANgYaIwCiRp0pBpqUwDkVB3BEb4yQUTCEq6xNnUCzDnvFHmTYKDshnCna0aEkuTskElxwp4xXM+zteJmalGgokMzDwG5uT8hBmJwqxKW4ASmpAN3OkDwuf5YV4HDqmHQhBUTsASfQecNgxQTeTuK2Dy0GCMPhtbvfb69IKkygAPreLR0c6IIxqxLCggk947cYrr1OkTboVdEukisJN0L7chZ7STVjbWngoe0U4EdMx2GRMMvqkJH7qbMcU1FWmSg8g8yYR4COU5rky5GIVJX2tCiNQ5UvuIu2Q4hcmVOGp1lOG0h7JUZsw+FUKcRm6jGl/q91t/H6FIT30Md4XJVEgJUHDnejOznj8ozF5WtJOpIPgPbEmBzsICSdJ0gkmxu4HO9OLGCpfSAEjWCsHV3QCU7soDgCRHjUaagw/oXidExNTRhWzW+BiXpNOUnHAs6VNbleN+j82UpQ7OlTNXzYvYkgO8MM5y/rShYIuDz8Hj1cft4UvDIOLi9im54konK0sAtKF+9Br/IIG/aS0BmLClDzh1nGF7css4KVp4G+unor1hXPw2kaiFpPAnfiKU8OUed1arK2PFPTYL+2CpQKiA+5FY0Vi0uCKAs/wATBq8ChSXY8jZxvePcjy4GensgipqAQBt52jOlYyjJujyUtSgQEBaVDSy0arW2pAWZZBhRLWZklckpT30gn1Dxf8aUypZWSwEc+6VZ5LnBSesWUN3Xo3EtGvHCUXyPPTFUyuyMqBT+5W7Kqog1Gymu0e4UKlLeaC5UdOnukgVYRHKxcuWh0LVyf2iN8FmpmJOop0gkvvZi3sjVODmm3wZbTGmOxiGcDtH8w9YHk4vUH0JpeE8zNSx091zVXv8AGGMkhMtMxRAH4qfKBNzdLuKlQyRhZa6sR5xBjcolrIekS4DGhYToFKvyhBm2cFM8hRJSC2mN+OS9K0rkS31UGLwUlOpOkkpD1MbJUl0qCE6TSiajzhbjs6SUukEEUfj4xAMweU51JU9LsaxmlCU1bVFlsWtWSJKtaVFJ4A0HOBMfId0qUpXiXgfD50UpljUS19wYYzZqVaSfZvwiGPIscqyfJnO3wIPuBCuyojxr5eETYyeQgvMUH/CCwPCD5y0pcEB7hyacoU5hpV3kgjlHoNQftULciTJ8S7pUCSRTekO8umTZLqRL6x37wZoXZbipaWKUgEcoa4nNETAxWqWeKTHkTft8bFVsef4lxX/jS/ryjIB6of8Akn0jIrrh/av1Drl5HMqSeqnIlkCaW1gsktupiBRo0GdIThtCAlapZaYsjtNcqQHqYMnTMPjVpUh5o0hK2VpmJ00IKTVt2gXNMrkCTNTLmoQFAMma+sKepSdnNYzqrqRqvwU3792ypAOkWJ7xBpY+IENcSkTJXaBLDazuKtGS+jExM1KSgrKRqd71BDGlYtM/DibKJSESZruUnvX/AAtelzD5ZxTTiRUHvZXMNkurDTUMAUkLdYDEpDlOoVSSC0FYbLzikyNOuWySgnSDKCg5AAuacYbiSFWmBZYAy1PX+E2fxguRhxJlplBahRu0bJckEgUJuIg87/kdROfZjhBKlzkrIWdZGo7vLWARtpdTjcGGn2VdI5eAmzpqgFKVLZIcV7QJHx8iN46r9l+H6uVikqJP796hVXQkUBH+nZ4uolI/Kj+mPcw+1BOzPKO58nZrMC50xQZIKyQkGwJJA8olwGLmS3MtZS4Yt9UMfV3VIGyP6RG8paT3SnyHyinpe8XSfKq8TippfQuYrlLJ/tEPOjeV4hJnTMVKmykmUQlS5akgkKcBOoByATbaPpHXzMUv7UZerDyqs6lBzYOndrChhc0axS3AopPYpXRKTKXNZRCk9Wu7BjpUDXiA7ePKF0nHdWVFDAEXHAit9w4pEWAUZaFqSUsp0l7mlQN+7xa+8Zi0tNVpG47KSA4NTe+1o+d0tSfjYruNMlx+hSFdhbLBJsrSynB2IZ29IeZdnirKGlKVLZ9wokt5EivJoqeCwpmoKaakkHSulBqHe24RNhcdMR2SAATXUXuaOTXfaLxyyhww/EsXSHMUpnSdKnBUkKPByR/7QUcKkoT1pbi5Fw7U9TFbntOlOLhJPMFI7JB3DgN4w8rOCQ6SgsSR3n7VxYuRbgYOWam7ZWO2wHNlI1d0rSKhSTSg3Hr6QvwWZqRNZAYEW8O872F4P0aEpMt0uak0FRbg4A23EaSpOkKLdrSbByCW9Q0Rpdjt7Ev2gqUtLoP9wPEbsY59Lxiheu0dky/E6VFUxLhbAhnAA3L0twibPOg2CmdsS+qXQhcql7Epqk+kejhzxUKmhZ49W9nEJuJXKdBF+MRIxykp0gsDeOm5h9nCJoLTUk7Eo0qHIkUPpFcxH2WTpblSkqAtpWl/Qxpj1WFrci8UkVqTNKgA7B96+yLBjpB0BSFBgxI9j+RiKZ0HnIoHfgW94MTzOi8/sgFIcVrfk0ZsubFKSakhKYdlE6rfiapbybnCXN0ShrqpSzRzseMWSRlK0aQGZu03lHmK6KImkkpJL1Zx4xPB1cYNp8M5wbZVMBOAGkKcHjxiKeooOospIJH0ItGG6EhNUqUx2IFvWJsV0MASQoqAU1S39txFH1ePV7vgNpZWZOJSpQp9cYtOCwQDKUexsDEWA6IIRMcKOlqOReDl5LNKFM6lmiXNANozZskZuo/f/ncZRozEZpKCApnqxDfE3iGZNQo93Z9n84yZkcw9WlNQiq3PDYRn7JWConukkAvajJiacau/f9/uPQN94SpAJQA5a3O8CrloUojTYD2vDFGTLSgaksB3VOCCdxyiNeTzAoOg6yAQlwxD95Jt5RXVFXTOcUV79nI/PMjIsP8Ah2Z/lL9B84yL/wD0e8GleAvOOjcxc9a5ASZxIUFJASzXrZ/fFp/ZMvECWvEI1LDBwSCkgVbiHrWAsNj9aUGSodmYy0LLFnr6Q3nYwq7qSgoUHKhRQ3Y+EYfVdUzZCvqKcbl+ImhKCEqTrZxRYQNzwJpaJMllIQVyQozSEMQoVFTR/lDVOYqSuZrRpSD2VbFLD2vAC86ShdEFYLalAvprUabuIVtJUF6Vua5fkso9qZqSCaS10UGo9L3v4QUZks6sPpoBZYcKAqCFQbPwZKVamWkuA99KtnhXLwRT2Eq1IIYomO7j8pEB3HgbRXBZ+gaiJc4q1CqTpJfT3gwO4pSLTKxaT+oin9B8YqacRLUhUtko0gtZ1gEHeotFmk4NY4fp6fGPc6Vv0o197mLIlqZFnBOlWkFQ02BFCN2ZzTg/hGuUTyo6mUlJr2gRXjW/lypDFOG4knwDfrGScGUpAclh4D0sI1aXdk7JFTBVg7B/GKB9peblGXypykBWme2mooUTQLjaj+EdA6jjWOcfbxJ05SG2xCD69Zw/igyhq2fAE6OYZRn/AN4mJQESpYcAlRmMAS5UdKnoAbC1IZZpNmGYf+zsQyVbpFzqc+ccxlZhMR3VEQxHSeeWOtywBJSna23hAj02BcxA5zfFfQukmZMT+GSd/wAQ24VpBk2cVENLQkf6FEbcFAtXnFB/xNiAO8Gt3B8vCJZvSrELJJWATslCQB4ACkCfS9O+IgjLJ/uo6Th84SJZldUpKgmqyxCjQOVC1WoW5PEWExBkgK2NSGoasWI4FjFa6NZZPxk5OpaiEJKi5JAPdHZfir2GOhZXkCZNVdsiwUKJJu3KPE6qEFOoFqfcDw+cLmAApoHIKBcuCEkbVHthphj1yHmJ6sFwU7mt3FoIlYjvJ0ANuLeMb4YObv8AW0ZbGTZLgsFLSwAUR4vBOZZ1LlgJ/EaNv6CIMRNAHZpqtXaFqZaQonffifOG16dh3KgWbmhVYtxA+qRFMkqWxqa9428OcSqy5IU6Q5NnLJA5tWNpSZhmp6siYovUDsJa28ScPmTSsik5aB3ybUA3aDcPhZYHZSFrNeID8YCVPKV9maFKDhR2HEB7Dd40kzST+6WSK6lWFHcniIKaXb7/AM/sOqXYYhRbSgAO+o0dmMDzFq7SNTMWbiffAYxAI7LBIuXvxV4cojwCAtZKCpibqanEjhFL+/4DqJfuqtiSp24+Y8IydILgOtzc7NuX5wfLxAU6ZZc2A2bciIcH2gpNC/ZGkbfi9kDb6fuGkBJLqFFBKQTUU5bR7hp61E9rsgEs9jzhwE63FKkJHg7n2RBMw6f3lmJ0irQdNL4HOCFOESxmkuXFHpGsljLmJeoINK78YPVhdUuaRyDEvAWEy8pTNS4QWNgQPbBa7CONGS1pmyCwLIVY+hjSbN1IQQ46skX2MTZZlKkiYFkENSreFogyXAqK1pmUQoUrs0c47sFPY2+9K/P/ALoyNf2WjnHsT9oGhkWX4CapakrPZFdQACl2q/hDGbNVKVRRXLA7KTSu4J48oGGfTBRQApeo9zwuxOK1pKdTAkXD23HAwGrZoeDIuF+o+GZonkLKjKSkd0mp56G2jyRLRMxCiH7csDWmm9DpPGKymQkOesU9WD0YhmLilYkw2LWhalAgnSlI7Vwl/MGDL3E2s3eJdkZapUkoXMKtTgqFDyYQRLyspQnV+80lxx/WKphs6WCkupzcFiE+cHYjPFadIIBu4NS3Ow8IX1Eluinq6VvFl56JgiYv8ukMNwxs/nFpTHPOgOYleKmBSiT1Tl+OpD28Y6ChY4x7/RS1YkzNknreolj2IZqlN2Welzzr7IyQpTdvSDyJjdZImipfaZlKcTgupXRK5iA42NWVzYtSLY8Vv7QUvgV3DLlV/wD6oHxieZ6ccmvDCnTs+Vc/yKbhJypU5LKFjspJspJ3B/S4MAyrx1vMMkl4lGmfqB2WKlJ2Ifblv6Ec8xnRKdLmKQNCmZjrQAQagsog/rGXpethmWlumdy9hbLNYZ5ZgStYADnw9PifKNMPkE3UAyXv30U5kanAi85JlyZEsGWpJmkOVK9yYXqupjjjs7bKp6d2PejM4YWUUISFKV3lHiKMOQr7eMHozpZLqUALaQL/ACtFeyvMCpKFL0jVc7A6yPLxhihbAukM4oPj6iPnskpanqEc3YenMCohyEir+20bycaNTB73NoVoQCmxSzePH5xJ1ACQSpzqDvSh3HHnE9TF1McjMElWkVuW4HiOEeKxQCiG1GEUqc+plUSopNKk39nwiSWSl9NyL8qbwXN8MbU0OFLOkkXGx4bn0jUz9SdJcIemmj+kLJOL0lRKitZAo9KDjxtA8jPAFsvQxUwRYjsp1F/H3Q0W+UdqQ1xeC1DTLCZSWdj+IiggSfLqZUpyjdSbqPBhYbQDi8Qp3ClEqJYE0A1Np5N8YbysSlKUpSl9VHF2PPevGKPJb5GjK+RdMmseqQAX7xKXH8KRxjbGyyE6E95TamPdS1jTeG8zCpkuvU6wAybsWqTAyZK31zFU06lKNQLMmkOm09u3C/keu3f9gBfWICJYT3+yC+wNS94LRihJSSlqDSHO5uY1UlawuaSFF2CUvQEtqAvAsmSJs5wpJQgBjxP/ADD19F+4ON18g9WPCEkuxAqR+Y0+MBzcQpMkXV+IiPMTIKghJIdRdXG9ByjfM8N2VabJ0i/EPTlCq9kzt+PBmWYl8OSR3lCnnyjbDLGmawKXe51GNJspKMKmo1KUwbahgTo2kCUoEq4Wg3zL77gTewZkeLZatVHB32G9dojRN0zHftO16NCjMcShImOQFCiSNzQABtvGJhOVQqWkrABYXbhCNSVMTW+Cx/fTwjIWftcflX6CMi2tFvVBlgCgL+vujx+Q84FGKAuCPEfKNxjE8vWI7+D2iUkfkHpGdSN0tGS542JiQLptAcl4Oo9VJltTUONvc0DnDA2J8wIlVJ1FLbd4M+qtNJcaKcQqteUSjD8D6/pBb953yF+MzjEYFPXyJuhYITQAuDcEKBBFB6CI8N/1BZgmipeGXzKFpP8AtmN7I86XpP3Rfin+5o5iu8e5+HO8fzPK61VP5HWFf9ReM/8AGw3/AMn/AN4iX/1EY9XdlYZH8kw++ZHK1xkqPRMJ0LF/bbmiwWnIl/wSke9QUYUZZ0oxWJxcoz8RNnEKBAUskA/6U90eQitJhn0TQ+KlHgpPviOb8uXwY0VqkkdK64srsivM1qCH+t4Ty8vmDFrmLSVSyAAQr8OoEp4gAA7HziyjDv8ATRInCnwj5nFP0paonrrooJ2rEczBlKVTNOoLLaAfw6EEKCQkG6lu4NhAkzEkzUhL6QzuGOgGrlV1cItUqWpQ2px8BtGFIfYxTJkc5OcuTOuh1JPVRWsdiEoSZSCNKVABYFCDUqPOjEcYYJxPVA6gCCwPnYgeYMMJuB1fhHmPhEf7JXYKYUoBSlohOKlsK+gl2kezZ6EpVfsochq0F3td4iOYIEkFZUBq1B2dhVI8LRPichM0NMW/hTm0aT+jwUkJ1lgXFBSjMHsIksSpWI+iy+4Cy+SWCioNMJmaSGJKlFvKhEHJnhaUk1UCH4MQ9hy4xMvLV17dXSfDSafH1gefglAqIVVSgXdyGYcOD0gOMm7JPpsy5ieYiWEaVABCGVVveBeKYvNkqxC1E9aiWElJYAl1AKPvi35jLKwRVmIYFjUsSNnatYpk/JiiatKZa+qEpkquSRUeb3AjZ0ii09fIFjmnvF8Pt7i0JRKdKASsnt1sLakub0anKCeuAnpAJCeyUgmxpbk9YEwywFNpqQk8AFaO01OEDYDF/vdcwapSQdIbYsKg3FPIxBwb39xnuh5i8YqaVBywPasS9BbnTyieZjVaNIRQXArvSAcNL1PMltLKlMS5vao57wxlzdBUxqs8LlnJB4NSM9pS3/7GUmDYPODLX3Coq7IYinFzGsvFBwW09o+QBdzAWFm6gdII7RqfxF3I5AQVNlyykaVVftMKl6b8I1Rhr9lbJFFv8AubNw61GYlTrLMnbx5QPMwyFSwXCVBVNVj5eMbYLDsySzUApVt1CI5+H1zhpBUlPzeHivUk32QbbA8zxBldpaOuSndNGcVHrAWWZ3LQkKSpiSXSqo5gmGOf4vqkKKQUAvqJ4/J4pmOxaJa0qQzMC3FW9OcVx4tacKJybWxZsxxMmahFypJUskBqA00HcbsYV9HZPWy1KFRrUdn71H4htoQz80U1VauyzbBLkgP5mHXRgNJlkAMXceJa17RXJheLE/iq/UMHs398lt+9f6JfoI8iH7xheMz+lUZHnVLwdYqVmr3TKX4OD8RHqZso3lkfzU9kJswKk3QqWOYPxEL1Je6j5x6ccCkrs9eWZp0WlXUfm0+Y+bx6lcoM09I8SR76RVRJOx9kTJw5gvp4/wBxyzvwWxM5X4CFjkQfdE0vGKfu+xvnFTl4f/kGC5GYzEqACyeRBI9SPcYjLpl2KRz+UNOlU8qwc1w3c/vTHL1BzHRs5zTrMJOSsaV6QRwLLSfIsDHPGr5x6P4dFxxtPz/CMXWtSmmvH+SOZKIuI1lQwxlQnwhfLvHpJ2jA1QQiG/RD/wDIR/Gj+8QoQYbdFi04HgtH90Rz/lyKYv60diMkcI9ZrAekTrSv8qXq9fgR8YjJVug+TH3GPk9R9LoM6spUVAB33HACx2iQqJqQCfCNsRiEsCaAqVU8tNPcfOB/viNiPWHcqdCqLqyXq32jwyiN4hXjBsQfP5QLNxKjaDrFoNKmv9fXjEUzFtwPir5CBOtUafD5xsUhPeSqvBvnA1B5CFTyR3kA+ZgNa18X8B8xEulJahS/iW8ae54lGBQbTEn68YbV5QtC/wC8l6v6GM1pVZnhlLy8CyomOHG4B8RBtdjqFX3WN04I8/KGXWkC9OEaKxYVQqI8KQts7SmBdQpLsSkO/wCsAzqOyuJubm7fpFiweD1VBWR/qUNPozmCpWRy5ZCg6lPc+P4aUisYJq6JPBCXZCXDSVzEMpKglKSe1ubgigp5QKvDVCgA4DMDuD7otWKxAShTcD7j8ooOXzZ0walJpQFIpzLn5RGWFt+w/ieb1fT+k1p7jIAqSP3nVqLgEm/1aGOAypSWBVqtUGK5hlKnTNK+whJsKjwi3DHypKATYVsY1penFRRKMVW5UempKJZStilnBeoIU1dzsY57MLpsTcP4xY+leIM1SSF63JAYVAJcAncwgROMlYUpPaFQNnH5uIj0OnjpjtyZp7yGeSZGmbJ1LWhAK9KdW5AdTnhWkP8AColIBQKqkgJ1JB7Tm7cKgQkxfTNM8kdUiSlQY6QLsQDa9gYjwypyESyGSqWCSvkWOk8W2iOXHknevbwvv6fMFbWh/wDss/5p/qjID/akz/PT/SIyMujJ5+/oduLJWInJDalgcNTj0g/D53NTQhK2/OkH2xvOyqYjvIUnxSffaIEyI1twl2R6q1R7h8nN5bvMw8svew9KMIYIx2CUzy9HHsA/2mnpCHqYz7uIi8cX5KrJJeC2SsPg1qASJQpuoh/I/VYYy8jkM+hJHEAt6kt7YoWhollYhQqCx5U92/hWJPA+0mVWZd4otnSXKZQwWIUlABEpRBD0IHItHHZnePjF+xeezlSZqFLUUqlqSXOqmk7kP7vOOfTj2nj0ugg4ppmLrJqTTQZNT2RASkdqm8THE9kCJcuka1iNy9ndmJq9iBAh/kWEOtA01K0keoaLN0U6GyVKnKmEzCiUtaUlgNQAbxuaPCnG4lSJUwoJSQoEEcyN4jkmnSKQi47nWpuAnJBWUEI4vbxALj0jJmCmBHWJIUGegUBuGJKR7IV/ZRjp+J1LmTlGWgJIQDuouHVc0DEPvHTsRlYXXUUqYhwxodlJUCFDxHg0YsPRY73tmzJ1mStqRymfnaOsmFS0KmKJJSlaVroxI6pCQVMx2o5cipjTrUqLKQX4KRVqVZqioqHhivAKwuMnadIUpaVKKUoBVRwUGnV3BYO+7x71AQrUUhKnepSVE1qQAC/auBvFM2DDN3TOxZMqVWqF8/o+kJ19WQn8ydQ8HsRe5EC/sb8i5iT/ABA+8fGLUmYkp3JII0NQOGdSje9gBZ3NoFlYYClH8o8vPGEJVB2bsWqS9pUIk5dPTaa/IpI/tJgzDy5qe8hKuYNf9zQ0KfGIFzgOPp8ozPculRCrFkDtIWP5SR/tcRqjFS/zAeNIxeaBJ7XsjZWMlqGzc4XRQbTPdSbggji8bfdeSvI/ONP8MGc0yWFIWliCOyFgfhKeLWXezuLASsxUks5FW8Idx0pMbHHW2Hfd1cx4kfOJ5eEAPaJWQ3Bvr9YVTcwe5MNMDNKpYa9a+CvfWkGLiO8VDMAaqHk3stHqFFct20kj4VB5h4hlIY/T22vBoIAa31/xFk9XIjWngUYwdh3KWILjkoFjwBAI8CYqiekRSBpDh9hTaH+ddIJSEqSntrUCABUVBA8ucVORgHsWFLW8IpjWle0eT+I5VKaUXxyNcBOSpYVpZ6w4mTgUqNg3jeFUgaEgJGzx5j8aUpGzCvnBrUzAp+QY5LLmSSVpBXVlWI4RRs3wPaTLcOVUJi5Ssz1On3FzFfzaQ0xKuBr4UjZhemQjoqWIlFNDxIhrLx6iUpPaJAHItuG5UiDPyVKS+76fB6fGLjl2DQmXLSUpCkp7wAqb1jTmmtKbQNAr+4I/P/sVGQ/6uZ+ZPp+kZGLU/IPTXktAx42doHnIlTO8hBPgAfW8FTEACo9I1MkEBt7R5OrwfUaRZMyOQosEqSf9Kqf7ngLFdGm7iweGoN7Uk+6HqsGx7VY2GDHsh1lkuGI8UX2KhOyacLJf+Eg/r7IXzMMpPeSpP8QIf1i+qQB6xuZD099qB4tHqX4Jy6Zdmc5mIcEcR+kUybQsbih8o7XPymUq8tPkG9oaFuL6A4adUpUDxCq+0F/ONeDr4QftJmXL0U5f0tHKUoDWrBmBxGkgxf0fZPINp00f0m38sSyvsrw4NZs4/wBA/wDWNcuuwtcv6GddFlT4FOT9IOrKlUcpUkA2GoMTCydlk/EJUJI1A3FA9jRRo9LR0TA9BMJLtL1/xqKvY+n2Q8lSxLSAkAADgB5UEY59alvBfU1w6O/639Cj/ZtMx+XTFheHUuRMbUlwFBrKQzvc0NC9xHasN0skLlawVc06FageDN8W5xTDNfaPUztoRfiGRNuluM+gxtJWzTNAZ89UwpSAovXtEAAADSK0AEeycAAKEHzU3o7RtMmUrVuNf19sRqIcO4JtU/MH3xibcncjYkoqkTKXpoVJHJq+QeNhNet/5T8oj0GxL8NQB9oAI9saIn9nUHbmX94f2x1UcELmJ3bzDe9oFxEhCrU8okweIE0hLX8tn2t6w2wWSJ0lRKjvVRPpX3+sNCDm6SBKajyVqX0aKzRvOg9kNcDkSUXYnnt4cPbDVcwjscD6uzWatR6QJiFEU4xfQorcWLbexMnHN2QKb+6KPmVJ0zftq/uMWhNYquZI/ezOBWr3kxDLJySRqxxUXsDKmPD/ACf/ALSSDV1f3RWgr69R8DDzK8aZcrSm4NzsDWnG+/E8IWMQZMqitT4LBPxKJQdZvYbm9orWc53MnBkUS5cC7cyOPpHs2YTUl3uTfhSAsTNKFK00cM3haNUVWx4HUdc5uobIGOX9jVZq3rziZBSg0FLbe6AsbPUkpQTRgfWtY9wUvUphRvlDM89sPwuJBWQLE7/DhAWcTnYtqYtdr28Y06opIIP4m9I9xWGSV6nUHowZrPvDRSseDsHCmUkIQA7PWri8RZnNMwdoVBgpWXEOtJDamAP0zRHMlukgcSa+kWTR0iqYzLiqagh2dgOQPsiyDEBK3NKgAXqPdAUvDHrAxYdkgeJb4Q5weXpXMD3qRSkUySurDfs0Rfelf5g9IyPeo8IyE2F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800">
              <a:latin typeface="Lucida Sans Unicode" charset="0"/>
            </a:endParaRPr>
          </a:p>
        </p:txBody>
      </p:sp>
      <p:pic>
        <p:nvPicPr>
          <p:cNvPr id="16388" name="Picture 4" descr="wineri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4343400"/>
            <a:ext cx="3810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pitchFamily="-72" charset="0"/>
              </a:rPr>
              <a:t>Strategy Canvas is both a diagnostic and an action framework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pitchFamily="-72" charset="0"/>
              </a:rPr>
              <a:t>It has two purposes 1. capture the current state of play in the known market 2. propel users to action by reorienting focus. Ex: competitors to alternatives, and customers to noncustomers.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pitchFamily="-72" charset="0"/>
              </a:rPr>
              <a:t>The horizontal axis of a strategy canvas contains factors an industry competes on, while the vertical axis shows how much each company invested in that factor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Strategy Canvas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Strategy Canvas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18434" name="Picture 4" descr="strategycanva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22375"/>
            <a:ext cx="7620000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-72" charset="0"/>
              </a:rPr>
              <a:t>In the U.S. wine industry example research showed the over delivery on prestige and quality</a:t>
            </a:r>
          </a:p>
          <a:p>
            <a:pPr eaLnBrk="1" hangingPunct="1"/>
            <a:r>
              <a:rPr lang="en-US" dirty="0" smtClean="0">
                <a:latin typeface="Arial" pitchFamily="-72" charset="0"/>
              </a:rPr>
              <a:t>They determined many drinkers were turned off by wine, saying that they saw it as pretentious and intimidating</a:t>
            </a:r>
          </a:p>
          <a:p>
            <a:pPr eaLnBrk="1" hangingPunct="1"/>
            <a:r>
              <a:rPr lang="en-US" dirty="0" smtClean="0">
                <a:latin typeface="Arial" pitchFamily="-72" charset="0"/>
              </a:rPr>
              <a:t>The new solution for creating a blue ocean in this market should be; How to create a fun and nontraditional wine that is fun for everyone to drink?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Strategy Canvas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-72" charset="0"/>
              </a:rPr>
              <a:t>This could be extremely useful for the company we are doing our industry analysis on Nike</a:t>
            </a:r>
          </a:p>
          <a:p>
            <a:pPr eaLnBrk="1" hangingPunct="1"/>
            <a:r>
              <a:rPr lang="en-US" dirty="0" smtClean="0">
                <a:latin typeface="Arial" pitchFamily="-72" charset="0"/>
              </a:rPr>
              <a:t>They would be considered at the top of their current market, however they could grow and expand by looking at a strategy canvas</a:t>
            </a:r>
          </a:p>
          <a:p>
            <a:pPr eaLnBrk="1" hangingPunct="1"/>
            <a:r>
              <a:rPr lang="en-US" dirty="0" smtClean="0">
                <a:latin typeface="Arial" pitchFamily="-72" charset="0"/>
              </a:rPr>
              <a:t>This would allow them to point out key areas to reorient on, and create blue oceans for themselves.</a:t>
            </a:r>
            <a:r>
              <a:rPr lang="en-US" dirty="0" smtClean="0"/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Strategy Canvas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20483" name="Picture 6" descr="nik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4953000"/>
            <a:ext cx="42672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3700" smtClean="0">
                <a:effectLst/>
              </a:rPr>
              <a:t>The Eliminate-Reduce-Raise-Create Grid</a:t>
            </a:r>
          </a:p>
        </p:txBody>
      </p:sp>
      <p:pic>
        <p:nvPicPr>
          <p:cNvPr id="21506" name="Content Placeholder 3" descr="errc.png"/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>
          <a:xfrm>
            <a:off x="946150" y="1219200"/>
            <a:ext cx="7251700" cy="4989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335</TotalTime>
  <Words>1190</Words>
  <Application>Microsoft Office PowerPoint</Application>
  <PresentationFormat>On-screen Show (4:3)</PresentationFormat>
  <Paragraphs>127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ＭＳ Ｐゴシック</vt:lpstr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Blue Ocean Chapter 2: Analytical Tools and Frameworks </vt:lpstr>
      <vt:lpstr>Introduction</vt:lpstr>
      <vt:lpstr>U.S. Wine Industry</vt:lpstr>
      <vt:lpstr>U.S. Wine Industry</vt:lpstr>
      <vt:lpstr>Strategy Canvas</vt:lpstr>
      <vt:lpstr>Strategy Canvas</vt:lpstr>
      <vt:lpstr>Strategy Canvas</vt:lpstr>
      <vt:lpstr>Strategy Canvas</vt:lpstr>
      <vt:lpstr>The Eliminate-Reduce-Raise-Create Grid</vt:lpstr>
      <vt:lpstr>Nike’s ERRC Grid</vt:lpstr>
      <vt:lpstr>Nike Id</vt:lpstr>
      <vt:lpstr>Nike ID</vt:lpstr>
      <vt:lpstr>ERRC Grid Continued</vt:lpstr>
      <vt:lpstr>ERRC Grid Continued</vt:lpstr>
      <vt:lpstr>ERRC Grid Continued</vt:lpstr>
      <vt:lpstr>Three Characteristics of a Good Strategy</vt:lpstr>
      <vt:lpstr>Three Characteristics of a Good Strategy</vt:lpstr>
      <vt:lpstr>Focus</vt:lpstr>
      <vt:lpstr>Divergence</vt:lpstr>
      <vt:lpstr>Compelling Tagline</vt:lpstr>
      <vt:lpstr>Nike</vt:lpstr>
      <vt:lpstr>Reading the Value Curves</vt:lpstr>
      <vt:lpstr>A Blue Ocean Strategy </vt:lpstr>
      <vt:lpstr>A Blue Ocean Strategy</vt:lpstr>
      <vt:lpstr>A Blue Ocean Strategy </vt:lpstr>
      <vt:lpstr>A Blue Ocean Strategy</vt:lpstr>
      <vt:lpstr>Company Caught in the Red Ocean </vt:lpstr>
      <vt:lpstr>Over-Delivery Without Payback</vt:lpstr>
      <vt:lpstr>Over-Delivery Without Payback Cont. </vt:lpstr>
      <vt:lpstr>An Incoherent Strategy </vt:lpstr>
      <vt:lpstr>Sub Strategies </vt:lpstr>
      <vt:lpstr>Strategic Contradictions </vt:lpstr>
      <vt:lpstr>An Internally Driven Company</vt:lpstr>
      <vt:lpstr>An Internally Driven Company Cont. 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Ocean Chapter 2: Analytical Tools and Frameworks</dc:title>
  <dc:creator>Chris</dc:creator>
  <cp:lastModifiedBy>Lafont, Matthew</cp:lastModifiedBy>
  <cp:revision>89</cp:revision>
  <dcterms:created xsi:type="dcterms:W3CDTF">2014-09-24T22:31:59Z</dcterms:created>
  <dcterms:modified xsi:type="dcterms:W3CDTF">2014-10-02T20:39:02Z</dcterms:modified>
</cp:coreProperties>
</file>