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5"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756"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15641623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53422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7128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34326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569947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3072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861049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41046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64040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04028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55997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299020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33065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72600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82889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7305262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721978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1089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2" name="Shape 2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991852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163705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5493335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125536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6" name="Shape 2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2434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658426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691721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813001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045200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0" name="Shape 2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574181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7" name="Shape 2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898156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185106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874677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38830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1" name="Shape 3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322388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7932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237823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232270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0" name="Shape 3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689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5" name="Shape 3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74991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81314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25216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66369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1353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33172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1" name="Shape 11"/>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2" name="Shape 12"/>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1"/>
        <p:cNvGrpSpPr/>
        <p:nvPr/>
      </p:nvGrpSpPr>
      <p:grpSpPr>
        <a:xfrm>
          <a:off x="0" y="0"/>
          <a:ext cx="0" cy="0"/>
          <a:chOff x="0" y="0"/>
          <a:chExt cx="0" cy="0"/>
        </a:xfrm>
      </p:grpSpPr>
      <p:sp>
        <p:nvSpPr>
          <p:cNvPr id="32" name="Shape 32"/>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3" name="Shape 33"/>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35" name="Shape 35"/>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a:spcBef>
                <a:spcPts val="0"/>
              </a:spcBef>
              <a:buClr>
                <a:schemeClr val="dk2"/>
              </a:buClr>
              <a:buSzPct val="100000"/>
              <a:buNone/>
              <a:defRPr sz="2400" i="1">
                <a:solidFill>
                  <a:schemeClr val="dk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6"/>
        <p:cNvGrpSpPr/>
        <p:nvPr/>
      </p:nvGrpSpPr>
      <p:grpSpPr>
        <a:xfrm>
          <a:off x="0" y="0"/>
          <a:ext cx="0" cy="0"/>
          <a:chOff x="0" y="0"/>
          <a:chExt cx="0" cy="0"/>
        </a:xfrm>
      </p:grpSpPr>
      <p:sp>
        <p:nvSpPr>
          <p:cNvPr id="37" name="Shape 37"/>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41" name="Shape 41"/>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sldNum" idx="12"/>
          </p:nvPr>
        </p:nvSpPr>
        <p:spPr>
          <a:xfrm>
            <a:off x="6553200" y="4767262"/>
            <a:ext cx="2133599" cy="273900"/>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youtube.com/v/0kRaR8W1fT4"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3" Type="http://schemas.openxmlformats.org/officeDocument/2006/relationships/hyperlink" Target="http://youtube.com/v/b19XIFT4lBw"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ctrTitle"/>
          </p:nvPr>
        </p:nvSpPr>
        <p:spPr>
          <a:xfrm>
            <a:off x="685800" y="1746892"/>
            <a:ext cx="7772400" cy="1238099"/>
          </a:xfrm>
          <a:prstGeom prst="rect">
            <a:avLst/>
          </a:prstGeom>
        </p:spPr>
        <p:txBody>
          <a:bodyPr lIns="91425" tIns="91425" rIns="91425" bIns="91425" anchor="b" anchorCtr="0">
            <a:noAutofit/>
          </a:bodyPr>
          <a:lstStyle/>
          <a:p>
            <a:pPr>
              <a:spcBef>
                <a:spcPts val="0"/>
              </a:spcBef>
              <a:buNone/>
            </a:pPr>
            <a:r>
              <a:rPr lang="en" i="1"/>
              <a:t>Blue Ocean Strategy:</a:t>
            </a:r>
            <a:r>
              <a:rPr lang="en"/>
              <a:t> Chapter 3, Reconstruct Market Boundaries</a:t>
            </a:r>
          </a:p>
        </p:txBody>
      </p:sp>
      <p:sp>
        <p:nvSpPr>
          <p:cNvPr id="46" name="Shape 46"/>
          <p:cNvSpPr txBox="1">
            <a:spLocks noGrp="1"/>
          </p:cNvSpPr>
          <p:nvPr>
            <p:ph type="subTitle" idx="1"/>
          </p:nvPr>
        </p:nvSpPr>
        <p:spPr>
          <a:xfrm>
            <a:off x="685800" y="3093357"/>
            <a:ext cx="7772400" cy="666600"/>
          </a:xfrm>
          <a:prstGeom prst="rect">
            <a:avLst/>
          </a:prstGeom>
        </p:spPr>
        <p:txBody>
          <a:bodyPr lIns="91425" tIns="91425" rIns="91425" bIns="91425" anchor="t" anchorCtr="0">
            <a:noAutofit/>
          </a:bodyPr>
          <a:lstStyle/>
          <a:p>
            <a:pPr>
              <a:spcBef>
                <a:spcPts val="0"/>
              </a:spcBef>
              <a:buNone/>
            </a:pPr>
            <a:r>
              <a:rPr lang="en" i="0"/>
              <a:t>Stuart Jones, Charles Knight, Matthews Worede, Luis Garcia, Michael Tibbitts, Jacob Eassa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663533"/>
            <a:ext cx="8229600" cy="642900"/>
          </a:xfrm>
          <a:prstGeom prst="rect">
            <a:avLst/>
          </a:prstGeom>
          <a:noFill/>
          <a:ln>
            <a:noFill/>
          </a:ln>
        </p:spPr>
        <p:txBody>
          <a:bodyPr lIns="91425" tIns="45700" rIns="91425" bIns="45700" anchor="b" anchorCtr="0">
            <a:noAutofit/>
          </a:bodyPr>
          <a:lstStyle/>
          <a:p>
            <a:pPr marL="0" marR="0" lvl="0" indent="0" algn="ctr" rtl="0">
              <a:lnSpc>
                <a:spcPct val="107407"/>
              </a:lnSpc>
              <a:spcBef>
                <a:spcPts val="0"/>
              </a:spcBef>
              <a:buClr>
                <a:schemeClr val="dk2"/>
              </a:buClr>
              <a:buSzPct val="25000"/>
              <a:buFont typeface="Times New Roman"/>
              <a:buNone/>
            </a:pPr>
            <a:r>
              <a:rPr lang="en" b="0" i="0" u="none" strike="noStrike" cap="none" baseline="0">
                <a:solidFill>
                  <a:srgbClr val="FFFFFF"/>
                </a:solidFill>
              </a:rPr>
              <a:t>Strategic Canvas Examples</a:t>
            </a:r>
          </a:p>
        </p:txBody>
      </p:sp>
      <p:sp>
        <p:nvSpPr>
          <p:cNvPr id="99" name="Shape 99"/>
          <p:cNvSpPr txBox="1">
            <a:spLocks noGrp="1"/>
          </p:cNvSpPr>
          <p:nvPr>
            <p:ph type="body" idx="1"/>
          </p:nvPr>
        </p:nvSpPr>
        <p:spPr>
          <a:xfrm>
            <a:off x="457200" y="1684949"/>
            <a:ext cx="3657600" cy="2987699"/>
          </a:xfrm>
          <a:prstGeom prst="rect">
            <a:avLst/>
          </a:prstGeom>
          <a:noFill/>
          <a:ln>
            <a:noFill/>
          </a:ln>
        </p:spPr>
        <p:txBody>
          <a:bodyPr lIns="91425" tIns="45700" rIns="91425" bIns="45700" anchor="t" anchorCtr="0">
            <a:noAutofit/>
          </a:bodyPr>
          <a:lstStyle/>
          <a:p>
            <a:pPr marL="342900" marR="0" lvl="0" indent="-342900" algn="l" rtl="0">
              <a:spcBef>
                <a:spcPts val="0"/>
              </a:spcBef>
              <a:buClr>
                <a:srgbClr val="FFFFFF"/>
              </a:buClr>
              <a:buSzPct val="100000"/>
              <a:buFont typeface="Georgia"/>
              <a:buChar char="•"/>
            </a:pPr>
            <a:r>
              <a:rPr lang="en" sz="2400" b="0" i="0" u="none" strike="noStrike" cap="none" baseline="0">
                <a:solidFill>
                  <a:srgbClr val="FFFFFF"/>
                </a:solidFill>
              </a:rPr>
              <a:t>Look within the industry</a:t>
            </a:r>
          </a:p>
          <a:p>
            <a:pPr marL="342900" marR="0" lvl="0" indent="-342900" algn="l" rtl="0">
              <a:spcBef>
                <a:spcPts val="480"/>
              </a:spcBef>
              <a:buClr>
                <a:srgbClr val="FFFFFF"/>
              </a:buClr>
              <a:buSzPct val="100000"/>
              <a:buFont typeface="Georgia"/>
              <a:buChar char="•"/>
            </a:pPr>
            <a:r>
              <a:rPr lang="en" sz="2400" b="0" i="0" u="none" strike="noStrike" cap="none" baseline="0">
                <a:solidFill>
                  <a:srgbClr val="FFFFFF"/>
                </a:solidFill>
              </a:rPr>
              <a:t>Identify what you are good at </a:t>
            </a:r>
          </a:p>
          <a:p>
            <a:pPr marL="342900" marR="0" lvl="0" indent="-342900" algn="l" rtl="0">
              <a:spcBef>
                <a:spcPts val="480"/>
              </a:spcBef>
              <a:buClr>
                <a:srgbClr val="FFFFFF"/>
              </a:buClr>
              <a:buSzPct val="100000"/>
              <a:buFont typeface="Georgia"/>
              <a:buChar char="•"/>
            </a:pPr>
            <a:r>
              <a:rPr lang="en" sz="2400" b="0" i="0" u="none" strike="noStrike" cap="none" baseline="0">
                <a:solidFill>
                  <a:srgbClr val="FFFFFF"/>
                </a:solidFill>
              </a:rPr>
              <a:t>Trade up and down</a:t>
            </a:r>
          </a:p>
          <a:p>
            <a:pPr marL="342900" marR="0" lvl="0" indent="-190500" algn="l" rtl="0">
              <a:spcBef>
                <a:spcPts val="480"/>
              </a:spcBef>
              <a:buClr>
                <a:srgbClr val="7F7F7F"/>
              </a:buClr>
              <a:buFont typeface="Arial"/>
              <a:buNone/>
            </a:pPr>
            <a:endParaRPr sz="2400" b="0" i="0" u="none" strike="noStrike" cap="none" baseline="0">
              <a:solidFill>
                <a:srgbClr val="7F7F7F"/>
              </a:solidFill>
            </a:endParaRPr>
          </a:p>
          <a:p>
            <a:pPr marL="342900" marR="0" lvl="0" indent="-190500" algn="l" rtl="0">
              <a:spcBef>
                <a:spcPts val="480"/>
              </a:spcBef>
              <a:buClr>
                <a:srgbClr val="7F7F7F"/>
              </a:buClr>
              <a:buFont typeface="Arial"/>
              <a:buNone/>
            </a:pPr>
            <a:endParaRPr sz="2400" b="0" i="0" u="none" strike="noStrike" cap="none" baseline="0">
              <a:solidFill>
                <a:srgbClr val="7F7F7F"/>
              </a:solidFill>
              <a:latin typeface="Questrial"/>
              <a:ea typeface="Questrial"/>
              <a:cs typeface="Questrial"/>
              <a:sym typeface="Questrial"/>
            </a:endParaRPr>
          </a:p>
          <a:p>
            <a:pPr marL="342900" marR="0" lvl="0" indent="-190500" algn="l" rtl="0">
              <a:spcBef>
                <a:spcPts val="480"/>
              </a:spcBef>
              <a:buClr>
                <a:srgbClr val="7F7F7F"/>
              </a:buClr>
              <a:buFont typeface="Arial"/>
              <a:buNone/>
            </a:pPr>
            <a:endParaRPr sz="2400" b="0" i="0" u="none" strike="noStrike" cap="none" baseline="0">
              <a:solidFill>
                <a:srgbClr val="7F7F7F"/>
              </a:solidFill>
              <a:latin typeface="Questrial"/>
              <a:ea typeface="Questrial"/>
              <a:cs typeface="Questrial"/>
              <a:sym typeface="Questrial"/>
            </a:endParaRPr>
          </a:p>
        </p:txBody>
      </p:sp>
      <p:pic>
        <p:nvPicPr>
          <p:cNvPr id="100" name="Shape 100"/>
          <p:cNvPicPr preferRelativeResize="0"/>
          <p:nvPr/>
        </p:nvPicPr>
        <p:blipFill rotWithShape="1">
          <a:blip r:embed="rId3">
            <a:alphaModFix/>
          </a:blip>
          <a:srcRect t="5580" b="5580"/>
          <a:stretch/>
        </p:blipFill>
        <p:spPr>
          <a:xfrm>
            <a:off x="4185000" y="1381125"/>
            <a:ext cx="4323900" cy="1783500"/>
          </a:xfrm>
          <a:prstGeom prst="rect">
            <a:avLst/>
          </a:prstGeom>
          <a:noFill/>
          <a:ln>
            <a:noFill/>
          </a:ln>
        </p:spPr>
      </p:pic>
      <p:pic>
        <p:nvPicPr>
          <p:cNvPr id="101" name="Shape 101"/>
          <p:cNvPicPr preferRelativeResize="0"/>
          <p:nvPr/>
        </p:nvPicPr>
        <p:blipFill rotWithShape="1">
          <a:blip r:embed="rId4">
            <a:alphaModFix/>
          </a:blip>
          <a:srcRect/>
          <a:stretch/>
        </p:blipFill>
        <p:spPr>
          <a:xfrm>
            <a:off x="4184998" y="3331350"/>
            <a:ext cx="4376699" cy="1592399"/>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68908"/>
            <a:ext cx="8229600" cy="642900"/>
          </a:xfrm>
          <a:prstGeom prst="rect">
            <a:avLst/>
          </a:prstGeom>
          <a:noFill/>
          <a:ln>
            <a:noFill/>
          </a:ln>
        </p:spPr>
        <p:txBody>
          <a:bodyPr lIns="91425" tIns="45700" rIns="91425" bIns="45700" anchor="b" anchorCtr="0">
            <a:noAutofit/>
          </a:bodyPr>
          <a:lstStyle/>
          <a:p>
            <a:pPr marL="0" marR="0" lvl="0" indent="0" algn="ctr" rtl="0">
              <a:lnSpc>
                <a:spcPct val="107407"/>
              </a:lnSpc>
              <a:spcBef>
                <a:spcPts val="0"/>
              </a:spcBef>
              <a:buClr>
                <a:schemeClr val="dk2"/>
              </a:buClr>
              <a:buSzPct val="25000"/>
              <a:buFont typeface="Times New Roman"/>
              <a:buNone/>
            </a:pPr>
            <a:r>
              <a:rPr lang="en" sz="5400" b="0" i="0" u="none" strike="noStrike" cap="none" baseline="0">
                <a:solidFill>
                  <a:srgbClr val="FFFFFF"/>
                </a:solidFill>
              </a:rPr>
              <a:t>Dimensions</a:t>
            </a:r>
          </a:p>
        </p:txBody>
      </p:sp>
      <p:sp>
        <p:nvSpPr>
          <p:cNvPr id="107" name="Shape 107"/>
          <p:cNvSpPr txBox="1">
            <a:spLocks noGrp="1"/>
          </p:cNvSpPr>
          <p:nvPr>
            <p:ph type="body" idx="1"/>
          </p:nvPr>
        </p:nvSpPr>
        <p:spPr>
          <a:xfrm>
            <a:off x="457200" y="911937"/>
            <a:ext cx="8229600" cy="2545799"/>
          </a:xfrm>
          <a:prstGeom prst="rect">
            <a:avLst/>
          </a:prstGeom>
          <a:noFill/>
          <a:ln>
            <a:noFill/>
          </a:ln>
        </p:spPr>
        <p:txBody>
          <a:bodyPr lIns="91425" tIns="45700" rIns="91425" bIns="45700" anchor="t" anchorCtr="0">
            <a:noAutofit/>
          </a:bodyPr>
          <a:lstStyle/>
          <a:p>
            <a:pPr marL="342900" marR="0" lvl="0" indent="-342900" algn="l" rtl="0">
              <a:spcBef>
                <a:spcPts val="0"/>
              </a:spcBef>
              <a:buClr>
                <a:srgbClr val="FFFFFF"/>
              </a:buClr>
              <a:buSzPct val="100000"/>
              <a:buFont typeface="Georgia"/>
              <a:buChar char="•"/>
            </a:pPr>
            <a:r>
              <a:rPr lang="en" sz="2400" b="0" i="0" u="none" strike="noStrike" cap="none" baseline="0">
                <a:solidFill>
                  <a:srgbClr val="FFFFFF"/>
                </a:solidFill>
              </a:rPr>
              <a:t>Price &amp; Performance</a:t>
            </a:r>
          </a:p>
          <a:p>
            <a:pPr marL="342900" marR="0" lvl="0" indent="-190500" algn="l" rtl="0">
              <a:spcBef>
                <a:spcPts val="480"/>
              </a:spcBef>
              <a:buClr>
                <a:srgbClr val="7F7F7F"/>
              </a:buClr>
              <a:buFont typeface="Arial"/>
              <a:buNone/>
            </a:pPr>
            <a:endParaRPr sz="2400" b="0" i="0" u="none" strike="noStrike" cap="none" baseline="0">
              <a:solidFill>
                <a:srgbClr val="FFFFFF"/>
              </a:solidFill>
            </a:endParaRPr>
          </a:p>
          <a:p>
            <a:pPr marL="342900" marR="0" lvl="0" indent="-342900" algn="l" rtl="0">
              <a:spcBef>
                <a:spcPts val="480"/>
              </a:spcBef>
              <a:buClr>
                <a:srgbClr val="FFFFFF"/>
              </a:buClr>
              <a:buSzPct val="100000"/>
              <a:buFont typeface="Georgia"/>
              <a:buChar char="•"/>
            </a:pPr>
            <a:r>
              <a:rPr lang="en" sz="2400" b="0" i="0" u="none" strike="noStrike" cap="none" baseline="0">
                <a:solidFill>
                  <a:srgbClr val="FFFFFF"/>
                </a:solidFill>
              </a:rPr>
              <a:t>A jump in price brings a jump in performance</a:t>
            </a:r>
          </a:p>
          <a:p>
            <a:pPr marL="342900" marR="0" lvl="0" indent="-190500" algn="l" rtl="0">
              <a:spcBef>
                <a:spcPts val="480"/>
              </a:spcBef>
              <a:buClr>
                <a:srgbClr val="7F7F7F"/>
              </a:buClr>
              <a:buFont typeface="Arial"/>
              <a:buNone/>
            </a:pPr>
            <a:endParaRPr sz="2400" b="0" i="0" u="none" strike="noStrike" cap="none" baseline="0">
              <a:solidFill>
                <a:srgbClr val="FFFFFF"/>
              </a:solidFill>
            </a:endParaRPr>
          </a:p>
          <a:p>
            <a:pPr marL="342900" marR="0" lvl="0" indent="-342900" algn="l" rtl="0">
              <a:spcBef>
                <a:spcPts val="480"/>
              </a:spcBef>
              <a:buClr>
                <a:srgbClr val="FFFFFF"/>
              </a:buClr>
              <a:buSzPct val="100000"/>
              <a:buFont typeface="Georgia"/>
              <a:buChar char="•"/>
            </a:pPr>
            <a:r>
              <a:rPr lang="en" sz="2400" b="0" i="0" u="none" strike="noStrike" cap="none" baseline="0">
                <a:solidFill>
                  <a:srgbClr val="FFFFFF"/>
                </a:solidFill>
              </a:rPr>
              <a:t>Improve competitive within strategic groups</a:t>
            </a:r>
          </a:p>
          <a:p>
            <a:pPr marL="342900" marR="0" lvl="0" indent="-190500" algn="l" rtl="0">
              <a:spcBef>
                <a:spcPts val="480"/>
              </a:spcBef>
              <a:buClr>
                <a:srgbClr val="7F7F7F"/>
              </a:buClr>
              <a:buFont typeface="Arial"/>
              <a:buNone/>
            </a:pPr>
            <a:endParaRPr sz="2400" b="0" i="0" u="none" strike="noStrike" cap="none" baseline="0">
              <a:solidFill>
                <a:srgbClr val="FFFFFF"/>
              </a:solidFill>
            </a:endParaRPr>
          </a:p>
          <a:p>
            <a:pPr marL="342900" marR="0" lvl="0" indent="-342900" algn="l" rtl="0">
              <a:spcBef>
                <a:spcPts val="480"/>
              </a:spcBef>
              <a:buClr>
                <a:srgbClr val="FFFFFF"/>
              </a:buClr>
              <a:buSzPct val="100000"/>
              <a:buFont typeface="Georgia"/>
              <a:buChar char="•"/>
            </a:pPr>
            <a:r>
              <a:rPr lang="en" sz="2400" b="0" i="0" u="none" strike="noStrike" cap="none" baseline="0">
                <a:solidFill>
                  <a:srgbClr val="FFFFFF"/>
                </a:solidFill>
              </a:rPr>
              <a:t>You create a new strategic group</a:t>
            </a:r>
          </a:p>
          <a:p>
            <a:pPr marL="342900" marR="0" lvl="0" indent="-190500" algn="l" rtl="0">
              <a:spcBef>
                <a:spcPts val="480"/>
              </a:spcBef>
              <a:buClr>
                <a:srgbClr val="7F7F7F"/>
              </a:buClr>
              <a:buFont typeface="Arial"/>
              <a:buNone/>
            </a:pPr>
            <a:endParaRPr sz="2400" b="0" i="0" u="none" strike="noStrike" cap="none" baseline="0">
              <a:solidFill>
                <a:srgbClr val="FFFFFF"/>
              </a:solidFill>
            </a:endParaRPr>
          </a:p>
          <a:p>
            <a:pPr marL="342900" marR="0" lvl="0" indent="-342900" algn="l" rtl="0">
              <a:spcBef>
                <a:spcPts val="480"/>
              </a:spcBef>
              <a:buClr>
                <a:srgbClr val="FFFFFF"/>
              </a:buClr>
              <a:buSzPct val="100000"/>
              <a:buFont typeface="Georgia"/>
              <a:buChar char="•"/>
            </a:pPr>
            <a:r>
              <a:rPr lang="en" sz="2400" b="0" i="0" u="none" strike="noStrike" cap="none" baseline="0">
                <a:solidFill>
                  <a:srgbClr val="FFFFFF"/>
                </a:solidFill>
              </a:rPr>
              <a:t>Best of both worlds</a:t>
            </a:r>
          </a:p>
          <a:p>
            <a:pPr marL="342900" marR="0" lvl="0" indent="-190500" algn="l" rtl="0">
              <a:spcBef>
                <a:spcPts val="480"/>
              </a:spcBef>
              <a:buClr>
                <a:srgbClr val="7F7F7F"/>
              </a:buClr>
              <a:buFont typeface="Arial"/>
              <a:buNone/>
            </a:pPr>
            <a:endParaRPr sz="2400" b="0" i="0" u="none" strike="noStrike" cap="none" baseline="0">
              <a:solidFill>
                <a:srgbClr val="7F7F7F"/>
              </a:solidFill>
              <a:latin typeface="Questrial"/>
              <a:ea typeface="Questrial"/>
              <a:cs typeface="Questrial"/>
              <a:sym typeface="Questria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98075" y="486433"/>
            <a:ext cx="8229600" cy="642900"/>
          </a:xfrm>
          <a:prstGeom prst="rect">
            <a:avLst/>
          </a:prstGeom>
          <a:noFill/>
          <a:ln>
            <a:noFill/>
          </a:ln>
        </p:spPr>
        <p:txBody>
          <a:bodyPr lIns="91425" tIns="45700" rIns="91425" bIns="45700" anchor="b" anchorCtr="0">
            <a:noAutofit/>
          </a:bodyPr>
          <a:lstStyle/>
          <a:p>
            <a:pPr marL="0" marR="0" lvl="0" indent="0" algn="ctr" rtl="0">
              <a:lnSpc>
                <a:spcPct val="107407"/>
              </a:lnSpc>
              <a:spcBef>
                <a:spcPts val="0"/>
              </a:spcBef>
              <a:buClr>
                <a:schemeClr val="dk2"/>
              </a:buClr>
              <a:buSzPct val="25000"/>
              <a:buFont typeface="Times New Roman"/>
              <a:buNone/>
            </a:pPr>
            <a:r>
              <a:rPr lang="en" sz="5400" b="0" i="0" u="none" strike="noStrike" cap="none" baseline="0">
                <a:solidFill>
                  <a:srgbClr val="FFFFFF"/>
                </a:solidFill>
                <a:latin typeface="Times New Roman"/>
                <a:ea typeface="Times New Roman"/>
                <a:cs typeface="Times New Roman"/>
                <a:sym typeface="Times New Roman"/>
              </a:rPr>
              <a:t>Strategic Group Mapping</a:t>
            </a:r>
          </a:p>
        </p:txBody>
      </p:sp>
      <p:sp>
        <p:nvSpPr>
          <p:cNvPr id="113" name="Shape 113"/>
          <p:cNvSpPr/>
          <p:nvPr/>
        </p:nvSpPr>
        <p:spPr>
          <a:xfrm>
            <a:off x="1079500" y="1457325"/>
            <a:ext cx="7340600" cy="3000375"/>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Times New Roman"/>
              <a:ea typeface="Times New Roman"/>
              <a:cs typeface="Times New Roman"/>
              <a:sym typeface="Times New Roman"/>
            </a:endParaRPr>
          </a:p>
        </p:txBody>
      </p:sp>
      <p:cxnSp>
        <p:nvCxnSpPr>
          <p:cNvPr id="114" name="Shape 114"/>
          <p:cNvCxnSpPr>
            <a:stCxn id="113" idx="1"/>
            <a:endCxn id="113" idx="3"/>
          </p:cNvCxnSpPr>
          <p:nvPr/>
        </p:nvCxnSpPr>
        <p:spPr>
          <a:xfrm>
            <a:off x="1079500" y="2957512"/>
            <a:ext cx="7340700" cy="0"/>
          </a:xfrm>
          <a:prstGeom prst="straightConnector1">
            <a:avLst/>
          </a:prstGeom>
          <a:noFill/>
          <a:ln w="9525" cap="flat">
            <a:solidFill>
              <a:srgbClr val="000000"/>
            </a:solidFill>
            <a:prstDash val="solid"/>
            <a:round/>
            <a:headEnd type="none" w="med" len="med"/>
            <a:tailEnd type="none" w="med" len="med"/>
          </a:ln>
        </p:spPr>
      </p:cxnSp>
      <p:sp>
        <p:nvSpPr>
          <p:cNvPr id="115" name="Shape 115"/>
          <p:cNvSpPr txBox="1"/>
          <p:nvPr/>
        </p:nvSpPr>
        <p:spPr>
          <a:xfrm>
            <a:off x="1079500" y="4610100"/>
            <a:ext cx="1524000" cy="48474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baseline="0">
                <a:solidFill>
                  <a:srgbClr val="FFFFFF"/>
                </a:solidFill>
                <a:latin typeface="Times New Roman"/>
                <a:ea typeface="Times New Roman"/>
                <a:cs typeface="Times New Roman"/>
                <a:sym typeface="Times New Roman"/>
              </a:rPr>
              <a:t>Customer</a:t>
            </a:r>
            <a:r>
              <a:rPr lang="en" sz="1800" b="0" i="0" u="none" strike="noStrike" cap="none" baseline="0">
                <a:solidFill>
                  <a:schemeClr val="dk1"/>
                </a:solidFill>
                <a:latin typeface="Times New Roman"/>
                <a:ea typeface="Times New Roman"/>
                <a:cs typeface="Times New Roman"/>
                <a:sym typeface="Times New Roman"/>
              </a:rPr>
              <a:t> Service</a:t>
            </a:r>
          </a:p>
        </p:txBody>
      </p:sp>
      <p:sp>
        <p:nvSpPr>
          <p:cNvPr id="116" name="Shape 116"/>
          <p:cNvSpPr txBox="1"/>
          <p:nvPr/>
        </p:nvSpPr>
        <p:spPr>
          <a:xfrm>
            <a:off x="2438400" y="4638675"/>
            <a:ext cx="1295400" cy="2769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baseline="0">
                <a:solidFill>
                  <a:srgbClr val="FFFFFF"/>
                </a:solidFill>
                <a:latin typeface="Times New Roman"/>
                <a:ea typeface="Times New Roman"/>
                <a:cs typeface="Times New Roman"/>
                <a:sym typeface="Times New Roman"/>
              </a:rPr>
              <a:t>Locations</a:t>
            </a:r>
          </a:p>
        </p:txBody>
      </p:sp>
      <p:sp>
        <p:nvSpPr>
          <p:cNvPr id="117" name="Shape 117"/>
          <p:cNvSpPr txBox="1"/>
          <p:nvPr/>
        </p:nvSpPr>
        <p:spPr>
          <a:xfrm>
            <a:off x="4114800" y="4638675"/>
            <a:ext cx="1460500" cy="2769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baseline="0">
                <a:solidFill>
                  <a:srgbClr val="FFFFFF"/>
                </a:solidFill>
                <a:latin typeface="Times New Roman"/>
                <a:ea typeface="Times New Roman"/>
                <a:cs typeface="Times New Roman"/>
                <a:sym typeface="Times New Roman"/>
              </a:rPr>
              <a:t>Security</a:t>
            </a:r>
          </a:p>
        </p:txBody>
      </p:sp>
      <p:sp>
        <p:nvSpPr>
          <p:cNvPr id="118" name="Shape 118"/>
          <p:cNvSpPr txBox="1"/>
          <p:nvPr/>
        </p:nvSpPr>
        <p:spPr>
          <a:xfrm>
            <a:off x="5575300" y="4638675"/>
            <a:ext cx="1333499" cy="2769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baseline="0">
                <a:solidFill>
                  <a:srgbClr val="FFFFFF"/>
                </a:solidFill>
                <a:latin typeface="Times New Roman"/>
                <a:ea typeface="Times New Roman"/>
                <a:cs typeface="Times New Roman"/>
                <a:sym typeface="Times New Roman"/>
              </a:rPr>
              <a:t>Exclusivity </a:t>
            </a:r>
          </a:p>
        </p:txBody>
      </p:sp>
      <p:sp>
        <p:nvSpPr>
          <p:cNvPr id="119" name="Shape 119"/>
          <p:cNvSpPr txBox="1"/>
          <p:nvPr/>
        </p:nvSpPr>
        <p:spPr>
          <a:xfrm>
            <a:off x="7175500" y="4629150"/>
            <a:ext cx="1244599" cy="2769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baseline="0">
                <a:solidFill>
                  <a:srgbClr val="FFFFFF"/>
                </a:solidFill>
                <a:latin typeface="Times New Roman"/>
                <a:ea typeface="Times New Roman"/>
                <a:cs typeface="Times New Roman"/>
                <a:sym typeface="Times New Roman"/>
              </a:rPr>
              <a:t>Products</a:t>
            </a:r>
          </a:p>
        </p:txBody>
      </p:sp>
      <p:sp>
        <p:nvSpPr>
          <p:cNvPr id="120" name="Shape 120"/>
          <p:cNvSpPr txBox="1"/>
          <p:nvPr/>
        </p:nvSpPr>
        <p:spPr>
          <a:xfrm>
            <a:off x="215900" y="1457325"/>
            <a:ext cx="1219199" cy="2769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baseline="0">
                <a:solidFill>
                  <a:srgbClr val="FFFFFF"/>
                </a:solidFill>
                <a:latin typeface="Times New Roman"/>
                <a:ea typeface="Times New Roman"/>
                <a:cs typeface="Times New Roman"/>
                <a:sym typeface="Times New Roman"/>
              </a:rPr>
              <a:t>High</a:t>
            </a:r>
          </a:p>
        </p:txBody>
      </p:sp>
      <p:sp>
        <p:nvSpPr>
          <p:cNvPr id="121" name="Shape 121"/>
          <p:cNvSpPr txBox="1"/>
          <p:nvPr/>
        </p:nvSpPr>
        <p:spPr>
          <a:xfrm>
            <a:off x="349250" y="4219575"/>
            <a:ext cx="952499" cy="2769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baseline="0">
                <a:solidFill>
                  <a:srgbClr val="FFFFFF"/>
                </a:solidFill>
                <a:latin typeface="Times New Roman"/>
                <a:ea typeface="Times New Roman"/>
                <a:cs typeface="Times New Roman"/>
                <a:sym typeface="Times New Roman"/>
              </a:rPr>
              <a:t>Low</a:t>
            </a:r>
          </a:p>
        </p:txBody>
      </p:sp>
      <p:sp>
        <p:nvSpPr>
          <p:cNvPr id="122" name="Shape 122"/>
          <p:cNvSpPr txBox="1"/>
          <p:nvPr/>
        </p:nvSpPr>
        <p:spPr>
          <a:xfrm>
            <a:off x="-57250" y="2723387"/>
            <a:ext cx="1359000" cy="2768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baseline="0">
                <a:solidFill>
                  <a:srgbClr val="FFFFFF"/>
                </a:solidFill>
                <a:latin typeface="Times New Roman"/>
                <a:ea typeface="Times New Roman"/>
                <a:cs typeface="Times New Roman"/>
                <a:sym typeface="Times New Roman"/>
              </a:rPr>
              <a:t>Medium</a:t>
            </a:r>
          </a:p>
        </p:txBody>
      </p:sp>
      <p:pic>
        <p:nvPicPr>
          <p:cNvPr id="123" name="Shape 123"/>
          <p:cNvPicPr preferRelativeResize="0"/>
          <p:nvPr/>
        </p:nvPicPr>
        <p:blipFill rotWithShape="1">
          <a:blip r:embed="rId3">
            <a:alphaModFix/>
          </a:blip>
          <a:srcRect/>
          <a:stretch/>
        </p:blipFill>
        <p:spPr>
          <a:xfrm>
            <a:off x="2603500" y="3252787"/>
            <a:ext cx="592003" cy="280987"/>
          </a:xfrm>
          <a:prstGeom prst="rect">
            <a:avLst/>
          </a:prstGeom>
          <a:noFill/>
          <a:ln>
            <a:noFill/>
          </a:ln>
        </p:spPr>
      </p:pic>
      <p:pic>
        <p:nvPicPr>
          <p:cNvPr id="124" name="Shape 124"/>
          <p:cNvPicPr preferRelativeResize="0"/>
          <p:nvPr/>
        </p:nvPicPr>
        <p:blipFill rotWithShape="1">
          <a:blip r:embed="rId4">
            <a:alphaModFix/>
          </a:blip>
          <a:srcRect/>
          <a:stretch/>
        </p:blipFill>
        <p:spPr>
          <a:xfrm>
            <a:off x="1227998" y="2666612"/>
            <a:ext cx="649204" cy="290899"/>
          </a:xfrm>
          <a:prstGeom prst="rect">
            <a:avLst/>
          </a:prstGeom>
          <a:noFill/>
          <a:ln>
            <a:noFill/>
          </a:ln>
        </p:spPr>
      </p:pic>
      <p:pic>
        <p:nvPicPr>
          <p:cNvPr id="125" name="Shape 125"/>
          <p:cNvPicPr preferRelativeResize="0"/>
          <p:nvPr/>
        </p:nvPicPr>
        <p:blipFill rotWithShape="1">
          <a:blip r:embed="rId5">
            <a:alphaModFix/>
          </a:blip>
          <a:srcRect/>
          <a:stretch/>
        </p:blipFill>
        <p:spPr>
          <a:xfrm>
            <a:off x="2603500" y="3533775"/>
            <a:ext cx="599364" cy="295275"/>
          </a:xfrm>
          <a:prstGeom prst="rect">
            <a:avLst/>
          </a:prstGeom>
          <a:noFill/>
          <a:ln>
            <a:noFill/>
          </a:ln>
        </p:spPr>
      </p:pic>
      <p:pic>
        <p:nvPicPr>
          <p:cNvPr id="126" name="Shape 126"/>
          <p:cNvPicPr preferRelativeResize="0"/>
          <p:nvPr/>
        </p:nvPicPr>
        <p:blipFill rotWithShape="1">
          <a:blip r:embed="rId6">
            <a:alphaModFix/>
          </a:blip>
          <a:srcRect/>
          <a:stretch/>
        </p:blipFill>
        <p:spPr>
          <a:xfrm>
            <a:off x="1227998" y="2933700"/>
            <a:ext cx="649204" cy="319087"/>
          </a:xfrm>
          <a:prstGeom prst="rect">
            <a:avLst/>
          </a:prstGeom>
          <a:noFill/>
          <a:ln>
            <a:noFill/>
          </a:ln>
        </p:spPr>
      </p:pic>
      <p:pic>
        <p:nvPicPr>
          <p:cNvPr id="127" name="Shape 127"/>
          <p:cNvPicPr preferRelativeResize="0"/>
          <p:nvPr/>
        </p:nvPicPr>
        <p:blipFill rotWithShape="1">
          <a:blip r:embed="rId6">
            <a:alphaModFix/>
          </a:blip>
          <a:srcRect/>
          <a:stretch/>
        </p:blipFill>
        <p:spPr>
          <a:xfrm>
            <a:off x="2603500" y="1626393"/>
            <a:ext cx="649204" cy="319087"/>
          </a:xfrm>
          <a:prstGeom prst="rect">
            <a:avLst/>
          </a:prstGeom>
          <a:noFill/>
          <a:ln>
            <a:noFill/>
          </a:ln>
        </p:spPr>
      </p:pic>
      <p:pic>
        <p:nvPicPr>
          <p:cNvPr id="128" name="Shape 128"/>
          <p:cNvPicPr preferRelativeResize="0"/>
          <p:nvPr/>
        </p:nvPicPr>
        <p:blipFill rotWithShape="1">
          <a:blip r:embed="rId4">
            <a:alphaModFix/>
          </a:blip>
          <a:srcRect/>
          <a:stretch/>
        </p:blipFill>
        <p:spPr>
          <a:xfrm>
            <a:off x="2603500" y="2081212"/>
            <a:ext cx="649204" cy="290899"/>
          </a:xfrm>
          <a:prstGeom prst="rect">
            <a:avLst/>
          </a:prstGeom>
          <a:noFill/>
          <a:ln>
            <a:noFill/>
          </a:ln>
        </p:spPr>
      </p:pic>
      <p:pic>
        <p:nvPicPr>
          <p:cNvPr id="129" name="Shape 129"/>
          <p:cNvPicPr preferRelativeResize="0"/>
          <p:nvPr/>
        </p:nvPicPr>
        <p:blipFill rotWithShape="1">
          <a:blip r:embed="rId3">
            <a:alphaModFix/>
          </a:blip>
          <a:srcRect/>
          <a:stretch/>
        </p:blipFill>
        <p:spPr>
          <a:xfrm>
            <a:off x="1301750" y="1785937"/>
            <a:ext cx="592003" cy="280987"/>
          </a:xfrm>
          <a:prstGeom prst="rect">
            <a:avLst/>
          </a:prstGeom>
          <a:noFill/>
          <a:ln>
            <a:noFill/>
          </a:ln>
        </p:spPr>
      </p:pic>
      <p:pic>
        <p:nvPicPr>
          <p:cNvPr id="130" name="Shape 130"/>
          <p:cNvPicPr preferRelativeResize="0"/>
          <p:nvPr/>
        </p:nvPicPr>
        <p:blipFill rotWithShape="1">
          <a:blip r:embed="rId5">
            <a:alphaModFix/>
          </a:blip>
          <a:srcRect/>
          <a:stretch/>
        </p:blipFill>
        <p:spPr>
          <a:xfrm>
            <a:off x="1301750" y="2081212"/>
            <a:ext cx="599364" cy="295275"/>
          </a:xfrm>
          <a:prstGeom prst="rect">
            <a:avLst/>
          </a:prstGeom>
          <a:noFill/>
          <a:ln>
            <a:noFill/>
          </a:ln>
        </p:spPr>
      </p:pic>
      <p:pic>
        <p:nvPicPr>
          <p:cNvPr id="131" name="Shape 131"/>
          <p:cNvPicPr preferRelativeResize="0"/>
          <p:nvPr/>
        </p:nvPicPr>
        <p:blipFill rotWithShape="1">
          <a:blip r:embed="rId6">
            <a:alphaModFix/>
          </a:blip>
          <a:srcRect/>
          <a:stretch/>
        </p:blipFill>
        <p:spPr>
          <a:xfrm>
            <a:off x="5901562" y="1826418"/>
            <a:ext cx="649204" cy="319087"/>
          </a:xfrm>
          <a:prstGeom prst="rect">
            <a:avLst/>
          </a:prstGeom>
          <a:noFill/>
          <a:ln>
            <a:noFill/>
          </a:ln>
        </p:spPr>
      </p:pic>
      <p:pic>
        <p:nvPicPr>
          <p:cNvPr id="132" name="Shape 132"/>
          <p:cNvPicPr preferRelativeResize="0"/>
          <p:nvPr/>
        </p:nvPicPr>
        <p:blipFill rotWithShape="1">
          <a:blip r:embed="rId4">
            <a:alphaModFix/>
          </a:blip>
          <a:srcRect/>
          <a:stretch/>
        </p:blipFill>
        <p:spPr>
          <a:xfrm>
            <a:off x="5912860" y="2293976"/>
            <a:ext cx="649204" cy="290899"/>
          </a:xfrm>
          <a:prstGeom prst="rect">
            <a:avLst/>
          </a:prstGeom>
          <a:noFill/>
          <a:ln>
            <a:noFill/>
          </a:ln>
        </p:spPr>
      </p:pic>
      <p:pic>
        <p:nvPicPr>
          <p:cNvPr id="133" name="Shape 133"/>
          <p:cNvPicPr preferRelativeResize="0"/>
          <p:nvPr/>
        </p:nvPicPr>
        <p:blipFill rotWithShape="1">
          <a:blip r:embed="rId3">
            <a:alphaModFix/>
          </a:blip>
          <a:srcRect/>
          <a:stretch/>
        </p:blipFill>
        <p:spPr>
          <a:xfrm>
            <a:off x="5912860" y="3134112"/>
            <a:ext cx="592003" cy="280987"/>
          </a:xfrm>
          <a:prstGeom prst="rect">
            <a:avLst/>
          </a:prstGeom>
          <a:noFill/>
          <a:ln>
            <a:noFill/>
          </a:ln>
        </p:spPr>
      </p:pic>
      <p:pic>
        <p:nvPicPr>
          <p:cNvPr id="134" name="Shape 134"/>
          <p:cNvPicPr preferRelativeResize="0"/>
          <p:nvPr/>
        </p:nvPicPr>
        <p:blipFill rotWithShape="1">
          <a:blip r:embed="rId5">
            <a:alphaModFix/>
          </a:blip>
          <a:srcRect/>
          <a:stretch/>
        </p:blipFill>
        <p:spPr>
          <a:xfrm>
            <a:off x="5909175" y="2842587"/>
            <a:ext cx="599399" cy="295199"/>
          </a:xfrm>
          <a:prstGeom prst="rect">
            <a:avLst/>
          </a:prstGeom>
          <a:noFill/>
          <a:ln>
            <a:noFill/>
          </a:ln>
        </p:spPr>
      </p:pic>
      <p:pic>
        <p:nvPicPr>
          <p:cNvPr id="135" name="Shape 135"/>
          <p:cNvPicPr preferRelativeResize="0"/>
          <p:nvPr/>
        </p:nvPicPr>
        <p:blipFill rotWithShape="1">
          <a:blip r:embed="rId5">
            <a:alphaModFix/>
          </a:blip>
          <a:srcRect/>
          <a:stretch/>
        </p:blipFill>
        <p:spPr>
          <a:xfrm>
            <a:off x="4472864" y="1785937"/>
            <a:ext cx="599364" cy="295275"/>
          </a:xfrm>
          <a:prstGeom prst="rect">
            <a:avLst/>
          </a:prstGeom>
          <a:noFill/>
          <a:ln>
            <a:noFill/>
          </a:ln>
        </p:spPr>
      </p:pic>
      <p:pic>
        <p:nvPicPr>
          <p:cNvPr id="136" name="Shape 136"/>
          <p:cNvPicPr preferRelativeResize="0"/>
          <p:nvPr/>
        </p:nvPicPr>
        <p:blipFill rotWithShape="1">
          <a:blip r:embed="rId3">
            <a:alphaModFix/>
          </a:blip>
          <a:srcRect/>
          <a:stretch/>
        </p:blipFill>
        <p:spPr>
          <a:xfrm>
            <a:off x="4472864" y="1577220"/>
            <a:ext cx="592003" cy="280987"/>
          </a:xfrm>
          <a:prstGeom prst="rect">
            <a:avLst/>
          </a:prstGeom>
          <a:noFill/>
          <a:ln>
            <a:noFill/>
          </a:ln>
        </p:spPr>
      </p:pic>
      <p:pic>
        <p:nvPicPr>
          <p:cNvPr id="137" name="Shape 137"/>
          <p:cNvPicPr preferRelativeResize="0"/>
          <p:nvPr/>
        </p:nvPicPr>
        <p:blipFill rotWithShape="1">
          <a:blip r:embed="rId4">
            <a:alphaModFix/>
          </a:blip>
          <a:srcRect/>
          <a:stretch/>
        </p:blipFill>
        <p:spPr>
          <a:xfrm>
            <a:off x="4423023" y="2148527"/>
            <a:ext cx="649204" cy="290899"/>
          </a:xfrm>
          <a:prstGeom prst="rect">
            <a:avLst/>
          </a:prstGeom>
          <a:noFill/>
          <a:ln>
            <a:noFill/>
          </a:ln>
        </p:spPr>
      </p:pic>
      <p:pic>
        <p:nvPicPr>
          <p:cNvPr id="138" name="Shape 138"/>
          <p:cNvPicPr preferRelativeResize="0"/>
          <p:nvPr/>
        </p:nvPicPr>
        <p:blipFill rotWithShape="1">
          <a:blip r:embed="rId6">
            <a:alphaModFix/>
          </a:blip>
          <a:srcRect/>
          <a:stretch/>
        </p:blipFill>
        <p:spPr>
          <a:xfrm>
            <a:off x="4423023" y="1985962"/>
            <a:ext cx="649204" cy="319087"/>
          </a:xfrm>
          <a:prstGeom prst="rect">
            <a:avLst/>
          </a:prstGeom>
          <a:noFill/>
          <a:ln>
            <a:noFill/>
          </a:ln>
        </p:spPr>
      </p:pic>
      <p:pic>
        <p:nvPicPr>
          <p:cNvPr id="139" name="Shape 139"/>
          <p:cNvPicPr preferRelativeResize="0"/>
          <p:nvPr/>
        </p:nvPicPr>
        <p:blipFill rotWithShape="1">
          <a:blip r:embed="rId6">
            <a:alphaModFix/>
          </a:blip>
          <a:srcRect/>
          <a:stretch/>
        </p:blipFill>
        <p:spPr>
          <a:xfrm>
            <a:off x="7581900" y="4138612"/>
            <a:ext cx="649204" cy="319087"/>
          </a:xfrm>
          <a:prstGeom prst="rect">
            <a:avLst/>
          </a:prstGeom>
          <a:noFill/>
          <a:ln>
            <a:noFill/>
          </a:ln>
        </p:spPr>
      </p:pic>
      <p:pic>
        <p:nvPicPr>
          <p:cNvPr id="140" name="Shape 140"/>
          <p:cNvPicPr preferRelativeResize="0"/>
          <p:nvPr/>
        </p:nvPicPr>
        <p:blipFill rotWithShape="1">
          <a:blip r:embed="rId4">
            <a:alphaModFix/>
          </a:blip>
          <a:srcRect/>
          <a:stretch/>
        </p:blipFill>
        <p:spPr>
          <a:xfrm>
            <a:off x="7594188" y="3917215"/>
            <a:ext cx="649204" cy="290899"/>
          </a:xfrm>
          <a:prstGeom prst="rect">
            <a:avLst/>
          </a:prstGeom>
          <a:noFill/>
          <a:ln>
            <a:noFill/>
          </a:ln>
        </p:spPr>
      </p:pic>
      <p:pic>
        <p:nvPicPr>
          <p:cNvPr id="141" name="Shape 141"/>
          <p:cNvPicPr preferRelativeResize="0"/>
          <p:nvPr/>
        </p:nvPicPr>
        <p:blipFill rotWithShape="1">
          <a:blip r:embed="rId3">
            <a:alphaModFix/>
          </a:blip>
          <a:srcRect/>
          <a:stretch/>
        </p:blipFill>
        <p:spPr>
          <a:xfrm>
            <a:off x="7610499" y="2849701"/>
            <a:ext cx="591900" cy="281099"/>
          </a:xfrm>
          <a:prstGeom prst="rect">
            <a:avLst/>
          </a:prstGeom>
          <a:noFill/>
          <a:ln>
            <a:noFill/>
          </a:ln>
        </p:spPr>
      </p:pic>
      <p:pic>
        <p:nvPicPr>
          <p:cNvPr id="142" name="Shape 142"/>
          <p:cNvPicPr preferRelativeResize="0"/>
          <p:nvPr/>
        </p:nvPicPr>
        <p:blipFill rotWithShape="1">
          <a:blip r:embed="rId5">
            <a:alphaModFix/>
          </a:blip>
          <a:srcRect/>
          <a:stretch/>
        </p:blipFill>
        <p:spPr>
          <a:xfrm>
            <a:off x="7619087" y="3126989"/>
            <a:ext cx="599399" cy="29519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Future for VISA</a:t>
            </a:r>
          </a:p>
        </p:txBody>
      </p:sp>
      <p:sp>
        <p:nvSpPr>
          <p:cNvPr id="148" name="Shape 148">
            <a:hlinkClick r:id="rId3"/>
          </p:cNvPr>
          <p:cNvSpPr/>
          <p:nvPr/>
        </p:nvSpPr>
        <p:spPr>
          <a:xfrm>
            <a:off x="2225800" y="1063375"/>
            <a:ext cx="4993425" cy="3745075"/>
          </a:xfrm>
          <a:prstGeom prst="rect">
            <a:avLst/>
          </a:prstGeom>
          <a:blipFill>
            <a:blip r:embed="rId4">
              <a:alphaModFix/>
            </a:blip>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a:hlinkClick r:id="rId3"/>
          </p:cNvPr>
          <p:cNvSpPr/>
          <p:nvPr/>
        </p:nvSpPr>
        <p:spPr>
          <a:xfrm>
            <a:off x="1329712" y="309125"/>
            <a:ext cx="6484574" cy="4525250"/>
          </a:xfrm>
          <a:prstGeom prst="rect">
            <a:avLst/>
          </a:prstGeom>
          <a:blipFill>
            <a:blip r:embed="rId4">
              <a:alphaModFix/>
            </a:blip>
            <a:stretch>
              <a:fillRect/>
            </a:stretch>
          </a:blipFill>
          <a:ln>
            <a:noFill/>
          </a:ln>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Path 3</a:t>
            </a:r>
          </a:p>
        </p:txBody>
      </p:sp>
      <p:sp>
        <p:nvSpPr>
          <p:cNvPr id="159" name="Shape 159"/>
          <p:cNvSpPr txBox="1">
            <a:spLocks noGrp="1"/>
          </p:cNvSpPr>
          <p:nvPr>
            <p:ph type="body" idx="1"/>
          </p:nvPr>
        </p:nvSpPr>
        <p:spPr>
          <a:xfrm>
            <a:off x="457200" y="1200150"/>
            <a:ext cx="8229600" cy="3394472"/>
          </a:xfrm>
          <a:prstGeom prst="rect">
            <a:avLst/>
          </a:prstGeom>
          <a:noFill/>
          <a:ln>
            <a:noFill/>
          </a:ln>
        </p:spPr>
        <p:txBody>
          <a:bodyPr lIns="91425" tIns="45700" rIns="91425" bIns="45700" anchor="t" anchorCtr="0">
            <a:noAutofit/>
          </a:bodyPr>
          <a:lstStyle/>
          <a:p>
            <a:pPr marL="342900" marR="0" lvl="0" indent="-307975" algn="l" rtl="0">
              <a:spcBef>
                <a:spcPts val="0"/>
              </a:spcBef>
              <a:buClr>
                <a:srgbClr val="FFFFFF"/>
              </a:buClr>
              <a:buSzPct val="100000"/>
              <a:buFont typeface="Georgia"/>
              <a:buChar char="•"/>
            </a:pPr>
            <a:r>
              <a:rPr lang="en" sz="2400" b="0" i="0" u="none" strike="noStrike" cap="none" baseline="0">
                <a:solidFill>
                  <a:srgbClr val="FFFFFF"/>
                </a:solidFill>
              </a:rPr>
              <a:t>Corporations Purchasing Agent – Concerned with costs</a:t>
            </a:r>
          </a:p>
          <a:p>
            <a:pPr marL="342900" marR="0" lvl="0" indent="-307975" algn="l" rtl="0">
              <a:spcBef>
                <a:spcPts val="590"/>
              </a:spcBef>
              <a:buClr>
                <a:srgbClr val="FFFFFF"/>
              </a:buClr>
              <a:buSzPct val="100000"/>
              <a:buFont typeface="Georgia"/>
              <a:buChar char="•"/>
            </a:pPr>
            <a:r>
              <a:rPr lang="en" sz="2400" b="0" i="0" u="none" strike="noStrike" cap="none" baseline="0">
                <a:solidFill>
                  <a:srgbClr val="FFFFFF"/>
                </a:solidFill>
              </a:rPr>
              <a:t>Corporate User – More concerned with ease of use</a:t>
            </a:r>
          </a:p>
          <a:p>
            <a:pPr marL="342900" marR="0" lvl="0" indent="-154940" algn="l" rtl="0">
              <a:spcBef>
                <a:spcPts val="592"/>
              </a:spcBef>
              <a:buClr>
                <a:schemeClr val="dk1"/>
              </a:buClr>
              <a:buFont typeface="Arial"/>
              <a:buNone/>
            </a:pPr>
            <a:endParaRPr sz="2400" b="0" i="0" u="none" strike="noStrike" cap="none" baseline="0">
              <a:solidFill>
                <a:srgbClr val="FFFFFF"/>
              </a:solidFill>
            </a:endParaRPr>
          </a:p>
          <a:p>
            <a:pPr marL="342900" marR="0" lvl="0" indent="-307975" algn="l" rtl="0">
              <a:spcBef>
                <a:spcPts val="590"/>
              </a:spcBef>
              <a:buClr>
                <a:srgbClr val="FFFFFF"/>
              </a:buClr>
              <a:buSzPct val="100000"/>
              <a:buFont typeface="Georgia"/>
              <a:buChar char="•"/>
            </a:pPr>
            <a:r>
              <a:rPr lang="en" sz="2400" b="0" i="0" u="none" strike="noStrike" cap="none" baseline="0">
                <a:solidFill>
                  <a:srgbClr val="FFFFFF"/>
                </a:solidFill>
              </a:rPr>
              <a:t>Companies in industries tend to target different customer segments (i.e. large vs. small)</a:t>
            </a:r>
          </a:p>
          <a:p>
            <a:pPr marL="742950" marR="0" lvl="1" indent="-273050" algn="l" rtl="0">
              <a:spcBef>
                <a:spcPts val="520"/>
              </a:spcBef>
              <a:buClr>
                <a:srgbClr val="FFFFFF"/>
              </a:buClr>
              <a:buSzPct val="80000"/>
              <a:buFont typeface="Georgia"/>
              <a:buChar char="–"/>
            </a:pPr>
            <a:r>
              <a:rPr lang="en" b="0" i="0" u="none" strike="noStrike" cap="none" baseline="0">
                <a:solidFill>
                  <a:srgbClr val="FFFFFF"/>
                </a:solidFill>
              </a:rPr>
              <a:t>Ex: The pharmaceutical industry focuses overridingly on influencers: doctors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Path 3 Main Concept</a:t>
            </a:r>
          </a:p>
        </p:txBody>
      </p:sp>
      <p:sp>
        <p:nvSpPr>
          <p:cNvPr id="165" name="Shape 165"/>
          <p:cNvSpPr txBox="1">
            <a:spLocks noGrp="1"/>
          </p:cNvSpPr>
          <p:nvPr>
            <p:ph type="body" idx="1"/>
          </p:nvPr>
        </p:nvSpPr>
        <p:spPr>
          <a:xfrm>
            <a:off x="457200" y="1200150"/>
            <a:ext cx="8229600" cy="3394472"/>
          </a:xfrm>
          <a:prstGeom prst="rect">
            <a:avLst/>
          </a:prstGeom>
          <a:noFill/>
          <a:ln>
            <a:noFill/>
          </a:ln>
        </p:spPr>
        <p:txBody>
          <a:bodyPr lIns="91425" tIns="45700" rIns="91425" bIns="45700" anchor="t" anchorCtr="0">
            <a:noAutofit/>
          </a:bodyPr>
          <a:lstStyle/>
          <a:p>
            <a:pPr marL="342900" marR="0" lvl="0" indent="-292100" algn="l" rtl="0">
              <a:spcBef>
                <a:spcPts val="0"/>
              </a:spcBef>
              <a:buClr>
                <a:srgbClr val="FFFFFF"/>
              </a:buClr>
              <a:buSzPct val="100000"/>
              <a:buFont typeface="Georgia"/>
              <a:buChar char="•"/>
            </a:pPr>
            <a:r>
              <a:rPr lang="en" sz="2400" b="0" i="0" u="none" strike="noStrike" cap="none" baseline="0">
                <a:solidFill>
                  <a:srgbClr val="FFFFFF"/>
                </a:solidFill>
              </a:rPr>
              <a:t>By challenging an industry’s conventional wisdom about which buyer group to target can lead to the discovery of a new blue ocean.</a:t>
            </a:r>
          </a:p>
          <a:p>
            <a:pPr marL="342900" marR="0" lvl="0" indent="-292100" algn="l" rtl="0">
              <a:spcBef>
                <a:spcPts val="640"/>
              </a:spcBef>
              <a:buClr>
                <a:srgbClr val="FFFFFF"/>
              </a:buClr>
              <a:buSzPct val="100000"/>
              <a:buFont typeface="Georgia"/>
              <a:buChar char="•"/>
            </a:pPr>
            <a:r>
              <a:rPr lang="en" sz="2400" b="0" i="0" u="none" strike="noStrike" cap="none" baseline="0">
                <a:solidFill>
                  <a:srgbClr val="FFFFFF"/>
                </a:solidFill>
              </a:rPr>
              <a:t>If a company looks across buyer groups, companies can gain new insights.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Novo Nordisk Example</a:t>
            </a:r>
          </a:p>
        </p:txBody>
      </p:sp>
      <p:sp>
        <p:nvSpPr>
          <p:cNvPr id="171" name="Shape 171"/>
          <p:cNvSpPr txBox="1">
            <a:spLocks noGrp="1"/>
          </p:cNvSpPr>
          <p:nvPr>
            <p:ph type="body" idx="1"/>
          </p:nvPr>
        </p:nvSpPr>
        <p:spPr>
          <a:xfrm>
            <a:off x="457200" y="1200150"/>
            <a:ext cx="8229600" cy="3693599"/>
          </a:xfrm>
          <a:prstGeom prst="rect">
            <a:avLst/>
          </a:prstGeom>
          <a:noFill/>
          <a:ln>
            <a:noFill/>
          </a:ln>
        </p:spPr>
        <p:txBody>
          <a:bodyPr lIns="91425" tIns="45700" rIns="91425" bIns="45700" anchor="t" anchorCtr="0">
            <a:noAutofit/>
          </a:bodyPr>
          <a:lstStyle/>
          <a:p>
            <a:pPr marL="342900" marR="0" lvl="0" indent="-311150" algn="l" rtl="0">
              <a:lnSpc>
                <a:spcPct val="80000"/>
              </a:lnSpc>
              <a:spcBef>
                <a:spcPts val="0"/>
              </a:spcBef>
              <a:buClr>
                <a:srgbClr val="FFFFFF"/>
              </a:buClr>
              <a:buSzPct val="100000"/>
              <a:buFont typeface="Arial"/>
              <a:buChar char="•"/>
            </a:pPr>
            <a:r>
              <a:rPr lang="en" sz="2000" b="0" i="0" u="none" strike="noStrike" cap="none" baseline="0">
                <a:solidFill>
                  <a:srgbClr val="FFFFFF"/>
                </a:solidFill>
                <a:latin typeface="Calibri"/>
                <a:ea typeface="Calibri"/>
                <a:cs typeface="Calibri"/>
                <a:sym typeface="Calibri"/>
              </a:rPr>
              <a:t> -</a:t>
            </a:r>
            <a:r>
              <a:rPr lang="en" sz="2000" b="0" i="0" u="none" strike="noStrike" cap="none" baseline="0">
                <a:solidFill>
                  <a:srgbClr val="FFFFFF"/>
                </a:solidFill>
              </a:rPr>
              <a:t>Novo Nordisk, Danish insulin producer that created a blue ocean in the insulin industry</a:t>
            </a:r>
          </a:p>
          <a:p>
            <a:pPr marL="342900" marR="0" lvl="0" indent="-311150" algn="l" rtl="0">
              <a:lnSpc>
                <a:spcPct val="80000"/>
              </a:lnSpc>
              <a:spcBef>
                <a:spcPts val="500"/>
              </a:spcBef>
              <a:buClr>
                <a:srgbClr val="FFFFFF"/>
              </a:buClr>
              <a:buSzPct val="100000"/>
              <a:buFont typeface="Georgia"/>
              <a:buChar char="•"/>
            </a:pPr>
            <a:r>
              <a:rPr lang="en" sz="2000" b="0" i="0" u="none" strike="noStrike" cap="none" baseline="0">
                <a:solidFill>
                  <a:srgbClr val="FFFFFF"/>
                </a:solidFill>
              </a:rPr>
              <a:t>    -Insulin industry, like pharmaceutical industry, focused on the key influencers: doctors.</a:t>
            </a:r>
          </a:p>
          <a:p>
            <a:pPr marL="342900" marR="0" lvl="0" indent="-311150" algn="l" rtl="0">
              <a:lnSpc>
                <a:spcPct val="80000"/>
              </a:lnSpc>
              <a:spcBef>
                <a:spcPts val="500"/>
              </a:spcBef>
              <a:buClr>
                <a:srgbClr val="FFFFFF"/>
              </a:buClr>
              <a:buSzPct val="100000"/>
              <a:buFont typeface="Georgia"/>
              <a:buChar char="•"/>
            </a:pPr>
            <a:r>
              <a:rPr lang="en" sz="2000" b="0" i="0" u="none" strike="noStrike" cap="none" baseline="0">
                <a:solidFill>
                  <a:srgbClr val="FFFFFF"/>
                </a:solidFill>
              </a:rPr>
              <a:t>    -The industry then geared its attention and efforts to produce purer insulin in response to doctors' goal for better medication</a:t>
            </a:r>
          </a:p>
          <a:p>
            <a:pPr marL="342900" marR="0" lvl="0" indent="-311150" algn="l" rtl="0">
              <a:lnSpc>
                <a:spcPct val="80000"/>
              </a:lnSpc>
              <a:spcBef>
                <a:spcPts val="500"/>
              </a:spcBef>
              <a:buClr>
                <a:srgbClr val="FFFFFF"/>
              </a:buClr>
              <a:buSzPct val="100000"/>
              <a:buFont typeface="Georgia"/>
              <a:buChar char="•"/>
            </a:pPr>
            <a:r>
              <a:rPr lang="en" sz="2000" b="0" i="0" u="none" strike="noStrike" cap="none" baseline="0">
                <a:solidFill>
                  <a:srgbClr val="FFFFFF"/>
                </a:solidFill>
              </a:rPr>
              <a:t>    -Since companies were only competing on the purity of insulin, the technology behind the injections never progressed.</a:t>
            </a:r>
          </a:p>
          <a:p>
            <a:pPr marL="342900" marR="0" lvl="0" indent="-311150" algn="l" rtl="0">
              <a:lnSpc>
                <a:spcPct val="80000"/>
              </a:lnSpc>
              <a:spcBef>
                <a:spcPts val="500"/>
              </a:spcBef>
              <a:buClr>
                <a:srgbClr val="FFFFFF"/>
              </a:buClr>
              <a:buSzPct val="100000"/>
              <a:buFont typeface="Georgia"/>
              <a:buChar char="•"/>
            </a:pPr>
            <a:r>
              <a:rPr lang="en" sz="2000" b="0" i="0" u="none" strike="noStrike" cap="none" baseline="0">
                <a:solidFill>
                  <a:srgbClr val="FFFFFF"/>
                </a:solidFill>
              </a:rPr>
              <a:t>    -Novo Nordisk broke away from the competition and created a blue ocean by shifting the industry's long standing focus on doctors, to the patients.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5574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Novo Nordisk Example</a:t>
            </a:r>
          </a:p>
        </p:txBody>
      </p:sp>
      <p:sp>
        <p:nvSpPr>
          <p:cNvPr id="177" name="Shape 177"/>
          <p:cNvSpPr txBox="1">
            <a:spLocks noGrp="1"/>
          </p:cNvSpPr>
          <p:nvPr>
            <p:ph type="body" idx="1"/>
          </p:nvPr>
        </p:nvSpPr>
        <p:spPr>
          <a:xfrm>
            <a:off x="457200" y="1200150"/>
            <a:ext cx="8229600" cy="3394472"/>
          </a:xfrm>
          <a:prstGeom prst="rect">
            <a:avLst/>
          </a:prstGeom>
          <a:noFill/>
          <a:ln>
            <a:noFill/>
          </a:ln>
        </p:spPr>
        <p:txBody>
          <a:bodyPr lIns="91425" tIns="45700" rIns="91425" bIns="45700" anchor="t" anchorCtr="0">
            <a:noAutofit/>
          </a:bodyPr>
          <a:lstStyle/>
          <a:p>
            <a:pPr marL="342900" marR="0" lvl="0" indent="-311150" algn="l" rtl="0">
              <a:lnSpc>
                <a:spcPct val="80000"/>
              </a:lnSpc>
              <a:spcBef>
                <a:spcPts val="0"/>
              </a:spcBef>
              <a:buClr>
                <a:srgbClr val="FFFFFF"/>
              </a:buClr>
              <a:buSzPct val="100000"/>
              <a:buFont typeface="Arial"/>
              <a:buChar char="•"/>
            </a:pPr>
            <a:r>
              <a:rPr lang="en" sz="2000" b="0" i="0" u="none" strike="noStrike" cap="none" baseline="0">
                <a:solidFill>
                  <a:srgbClr val="FFFFFF"/>
                </a:solidFill>
                <a:latin typeface="Calibri"/>
                <a:ea typeface="Calibri"/>
                <a:cs typeface="Calibri"/>
                <a:sym typeface="Calibri"/>
              </a:rPr>
              <a:t> -</a:t>
            </a:r>
            <a:r>
              <a:rPr lang="en" sz="2000" b="0" i="0" u="none" strike="noStrike" cap="none" baseline="0">
                <a:solidFill>
                  <a:srgbClr val="FFFFFF"/>
                </a:solidFill>
              </a:rPr>
              <a:t>Novo noticed that insulin presented the patient with significant challenges in the administering phase.</a:t>
            </a:r>
          </a:p>
          <a:p>
            <a:pPr marL="342900" marR="0" lvl="0" indent="-311150" algn="l" rtl="0">
              <a:lnSpc>
                <a:spcPct val="80000"/>
              </a:lnSpc>
              <a:spcBef>
                <a:spcPts val="500"/>
              </a:spcBef>
              <a:buClr>
                <a:srgbClr val="FFFFFF"/>
              </a:buClr>
              <a:buSzPct val="100000"/>
              <a:buFont typeface="Georgia"/>
              <a:buChar char="•"/>
            </a:pPr>
            <a:r>
              <a:rPr lang="en" sz="2000" b="0" i="0" u="none" strike="noStrike" cap="none" baseline="0">
                <a:solidFill>
                  <a:srgbClr val="FFFFFF"/>
                </a:solidFill>
              </a:rPr>
              <a:t>    -The usual vials of insulin left patients to handle syringes, needles, the insulin, and administering the correct dosage.</a:t>
            </a:r>
          </a:p>
          <a:p>
            <a:pPr marL="342900" marR="0" lvl="0" indent="-311150" algn="l" rtl="0">
              <a:lnSpc>
                <a:spcPct val="80000"/>
              </a:lnSpc>
              <a:spcBef>
                <a:spcPts val="500"/>
              </a:spcBef>
              <a:buClr>
                <a:srgbClr val="FFFFFF"/>
              </a:buClr>
              <a:buSzPct val="100000"/>
              <a:buFont typeface="Georgia"/>
              <a:buChar char="•"/>
            </a:pPr>
            <a:r>
              <a:rPr lang="en" sz="2000" b="0" i="0" u="none" strike="noStrike" cap="none" baseline="0">
                <a:solidFill>
                  <a:srgbClr val="FFFFFF"/>
                </a:solidFill>
              </a:rPr>
              <a:t>    -This led Novo to the blue ocean opportunity of the "NovoPen", which was launched in 1985.</a:t>
            </a:r>
          </a:p>
          <a:p>
            <a:pPr marL="342900" marR="0" lvl="0" indent="-311150" algn="l" rtl="0">
              <a:lnSpc>
                <a:spcPct val="80000"/>
              </a:lnSpc>
              <a:spcBef>
                <a:spcPts val="500"/>
              </a:spcBef>
              <a:buClr>
                <a:srgbClr val="FFFFFF"/>
              </a:buClr>
              <a:buSzPct val="100000"/>
              <a:buFont typeface="Georgia"/>
              <a:buChar char="•"/>
            </a:pPr>
            <a:r>
              <a:rPr lang="en" sz="2000" b="0" i="0" u="none" strike="noStrike" cap="none" baseline="0">
                <a:solidFill>
                  <a:srgbClr val="FFFFFF"/>
                </a:solidFill>
              </a:rPr>
              <a:t>    -The NovoPen resembled a normal pen that contained an insulin cartridge with roughly one weeks worth of insulin.</a:t>
            </a:r>
          </a:p>
          <a:p>
            <a:pPr marL="342900" marR="0" lvl="0" indent="-311150" algn="l" rtl="0">
              <a:lnSpc>
                <a:spcPct val="80000"/>
              </a:lnSpc>
              <a:spcBef>
                <a:spcPts val="500"/>
              </a:spcBef>
              <a:buClr>
                <a:srgbClr val="FFFFFF"/>
              </a:buClr>
              <a:buSzPct val="100000"/>
              <a:buFont typeface="Georgia"/>
              <a:buChar char="•"/>
            </a:pPr>
            <a:r>
              <a:rPr lang="en" sz="2000" b="0" i="0" u="none" strike="noStrike" cap="none" baseline="0">
                <a:solidFill>
                  <a:srgbClr val="FFFFFF"/>
                </a:solidFill>
              </a:rPr>
              <a:t>    -The pen had an integrated click mechanism, making it extremely simple to control the dosing and administer the insulin.</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Novo Nordisk Example</a:t>
            </a:r>
          </a:p>
        </p:txBody>
      </p:sp>
      <p:sp>
        <p:nvSpPr>
          <p:cNvPr id="183" name="Shape 183"/>
          <p:cNvSpPr txBox="1">
            <a:spLocks noGrp="1"/>
          </p:cNvSpPr>
          <p:nvPr>
            <p:ph type="body" idx="1"/>
          </p:nvPr>
        </p:nvSpPr>
        <p:spPr>
          <a:xfrm>
            <a:off x="457200" y="1200150"/>
            <a:ext cx="8229600" cy="3672600"/>
          </a:xfrm>
          <a:prstGeom prst="rect">
            <a:avLst/>
          </a:prstGeom>
          <a:noFill/>
          <a:ln>
            <a:noFill/>
          </a:ln>
        </p:spPr>
        <p:txBody>
          <a:bodyPr lIns="91425" tIns="45700" rIns="91425" bIns="45700" anchor="t" anchorCtr="0">
            <a:noAutofit/>
          </a:bodyPr>
          <a:lstStyle/>
          <a:p>
            <a:pPr marL="342900" marR="0" lvl="0" indent="-314325" algn="l" rtl="0">
              <a:lnSpc>
                <a:spcPct val="80000"/>
              </a:lnSpc>
              <a:spcBef>
                <a:spcPts val="0"/>
              </a:spcBef>
              <a:buClr>
                <a:srgbClr val="FFFFFF"/>
              </a:buClr>
              <a:buSzPct val="100000"/>
              <a:buFont typeface="Arial"/>
              <a:buChar char="•"/>
            </a:pPr>
            <a:r>
              <a:rPr lang="en" sz="1800" b="0" i="0" u="none" strike="noStrike" cap="none" baseline="0">
                <a:solidFill>
                  <a:srgbClr val="FFFFFF"/>
                </a:solidFill>
                <a:latin typeface="Calibri"/>
                <a:ea typeface="Calibri"/>
                <a:cs typeface="Calibri"/>
                <a:sym typeface="Calibri"/>
              </a:rPr>
              <a:t>  </a:t>
            </a:r>
            <a:r>
              <a:rPr lang="en" sz="1600" b="0" i="0" u="none" strike="noStrike" cap="none" baseline="0">
                <a:solidFill>
                  <a:srgbClr val="FFFFFF"/>
                </a:solidFill>
              </a:rPr>
              <a:t>-Patients could carry the pen with them and inject with ease and convenience.</a:t>
            </a:r>
          </a:p>
          <a:p>
            <a:pPr marL="342900" marR="0" lvl="0" indent="-301625" algn="l" rtl="0">
              <a:lnSpc>
                <a:spcPct val="80000"/>
              </a:lnSpc>
              <a:spcBef>
                <a:spcPts val="450"/>
              </a:spcBef>
              <a:buClr>
                <a:srgbClr val="FFFFFF"/>
              </a:buClr>
              <a:buSzPct val="100000"/>
              <a:buFont typeface="Georgia"/>
              <a:buChar char="•"/>
            </a:pPr>
            <a:r>
              <a:rPr lang="en" sz="1600" b="0" i="0" u="none" strike="noStrike" cap="none" baseline="0">
                <a:solidFill>
                  <a:srgbClr val="FFFFFF"/>
                </a:solidFill>
              </a:rPr>
              <a:t>    -To dominate the blue ocean the NovoPen had unlocked, Nordisk followed up with the NovoLet in 1989.</a:t>
            </a:r>
          </a:p>
          <a:p>
            <a:pPr marL="342900" marR="0" lvl="0" indent="-301625" algn="l" rtl="0">
              <a:lnSpc>
                <a:spcPct val="80000"/>
              </a:lnSpc>
              <a:spcBef>
                <a:spcPts val="450"/>
              </a:spcBef>
              <a:buClr>
                <a:srgbClr val="FFFFFF"/>
              </a:buClr>
              <a:buSzPct val="100000"/>
              <a:buFont typeface="Georgia"/>
              <a:buChar char="•"/>
            </a:pPr>
            <a:r>
              <a:rPr lang="en" sz="1600" b="0" i="0" u="none" strike="noStrike" cap="none" baseline="0">
                <a:solidFill>
                  <a:srgbClr val="FFFFFF"/>
                </a:solidFill>
              </a:rPr>
              <a:t>    -The NovoLet was a prefilled disposable insulin injection pen with a dosing system for even greater convenience and ease of use.</a:t>
            </a:r>
          </a:p>
          <a:p>
            <a:pPr marL="342900" marR="0" lvl="0" indent="-301625" algn="l" rtl="0">
              <a:lnSpc>
                <a:spcPct val="80000"/>
              </a:lnSpc>
              <a:spcBef>
                <a:spcPts val="450"/>
              </a:spcBef>
              <a:buClr>
                <a:srgbClr val="FFFFFF"/>
              </a:buClr>
              <a:buSzPct val="100000"/>
              <a:buFont typeface="Georgia"/>
              <a:buChar char="•"/>
            </a:pPr>
            <a:r>
              <a:rPr lang="en" sz="1600" b="0" i="0" u="none" strike="noStrike" cap="none" baseline="0">
                <a:solidFill>
                  <a:srgbClr val="FFFFFF"/>
                </a:solidFill>
              </a:rPr>
              <a:t>    -In 1999, the Innovo was introduced. With an integrated memory and cartridge based delivery system, the Innovo could display the dose, the last dose, and the elapsed time to ensure proper dosage and schedule.</a:t>
            </a:r>
          </a:p>
          <a:p>
            <a:pPr marL="342900" marR="0" lvl="0" indent="-301625" algn="l" rtl="0">
              <a:lnSpc>
                <a:spcPct val="80000"/>
              </a:lnSpc>
              <a:spcBef>
                <a:spcPts val="450"/>
              </a:spcBef>
              <a:buClr>
                <a:srgbClr val="FFFFFF"/>
              </a:buClr>
              <a:buSzPct val="100000"/>
              <a:buFont typeface="Georgia"/>
              <a:buChar char="•"/>
            </a:pPr>
            <a:r>
              <a:rPr lang="en" sz="1600" b="0" i="0" u="none" strike="noStrike" cap="none" baseline="0">
                <a:solidFill>
                  <a:srgbClr val="FFFFFF"/>
                </a:solidFill>
              </a:rPr>
              <a:t>    -Nordisk's blue ocean strategy shifted the industry from an insulin producer to a diabetes care company.</a:t>
            </a:r>
          </a:p>
          <a:p>
            <a:pPr marL="342900" marR="0" lvl="0" indent="-301625" algn="l" rtl="0">
              <a:lnSpc>
                <a:spcPct val="80000"/>
              </a:lnSpc>
              <a:spcBef>
                <a:spcPts val="450"/>
              </a:spcBef>
              <a:buClr>
                <a:srgbClr val="FFFFFF"/>
              </a:buClr>
              <a:buSzPct val="100000"/>
              <a:buFont typeface="Georgia"/>
              <a:buChar char="•"/>
            </a:pPr>
            <a:r>
              <a:rPr lang="en" sz="1600" b="0" i="0" u="none" strike="noStrike" cap="none" baseline="0">
                <a:solidFill>
                  <a:srgbClr val="FFFFFF"/>
                </a:solidFill>
              </a:rPr>
              <a:t>    -Novo Nordisk now controls more than a 60% share in Europe and 80% in Japan of insulin prefilled devices.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154483"/>
            <a:ext cx="8229600" cy="6430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Reconstruct Market Boundaries</a:t>
            </a:r>
          </a:p>
        </p:txBody>
      </p:sp>
      <p:sp>
        <p:nvSpPr>
          <p:cNvPr id="52" name="Shape 52"/>
          <p:cNvSpPr txBox="1">
            <a:spLocks noGrp="1"/>
          </p:cNvSpPr>
          <p:nvPr>
            <p:ph type="body" idx="1"/>
          </p:nvPr>
        </p:nvSpPr>
        <p:spPr>
          <a:xfrm>
            <a:off x="457200" y="900112"/>
            <a:ext cx="8229600" cy="2545875"/>
          </a:xfrm>
          <a:prstGeom prst="rect">
            <a:avLst/>
          </a:prstGeom>
          <a:noFill/>
          <a:ln>
            <a:noFill/>
          </a:ln>
        </p:spPr>
        <p:txBody>
          <a:bodyPr lIns="91425" tIns="45700" rIns="91425" bIns="45700" anchor="t" anchorCtr="0">
            <a:noAutofit/>
          </a:bodyPr>
          <a:lstStyle/>
          <a:p>
            <a:pPr marL="342900" marR="0" lvl="0" indent="-292100" algn="l" rtl="0">
              <a:spcBef>
                <a:spcPts val="0"/>
              </a:spcBef>
              <a:buClr>
                <a:srgbClr val="FFFFFF"/>
              </a:buClr>
              <a:buSzPct val="100000"/>
              <a:buFont typeface="Georgia"/>
              <a:buChar char="•"/>
            </a:pPr>
            <a:r>
              <a:rPr lang="en" sz="2400" b="0" i="0" u="none" strike="noStrike" cap="none" baseline="0">
                <a:solidFill>
                  <a:srgbClr val="FFFFFF"/>
                </a:solidFill>
              </a:rPr>
              <a:t>1</a:t>
            </a:r>
            <a:r>
              <a:rPr lang="en" sz="2400" b="0" i="0" u="none" strike="noStrike" cap="none" baseline="30000">
                <a:solidFill>
                  <a:srgbClr val="FFFFFF"/>
                </a:solidFill>
              </a:rPr>
              <a:t>st</a:t>
            </a:r>
            <a:r>
              <a:rPr lang="en" sz="2400" b="0" i="0" u="none" strike="noStrike" cap="none" baseline="0">
                <a:solidFill>
                  <a:srgbClr val="FFFFFF"/>
                </a:solidFill>
              </a:rPr>
              <a:t> principle of blue ocean strategy: Reconstruct market boundaries to break from the competition</a:t>
            </a:r>
            <a:r>
              <a:rPr lang="en" sz="2400">
                <a:solidFill>
                  <a:srgbClr val="FFFFFF"/>
                </a:solidFill>
              </a:rPr>
              <a:t> </a:t>
            </a:r>
            <a:r>
              <a:rPr lang="en" sz="2400" b="0" i="0" u="none" strike="noStrike" cap="none" baseline="0">
                <a:solidFill>
                  <a:srgbClr val="FFFFFF"/>
                </a:solidFill>
              </a:rPr>
              <a:t>and create blue oceans</a:t>
            </a:r>
          </a:p>
          <a:p>
            <a:pPr marL="342900" marR="0" lvl="0" indent="-292100" algn="l" rtl="0">
              <a:spcBef>
                <a:spcPts val="640"/>
              </a:spcBef>
              <a:buClr>
                <a:srgbClr val="FFFFFF"/>
              </a:buClr>
              <a:buSzPct val="100000"/>
              <a:buFont typeface="Georgia"/>
              <a:buChar char="•"/>
            </a:pPr>
            <a:r>
              <a:rPr lang="en" sz="2400" b="0" i="0" u="none" strike="noStrike" cap="none" baseline="0">
                <a:solidFill>
                  <a:srgbClr val="FFFFFF"/>
                </a:solidFill>
              </a:rPr>
              <a:t>Challenge: Successfully identify commercially compelling blue ocean opportunities</a:t>
            </a:r>
          </a:p>
          <a:p>
            <a:pPr marL="342900" marR="0" lvl="0" indent="-139700" algn="l" rtl="0">
              <a:spcBef>
                <a:spcPts val="640"/>
              </a:spcBef>
              <a:buClr>
                <a:schemeClr val="dk1"/>
              </a:buClr>
              <a:buFont typeface="Arial"/>
              <a:buNone/>
            </a:pPr>
            <a:endParaRPr sz="2400" b="0" i="0" u="none" strike="noStrike" cap="none" baseline="0">
              <a:solidFill>
                <a:srgbClr val="FFFFFF"/>
              </a:solidFil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Bloomberg Example</a:t>
            </a:r>
          </a:p>
        </p:txBody>
      </p:sp>
      <p:sp>
        <p:nvSpPr>
          <p:cNvPr id="189" name="Shape 189"/>
          <p:cNvSpPr txBox="1">
            <a:spLocks noGrp="1"/>
          </p:cNvSpPr>
          <p:nvPr>
            <p:ph type="body" idx="1"/>
          </p:nvPr>
        </p:nvSpPr>
        <p:spPr>
          <a:xfrm>
            <a:off x="457200" y="1200150"/>
            <a:ext cx="8229600" cy="3394472"/>
          </a:xfrm>
          <a:prstGeom prst="rect">
            <a:avLst/>
          </a:prstGeom>
          <a:noFill/>
          <a:ln>
            <a:noFill/>
          </a:ln>
        </p:spPr>
        <p:txBody>
          <a:bodyPr lIns="91425" tIns="45700" rIns="91425" bIns="45700" anchor="t" anchorCtr="0">
            <a:noAutofit/>
          </a:bodyPr>
          <a:lstStyle/>
          <a:p>
            <a:pPr marL="342900" marR="0" lvl="0" indent="-307975" algn="l" rtl="0">
              <a:lnSpc>
                <a:spcPct val="90000"/>
              </a:lnSpc>
              <a:spcBef>
                <a:spcPts val="0"/>
              </a:spcBef>
              <a:buClr>
                <a:srgbClr val="FFFFFF"/>
              </a:buClr>
              <a:buSzPct val="100000"/>
              <a:buFont typeface="Georgia"/>
              <a:buChar char="•"/>
            </a:pPr>
            <a:r>
              <a:rPr lang="en" sz="2400" b="0" i="0" u="none" strike="noStrike" cap="none" baseline="0">
                <a:solidFill>
                  <a:srgbClr val="FFFFFF"/>
                </a:solidFill>
              </a:rPr>
              <a:t>Bloomberg was one of the largest and most profitable business information providers in the world.</a:t>
            </a:r>
          </a:p>
          <a:p>
            <a:pPr marL="342900" marR="0" lvl="0" indent="-307975" algn="l" rtl="0">
              <a:lnSpc>
                <a:spcPct val="90000"/>
              </a:lnSpc>
              <a:spcBef>
                <a:spcPts val="590"/>
              </a:spcBef>
              <a:buClr>
                <a:srgbClr val="FFFFFF"/>
              </a:buClr>
              <a:buSzPct val="100000"/>
              <a:buFont typeface="Georgia"/>
              <a:buChar char="•"/>
            </a:pPr>
            <a:r>
              <a:rPr lang="en" sz="2400" b="0" i="0" u="none" strike="noStrike" cap="none" baseline="0">
                <a:solidFill>
                  <a:srgbClr val="FFFFFF"/>
                </a:solidFill>
              </a:rPr>
              <a:t>In 1980’s bloomberg realized the industry focused on purchasers: IT managers.</a:t>
            </a:r>
          </a:p>
          <a:p>
            <a:pPr marL="342900" marR="0" lvl="0" indent="-307975" algn="l" rtl="0">
              <a:lnSpc>
                <a:spcPct val="90000"/>
              </a:lnSpc>
              <a:spcBef>
                <a:spcPts val="590"/>
              </a:spcBef>
              <a:buClr>
                <a:srgbClr val="FFFFFF"/>
              </a:buClr>
              <a:buSzPct val="100000"/>
              <a:buFont typeface="Georgia"/>
              <a:buChar char="•"/>
            </a:pPr>
            <a:r>
              <a:rPr lang="en" sz="2400" b="0" i="0" u="none" strike="noStrike" cap="none" baseline="0">
                <a:solidFill>
                  <a:srgbClr val="FFFFFF"/>
                </a:solidFill>
              </a:rPr>
              <a:t>Bloomberg decided it was the traders and analysts who made the real impact.</a:t>
            </a:r>
          </a:p>
          <a:p>
            <a:pPr marL="342900" marR="0" lvl="0" indent="-307975" algn="l" rtl="0">
              <a:lnSpc>
                <a:spcPct val="90000"/>
              </a:lnSpc>
              <a:spcBef>
                <a:spcPts val="590"/>
              </a:spcBef>
              <a:buClr>
                <a:srgbClr val="FFFFFF"/>
              </a:buClr>
              <a:buSzPct val="100000"/>
              <a:buFont typeface="Georgia"/>
              <a:buChar char="•"/>
            </a:pPr>
            <a:r>
              <a:rPr lang="en" sz="2400" b="0" i="0" u="none" strike="noStrike" cap="none" baseline="0">
                <a:solidFill>
                  <a:srgbClr val="FFFFFF"/>
                </a:solidFill>
              </a:rPr>
              <a:t>When markets are active, traders and analysts must make rapid decisions, making every second count.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Bloomberg Example</a:t>
            </a:r>
          </a:p>
        </p:txBody>
      </p:sp>
      <p:sp>
        <p:nvSpPr>
          <p:cNvPr id="195" name="Shape 195"/>
          <p:cNvSpPr txBox="1">
            <a:spLocks noGrp="1"/>
          </p:cNvSpPr>
          <p:nvPr>
            <p:ph type="body" idx="1"/>
          </p:nvPr>
        </p:nvSpPr>
        <p:spPr>
          <a:xfrm>
            <a:off x="457200" y="1200150"/>
            <a:ext cx="8229600" cy="3394472"/>
          </a:xfrm>
          <a:prstGeom prst="rect">
            <a:avLst/>
          </a:prstGeom>
          <a:noFill/>
          <a:ln>
            <a:noFill/>
          </a:ln>
        </p:spPr>
        <p:txBody>
          <a:bodyPr lIns="91425" tIns="45700" rIns="91425" bIns="45700" anchor="t" anchorCtr="0">
            <a:noAutofit/>
          </a:bodyPr>
          <a:lstStyle/>
          <a:p>
            <a:pPr marL="342900" marR="0" lvl="0" indent="-307975" algn="l" rtl="0">
              <a:lnSpc>
                <a:spcPct val="80000"/>
              </a:lnSpc>
              <a:spcBef>
                <a:spcPts val="0"/>
              </a:spcBef>
              <a:buClr>
                <a:srgbClr val="FFFFFF"/>
              </a:buClr>
              <a:buSzPct val="100000"/>
              <a:buFont typeface="Georgia"/>
              <a:buChar char="•"/>
            </a:pPr>
            <a:r>
              <a:rPr lang="en" sz="2400" b="0" i="0" u="none" strike="noStrike" cap="none" baseline="0">
                <a:solidFill>
                  <a:srgbClr val="FFFFFF"/>
                </a:solidFill>
              </a:rPr>
              <a:t>Bloomberg designed a system specifically to offer traders better value.</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The system included two flat-panel monitors so that traders could see all the information they needed.</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Bloomberg included an analytic capability so the users could run “what if” scenarios to compute returns on investments.</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Once Bloomberg switched focus to the users, he was able to see the paradox of traders and analysts’ personal lives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Bloomberg Example</a:t>
            </a:r>
          </a:p>
        </p:txBody>
      </p:sp>
      <p:sp>
        <p:nvSpPr>
          <p:cNvPr id="201" name="Shape 201"/>
          <p:cNvSpPr txBox="1">
            <a:spLocks noGrp="1"/>
          </p:cNvSpPr>
          <p:nvPr>
            <p:ph type="body" idx="1"/>
          </p:nvPr>
        </p:nvSpPr>
        <p:spPr>
          <a:xfrm>
            <a:off x="457200" y="1200150"/>
            <a:ext cx="8229600" cy="3620700"/>
          </a:xfrm>
          <a:prstGeom prst="rect">
            <a:avLst/>
          </a:prstGeom>
          <a:noFill/>
          <a:ln>
            <a:noFill/>
          </a:ln>
        </p:spPr>
        <p:txBody>
          <a:bodyPr lIns="91425" tIns="45700" rIns="91425" bIns="45700" anchor="t" anchorCtr="0">
            <a:noAutofit/>
          </a:bodyPr>
          <a:lstStyle/>
          <a:p>
            <a:pPr marL="342900" marR="0" lvl="0" indent="-307975" algn="l" rtl="0">
              <a:lnSpc>
                <a:spcPct val="80000"/>
              </a:lnSpc>
              <a:spcBef>
                <a:spcPts val="0"/>
              </a:spcBef>
              <a:buClr>
                <a:srgbClr val="FFFFFF"/>
              </a:buClr>
              <a:buSzPct val="100000"/>
              <a:buFont typeface="Georgia"/>
              <a:buChar char="•"/>
            </a:pPr>
            <a:r>
              <a:rPr lang="en" sz="2400" b="0" i="0" u="none" strike="noStrike" cap="none" baseline="0">
                <a:solidFill>
                  <a:srgbClr val="FFFFFF"/>
                </a:solidFill>
              </a:rPr>
              <a:t>The traders and analysts had tremendous income but not spare time to enjoy it. </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Bloomberg added information and purchasing services that enhanced traders’ and analysts personal lives. </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By shifting its focus upstream from purchasers to users, Bloomberg created a value curve that was different from any seen in the industry. </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Traders and Analysts worked together to force the IT managers to purchase Bloomberg terminals.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154468"/>
            <a:ext cx="8229600" cy="11054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3600" b="0" i="0" u="none" strike="noStrike" cap="none" baseline="0">
                <a:solidFill>
                  <a:srgbClr val="FFFFFF"/>
                </a:solidFill>
              </a:rPr>
              <a:t>Path 4: Look Across Complementary Product and Service Offerings</a:t>
            </a:r>
          </a:p>
        </p:txBody>
      </p:sp>
      <p:sp>
        <p:nvSpPr>
          <p:cNvPr id="207" name="Shape 207"/>
          <p:cNvSpPr txBox="1">
            <a:spLocks noGrp="1"/>
          </p:cNvSpPr>
          <p:nvPr>
            <p:ph type="body" idx="1"/>
          </p:nvPr>
        </p:nvSpPr>
        <p:spPr>
          <a:xfrm>
            <a:off x="457200" y="1417451"/>
            <a:ext cx="8229600" cy="2901899"/>
          </a:xfrm>
          <a:prstGeom prst="rect">
            <a:avLst/>
          </a:prstGeom>
          <a:noFill/>
          <a:ln>
            <a:noFill/>
          </a:ln>
        </p:spPr>
        <p:txBody>
          <a:bodyPr lIns="91425" tIns="45700" rIns="91425" bIns="45700" anchor="t" anchorCtr="0">
            <a:noAutofit/>
          </a:bodyPr>
          <a:lstStyle/>
          <a:p>
            <a:pPr marL="342900" marR="0" lvl="0" indent="-292100" algn="l" rtl="0">
              <a:spcBef>
                <a:spcPts val="0"/>
              </a:spcBef>
              <a:buClr>
                <a:srgbClr val="FFFFFF"/>
              </a:buClr>
              <a:buSzPct val="100000"/>
              <a:buFont typeface="Georgia"/>
              <a:buChar char="•"/>
            </a:pPr>
            <a:r>
              <a:rPr lang="en" sz="2400" b="0" i="0" u="none" strike="noStrike" cap="none" baseline="0">
                <a:solidFill>
                  <a:srgbClr val="FFFFFF"/>
                </a:solidFill>
              </a:rPr>
              <a:t>Untapped value is often hidden in complementary products and services.</a:t>
            </a:r>
          </a:p>
          <a:p>
            <a:pPr marL="342900" marR="0" lvl="0" indent="-292100" algn="l" rtl="0">
              <a:spcBef>
                <a:spcPts val="640"/>
              </a:spcBef>
              <a:buClr>
                <a:srgbClr val="FFFFFF"/>
              </a:buClr>
              <a:buSzPct val="100000"/>
              <a:buFont typeface="Georgia"/>
              <a:buChar char="•"/>
            </a:pPr>
            <a:r>
              <a:rPr lang="en" sz="2400" b="0" i="0" u="none" strike="noStrike" cap="none" baseline="0">
                <a:solidFill>
                  <a:srgbClr val="FFFFFF"/>
                </a:solidFill>
              </a:rPr>
              <a:t>The key is to define the total solution buyers seek when they choose a product or service</a:t>
            </a:r>
          </a:p>
          <a:p>
            <a:pPr marL="342900" marR="0" lvl="0" indent="-292100" algn="l" rtl="0">
              <a:spcBef>
                <a:spcPts val="640"/>
              </a:spcBef>
              <a:buClr>
                <a:srgbClr val="FFFFFF"/>
              </a:buClr>
              <a:buSzPct val="100000"/>
              <a:buFont typeface="Georgia"/>
              <a:buChar char="•"/>
            </a:pPr>
            <a:r>
              <a:rPr lang="en" sz="2400" b="0" i="0" u="none" strike="noStrike" cap="none" baseline="0">
                <a:solidFill>
                  <a:srgbClr val="FFFFFF"/>
                </a:solidFill>
              </a:rPr>
              <a:t>Think about what happens before, during, and after your product is used</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154483"/>
            <a:ext cx="8229600" cy="6430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Visa Example</a:t>
            </a:r>
          </a:p>
        </p:txBody>
      </p:sp>
      <p:sp>
        <p:nvSpPr>
          <p:cNvPr id="213" name="Shape 213"/>
          <p:cNvSpPr txBox="1">
            <a:spLocks noGrp="1"/>
          </p:cNvSpPr>
          <p:nvPr>
            <p:ph type="body" idx="1"/>
          </p:nvPr>
        </p:nvSpPr>
        <p:spPr>
          <a:xfrm>
            <a:off x="457200" y="900112"/>
            <a:ext cx="8229600" cy="2545875"/>
          </a:xfrm>
          <a:prstGeom prst="rect">
            <a:avLst/>
          </a:prstGeom>
          <a:noFill/>
          <a:ln>
            <a:noFill/>
          </a:ln>
        </p:spPr>
        <p:txBody>
          <a:bodyPr lIns="91425" tIns="45700" rIns="91425" bIns="45700" anchor="t" anchorCtr="0">
            <a:noAutofit/>
          </a:bodyPr>
          <a:lstStyle/>
          <a:p>
            <a:pPr marL="342900" marR="0" lvl="0" indent="-342900" algn="l" rtl="0">
              <a:spcBef>
                <a:spcPts val="0"/>
              </a:spcBef>
              <a:buClr>
                <a:srgbClr val="FFFFFF"/>
              </a:buClr>
              <a:buSzPct val="100000"/>
              <a:buFont typeface="Georgia"/>
              <a:buChar char="•"/>
            </a:pPr>
            <a:r>
              <a:rPr lang="en" sz="3200" b="0" i="0" u="none" strike="noStrike" cap="none" baseline="0">
                <a:solidFill>
                  <a:srgbClr val="FFFFFF"/>
                </a:solidFill>
              </a:rPr>
              <a:t>In order to capitalize on blue oceans Visa could:</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Offer a credit building seminar for younger customers</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Offer a credit report rating service to customers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154483"/>
            <a:ext cx="8229600" cy="6430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NABI</a:t>
            </a:r>
          </a:p>
        </p:txBody>
      </p:sp>
      <p:sp>
        <p:nvSpPr>
          <p:cNvPr id="219" name="Shape 219"/>
          <p:cNvSpPr txBox="1">
            <a:spLocks noGrp="1"/>
          </p:cNvSpPr>
          <p:nvPr>
            <p:ph type="body" idx="1"/>
          </p:nvPr>
        </p:nvSpPr>
        <p:spPr>
          <a:xfrm>
            <a:off x="457200" y="900131"/>
            <a:ext cx="8229600" cy="3957300"/>
          </a:xfrm>
          <a:prstGeom prst="rect">
            <a:avLst/>
          </a:prstGeom>
          <a:noFill/>
          <a:ln>
            <a:noFill/>
          </a:ln>
        </p:spPr>
        <p:txBody>
          <a:bodyPr lIns="91425" tIns="45700" rIns="91425" bIns="45700" anchor="t" anchorCtr="0">
            <a:noAutofit/>
          </a:bodyPr>
          <a:lstStyle/>
          <a:p>
            <a:pPr marL="342900" marR="0" lvl="0" indent="-342900" algn="l" rtl="0">
              <a:spcBef>
                <a:spcPts val="0"/>
              </a:spcBef>
              <a:buClr>
                <a:srgbClr val="FFFFFF"/>
              </a:buClr>
              <a:buSzPct val="100000"/>
              <a:buFont typeface="Georgia"/>
              <a:buChar char="•"/>
            </a:pPr>
            <a:r>
              <a:rPr lang="en" sz="3200" b="0" i="0" u="none" strike="noStrike" cap="none" baseline="0">
                <a:solidFill>
                  <a:srgbClr val="FFFFFF"/>
                </a:solidFill>
              </a:rPr>
              <a:t>Hungarian bus company</a:t>
            </a:r>
          </a:p>
          <a:p>
            <a:pPr marL="342900" marR="0" lvl="0" indent="-342900" algn="l" rtl="0">
              <a:spcBef>
                <a:spcPts val="640"/>
              </a:spcBef>
              <a:buClr>
                <a:srgbClr val="FFFFFF"/>
              </a:buClr>
              <a:buSzPct val="100000"/>
              <a:buFont typeface="Georgia"/>
              <a:buChar char="•"/>
            </a:pPr>
            <a:r>
              <a:rPr lang="en" sz="3200" b="0" i="0" u="none" strike="noStrike" cap="none" baseline="0">
                <a:solidFill>
                  <a:srgbClr val="FFFFFF"/>
                </a:solidFill>
              </a:rPr>
              <a:t>Not satisfied with the way the bus industry catered to its customers</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Companies consumed with offering buses at the lowest possible price</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Decreased quality and costed municipalities more in repair and maintenance over time</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Not environmentally friendly</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154483"/>
            <a:ext cx="8229600" cy="6430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NABI continued…</a:t>
            </a:r>
          </a:p>
        </p:txBody>
      </p:sp>
      <p:sp>
        <p:nvSpPr>
          <p:cNvPr id="225" name="Shape 225"/>
          <p:cNvSpPr txBox="1">
            <a:spLocks noGrp="1"/>
          </p:cNvSpPr>
          <p:nvPr>
            <p:ph type="body" idx="1"/>
          </p:nvPr>
        </p:nvSpPr>
        <p:spPr>
          <a:xfrm>
            <a:off x="457200" y="900131"/>
            <a:ext cx="8229600" cy="3903300"/>
          </a:xfrm>
          <a:prstGeom prst="rect">
            <a:avLst/>
          </a:prstGeom>
          <a:noFill/>
          <a:ln>
            <a:noFill/>
          </a:ln>
        </p:spPr>
        <p:txBody>
          <a:bodyPr lIns="91425" tIns="45700" rIns="91425" bIns="45700" anchor="t" anchorCtr="0">
            <a:noAutofit/>
          </a:bodyPr>
          <a:lstStyle/>
          <a:p>
            <a:pPr marL="342900" marR="0" lvl="0" indent="-342900" algn="l" rtl="0">
              <a:spcBef>
                <a:spcPts val="0"/>
              </a:spcBef>
              <a:buClr>
                <a:srgbClr val="FFFFFF"/>
              </a:buClr>
              <a:buSzPct val="100000"/>
              <a:buFont typeface="Georgia"/>
              <a:buChar char="•"/>
            </a:pPr>
            <a:r>
              <a:rPr lang="en" sz="3200" b="0" i="0" u="none" strike="noStrike" cap="none" baseline="0">
                <a:solidFill>
                  <a:srgbClr val="FFFFFF"/>
                </a:solidFill>
              </a:rPr>
              <a:t>Created a fiberglass bus</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Cut maintenance costs</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Made body repairs faster</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Cut fuel emissions (fiberglass is lighter than steel)</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Lower manufacturing costs and more room inside the buses</a:t>
            </a:r>
          </a:p>
          <a:p>
            <a:pPr marL="1143000" marR="0" lvl="2" indent="-228600" algn="l" rtl="0">
              <a:spcBef>
                <a:spcPts val="480"/>
              </a:spcBef>
              <a:buClr>
                <a:srgbClr val="FFFFFF"/>
              </a:buClr>
              <a:buSzPct val="100000"/>
              <a:buFont typeface="Georgia"/>
              <a:buChar char="•"/>
            </a:pPr>
            <a:r>
              <a:rPr lang="en" sz="2400" b="0" i="0" u="none" strike="noStrike" cap="none" baseline="0">
                <a:solidFill>
                  <a:srgbClr val="FFFFFF"/>
                </a:solidFill>
              </a:rPr>
              <a:t>All of this created a value curve that diverted from the industry’s average curve</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457200" y="154483"/>
            <a:ext cx="8229600" cy="6430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NABI continued…</a:t>
            </a:r>
          </a:p>
        </p:txBody>
      </p:sp>
      <p:sp>
        <p:nvSpPr>
          <p:cNvPr id="231" name="Shape 231"/>
          <p:cNvSpPr txBox="1">
            <a:spLocks noGrp="1"/>
          </p:cNvSpPr>
          <p:nvPr>
            <p:ph type="body" idx="1"/>
          </p:nvPr>
        </p:nvSpPr>
        <p:spPr>
          <a:xfrm>
            <a:off x="457200" y="900129"/>
            <a:ext cx="8229600" cy="3451200"/>
          </a:xfrm>
          <a:prstGeom prst="rect">
            <a:avLst/>
          </a:prstGeom>
          <a:noFill/>
          <a:ln>
            <a:noFill/>
          </a:ln>
        </p:spPr>
        <p:txBody>
          <a:bodyPr lIns="91425" tIns="45700" rIns="91425" bIns="45700" anchor="t" anchorCtr="0">
            <a:noAutofit/>
          </a:bodyPr>
          <a:lstStyle/>
          <a:p>
            <a:pPr marL="342900" marR="0" lvl="0" indent="-292100" algn="l" rtl="0">
              <a:lnSpc>
                <a:spcPct val="90000"/>
              </a:lnSpc>
              <a:spcBef>
                <a:spcPts val="0"/>
              </a:spcBef>
              <a:buClr>
                <a:srgbClr val="FFFFFF"/>
              </a:buClr>
              <a:buSzPct val="100000"/>
              <a:buFont typeface="Georgia"/>
              <a:buChar char="•"/>
            </a:pPr>
            <a:r>
              <a:rPr lang="en" sz="2400" b="0" i="0" u="none" strike="noStrike" cap="none" baseline="0">
                <a:solidFill>
                  <a:srgbClr val="FFFFFF"/>
                </a:solidFill>
              </a:rPr>
              <a:t>While NABI charged a higher price for its buses, the design and quality of the buses lowered maintenance and fuel costs over the buses lifespan making their design more practical</a:t>
            </a:r>
          </a:p>
          <a:p>
            <a:pPr marL="342900" marR="0" lvl="0" indent="-292100" algn="l" rtl="0">
              <a:lnSpc>
                <a:spcPct val="90000"/>
              </a:lnSpc>
              <a:spcBef>
                <a:spcPts val="640"/>
              </a:spcBef>
              <a:buClr>
                <a:srgbClr val="FFFFFF"/>
              </a:buClr>
              <a:buSzPct val="100000"/>
              <a:buFont typeface="Georgia"/>
              <a:buChar char="•"/>
            </a:pPr>
            <a:r>
              <a:rPr lang="en" sz="2400" b="0" i="0" u="none" strike="noStrike" cap="none" baseline="0">
                <a:solidFill>
                  <a:srgbClr val="FFFFFF"/>
                </a:solidFill>
              </a:rPr>
              <a:t>Created unprecedented industry factors</a:t>
            </a:r>
          </a:p>
          <a:p>
            <a:pPr marL="742950" marR="0" lvl="1" indent="-260350" algn="l" rtl="0">
              <a:lnSpc>
                <a:spcPct val="90000"/>
              </a:lnSpc>
              <a:spcBef>
                <a:spcPts val="560"/>
              </a:spcBef>
              <a:buClr>
                <a:srgbClr val="FFFFFF"/>
              </a:buClr>
              <a:buSzPct val="80000"/>
              <a:buFont typeface="Georgia"/>
              <a:buChar char="–"/>
            </a:pPr>
            <a:r>
              <a:rPr lang="en" b="0" i="0" u="none" strike="noStrike" cap="none" baseline="0">
                <a:solidFill>
                  <a:srgbClr val="FFFFFF"/>
                </a:solidFill>
              </a:rPr>
              <a:t>Aesthetic design</a:t>
            </a:r>
          </a:p>
          <a:p>
            <a:pPr marL="742950" marR="0" lvl="1" indent="-260350" algn="l" rtl="0">
              <a:lnSpc>
                <a:spcPct val="90000"/>
              </a:lnSpc>
              <a:spcBef>
                <a:spcPts val="560"/>
              </a:spcBef>
              <a:buClr>
                <a:srgbClr val="FFFFFF"/>
              </a:buClr>
              <a:buSzPct val="80000"/>
              <a:buFont typeface="Georgia"/>
              <a:buChar char="–"/>
            </a:pPr>
            <a:r>
              <a:rPr lang="en" b="0" i="0" u="none" strike="noStrike" cap="none" baseline="0">
                <a:solidFill>
                  <a:srgbClr val="FFFFFF"/>
                </a:solidFill>
              </a:rPr>
              <a:t>Customer friendliness</a:t>
            </a:r>
          </a:p>
          <a:p>
            <a:pPr marL="1143000" marR="0" lvl="2" indent="-228600" algn="l" rtl="0">
              <a:lnSpc>
                <a:spcPct val="90000"/>
              </a:lnSpc>
              <a:spcBef>
                <a:spcPts val="480"/>
              </a:spcBef>
              <a:buClr>
                <a:srgbClr val="FFFFFF"/>
              </a:buClr>
              <a:buSzPct val="80000"/>
              <a:buFont typeface="Georgia"/>
              <a:buChar char="•"/>
            </a:pPr>
            <a:r>
              <a:rPr lang="en" b="0" i="0" u="none" strike="noStrike" cap="none" baseline="0">
                <a:solidFill>
                  <a:srgbClr val="FFFFFF"/>
                </a:solidFill>
              </a:rPr>
              <a:t>Lower floors made it easier to board and gave more room for seats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457200" y="154483"/>
            <a:ext cx="8229600" cy="6430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NABI</a:t>
            </a:r>
          </a:p>
        </p:txBody>
      </p:sp>
      <p:sp>
        <p:nvSpPr>
          <p:cNvPr id="237" name="Shape 237"/>
          <p:cNvSpPr txBox="1">
            <a:spLocks noGrp="1"/>
          </p:cNvSpPr>
          <p:nvPr>
            <p:ph type="body" idx="1"/>
          </p:nvPr>
        </p:nvSpPr>
        <p:spPr>
          <a:xfrm>
            <a:off x="457200" y="900130"/>
            <a:ext cx="8229600" cy="3655800"/>
          </a:xfrm>
          <a:prstGeom prst="rect">
            <a:avLst/>
          </a:prstGeom>
          <a:noFill/>
          <a:ln>
            <a:noFill/>
          </a:ln>
        </p:spPr>
        <p:txBody>
          <a:bodyPr lIns="91425" tIns="45700" rIns="91425" bIns="45700" anchor="t" anchorCtr="0">
            <a:noAutofit/>
          </a:bodyPr>
          <a:lstStyle/>
          <a:p>
            <a:pPr marL="342900" marR="0" lvl="0" indent="-292100" algn="l" rtl="0">
              <a:spcBef>
                <a:spcPts val="0"/>
              </a:spcBef>
              <a:buClr>
                <a:srgbClr val="FFFFFF"/>
              </a:buClr>
              <a:buSzPct val="100000"/>
              <a:buFont typeface="Georgia"/>
              <a:buChar char="•"/>
            </a:pPr>
            <a:r>
              <a:rPr lang="en" sz="2400" b="0" i="0" u="none" strike="noStrike" cap="none" baseline="0">
                <a:solidFill>
                  <a:srgbClr val="FFFFFF"/>
                </a:solidFill>
              </a:rPr>
              <a:t>Captured 20% of the U.S. market</a:t>
            </a:r>
          </a:p>
          <a:p>
            <a:pPr marL="342900" marR="0" lvl="0" indent="-292100" algn="l" rtl="0">
              <a:spcBef>
                <a:spcPts val="640"/>
              </a:spcBef>
              <a:buClr>
                <a:srgbClr val="FFFFFF"/>
              </a:buClr>
              <a:buSzPct val="100000"/>
              <a:buFont typeface="Georgia"/>
              <a:buChar char="•"/>
            </a:pPr>
            <a:r>
              <a:rPr lang="en" sz="2400" b="0" i="0" u="none" strike="noStrike" cap="none" baseline="0">
                <a:solidFill>
                  <a:srgbClr val="FFFFFF"/>
                </a:solidFill>
              </a:rPr>
              <a:t>More than $1 billion in orders</a:t>
            </a:r>
          </a:p>
          <a:p>
            <a:pPr marL="342900" marR="0" lvl="0" indent="-292100" algn="l" rtl="0">
              <a:spcBef>
                <a:spcPts val="640"/>
              </a:spcBef>
              <a:buClr>
                <a:srgbClr val="FFFFFF"/>
              </a:buClr>
              <a:buSzPct val="100000"/>
              <a:buFont typeface="Georgia"/>
              <a:buChar char="•"/>
            </a:pPr>
            <a:r>
              <a:rPr lang="en" sz="2400" b="0" i="0" u="none" strike="noStrike" cap="none" baseline="0">
                <a:solidFill>
                  <a:srgbClr val="FFFFFF"/>
                </a:solidFill>
              </a:rPr>
              <a:t>Named by the Economist Intelligence Unit in 2002 as one of the 30 most successful companies in the world.</a:t>
            </a:r>
          </a:p>
          <a:p>
            <a:pPr marL="342900" marR="0" lvl="0" indent="-292100" algn="l" rtl="0">
              <a:spcBef>
                <a:spcPts val="640"/>
              </a:spcBef>
              <a:buClr>
                <a:srgbClr val="FFFFFF"/>
              </a:buClr>
              <a:buSzPct val="100000"/>
              <a:buFont typeface="Georgia"/>
              <a:buChar char="•"/>
            </a:pPr>
            <a:r>
              <a:rPr lang="en" sz="2400" b="0" i="0" u="none" strike="noStrike" cap="none" baseline="0">
                <a:solidFill>
                  <a:srgbClr val="FFFFFF"/>
                </a:solidFill>
              </a:rPr>
              <a:t>All of this is a result of successfully identifying blue ocean opportunities and looking across complementary product and service offerings  </a:t>
            </a:r>
          </a:p>
          <a:p>
            <a:pPr marL="342900" marR="0" lvl="0" indent="-139700" algn="l" rtl="0">
              <a:spcBef>
                <a:spcPts val="640"/>
              </a:spcBef>
              <a:buClr>
                <a:schemeClr val="dk1"/>
              </a:buClr>
              <a:buFont typeface="Arial"/>
              <a:buNone/>
            </a:pPr>
            <a:endParaRPr sz="2400" b="0" i="0" u="none" strike="noStrike" cap="none" baseline="0">
              <a:solidFill>
                <a:srgbClr val="FFFFFF"/>
              </a:solidFill>
              <a:latin typeface="Calibri"/>
              <a:ea typeface="Calibri"/>
              <a:cs typeface="Calibri"/>
              <a:sym typeface="Calibri"/>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57200" y="154483"/>
            <a:ext cx="8229600" cy="6430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Things to Consider</a:t>
            </a:r>
          </a:p>
        </p:txBody>
      </p:sp>
      <p:sp>
        <p:nvSpPr>
          <p:cNvPr id="243" name="Shape 243"/>
          <p:cNvSpPr txBox="1">
            <a:spLocks noGrp="1"/>
          </p:cNvSpPr>
          <p:nvPr>
            <p:ph type="body" idx="1"/>
          </p:nvPr>
        </p:nvSpPr>
        <p:spPr>
          <a:xfrm>
            <a:off x="457200" y="900130"/>
            <a:ext cx="8229600" cy="3623400"/>
          </a:xfrm>
          <a:prstGeom prst="rect">
            <a:avLst/>
          </a:prstGeom>
          <a:noFill/>
          <a:ln>
            <a:noFill/>
          </a:ln>
        </p:spPr>
        <p:txBody>
          <a:bodyPr lIns="91425" tIns="45700" rIns="91425" bIns="45700" anchor="t" anchorCtr="0">
            <a:noAutofit/>
          </a:bodyPr>
          <a:lstStyle/>
          <a:p>
            <a:pPr marL="342900" marR="0" lvl="0" indent="-342900" algn="l" rtl="0">
              <a:spcBef>
                <a:spcPts val="0"/>
              </a:spcBef>
              <a:buClr>
                <a:srgbClr val="FFFFFF"/>
              </a:buClr>
              <a:buSzPct val="100000"/>
              <a:buFont typeface="Georgia"/>
              <a:buChar char="•"/>
            </a:pPr>
            <a:r>
              <a:rPr lang="en" sz="3200" b="0" i="0" u="none" strike="noStrike" cap="none" baseline="0">
                <a:solidFill>
                  <a:srgbClr val="FFFFFF"/>
                </a:solidFill>
              </a:rPr>
              <a:t>What is the context in which your product or service is used?</a:t>
            </a:r>
          </a:p>
          <a:p>
            <a:pPr marL="342900" marR="0" lvl="0" indent="-342900" algn="l" rtl="0">
              <a:spcBef>
                <a:spcPts val="640"/>
              </a:spcBef>
              <a:buClr>
                <a:srgbClr val="FFFFFF"/>
              </a:buClr>
              <a:buSzPct val="100000"/>
              <a:buFont typeface="Georgia"/>
              <a:buChar char="•"/>
            </a:pPr>
            <a:r>
              <a:rPr lang="en" sz="3200" b="0" i="0" u="none" strike="noStrike" cap="none" baseline="0">
                <a:solidFill>
                  <a:srgbClr val="FFFFFF"/>
                </a:solidFill>
              </a:rPr>
              <a:t>What happens before, during, and after?</a:t>
            </a:r>
          </a:p>
          <a:p>
            <a:pPr marL="342900" marR="0" lvl="0" indent="-342900" algn="l" rtl="0">
              <a:spcBef>
                <a:spcPts val="640"/>
              </a:spcBef>
              <a:buClr>
                <a:srgbClr val="FFFFFF"/>
              </a:buClr>
              <a:buSzPct val="100000"/>
              <a:buFont typeface="Georgia"/>
              <a:buChar char="•"/>
            </a:pPr>
            <a:r>
              <a:rPr lang="en" sz="3200" b="0" i="0" u="none" strike="noStrike" cap="none" baseline="0">
                <a:solidFill>
                  <a:srgbClr val="FFFFFF"/>
                </a:solidFill>
              </a:rPr>
              <a:t>Can you identify the pain points?</a:t>
            </a:r>
          </a:p>
          <a:p>
            <a:pPr marL="342900" marR="0" lvl="0" indent="-342900" algn="l" rtl="0">
              <a:spcBef>
                <a:spcPts val="640"/>
              </a:spcBef>
              <a:buClr>
                <a:srgbClr val="FFFFFF"/>
              </a:buClr>
              <a:buSzPct val="100000"/>
              <a:buFont typeface="Georgia"/>
              <a:buChar char="•"/>
            </a:pPr>
            <a:r>
              <a:rPr lang="en" sz="3200" b="0" i="0" u="none" strike="noStrike" cap="none" baseline="0">
                <a:solidFill>
                  <a:srgbClr val="FFFFFF"/>
                </a:solidFill>
              </a:rPr>
              <a:t>How can you eliminate these pain points </a:t>
            </a:r>
            <a:r>
              <a:rPr lang="en" sz="3200">
                <a:solidFill>
                  <a:srgbClr val="FFFFFF"/>
                </a:solidFill>
              </a:rPr>
              <a:t>through</a:t>
            </a:r>
            <a:r>
              <a:rPr lang="en" sz="3200" b="0" i="0" u="none" strike="noStrike" cap="none" baseline="0">
                <a:solidFill>
                  <a:srgbClr val="FFFFFF"/>
                </a:solidFill>
              </a:rPr>
              <a:t> a complementary product or service offer?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154483"/>
            <a:ext cx="8229600" cy="6430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6 Paths Framework</a:t>
            </a:r>
          </a:p>
        </p:txBody>
      </p:sp>
      <p:sp>
        <p:nvSpPr>
          <p:cNvPr id="58" name="Shape 58"/>
          <p:cNvSpPr txBox="1">
            <a:spLocks noGrp="1"/>
          </p:cNvSpPr>
          <p:nvPr>
            <p:ph type="body" idx="1"/>
          </p:nvPr>
        </p:nvSpPr>
        <p:spPr>
          <a:xfrm>
            <a:off x="457200" y="900128"/>
            <a:ext cx="8229600" cy="3300300"/>
          </a:xfrm>
          <a:prstGeom prst="rect">
            <a:avLst/>
          </a:prstGeom>
          <a:noFill/>
          <a:ln>
            <a:noFill/>
          </a:ln>
        </p:spPr>
        <p:txBody>
          <a:bodyPr lIns="91425" tIns="45700" rIns="91425" bIns="45700" anchor="t" anchorCtr="0">
            <a:noAutofit/>
          </a:bodyPr>
          <a:lstStyle/>
          <a:p>
            <a:pPr marL="342900" marR="0" lvl="0" indent="-307975" algn="l" rtl="0">
              <a:lnSpc>
                <a:spcPct val="80000"/>
              </a:lnSpc>
              <a:spcBef>
                <a:spcPts val="0"/>
              </a:spcBef>
              <a:buClr>
                <a:srgbClr val="FFFFFF"/>
              </a:buClr>
              <a:buSzPct val="100000"/>
              <a:buFont typeface="Georgia"/>
              <a:buChar char="•"/>
            </a:pPr>
            <a:r>
              <a:rPr lang="en" sz="2400" b="0" i="0" u="none" strike="noStrike" cap="none" baseline="0">
                <a:solidFill>
                  <a:srgbClr val="FFFFFF"/>
                </a:solidFill>
              </a:rPr>
              <a:t>6 Basic approaches to remaking market boundaries</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Have a general application across industries</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Present companies with commercially viable Blue Ocean ideas</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Based on looking at familiar data from a new perspective</a:t>
            </a:r>
          </a:p>
          <a:p>
            <a:pPr marL="342900" marR="0" lvl="0" indent="-307975" algn="l" rtl="0">
              <a:lnSpc>
                <a:spcPct val="80000"/>
              </a:lnSpc>
              <a:spcBef>
                <a:spcPts val="590"/>
              </a:spcBef>
              <a:buClr>
                <a:srgbClr val="FFFFFF"/>
              </a:buClr>
              <a:buSzPct val="100000"/>
              <a:buFont typeface="Georgia"/>
              <a:buChar char="•"/>
            </a:pPr>
            <a:r>
              <a:rPr lang="en" sz="2400" b="0" i="0" u="none" strike="noStrike" cap="none" baseline="0">
                <a:solidFill>
                  <a:srgbClr val="FFFFFF"/>
                </a:solidFill>
              </a:rPr>
              <a:t>Challenge the assumptions governing many company’s strategies that keep these companies trapped in Red Oceans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Path 5 </a:t>
            </a:r>
          </a:p>
        </p:txBody>
      </p:sp>
      <p:sp>
        <p:nvSpPr>
          <p:cNvPr id="249" name="Shape 249"/>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419100" rtl="0">
              <a:lnSpc>
                <a:spcPct val="115000"/>
              </a:lnSpc>
              <a:spcBef>
                <a:spcPts val="2000"/>
              </a:spcBef>
              <a:buClr>
                <a:srgbClr val="FFFFFF"/>
              </a:buClr>
              <a:buSzPct val="136363"/>
              <a:buFont typeface="Georgia"/>
              <a:buChar char="•"/>
            </a:pPr>
            <a:r>
              <a:rPr lang="en" sz="2200">
                <a:solidFill>
                  <a:srgbClr val="FFFFFF"/>
                </a:solidFill>
              </a:rPr>
              <a:t></a:t>
            </a:r>
            <a:r>
              <a:rPr lang="en" sz="2000">
                <a:solidFill>
                  <a:srgbClr val="FFFFFF"/>
                </a:solidFill>
              </a:rPr>
              <a:t>Functional appeal</a:t>
            </a:r>
          </a:p>
          <a:p>
            <a:pPr marL="457200" lvl="0" indent="-419100" rtl="0">
              <a:lnSpc>
                <a:spcPct val="115000"/>
              </a:lnSpc>
              <a:spcBef>
                <a:spcPts val="2000"/>
              </a:spcBef>
              <a:buClr>
                <a:srgbClr val="FFFFFF"/>
              </a:buClr>
              <a:buSzPct val="136363"/>
              <a:buFont typeface="Georgia"/>
              <a:buChar char="•"/>
            </a:pPr>
            <a:r>
              <a:rPr lang="en" sz="2200">
                <a:solidFill>
                  <a:srgbClr val="FFFFFF"/>
                </a:solidFill>
              </a:rPr>
              <a:t></a:t>
            </a:r>
            <a:r>
              <a:rPr lang="en" sz="2000">
                <a:solidFill>
                  <a:srgbClr val="FFFFFF"/>
                </a:solidFill>
              </a:rPr>
              <a:t>Emotional Appeal</a:t>
            </a:r>
          </a:p>
          <a:p>
            <a:pPr marL="457200" lvl="0" indent="-419100" rtl="0">
              <a:lnSpc>
                <a:spcPct val="115000"/>
              </a:lnSpc>
              <a:spcBef>
                <a:spcPts val="2000"/>
              </a:spcBef>
              <a:buClr>
                <a:srgbClr val="FFFFFF"/>
              </a:buClr>
              <a:buSzPct val="136363"/>
              <a:buFont typeface="Georgia"/>
              <a:buChar char="•"/>
            </a:pPr>
            <a:r>
              <a:rPr lang="en" sz="2200">
                <a:solidFill>
                  <a:srgbClr val="FFFFFF"/>
                </a:solidFill>
              </a:rPr>
              <a:t></a:t>
            </a:r>
            <a:r>
              <a:rPr lang="en" sz="2000">
                <a:solidFill>
                  <a:srgbClr val="FFFFFF"/>
                </a:solidFill>
              </a:rPr>
              <a:t>Overview of companies/Industries the implemented both.  </a:t>
            </a:r>
          </a:p>
          <a:p>
            <a:pPr>
              <a:spcBef>
                <a:spcPts val="0"/>
              </a:spcBef>
              <a:buNone/>
            </a:pPr>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Functional appeal </a:t>
            </a:r>
          </a:p>
        </p:txBody>
      </p:sp>
      <p:sp>
        <p:nvSpPr>
          <p:cNvPr id="255" name="Shape 255"/>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419100" rtl="0">
              <a:lnSpc>
                <a:spcPct val="115000"/>
              </a:lnSpc>
              <a:spcBef>
                <a:spcPts val="2000"/>
              </a:spcBef>
              <a:buClr>
                <a:srgbClr val="FFFFFF"/>
              </a:buClr>
              <a:buSzPct val="136363"/>
              <a:buFont typeface="Arial"/>
              <a:buChar char="•"/>
            </a:pPr>
            <a:r>
              <a:rPr lang="en" sz="2200">
                <a:solidFill>
                  <a:srgbClr val="FFFFFF"/>
                </a:solidFill>
                <a:latin typeface="Arial"/>
                <a:ea typeface="Arial"/>
                <a:cs typeface="Arial"/>
                <a:sym typeface="Arial"/>
              </a:rPr>
              <a:t></a:t>
            </a:r>
            <a:r>
              <a:rPr lang="en" sz="2000">
                <a:solidFill>
                  <a:srgbClr val="FFFFFF"/>
                </a:solidFill>
              </a:rPr>
              <a:t>QB house barber shop in japan, created a blue ocean strategy shift from an emotional one to a highly functional one.</a:t>
            </a:r>
          </a:p>
          <a:p>
            <a:pPr marL="457200" lvl="0" indent="-419100" rtl="0">
              <a:lnSpc>
                <a:spcPct val="115000"/>
              </a:lnSpc>
              <a:spcBef>
                <a:spcPts val="2000"/>
              </a:spcBef>
              <a:buClr>
                <a:srgbClr val="FFFFFF"/>
              </a:buClr>
              <a:buSzPct val="136363"/>
              <a:buFont typeface="Georgia"/>
              <a:buChar char="•"/>
            </a:pPr>
            <a:r>
              <a:rPr lang="en" sz="2200">
                <a:solidFill>
                  <a:srgbClr val="FFFFFF"/>
                </a:solidFill>
              </a:rPr>
              <a:t></a:t>
            </a:r>
            <a:r>
              <a:rPr lang="en" sz="2000">
                <a:solidFill>
                  <a:srgbClr val="FFFFFF"/>
                </a:solidFill>
              </a:rPr>
              <a:t>Took an hour haircut ritual, to a 10 minute quick trip</a:t>
            </a:r>
          </a:p>
          <a:p>
            <a:pPr marL="457200" lvl="0" indent="-419100" rtl="0">
              <a:lnSpc>
                <a:spcPct val="115000"/>
              </a:lnSpc>
              <a:spcBef>
                <a:spcPts val="2000"/>
              </a:spcBef>
              <a:buClr>
                <a:srgbClr val="FFFFFF"/>
              </a:buClr>
              <a:buSzPct val="136363"/>
              <a:buFont typeface="Georgia"/>
              <a:buChar char="•"/>
            </a:pPr>
            <a:r>
              <a:rPr lang="en" sz="2200">
                <a:solidFill>
                  <a:srgbClr val="FFFFFF"/>
                </a:solidFill>
              </a:rPr>
              <a:t></a:t>
            </a:r>
            <a:r>
              <a:rPr lang="en" sz="2000">
                <a:solidFill>
                  <a:srgbClr val="FFFFFF"/>
                </a:solidFill>
              </a:rPr>
              <a:t>Results large market share growth and expansion in china, Malaysia Singapore. </a:t>
            </a:r>
          </a:p>
          <a:p>
            <a:pPr>
              <a:spcBef>
                <a:spcPts val="0"/>
              </a:spcBef>
              <a:buNone/>
            </a:pPr>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Emotional appeal </a:t>
            </a:r>
          </a:p>
        </p:txBody>
      </p:sp>
      <p:sp>
        <p:nvSpPr>
          <p:cNvPr id="261" name="Shape 261"/>
          <p:cNvSpPr txBox="1">
            <a:spLocks noGrp="1"/>
          </p:cNvSpPr>
          <p:nvPr>
            <p:ph type="body" idx="1"/>
          </p:nvPr>
        </p:nvSpPr>
        <p:spPr>
          <a:xfrm>
            <a:off x="457200" y="1023000"/>
            <a:ext cx="8229600" cy="4038900"/>
          </a:xfrm>
          <a:prstGeom prst="rect">
            <a:avLst/>
          </a:prstGeom>
        </p:spPr>
        <p:txBody>
          <a:bodyPr lIns="91425" tIns="91425" rIns="91425" bIns="91425" anchor="t" anchorCtr="0">
            <a:noAutofit/>
          </a:bodyPr>
          <a:lstStyle/>
          <a:p>
            <a:pPr marL="457200" lvl="0" indent="-355600" rtl="0">
              <a:lnSpc>
                <a:spcPct val="115000"/>
              </a:lnSpc>
              <a:spcBef>
                <a:spcPts val="2000"/>
              </a:spcBef>
              <a:buClr>
                <a:srgbClr val="FFFFFF"/>
              </a:buClr>
              <a:buSzPct val="100000"/>
              <a:buFont typeface="Georgia"/>
              <a:buChar char="•"/>
            </a:pPr>
            <a:r>
              <a:rPr lang="en" sz="2000">
                <a:solidFill>
                  <a:srgbClr val="FFFFFF"/>
                </a:solidFill>
              </a:rPr>
              <a:t>Cemex’s changed the cement business in Mexico.</a:t>
            </a:r>
          </a:p>
          <a:p>
            <a:pPr marL="457200" lvl="0" indent="-355600" rtl="0">
              <a:lnSpc>
                <a:spcPct val="115000"/>
              </a:lnSpc>
              <a:spcBef>
                <a:spcPts val="2000"/>
              </a:spcBef>
              <a:buClr>
                <a:srgbClr val="FFFFFF"/>
              </a:buClr>
              <a:buSzPct val="100000"/>
              <a:buFont typeface="Georgia"/>
              <a:buChar char="•"/>
            </a:pPr>
            <a:r>
              <a:rPr lang="en" sz="2000">
                <a:solidFill>
                  <a:srgbClr val="FFFFFF"/>
                </a:solidFill>
              </a:rPr>
              <a:t>Sold in retail bag, in a do-it yourself fashion. Very unattractive market, most families needed cement to build but were not interested in spending there money on cement. Most families spend their extra income on parties, festivals, and quinceanera. </a:t>
            </a:r>
          </a:p>
          <a:p>
            <a:pPr marL="457200" lvl="0" indent="-355600" rtl="0">
              <a:lnSpc>
                <a:spcPct val="115000"/>
              </a:lnSpc>
              <a:spcBef>
                <a:spcPts val="2000"/>
              </a:spcBef>
              <a:buClr>
                <a:srgbClr val="FFFFFF"/>
              </a:buClr>
              <a:buSzPct val="100000"/>
              <a:buFont typeface="Georgia"/>
              <a:buChar char="•"/>
            </a:pPr>
            <a:r>
              <a:rPr lang="en" sz="2000">
                <a:solidFill>
                  <a:srgbClr val="FFFFFF"/>
                </a:solidFill>
              </a:rPr>
              <a:t>Created a festive environment through a system called patrimonio.</a:t>
            </a:r>
          </a:p>
          <a:p>
            <a:pPr marL="457200" lvl="0" indent="-355600" rtl="0">
              <a:lnSpc>
                <a:spcPct val="115000"/>
              </a:lnSpc>
              <a:spcBef>
                <a:spcPts val="2000"/>
              </a:spcBef>
              <a:buClr>
                <a:srgbClr val="FFFFFF"/>
              </a:buClr>
              <a:buSzPct val="100000"/>
              <a:buFont typeface="Georgia"/>
              <a:buChar char="•"/>
            </a:pPr>
            <a:r>
              <a:rPr lang="en" sz="2000">
                <a:solidFill>
                  <a:srgbClr val="FFFFFF"/>
                </a:solidFill>
              </a:rPr>
              <a:t>Cemex’s enjoys 15% market share selling the cement at a higher price   </a:t>
            </a:r>
          </a:p>
          <a:p>
            <a:pPr>
              <a:spcBef>
                <a:spcPts val="0"/>
              </a:spcBef>
              <a:buNone/>
            </a:pPr>
            <a:endParaRPr sz="2000"/>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Trend </a:t>
            </a:r>
          </a:p>
        </p:txBody>
      </p:sp>
      <p:sp>
        <p:nvSpPr>
          <p:cNvPr id="267" name="Shape 267"/>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419100" rtl="0">
              <a:lnSpc>
                <a:spcPct val="115000"/>
              </a:lnSpc>
              <a:spcBef>
                <a:spcPts val="2000"/>
              </a:spcBef>
              <a:buClr>
                <a:srgbClr val="FFFFFF"/>
              </a:buClr>
              <a:buSzPct val="136363"/>
              <a:buFont typeface="Arial"/>
              <a:buChar char="•"/>
            </a:pPr>
            <a:r>
              <a:rPr lang="en" sz="2200">
                <a:solidFill>
                  <a:srgbClr val="FFFFFF"/>
                </a:solidFill>
                <a:latin typeface="Arial"/>
                <a:ea typeface="Arial"/>
                <a:cs typeface="Arial"/>
                <a:sym typeface="Arial"/>
              </a:rPr>
              <a:t></a:t>
            </a:r>
            <a:r>
              <a:rPr lang="en" sz="2000">
                <a:solidFill>
                  <a:srgbClr val="FFFFFF"/>
                </a:solidFill>
                <a:latin typeface="Arial"/>
                <a:ea typeface="Arial"/>
                <a:cs typeface="Arial"/>
                <a:sym typeface="Arial"/>
              </a:rPr>
              <a:t>I</a:t>
            </a:r>
            <a:r>
              <a:rPr lang="en" sz="2000">
                <a:solidFill>
                  <a:srgbClr val="FFFFFF"/>
                </a:solidFill>
              </a:rPr>
              <a:t>nvestment banks, and insurance companies are moving towards a more functional approach</a:t>
            </a:r>
          </a:p>
          <a:p>
            <a:pPr marL="457200" lvl="0" indent="-355600">
              <a:spcBef>
                <a:spcPts val="0"/>
              </a:spcBef>
              <a:buClr>
                <a:srgbClr val="FFFFFF"/>
              </a:buClr>
              <a:buSzPct val="100000"/>
              <a:buFont typeface="Georgia"/>
              <a:buChar char="•"/>
            </a:pPr>
            <a:r>
              <a:rPr lang="en" sz="2000">
                <a:solidFill>
                  <a:srgbClr val="FFFFFF"/>
                </a:solidFill>
              </a:rPr>
              <a:t>Getting rid of brokers and increasing their reliability on technology</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Path 6: Look Across Time</a:t>
            </a:r>
          </a:p>
        </p:txBody>
      </p:sp>
      <p:sp>
        <p:nvSpPr>
          <p:cNvPr id="273" name="Shape 273"/>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a:spcBef>
                <a:spcPts val="0"/>
              </a:spcBef>
              <a:buNone/>
            </a:pPr>
            <a:endParaRPr/>
          </a:p>
        </p:txBody>
      </p:sp>
      <p:pic>
        <p:nvPicPr>
          <p:cNvPr id="274" name="Shape 274"/>
          <p:cNvPicPr preferRelativeResize="0"/>
          <p:nvPr/>
        </p:nvPicPr>
        <p:blipFill>
          <a:blip r:embed="rId3">
            <a:alphaModFix/>
          </a:blip>
          <a:stretch>
            <a:fillRect/>
          </a:stretch>
        </p:blipFill>
        <p:spPr>
          <a:xfrm>
            <a:off x="457199" y="1200150"/>
            <a:ext cx="8229599" cy="3771200"/>
          </a:xfrm>
          <a:prstGeom prst="rect">
            <a:avLst/>
          </a:prstGeom>
          <a:noFill/>
          <a:ln>
            <a:noFill/>
          </a:ln>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457200" y="205974"/>
            <a:ext cx="8229600" cy="1043399"/>
          </a:xfrm>
          <a:prstGeom prst="rect">
            <a:avLst/>
          </a:prstGeom>
        </p:spPr>
        <p:txBody>
          <a:bodyPr lIns="91425" tIns="91425" rIns="91425" bIns="91425" anchor="ctr" anchorCtr="0">
            <a:noAutofit/>
          </a:bodyPr>
          <a:lstStyle/>
          <a:p>
            <a:pPr rtl="0">
              <a:spcBef>
                <a:spcPts val="0"/>
              </a:spcBef>
              <a:buNone/>
            </a:pPr>
            <a:r>
              <a:rPr lang="en" sz="3600"/>
              <a:t>Forming the Basis of </a:t>
            </a:r>
          </a:p>
          <a:p>
            <a:pPr>
              <a:spcBef>
                <a:spcPts val="0"/>
              </a:spcBef>
              <a:buNone/>
            </a:pPr>
            <a:r>
              <a:rPr lang="en" sz="3600"/>
              <a:t>Blue Ocean Strategy</a:t>
            </a:r>
          </a:p>
        </p:txBody>
      </p:sp>
      <p:sp>
        <p:nvSpPr>
          <p:cNvPr id="280" name="Shape 280"/>
          <p:cNvSpPr txBox="1">
            <a:spLocks noGrp="1"/>
          </p:cNvSpPr>
          <p:nvPr>
            <p:ph type="body" idx="1"/>
          </p:nvPr>
        </p:nvSpPr>
        <p:spPr>
          <a:xfrm>
            <a:off x="457200" y="1383250"/>
            <a:ext cx="8229600" cy="3394500"/>
          </a:xfrm>
          <a:prstGeom prst="rect">
            <a:avLst/>
          </a:prstGeom>
        </p:spPr>
        <p:txBody>
          <a:bodyPr lIns="91425" tIns="91425" rIns="91425" bIns="91425" anchor="t" anchorCtr="0">
            <a:noAutofit/>
          </a:bodyPr>
          <a:lstStyle/>
          <a:p>
            <a:pPr marL="457200" lvl="0" indent="-419100" rtl="0">
              <a:spcBef>
                <a:spcPts val="0"/>
              </a:spcBef>
              <a:buClr>
                <a:srgbClr val="FFFFFF"/>
              </a:buClr>
              <a:buSzPct val="100000"/>
              <a:buFont typeface="Arial"/>
              <a:buChar char="•"/>
            </a:pPr>
            <a:r>
              <a:rPr lang="en">
                <a:solidFill>
                  <a:srgbClr val="FFFFFF"/>
                </a:solidFill>
              </a:rPr>
              <a:t>Three Principles of Developing a </a:t>
            </a:r>
          </a:p>
          <a:p>
            <a:pPr marL="0" lvl="0" indent="457200" rtl="0">
              <a:spcBef>
                <a:spcPts val="0"/>
              </a:spcBef>
              <a:buNone/>
            </a:pPr>
            <a:r>
              <a:rPr lang="en">
                <a:solidFill>
                  <a:srgbClr val="FFFFFF"/>
                </a:solidFill>
              </a:rPr>
              <a:t>Blue Ocean Strategy</a:t>
            </a:r>
          </a:p>
          <a:p>
            <a:pPr marL="914400" lvl="1" indent="-381000" rtl="0">
              <a:spcBef>
                <a:spcPts val="0"/>
              </a:spcBef>
              <a:buClr>
                <a:srgbClr val="FFFFFF"/>
              </a:buClr>
              <a:buSzPct val="80000"/>
              <a:buFont typeface="Arial"/>
              <a:buChar char="–"/>
            </a:pPr>
            <a:r>
              <a:rPr lang="en">
                <a:solidFill>
                  <a:srgbClr val="FFFFFF"/>
                </a:solidFill>
              </a:rPr>
              <a:t>Trends must:</a:t>
            </a:r>
          </a:p>
          <a:p>
            <a:pPr marL="1371600" lvl="2" indent="-381000" rtl="0">
              <a:spcBef>
                <a:spcPts val="0"/>
              </a:spcBef>
              <a:buClr>
                <a:srgbClr val="FFFFFF"/>
              </a:buClr>
              <a:buSzPct val="80000"/>
              <a:buFont typeface="Arial"/>
              <a:buChar char="•"/>
            </a:pPr>
            <a:r>
              <a:rPr lang="en">
                <a:solidFill>
                  <a:srgbClr val="FFFFFF"/>
                </a:solidFill>
              </a:rPr>
              <a:t>be decisive to your business.</a:t>
            </a:r>
          </a:p>
          <a:p>
            <a:pPr marL="1371600" lvl="2" indent="-381000" rtl="0">
              <a:spcBef>
                <a:spcPts val="0"/>
              </a:spcBef>
              <a:buClr>
                <a:srgbClr val="FFFFFF"/>
              </a:buClr>
              <a:buSzPct val="80000"/>
              <a:buFont typeface="Arial"/>
              <a:buChar char="•"/>
            </a:pPr>
            <a:r>
              <a:rPr lang="en">
                <a:solidFill>
                  <a:srgbClr val="FFFFFF"/>
                </a:solidFill>
              </a:rPr>
              <a:t>be irreversible.</a:t>
            </a:r>
          </a:p>
          <a:p>
            <a:pPr marL="1371600" lvl="2" indent="-381000" rtl="0">
              <a:spcBef>
                <a:spcPts val="0"/>
              </a:spcBef>
              <a:buClr>
                <a:srgbClr val="FFFFFF"/>
              </a:buClr>
              <a:buSzPct val="80000"/>
              <a:buFont typeface="Arial"/>
              <a:buChar char="•"/>
            </a:pPr>
            <a:r>
              <a:rPr lang="en">
                <a:solidFill>
                  <a:srgbClr val="FFFFFF"/>
                </a:solidFill>
              </a:rPr>
              <a:t>have a clear trajectory.</a:t>
            </a:r>
          </a:p>
          <a:p>
            <a:pPr marL="457200" lvl="0" indent="0">
              <a:spcBef>
                <a:spcPts val="0"/>
              </a:spcBef>
              <a:buNone/>
            </a:pPr>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Trends</a:t>
            </a:r>
          </a:p>
        </p:txBody>
      </p:sp>
      <p:sp>
        <p:nvSpPr>
          <p:cNvPr id="286" name="Shape 286"/>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381000" rtl="0">
              <a:spcBef>
                <a:spcPts val="0"/>
              </a:spcBef>
              <a:buClr>
                <a:srgbClr val="FFFFFF"/>
              </a:buClr>
              <a:buSzPct val="100000"/>
              <a:buFont typeface="Arial"/>
              <a:buChar char="•"/>
            </a:pPr>
            <a:r>
              <a:rPr lang="en" sz="2400">
                <a:solidFill>
                  <a:srgbClr val="FFFFFF"/>
                </a:solidFill>
              </a:rPr>
              <a:t>Observable Trends:</a:t>
            </a:r>
          </a:p>
          <a:p>
            <a:pPr marL="914400" lvl="1" indent="-342900" rtl="0">
              <a:spcBef>
                <a:spcPts val="0"/>
              </a:spcBef>
              <a:buClr>
                <a:srgbClr val="FFFFFF"/>
              </a:buClr>
              <a:buSzPct val="100000"/>
              <a:buFont typeface="Arial"/>
              <a:buChar char="–"/>
            </a:pPr>
            <a:r>
              <a:rPr lang="en" sz="1800">
                <a:solidFill>
                  <a:srgbClr val="FFFFFF"/>
                </a:solidFill>
              </a:rPr>
              <a:t>A Discontinuity in technology</a:t>
            </a:r>
          </a:p>
          <a:p>
            <a:pPr marL="914400" lvl="1" indent="-342900" rtl="0">
              <a:spcBef>
                <a:spcPts val="0"/>
              </a:spcBef>
              <a:buClr>
                <a:srgbClr val="FFFFFF"/>
              </a:buClr>
              <a:buSzPct val="100000"/>
              <a:buFont typeface="Arial"/>
              <a:buChar char="–"/>
            </a:pPr>
            <a:r>
              <a:rPr lang="en" sz="1800">
                <a:solidFill>
                  <a:srgbClr val="FFFFFF"/>
                </a:solidFill>
              </a:rPr>
              <a:t>Rise of a new lifestyle</a:t>
            </a:r>
          </a:p>
          <a:p>
            <a:pPr marL="914400" lvl="1" indent="-342900" rtl="0">
              <a:spcBef>
                <a:spcPts val="0"/>
              </a:spcBef>
              <a:buClr>
                <a:srgbClr val="FFFFFF"/>
              </a:buClr>
              <a:buSzPct val="100000"/>
              <a:buFont typeface="Arial"/>
              <a:buChar char="–"/>
            </a:pPr>
            <a:r>
              <a:rPr lang="en" sz="1800">
                <a:solidFill>
                  <a:srgbClr val="FFFFFF"/>
                </a:solidFill>
              </a:rPr>
              <a:t>A change in Regulatory Environments</a:t>
            </a:r>
          </a:p>
          <a:p>
            <a:pPr marL="914400" lvl="1" indent="-381000" rtl="0">
              <a:spcBef>
                <a:spcPts val="0"/>
              </a:spcBef>
              <a:buClr>
                <a:srgbClr val="FFFFFF"/>
              </a:buClr>
              <a:buSzPct val="133333"/>
              <a:buFont typeface="Arial"/>
              <a:buChar char="–"/>
            </a:pPr>
            <a:r>
              <a:rPr lang="en" sz="1800">
                <a:solidFill>
                  <a:srgbClr val="FFFFFF"/>
                </a:solidFill>
              </a:rPr>
              <a:t>A change in Social Environmen</a:t>
            </a:r>
            <a:r>
              <a:rPr lang="en">
                <a:solidFill>
                  <a:srgbClr val="FFFFFF"/>
                </a:solidFill>
              </a:rPr>
              <a:t>ts</a:t>
            </a:r>
          </a:p>
          <a:p>
            <a:pPr marL="457200" lvl="0" indent="-381000" rtl="0">
              <a:spcBef>
                <a:spcPts val="0"/>
              </a:spcBef>
              <a:buClr>
                <a:srgbClr val="FFFFFF"/>
              </a:buClr>
              <a:buSzPct val="100000"/>
              <a:buFont typeface="Arial"/>
              <a:buChar char="•"/>
            </a:pPr>
            <a:r>
              <a:rPr lang="en" sz="2400">
                <a:solidFill>
                  <a:srgbClr val="FFFFFF"/>
                </a:solidFill>
              </a:rPr>
              <a:t>Usually only one or two will have any decisive impact on a particular business.</a:t>
            </a:r>
          </a:p>
          <a:p>
            <a:pPr marL="457200" lvl="0" indent="-381000">
              <a:spcBef>
                <a:spcPts val="0"/>
              </a:spcBef>
              <a:buClr>
                <a:srgbClr val="FFFFFF"/>
              </a:buClr>
              <a:buSzPct val="100000"/>
              <a:buFont typeface="Arial"/>
              <a:buChar char="•"/>
            </a:pPr>
            <a:r>
              <a:rPr lang="en" sz="2400">
                <a:solidFill>
                  <a:srgbClr val="FFFFFF"/>
                </a:solidFill>
              </a:rPr>
              <a:t>It is possible to identify a trend or major event without being able to predict its direction</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600"/>
              <a:t>Responding to External Trends</a:t>
            </a:r>
          </a:p>
        </p:txBody>
      </p:sp>
      <p:sp>
        <p:nvSpPr>
          <p:cNvPr id="292" name="Shape 292"/>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381000" rtl="0">
              <a:spcBef>
                <a:spcPts val="0"/>
              </a:spcBef>
              <a:buClr>
                <a:srgbClr val="FFFFFF"/>
              </a:buClr>
              <a:buSzPct val="100000"/>
              <a:buFont typeface="Arial"/>
              <a:buChar char="•"/>
            </a:pPr>
            <a:r>
              <a:rPr lang="en" sz="2400">
                <a:solidFill>
                  <a:srgbClr val="FFFFFF"/>
                </a:solidFill>
              </a:rPr>
              <a:t>All industries are affected by external trends.</a:t>
            </a:r>
          </a:p>
          <a:p>
            <a:pPr marL="457200" lvl="0" indent="-381000" rtl="0">
              <a:spcBef>
                <a:spcPts val="0"/>
              </a:spcBef>
              <a:buClr>
                <a:srgbClr val="FFFFFF"/>
              </a:buClr>
              <a:buSzPct val="100000"/>
              <a:buFont typeface="Arial"/>
              <a:buChar char="•"/>
            </a:pPr>
            <a:r>
              <a:rPr lang="en" sz="2400">
                <a:solidFill>
                  <a:srgbClr val="FFFFFF"/>
                </a:solidFill>
              </a:rPr>
              <a:t>They are tasked with identifying and adapting to these trends, while developing strategies that allow them to capitalize on them wherever possible.</a:t>
            </a:r>
          </a:p>
          <a:p>
            <a:pPr marL="457200" lvl="0" indent="-381000" rtl="0">
              <a:spcBef>
                <a:spcPts val="0"/>
              </a:spcBef>
              <a:buClr>
                <a:srgbClr val="FFFFFF"/>
              </a:buClr>
              <a:buSzPct val="100000"/>
              <a:buFont typeface="Arial"/>
              <a:buChar char="•"/>
            </a:pPr>
            <a:r>
              <a:rPr lang="en" sz="2400">
                <a:solidFill>
                  <a:srgbClr val="FFFFFF"/>
                </a:solidFill>
              </a:rPr>
              <a:t>Managers and projecting trends.</a:t>
            </a:r>
          </a:p>
          <a:p>
            <a:pPr marL="457200" lvl="0" indent="-381000" rtl="0">
              <a:spcBef>
                <a:spcPts val="0"/>
              </a:spcBef>
              <a:buClr>
                <a:srgbClr val="FFFFFF"/>
              </a:buClr>
              <a:buSzPct val="100000"/>
              <a:buFont typeface="Arial"/>
              <a:buChar char="•"/>
            </a:pPr>
            <a:r>
              <a:rPr lang="en" sz="2400">
                <a:solidFill>
                  <a:srgbClr val="FFFFFF"/>
                </a:solidFill>
              </a:rPr>
              <a:t>Developing blue ocean strategies.</a:t>
            </a:r>
          </a:p>
          <a:p>
            <a:pPr marL="457200" lvl="0" indent="-419100">
              <a:spcBef>
                <a:spcPts val="0"/>
              </a:spcBef>
              <a:buClr>
                <a:srgbClr val="FFFFFF"/>
              </a:buClr>
              <a:buSzPct val="125000"/>
              <a:buFont typeface="Arial"/>
              <a:buChar char="•"/>
            </a:pPr>
            <a:r>
              <a:rPr lang="en" sz="2400">
                <a:solidFill>
                  <a:srgbClr val="FFFFFF"/>
                </a:solidFill>
              </a:rPr>
              <a:t>Looking across time-from the value a market delivers today to value it might deliver tomorrow.</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600"/>
              <a:t>Look Across Time Process for Developing a Blue Ocean Strategy</a:t>
            </a:r>
          </a:p>
        </p:txBody>
      </p:sp>
      <p:sp>
        <p:nvSpPr>
          <p:cNvPr id="298" name="Shape 298"/>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381000" rtl="0">
              <a:spcBef>
                <a:spcPts val="0"/>
              </a:spcBef>
              <a:buClr>
                <a:srgbClr val="FFFFFF"/>
              </a:buClr>
              <a:buSzPct val="100000"/>
              <a:buFont typeface="Arial"/>
              <a:buAutoNum type="arabicPeriod"/>
            </a:pPr>
            <a:r>
              <a:rPr lang="en" sz="2400">
                <a:solidFill>
                  <a:srgbClr val="FFFFFF"/>
                </a:solidFill>
              </a:rPr>
              <a:t>Identify a trend that follows the Three Principles.</a:t>
            </a:r>
          </a:p>
          <a:p>
            <a:pPr marL="457200" lvl="0" indent="-381000" rtl="0">
              <a:spcBef>
                <a:spcPts val="0"/>
              </a:spcBef>
              <a:buClr>
                <a:srgbClr val="FFFFFF"/>
              </a:buClr>
              <a:buSzPct val="100000"/>
              <a:buFont typeface="Arial"/>
              <a:buAutoNum type="arabicPeriod"/>
            </a:pPr>
            <a:r>
              <a:rPr lang="en" sz="2400">
                <a:solidFill>
                  <a:srgbClr val="FFFFFF"/>
                </a:solidFill>
              </a:rPr>
              <a:t>Consider the Blue Ocean that would conclude from following this trend through.</a:t>
            </a:r>
          </a:p>
          <a:p>
            <a:pPr marL="457200" lvl="0" indent="-381000" rtl="0">
              <a:spcBef>
                <a:spcPts val="0"/>
              </a:spcBef>
              <a:buClr>
                <a:srgbClr val="FFFFFF"/>
              </a:buClr>
              <a:buSzPct val="100000"/>
              <a:buFont typeface="Arial"/>
              <a:buAutoNum type="arabicPeriod"/>
            </a:pPr>
            <a:r>
              <a:rPr lang="en" sz="2400">
                <a:solidFill>
                  <a:srgbClr val="FFFFFF"/>
                </a:solidFill>
              </a:rPr>
              <a:t>Work backwards from that conclusion and determine what steps would need to be taken to reach it.</a:t>
            </a:r>
          </a:p>
          <a:p>
            <a:pPr marL="457200" lvl="0" indent="-381000" rtl="0">
              <a:spcBef>
                <a:spcPts val="0"/>
              </a:spcBef>
              <a:buClr>
                <a:srgbClr val="FFFFFF"/>
              </a:buClr>
              <a:buSzPct val="100000"/>
              <a:buFont typeface="Arial"/>
              <a:buAutoNum type="arabicPeriod"/>
            </a:pPr>
            <a:r>
              <a:rPr lang="en" sz="2400">
                <a:solidFill>
                  <a:srgbClr val="FFFFFF"/>
                </a:solidFill>
              </a:rPr>
              <a:t>Determine what must be changed today to unlock this new blue ocean.</a:t>
            </a:r>
            <a:r>
              <a:rPr lang="en" sz="2400"/>
              <a:t> </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A Look at the Rise of Apple </a:t>
            </a:r>
          </a:p>
        </p:txBody>
      </p:sp>
      <p:sp>
        <p:nvSpPr>
          <p:cNvPr id="304" name="Shape 304"/>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419100" rtl="0">
              <a:spcBef>
                <a:spcPts val="0"/>
              </a:spcBef>
              <a:buClr>
                <a:srgbClr val="FFFFFF"/>
              </a:buClr>
              <a:buSzPct val="100000"/>
              <a:buFont typeface="Arial"/>
              <a:buChar char="•"/>
            </a:pPr>
            <a:r>
              <a:rPr lang="en">
                <a:solidFill>
                  <a:srgbClr val="FFFFFF"/>
                </a:solidFill>
              </a:rPr>
              <a:t>Observed illegal music file sharing of the 1990’s.</a:t>
            </a:r>
          </a:p>
          <a:p>
            <a:pPr marL="457200" lvl="0" indent="-419100" rtl="0">
              <a:spcBef>
                <a:spcPts val="0"/>
              </a:spcBef>
              <a:buClr>
                <a:srgbClr val="FFFFFF"/>
              </a:buClr>
              <a:buSzPct val="100000"/>
              <a:buFont typeface="Arial"/>
              <a:buChar char="•"/>
            </a:pPr>
            <a:r>
              <a:rPr lang="en">
                <a:solidFill>
                  <a:srgbClr val="FFFFFF"/>
                </a:solidFill>
              </a:rPr>
              <a:t>Visualized the conclusion of the trend.</a:t>
            </a:r>
          </a:p>
          <a:p>
            <a:pPr marL="457200" lvl="0" indent="-419100" rtl="0">
              <a:spcBef>
                <a:spcPts val="0"/>
              </a:spcBef>
              <a:buClr>
                <a:srgbClr val="FFFFFF"/>
              </a:buClr>
              <a:buSzPct val="100000"/>
              <a:buFont typeface="Arial"/>
              <a:buChar char="•"/>
            </a:pPr>
            <a:r>
              <a:rPr lang="en">
                <a:solidFill>
                  <a:srgbClr val="FFFFFF"/>
                </a:solidFill>
              </a:rPr>
              <a:t>Transition from physical CD’s.</a:t>
            </a:r>
          </a:p>
          <a:p>
            <a:pPr marL="457200" lvl="0" indent="-419100" rtl="0">
              <a:spcBef>
                <a:spcPts val="0"/>
              </a:spcBef>
              <a:buClr>
                <a:srgbClr val="FFFFFF"/>
              </a:buClr>
              <a:buSzPct val="100000"/>
              <a:buFont typeface="Arial"/>
              <a:buChar char="•"/>
            </a:pPr>
            <a:r>
              <a:rPr lang="en">
                <a:solidFill>
                  <a:srgbClr val="FFFFFF"/>
                </a:solidFill>
              </a:rPr>
              <a:t>MP3 players.</a:t>
            </a:r>
          </a:p>
          <a:p>
            <a:pPr marL="457200" lvl="0" indent="-419100" rtl="0">
              <a:spcBef>
                <a:spcPts val="0"/>
              </a:spcBef>
              <a:buClr>
                <a:srgbClr val="FFFFFF"/>
              </a:buClr>
              <a:buSzPct val="100000"/>
              <a:buFont typeface="Arial"/>
              <a:buChar char="•"/>
            </a:pPr>
            <a:r>
              <a:rPr lang="en">
                <a:solidFill>
                  <a:srgbClr val="FFFFFF"/>
                </a:solidFill>
              </a:rPr>
              <a:t>Itunes - Breaking key customer annoyance factors.</a:t>
            </a:r>
          </a:p>
          <a:p>
            <a:pPr marL="457200" lvl="0" indent="-419100">
              <a:spcBef>
                <a:spcPts val="0"/>
              </a:spcBef>
              <a:buClr>
                <a:srgbClr val="FFFFFF"/>
              </a:buClr>
              <a:buSzPct val="100000"/>
              <a:buFont typeface="Arial"/>
              <a:buChar char="•"/>
            </a:pPr>
            <a:r>
              <a:rPr lang="en">
                <a:solidFill>
                  <a:srgbClr val="FFFFFF"/>
                </a:solidFill>
              </a:rPr>
              <a:t>Protecting their blue oceans.</a:t>
            </a:r>
          </a:p>
        </p:txBody>
      </p:sp>
      <p:pic>
        <p:nvPicPr>
          <p:cNvPr id="305" name="Shape 305"/>
          <p:cNvPicPr preferRelativeResize="0"/>
          <p:nvPr/>
        </p:nvPicPr>
        <p:blipFill>
          <a:blip r:embed="rId3">
            <a:alphaModFix/>
          </a:blip>
          <a:stretch>
            <a:fillRect/>
          </a:stretch>
        </p:blipFill>
        <p:spPr>
          <a:xfrm>
            <a:off x="7639800" y="1729162"/>
            <a:ext cx="1339799" cy="147377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4470"/>
            <a:ext cx="8229600" cy="9441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3600" b="0" i="0" u="none" strike="noStrike" cap="none" baseline="0">
                <a:solidFill>
                  <a:srgbClr val="FFFFFF"/>
                </a:solidFill>
              </a:rPr>
              <a:t>Assumptions by Companies When Forming Their Strategies</a:t>
            </a:r>
          </a:p>
        </p:txBody>
      </p:sp>
      <p:sp>
        <p:nvSpPr>
          <p:cNvPr id="64" name="Shape 64"/>
          <p:cNvSpPr txBox="1">
            <a:spLocks noGrp="1"/>
          </p:cNvSpPr>
          <p:nvPr>
            <p:ph type="body" idx="1"/>
          </p:nvPr>
        </p:nvSpPr>
        <p:spPr>
          <a:xfrm>
            <a:off x="457200" y="1158600"/>
            <a:ext cx="8229600" cy="3795600"/>
          </a:xfrm>
          <a:prstGeom prst="rect">
            <a:avLst/>
          </a:prstGeom>
          <a:noFill/>
          <a:ln>
            <a:noFill/>
          </a:ln>
        </p:spPr>
        <p:txBody>
          <a:bodyPr lIns="91425" tIns="45700" rIns="91425" bIns="45700" anchor="t" anchorCtr="0">
            <a:noAutofit/>
          </a:bodyPr>
          <a:lstStyle/>
          <a:p>
            <a:pPr marL="342900" marR="0" lvl="0" indent="-311150" algn="l" rtl="0">
              <a:lnSpc>
                <a:spcPct val="80000"/>
              </a:lnSpc>
              <a:spcBef>
                <a:spcPts val="0"/>
              </a:spcBef>
              <a:buClr>
                <a:srgbClr val="FFFFFF"/>
              </a:buClr>
              <a:buSzPct val="100000"/>
              <a:buFont typeface="Georgia"/>
              <a:buChar char="•"/>
            </a:pPr>
            <a:r>
              <a:rPr lang="en" sz="2200" b="0" i="0" u="none" strike="noStrike" cap="none" baseline="0">
                <a:solidFill>
                  <a:srgbClr val="FFFFFF"/>
                </a:solidFill>
              </a:rPr>
              <a:t>Define their industry similarly and focus on being best within it</a:t>
            </a:r>
          </a:p>
          <a:p>
            <a:pPr marL="342900" marR="0" lvl="0" indent="-311150" algn="l" rtl="0">
              <a:lnSpc>
                <a:spcPct val="80000"/>
              </a:lnSpc>
              <a:spcBef>
                <a:spcPts val="540"/>
              </a:spcBef>
              <a:buClr>
                <a:srgbClr val="FFFFFF"/>
              </a:buClr>
              <a:buSzPct val="100000"/>
              <a:buFont typeface="Georgia"/>
              <a:buChar char="•"/>
            </a:pPr>
            <a:r>
              <a:rPr lang="en" sz="2200" b="0" i="0" u="none" strike="noStrike" cap="none" baseline="0">
                <a:solidFill>
                  <a:srgbClr val="FFFFFF"/>
                </a:solidFill>
              </a:rPr>
              <a:t>Look at their industry as strategic groups, and try to be best in their strategic group</a:t>
            </a:r>
          </a:p>
          <a:p>
            <a:pPr marL="342900" marR="0" lvl="0" indent="-311150" algn="l" rtl="0">
              <a:lnSpc>
                <a:spcPct val="80000"/>
              </a:lnSpc>
              <a:spcBef>
                <a:spcPts val="540"/>
              </a:spcBef>
              <a:buClr>
                <a:srgbClr val="FFFFFF"/>
              </a:buClr>
              <a:buSzPct val="100000"/>
              <a:buFont typeface="Georgia"/>
              <a:buChar char="•"/>
            </a:pPr>
            <a:r>
              <a:rPr lang="en" sz="2200" b="0" i="0" u="none" strike="noStrike" cap="none" baseline="0">
                <a:solidFill>
                  <a:srgbClr val="FFFFFF"/>
                </a:solidFill>
              </a:rPr>
              <a:t>Focus on the same buyer group</a:t>
            </a:r>
          </a:p>
          <a:p>
            <a:pPr marL="342900" marR="0" lvl="0" indent="-311150" algn="l" rtl="0">
              <a:lnSpc>
                <a:spcPct val="80000"/>
              </a:lnSpc>
              <a:spcBef>
                <a:spcPts val="540"/>
              </a:spcBef>
              <a:buClr>
                <a:srgbClr val="FFFFFF"/>
              </a:buClr>
              <a:buSzPct val="100000"/>
              <a:buFont typeface="Georgia"/>
              <a:buChar char="•"/>
            </a:pPr>
            <a:r>
              <a:rPr lang="en" sz="2200" b="0" i="0" u="none" strike="noStrike" cap="none" baseline="0">
                <a:solidFill>
                  <a:srgbClr val="FFFFFF"/>
                </a:solidFill>
              </a:rPr>
              <a:t>Define the scope of the products and services offered by their industry similarly</a:t>
            </a:r>
          </a:p>
          <a:p>
            <a:pPr marL="342900" marR="0" lvl="0" indent="-311150" algn="l" rtl="0">
              <a:lnSpc>
                <a:spcPct val="80000"/>
              </a:lnSpc>
              <a:spcBef>
                <a:spcPts val="540"/>
              </a:spcBef>
              <a:buClr>
                <a:srgbClr val="FFFFFF"/>
              </a:buClr>
              <a:buSzPct val="100000"/>
              <a:buFont typeface="Georgia"/>
              <a:buChar char="•"/>
            </a:pPr>
            <a:r>
              <a:rPr lang="en" sz="2200" b="0" i="0" u="none" strike="noStrike" cap="none" baseline="0">
                <a:solidFill>
                  <a:srgbClr val="FFFFFF"/>
                </a:solidFill>
              </a:rPr>
              <a:t>Accept their industry’s functional or emotional orientation</a:t>
            </a:r>
          </a:p>
          <a:p>
            <a:pPr marL="342900" marR="0" lvl="0" indent="-311150" algn="l" rtl="0">
              <a:lnSpc>
                <a:spcPct val="80000"/>
              </a:lnSpc>
              <a:spcBef>
                <a:spcPts val="540"/>
              </a:spcBef>
              <a:buClr>
                <a:srgbClr val="FFFFFF"/>
              </a:buClr>
              <a:buSzPct val="100000"/>
              <a:buFont typeface="Georgia"/>
              <a:buChar char="•"/>
            </a:pPr>
            <a:r>
              <a:rPr lang="en" sz="2200" b="0" i="0" u="none" strike="noStrike" cap="none" baseline="0">
                <a:solidFill>
                  <a:srgbClr val="FFFFFF"/>
                </a:solidFill>
              </a:rPr>
              <a:t>Focus on the same point in time as well as current competitive threats</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A Look at Visa Today</a:t>
            </a:r>
          </a:p>
        </p:txBody>
      </p:sp>
      <p:sp>
        <p:nvSpPr>
          <p:cNvPr id="311" name="Shape 311"/>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419100" rtl="0">
              <a:spcBef>
                <a:spcPts val="0"/>
              </a:spcBef>
              <a:buClr>
                <a:srgbClr val="FFFFFF"/>
              </a:buClr>
              <a:buSzPct val="100000"/>
              <a:buFont typeface="Arial"/>
              <a:buAutoNum type="arabicPeriod"/>
            </a:pPr>
            <a:r>
              <a:rPr lang="en">
                <a:solidFill>
                  <a:srgbClr val="FFFFFF"/>
                </a:solidFill>
              </a:rPr>
              <a:t>Longer 0% percent APR Periods.</a:t>
            </a:r>
          </a:p>
          <a:p>
            <a:pPr marL="457200" lvl="0" indent="-419100" rtl="0">
              <a:spcBef>
                <a:spcPts val="0"/>
              </a:spcBef>
              <a:buClr>
                <a:srgbClr val="FFFFFF"/>
              </a:buClr>
              <a:buSzPct val="100000"/>
              <a:buFont typeface="Arial"/>
              <a:buAutoNum type="arabicPeriod"/>
            </a:pPr>
            <a:r>
              <a:rPr lang="en">
                <a:solidFill>
                  <a:srgbClr val="FFFFFF"/>
                </a:solidFill>
              </a:rPr>
              <a:t>Creative Perks.</a:t>
            </a:r>
          </a:p>
          <a:p>
            <a:pPr marL="457200" lvl="0" indent="-419100" rtl="0">
              <a:spcBef>
                <a:spcPts val="0"/>
              </a:spcBef>
              <a:buClr>
                <a:srgbClr val="FFFFFF"/>
              </a:buClr>
              <a:buSzPct val="100000"/>
              <a:buFont typeface="Arial"/>
              <a:buAutoNum type="arabicPeriod"/>
            </a:pPr>
            <a:r>
              <a:rPr lang="en">
                <a:solidFill>
                  <a:srgbClr val="FFFFFF"/>
                </a:solidFill>
              </a:rPr>
              <a:t>Varied reward redemption choices.</a:t>
            </a:r>
          </a:p>
          <a:p>
            <a:pPr marL="457200" lvl="0" indent="-419100" rtl="0">
              <a:spcBef>
                <a:spcPts val="0"/>
              </a:spcBef>
              <a:buClr>
                <a:srgbClr val="FFFFFF"/>
              </a:buClr>
              <a:buSzPct val="100000"/>
              <a:buFont typeface="Arial"/>
              <a:buAutoNum type="arabicPeriod"/>
            </a:pPr>
            <a:r>
              <a:rPr lang="en">
                <a:solidFill>
                  <a:srgbClr val="FFFFFF"/>
                </a:solidFill>
              </a:rPr>
              <a:t>Mobile payment opportunities.</a:t>
            </a:r>
          </a:p>
          <a:p>
            <a:pPr marL="457200" lvl="0" indent="-419100">
              <a:spcBef>
                <a:spcPts val="0"/>
              </a:spcBef>
              <a:buClr>
                <a:srgbClr val="FFFFFF"/>
              </a:buClr>
              <a:buSzPct val="100000"/>
              <a:buFont typeface="Arial"/>
              <a:buAutoNum type="arabicPeriod"/>
            </a:pPr>
            <a:r>
              <a:rPr lang="en">
                <a:solidFill>
                  <a:srgbClr val="FFFFFF"/>
                </a:solidFill>
              </a:rPr>
              <a:t>Chip and PIN cards.</a:t>
            </a:r>
          </a:p>
        </p:txBody>
      </p:sp>
      <p:pic>
        <p:nvPicPr>
          <p:cNvPr id="312" name="Shape 312"/>
          <p:cNvPicPr preferRelativeResize="0"/>
          <p:nvPr/>
        </p:nvPicPr>
        <p:blipFill>
          <a:blip r:embed="rId3">
            <a:alphaModFix/>
          </a:blip>
          <a:stretch>
            <a:fillRect/>
          </a:stretch>
        </p:blipFill>
        <p:spPr>
          <a:xfrm>
            <a:off x="6436168" y="2888825"/>
            <a:ext cx="2250624" cy="1758300"/>
          </a:xfrm>
          <a:prstGeom prst="rect">
            <a:avLst/>
          </a:prstGeom>
          <a:noFill/>
          <a:ln>
            <a:noFill/>
          </a:ln>
        </p:spPr>
      </p:pic>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pic>
        <p:nvPicPr>
          <p:cNvPr id="317" name="Shape 317"/>
          <p:cNvPicPr preferRelativeResize="0"/>
          <p:nvPr/>
        </p:nvPicPr>
        <p:blipFill rotWithShape="1">
          <a:blip r:embed="rId3">
            <a:alphaModFix/>
          </a:blip>
          <a:srcRect/>
          <a:stretch/>
        </p:blipFill>
        <p:spPr>
          <a:xfrm>
            <a:off x="990054" y="360221"/>
            <a:ext cx="7442700" cy="4351500"/>
          </a:xfrm>
          <a:prstGeom prst="rect">
            <a:avLst/>
          </a:prstGeom>
          <a:noFill/>
          <a:ln>
            <a:noFill/>
          </a:ln>
        </p:spPr>
      </p:pic>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txBox="1">
            <a:spLocks noGrp="1"/>
          </p:cNvSpPr>
          <p:nvPr>
            <p:ph type="title"/>
          </p:nvPr>
        </p:nvSpPr>
        <p:spPr>
          <a:xfrm>
            <a:off x="543350" y="2143053"/>
            <a:ext cx="8229600" cy="857400"/>
          </a:xfrm>
          <a:prstGeom prst="rect">
            <a:avLst/>
          </a:prstGeom>
        </p:spPr>
        <p:txBody>
          <a:bodyPr lIns="91425" tIns="91425" rIns="91425" bIns="91425" anchor="ctr" anchorCtr="0">
            <a:noAutofit/>
          </a:bodyPr>
          <a:lstStyle/>
          <a:p>
            <a:pPr>
              <a:spcBef>
                <a:spcPts val="0"/>
              </a:spcBef>
              <a:buNone/>
            </a:pPr>
            <a:r>
              <a:rPr lang="en"/>
              <a:t>Questions?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154483"/>
            <a:ext cx="8229600" cy="6430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4400" b="0" i="0" u="none" strike="noStrike" cap="none" baseline="0">
                <a:solidFill>
                  <a:srgbClr val="FFFFFF"/>
                </a:solidFill>
              </a:rPr>
              <a:t>6 Paths Framework</a:t>
            </a:r>
          </a:p>
        </p:txBody>
      </p:sp>
      <p:sp>
        <p:nvSpPr>
          <p:cNvPr id="70" name="Shape 70"/>
          <p:cNvSpPr txBox="1">
            <a:spLocks noGrp="1"/>
          </p:cNvSpPr>
          <p:nvPr>
            <p:ph type="body" idx="1"/>
          </p:nvPr>
        </p:nvSpPr>
        <p:spPr>
          <a:xfrm>
            <a:off x="457200" y="900130"/>
            <a:ext cx="8229600" cy="3612600"/>
          </a:xfrm>
          <a:prstGeom prst="rect">
            <a:avLst/>
          </a:prstGeom>
          <a:noFill/>
          <a:ln>
            <a:noFill/>
          </a:ln>
        </p:spPr>
        <p:txBody>
          <a:bodyPr lIns="91425" tIns="45700" rIns="91425" bIns="45700" anchor="t" anchorCtr="0">
            <a:noAutofit/>
          </a:bodyPr>
          <a:lstStyle/>
          <a:p>
            <a:pPr marL="342900" marR="0" lvl="0" indent="-342900" algn="l" rtl="0">
              <a:spcBef>
                <a:spcPts val="0"/>
              </a:spcBef>
              <a:buClr>
                <a:srgbClr val="FFFFFF"/>
              </a:buClr>
              <a:buSzPct val="100000"/>
              <a:buFont typeface="Georgia"/>
              <a:buChar char="•"/>
            </a:pPr>
            <a:r>
              <a:rPr lang="en" sz="3200" b="0" i="0" u="none" strike="noStrike" cap="none" baseline="0">
                <a:solidFill>
                  <a:srgbClr val="FFFFFF"/>
                </a:solidFill>
              </a:rPr>
              <a:t>Companies need to look across:</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Alternative industries</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Strategic Groups</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Buyer Groups</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Complementary product and service offerings</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Functional-Emotional orientation of an industry</a:t>
            </a:r>
          </a:p>
          <a:p>
            <a:pPr marL="742950" marR="0" lvl="1" indent="-285750" algn="l" rtl="0">
              <a:spcBef>
                <a:spcPts val="560"/>
              </a:spcBef>
              <a:buClr>
                <a:srgbClr val="FFFFFF"/>
              </a:buClr>
              <a:buSzPct val="100000"/>
              <a:buFont typeface="Georgia"/>
              <a:buChar char="–"/>
            </a:pPr>
            <a:r>
              <a:rPr lang="en" sz="2800" b="0" i="0" u="none" strike="noStrike" cap="none" baseline="0">
                <a:solidFill>
                  <a:srgbClr val="FFFFFF"/>
                </a:solidFill>
              </a:rPr>
              <a:t>Time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000"/>
              <a:t>Path 1: Looking Across Alternative Industries</a:t>
            </a:r>
            <a:r>
              <a:rPr lang="en"/>
              <a:t> </a:t>
            </a:r>
          </a:p>
        </p:txBody>
      </p:sp>
      <p:sp>
        <p:nvSpPr>
          <p:cNvPr id="76" name="Shape 76"/>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342900" rtl="0">
              <a:spcBef>
                <a:spcPts val="0"/>
              </a:spcBef>
              <a:buClr>
                <a:srgbClr val="FFFFFF"/>
              </a:buClr>
              <a:buSzPct val="100000"/>
              <a:buFont typeface="Arial"/>
              <a:buChar char="•"/>
            </a:pPr>
            <a:r>
              <a:rPr lang="en" sz="1800">
                <a:solidFill>
                  <a:srgbClr val="FFFFFF"/>
                </a:solidFill>
              </a:rPr>
              <a:t>Substitutes vs alternatives: </a:t>
            </a:r>
            <a:r>
              <a:rPr lang="en" sz="1800" i="1">
                <a:solidFill>
                  <a:srgbClr val="FFFFFF"/>
                </a:solidFill>
              </a:rPr>
              <a:t>cinema vs restaurant</a:t>
            </a:r>
          </a:p>
          <a:p>
            <a:pPr marL="457200" lvl="0" indent="-342900" rtl="0">
              <a:spcBef>
                <a:spcPts val="0"/>
              </a:spcBef>
              <a:buClr>
                <a:srgbClr val="FFFFFF"/>
              </a:buClr>
              <a:buSzPct val="100000"/>
              <a:buFont typeface="Arial"/>
              <a:buChar char="•"/>
            </a:pPr>
            <a:r>
              <a:rPr lang="en" sz="1800">
                <a:solidFill>
                  <a:srgbClr val="FFFFFF"/>
                </a:solidFill>
              </a:rPr>
              <a:t>Companies neglect to think about actions from companies in </a:t>
            </a:r>
            <a:r>
              <a:rPr lang="en" sz="1800" i="1">
                <a:solidFill>
                  <a:srgbClr val="FFFFFF"/>
                </a:solidFill>
              </a:rPr>
              <a:t>alternative industries</a:t>
            </a:r>
          </a:p>
          <a:p>
            <a:pPr marL="457200" lvl="0" indent="-342900" rtl="0">
              <a:spcBef>
                <a:spcPts val="0"/>
              </a:spcBef>
              <a:buClr>
                <a:srgbClr val="FFFFFF"/>
              </a:buClr>
              <a:buSzPct val="100000"/>
              <a:buFont typeface="Arial"/>
              <a:buChar char="•"/>
            </a:pPr>
            <a:r>
              <a:rPr lang="en" sz="1800">
                <a:solidFill>
                  <a:srgbClr val="FFFFFF"/>
                </a:solidFill>
              </a:rPr>
              <a:t>NetJets:</a:t>
            </a:r>
          </a:p>
          <a:p>
            <a:pPr marL="914400" lvl="1" indent="-342900" rtl="0">
              <a:spcBef>
                <a:spcPts val="0"/>
              </a:spcBef>
              <a:buClr>
                <a:srgbClr val="FFFFFF"/>
              </a:buClr>
              <a:buSzPct val="100000"/>
              <a:buFont typeface="Arial"/>
              <a:buChar char="–"/>
            </a:pPr>
            <a:r>
              <a:rPr lang="en" sz="1800">
                <a:solidFill>
                  <a:srgbClr val="FFFFFF"/>
                </a:solidFill>
              </a:rPr>
              <a:t>Created a blue ocean by looking at alternative industries</a:t>
            </a:r>
          </a:p>
          <a:p>
            <a:pPr marL="914400" lvl="1" indent="-342900" rtl="0">
              <a:spcBef>
                <a:spcPts val="0"/>
              </a:spcBef>
              <a:buClr>
                <a:srgbClr val="FFFFFF"/>
              </a:buClr>
              <a:buSzPct val="100000"/>
              <a:buFont typeface="Arial"/>
              <a:buChar char="–"/>
            </a:pPr>
            <a:r>
              <a:rPr lang="en" sz="1800">
                <a:solidFill>
                  <a:srgbClr val="FFFFFF"/>
                </a:solidFill>
              </a:rPr>
              <a:t>Problem: flying commercial or private jet?</a:t>
            </a:r>
          </a:p>
          <a:p>
            <a:pPr marL="914400" lvl="1" indent="-342900" rtl="0">
              <a:spcBef>
                <a:spcPts val="0"/>
              </a:spcBef>
              <a:buClr>
                <a:srgbClr val="FFFFFF"/>
              </a:buClr>
              <a:buSzPct val="100000"/>
              <a:buFont typeface="Arial"/>
              <a:buChar char="–"/>
            </a:pPr>
            <a:r>
              <a:rPr lang="en" sz="1800">
                <a:solidFill>
                  <a:srgbClr val="FFFFFF"/>
                </a:solidFill>
              </a:rPr>
              <a:t>NetJets offers part ownership of a corporate jet- convenience of a private jet at the price of a commercial airline ticket</a:t>
            </a:r>
          </a:p>
          <a:p>
            <a:pPr marL="914400" lvl="1" indent="-342900" rtl="0">
              <a:spcBef>
                <a:spcPts val="0"/>
              </a:spcBef>
              <a:buClr>
                <a:srgbClr val="FFFFFF"/>
              </a:buClr>
              <a:buSzPct val="100000"/>
              <a:buFont typeface="Arial"/>
              <a:buChar char="–"/>
            </a:pPr>
            <a:r>
              <a:rPr lang="en" sz="1800">
                <a:solidFill>
                  <a:srgbClr val="FFFFFF"/>
                </a:solidFill>
              </a:rPr>
              <a:t>Access to more than 550 airport, as opposed to 30 for commercial</a:t>
            </a:r>
          </a:p>
          <a:p>
            <a:pPr marL="914400" lvl="1" indent="-342900" rtl="0">
              <a:spcBef>
                <a:spcPts val="0"/>
              </a:spcBef>
              <a:buClr>
                <a:srgbClr val="FFFFFF"/>
              </a:buClr>
              <a:buSzPct val="100000"/>
              <a:buFont typeface="Arial"/>
              <a:buChar char="–"/>
            </a:pPr>
            <a:r>
              <a:rPr lang="en" sz="1800">
                <a:solidFill>
                  <a:srgbClr val="FFFFFF"/>
                </a:solidFill>
              </a:rPr>
              <a:t>Low call time- 4 hours notice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sz="3000"/>
              <a:t>Path 1: Looking Across Alternative Industries</a:t>
            </a:r>
            <a:r>
              <a:rPr lang="en"/>
              <a:t> </a:t>
            </a:r>
          </a:p>
        </p:txBody>
      </p:sp>
      <p:sp>
        <p:nvSpPr>
          <p:cNvPr id="82" name="Shape 82"/>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57200" lvl="0" indent="-342900" rtl="0">
              <a:spcBef>
                <a:spcPts val="0"/>
              </a:spcBef>
              <a:buClr>
                <a:srgbClr val="FFFFFF"/>
              </a:buClr>
              <a:buSzPct val="100000"/>
              <a:buFont typeface="Arial"/>
              <a:buChar char="•"/>
            </a:pPr>
            <a:r>
              <a:rPr lang="en" sz="1800">
                <a:solidFill>
                  <a:srgbClr val="FFFFFF"/>
                </a:solidFill>
              </a:rPr>
              <a:t>NTT DoCoMo: </a:t>
            </a:r>
            <a:r>
              <a:rPr lang="en" sz="1800" i="1">
                <a:solidFill>
                  <a:srgbClr val="FFFFFF"/>
                </a:solidFill>
              </a:rPr>
              <a:t>i-mode</a:t>
            </a:r>
          </a:p>
          <a:p>
            <a:pPr marL="914400" lvl="1" indent="-342900" rtl="0">
              <a:spcBef>
                <a:spcPts val="0"/>
              </a:spcBef>
              <a:buClr>
                <a:srgbClr val="FFFFFF"/>
              </a:buClr>
              <a:buSzPct val="100000"/>
              <a:buFont typeface="Arial"/>
              <a:buChar char="–"/>
            </a:pPr>
            <a:r>
              <a:rPr lang="en" sz="1800">
                <a:solidFill>
                  <a:srgbClr val="FFFFFF"/>
                </a:solidFill>
              </a:rPr>
              <a:t>Red ocean in telecommunication industry in Japan due to deregulation</a:t>
            </a:r>
          </a:p>
          <a:p>
            <a:pPr marL="914400" lvl="1" indent="-342900" rtl="0">
              <a:spcBef>
                <a:spcPts val="0"/>
              </a:spcBef>
              <a:buClr>
                <a:srgbClr val="FFFFFF"/>
              </a:buClr>
              <a:buSzPct val="100000"/>
              <a:buFont typeface="Arial"/>
              <a:buChar char="–"/>
            </a:pPr>
            <a:r>
              <a:rPr lang="en" sz="1800">
                <a:solidFill>
                  <a:srgbClr val="FFFFFF"/>
                </a:solidFill>
              </a:rPr>
              <a:t>Ease of use of mobile phones vs infinite amount of info on internet</a:t>
            </a:r>
          </a:p>
          <a:p>
            <a:pPr marL="914400" lvl="1" indent="-342900" rtl="0">
              <a:spcBef>
                <a:spcPts val="0"/>
              </a:spcBef>
              <a:buClr>
                <a:srgbClr val="FFFFFF"/>
              </a:buClr>
              <a:buSzPct val="100000"/>
              <a:buFont typeface="Arial"/>
              <a:buChar char="–"/>
            </a:pPr>
            <a:r>
              <a:rPr lang="en" sz="1800">
                <a:solidFill>
                  <a:srgbClr val="FFFFFF"/>
                </a:solidFill>
              </a:rPr>
              <a:t>i-mode was a cell phone that cost more than a typical mobile phone, but less than a computer; most importantly, it cut down on the data and focused only on what the user needed.</a:t>
            </a:r>
          </a:p>
          <a:p>
            <a:pPr marL="914400" lvl="1" indent="-342900" rtl="0">
              <a:spcBef>
                <a:spcPts val="0"/>
              </a:spcBef>
              <a:buClr>
                <a:srgbClr val="FFFFFF"/>
              </a:buClr>
              <a:buSzPct val="100000"/>
              <a:buFont typeface="Arial"/>
              <a:buChar char="–"/>
            </a:pPr>
            <a:r>
              <a:rPr lang="en" sz="1800">
                <a:solidFill>
                  <a:srgbClr val="FFFFFF"/>
                </a:solidFill>
              </a:rPr>
              <a:t>Brought billing into one simple bill, instead of a flurry of bills.</a:t>
            </a:r>
          </a:p>
          <a:p>
            <a:pPr marL="457200" lvl="0" indent="-342900" rtl="0">
              <a:spcBef>
                <a:spcPts val="0"/>
              </a:spcBef>
              <a:buClr>
                <a:srgbClr val="FFFFFF"/>
              </a:buClr>
              <a:buSzPct val="100000"/>
              <a:buFont typeface="Arial"/>
              <a:buChar char="•"/>
            </a:pPr>
            <a:r>
              <a:rPr lang="en" sz="1800">
                <a:solidFill>
                  <a:srgbClr val="FFFFFF"/>
                </a:solidFill>
              </a:rPr>
              <a:t>By focusing on key factors that lead buyers to trade across alt industries and eliminating everything else, businesses can create blue oceans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25245" y="1088702"/>
            <a:ext cx="8400212" cy="2709384"/>
          </a:xfrm>
          <a:prstGeom prst="rect">
            <a:avLst/>
          </a:prstGeom>
          <a:noFill/>
          <a:ln>
            <a:noFill/>
          </a:ln>
        </p:spPr>
        <p:txBody>
          <a:bodyPr lIns="91425" tIns="45700" rIns="91425" bIns="45700" anchor="b" anchorCtr="0">
            <a:noAutofit/>
          </a:bodyPr>
          <a:lstStyle/>
          <a:p>
            <a:pPr marL="0" marR="0" lvl="0" indent="0" algn="ctr" rtl="0">
              <a:lnSpc>
                <a:spcPct val="107407"/>
              </a:lnSpc>
              <a:spcBef>
                <a:spcPts val="0"/>
              </a:spcBef>
              <a:buClr>
                <a:schemeClr val="dk2"/>
              </a:buClr>
              <a:buSzPct val="25000"/>
              <a:buFont typeface="Times New Roman"/>
              <a:buNone/>
            </a:pPr>
            <a:endParaRPr/>
          </a:p>
          <a:p>
            <a:pPr marL="0" marR="0" lvl="0" indent="0" algn="ctr" rtl="0">
              <a:lnSpc>
                <a:spcPct val="107407"/>
              </a:lnSpc>
              <a:spcBef>
                <a:spcPts val="0"/>
              </a:spcBef>
              <a:buClr>
                <a:schemeClr val="dk2"/>
              </a:buClr>
              <a:buFont typeface="Times New Roman"/>
              <a:buNone/>
            </a:pPr>
            <a:endParaRPr>
              <a:solidFill>
                <a:srgbClr val="FFFFFF"/>
              </a:solidFill>
            </a:endParaRPr>
          </a:p>
          <a:p>
            <a:pPr marL="0" marR="0" lvl="0" indent="0" algn="ctr" rtl="0">
              <a:lnSpc>
                <a:spcPct val="107407"/>
              </a:lnSpc>
              <a:spcBef>
                <a:spcPts val="0"/>
              </a:spcBef>
              <a:buClr>
                <a:schemeClr val="dk2"/>
              </a:buClr>
              <a:buSzPct val="25000"/>
              <a:buFont typeface="Times New Roman"/>
              <a:buNone/>
            </a:pPr>
            <a:r>
              <a:rPr lang="en" b="0" i="0" u="none" strike="noStrike" cap="none" baseline="0">
                <a:solidFill>
                  <a:srgbClr val="FFFFFF"/>
                </a:solidFill>
              </a:rPr>
              <a:t>PATH 2: Look Across Strategic Groups Within Industries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404983"/>
            <a:ext cx="8229600" cy="642900"/>
          </a:xfrm>
          <a:prstGeom prst="rect">
            <a:avLst/>
          </a:prstGeom>
          <a:noFill/>
          <a:ln>
            <a:noFill/>
          </a:ln>
        </p:spPr>
        <p:txBody>
          <a:bodyPr lIns="91425" tIns="45700" rIns="91425" bIns="45700" anchor="b" anchorCtr="0">
            <a:noAutofit/>
          </a:bodyPr>
          <a:lstStyle/>
          <a:p>
            <a:pPr marL="0" marR="0" lvl="0" indent="0" algn="ctr" rtl="0">
              <a:lnSpc>
                <a:spcPct val="107407"/>
              </a:lnSpc>
              <a:spcBef>
                <a:spcPts val="0"/>
              </a:spcBef>
              <a:buClr>
                <a:schemeClr val="dk2"/>
              </a:buClr>
              <a:buSzPct val="25000"/>
              <a:buFont typeface="Times New Roman"/>
              <a:buNone/>
            </a:pPr>
            <a:r>
              <a:rPr lang="en" b="0" i="0" u="none" strike="noStrike" cap="none" baseline="0">
                <a:solidFill>
                  <a:srgbClr val="FFFFFF"/>
                </a:solidFill>
              </a:rPr>
              <a:t>Strategic Groups</a:t>
            </a:r>
          </a:p>
        </p:txBody>
      </p:sp>
      <p:sp>
        <p:nvSpPr>
          <p:cNvPr id="93" name="Shape 93"/>
          <p:cNvSpPr txBox="1">
            <a:spLocks noGrp="1"/>
          </p:cNvSpPr>
          <p:nvPr>
            <p:ph type="body" idx="1"/>
          </p:nvPr>
        </p:nvSpPr>
        <p:spPr>
          <a:xfrm>
            <a:off x="457200" y="900132"/>
            <a:ext cx="8388299" cy="4032600"/>
          </a:xfrm>
          <a:prstGeom prst="rect">
            <a:avLst/>
          </a:prstGeom>
          <a:noFill/>
          <a:ln>
            <a:noFill/>
          </a:ln>
        </p:spPr>
        <p:txBody>
          <a:bodyPr lIns="91425" tIns="45700" rIns="91425" bIns="45700" anchor="t" anchorCtr="0">
            <a:noAutofit/>
          </a:bodyPr>
          <a:lstStyle/>
          <a:p>
            <a:pPr marL="342900" marR="0" lvl="0" indent="-190500" algn="l" rtl="0">
              <a:spcBef>
                <a:spcPts val="0"/>
              </a:spcBef>
              <a:buClr>
                <a:srgbClr val="7F7F7F"/>
              </a:buClr>
              <a:buFont typeface="Arial"/>
              <a:buNone/>
            </a:pPr>
            <a:endParaRPr sz="2400" b="0" i="0" u="none" strike="noStrike" cap="none" baseline="0">
              <a:solidFill>
                <a:srgbClr val="7F7F7F"/>
              </a:solidFill>
              <a:latin typeface="Questrial"/>
              <a:ea typeface="Questrial"/>
              <a:cs typeface="Questrial"/>
              <a:sym typeface="Questrial"/>
            </a:endParaRPr>
          </a:p>
          <a:p>
            <a:pPr marL="342900" marR="0" lvl="0" indent="-342900" algn="l" rtl="0">
              <a:spcBef>
                <a:spcPts val="480"/>
              </a:spcBef>
              <a:buClr>
                <a:srgbClr val="FFFFFF"/>
              </a:buClr>
              <a:buSzPct val="100000"/>
              <a:buFont typeface="Georgia"/>
              <a:buChar char="•"/>
            </a:pPr>
            <a:r>
              <a:rPr lang="en" sz="2400" b="1" i="0" u="none" strike="noStrike" cap="none" baseline="0">
                <a:solidFill>
                  <a:srgbClr val="FFFFFF"/>
                </a:solidFill>
              </a:rPr>
              <a:t>Strategic groups: </a:t>
            </a:r>
            <a:r>
              <a:rPr lang="en" sz="2400" b="0" i="0" u="none" strike="noStrike" cap="none" baseline="0">
                <a:solidFill>
                  <a:srgbClr val="FFFFFF"/>
                </a:solidFill>
              </a:rPr>
              <a:t>a group of companies within an industry that pursue a similar strategy</a:t>
            </a:r>
          </a:p>
          <a:p>
            <a:pPr marL="342900" marR="0" lvl="0" indent="-190500" algn="l" rtl="0">
              <a:spcBef>
                <a:spcPts val="480"/>
              </a:spcBef>
              <a:buClr>
                <a:srgbClr val="7F7F7F"/>
              </a:buClr>
              <a:buFont typeface="Arial"/>
              <a:buNone/>
            </a:pPr>
            <a:endParaRPr sz="2400" b="0" i="0" u="none" strike="noStrike" cap="none" baseline="0">
              <a:solidFill>
                <a:srgbClr val="FFFFFF"/>
              </a:solidFill>
            </a:endParaRPr>
          </a:p>
          <a:p>
            <a:pPr marL="342900" marR="0" lvl="0" indent="-342900" algn="l" rtl="0">
              <a:spcBef>
                <a:spcPts val="480"/>
              </a:spcBef>
              <a:buClr>
                <a:srgbClr val="FFFFFF"/>
              </a:buClr>
              <a:buSzPct val="100000"/>
              <a:buFont typeface="Georgia"/>
              <a:buChar char="•"/>
            </a:pPr>
            <a:r>
              <a:rPr lang="en" sz="2400" b="0" i="0" u="none" strike="noStrike" cap="none" baseline="0">
                <a:solidFill>
                  <a:srgbClr val="FFFFFF"/>
                </a:solidFill>
              </a:rPr>
              <a:t>To break out of this tunnel vision </a:t>
            </a:r>
          </a:p>
          <a:p>
            <a:pPr marL="342900" marR="0" lvl="0" indent="-190500" algn="l" rtl="0">
              <a:spcBef>
                <a:spcPts val="480"/>
              </a:spcBef>
              <a:buClr>
                <a:srgbClr val="7F7F7F"/>
              </a:buClr>
              <a:buFont typeface="Arial"/>
              <a:buNone/>
            </a:pPr>
            <a:endParaRPr sz="2400" b="0" i="0" u="none" strike="noStrike" cap="none" baseline="0">
              <a:solidFill>
                <a:srgbClr val="FFFFFF"/>
              </a:solidFill>
            </a:endParaRPr>
          </a:p>
          <a:p>
            <a:pPr marL="342900" marR="0" lvl="0" indent="-342900" algn="l" rtl="0">
              <a:spcBef>
                <a:spcPts val="480"/>
              </a:spcBef>
              <a:buClr>
                <a:srgbClr val="FFFFFF"/>
              </a:buClr>
              <a:buSzPct val="100000"/>
              <a:buFont typeface="Georgia"/>
              <a:buChar char="•"/>
            </a:pPr>
            <a:r>
              <a:rPr lang="en" sz="2400" b="0" i="0" u="none" strike="noStrike" cap="none" baseline="0">
                <a:solidFill>
                  <a:srgbClr val="FFFFFF"/>
                </a:solidFill>
              </a:rPr>
              <a:t>which factors determine customers’ decisions </a:t>
            </a:r>
          </a:p>
          <a:p>
            <a:pPr marL="342900" marR="0" lvl="0" indent="-190500" algn="l" rtl="0">
              <a:spcBef>
                <a:spcPts val="480"/>
              </a:spcBef>
              <a:buClr>
                <a:srgbClr val="7F7F7F"/>
              </a:buClr>
              <a:buFont typeface="Arial"/>
              <a:buNone/>
            </a:pPr>
            <a:endParaRPr sz="2400" b="0" i="0" u="none" strike="noStrike" cap="none" baseline="0">
              <a:solidFill>
                <a:srgbClr val="FFFFFF"/>
              </a:solidFill>
            </a:endParaRPr>
          </a:p>
          <a:p>
            <a:pPr marL="342900" marR="0" lvl="0" indent="-342900" algn="l" rtl="0">
              <a:spcBef>
                <a:spcPts val="480"/>
              </a:spcBef>
              <a:buClr>
                <a:srgbClr val="FFFFFF"/>
              </a:buClr>
              <a:buSzPct val="100000"/>
              <a:buFont typeface="Georgia"/>
              <a:buChar char="•"/>
            </a:pPr>
            <a:r>
              <a:rPr lang="en" sz="2400" b="0" i="0" u="none" strike="noStrike" cap="none" baseline="0">
                <a:solidFill>
                  <a:srgbClr val="FFFFFF"/>
                </a:solidFill>
              </a:rPr>
              <a:t>trade up and down from one group to another</a:t>
            </a:r>
          </a:p>
          <a:p>
            <a:pPr marL="342900" marR="0" lvl="0" indent="-190500" algn="l" rtl="0">
              <a:spcBef>
                <a:spcPts val="480"/>
              </a:spcBef>
              <a:buClr>
                <a:srgbClr val="7F7F7F"/>
              </a:buClr>
              <a:buFont typeface="Arial"/>
              <a:buNone/>
            </a:pPr>
            <a:endParaRPr sz="2400" b="0" i="0" u="none" strike="noStrike" cap="none" baseline="0">
              <a:solidFill>
                <a:srgbClr val="7F7F7F"/>
              </a:solidFill>
              <a:latin typeface="Questrial"/>
              <a:ea typeface="Questrial"/>
              <a:cs typeface="Questrial"/>
              <a:sym typeface="Questrial"/>
            </a:endParaRPr>
          </a:p>
          <a:p>
            <a:pPr marL="342900" marR="0" lvl="0" indent="-190500" algn="l" rtl="0">
              <a:spcBef>
                <a:spcPts val="480"/>
              </a:spcBef>
              <a:buClr>
                <a:srgbClr val="7F7F7F"/>
              </a:buClr>
              <a:buFont typeface="Arial"/>
              <a:buNone/>
            </a:pPr>
            <a:endParaRPr sz="2400" b="0" i="0" u="none" strike="noStrike" cap="none" baseline="0">
              <a:solidFill>
                <a:srgbClr val="7F7F7F"/>
              </a:solidFill>
              <a:latin typeface="Questrial"/>
              <a:ea typeface="Questrial"/>
              <a:cs typeface="Questrial"/>
              <a:sym typeface="Questrial"/>
            </a:endParaRPr>
          </a:p>
        </p:txBody>
      </p:sp>
    </p:spTree>
  </p:cSld>
  <p:clrMapOvr>
    <a:masterClrMapping/>
  </p:clrMapOvr>
  <p:transition spd="slow">
    <p:cut/>
  </p:transition>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1608</Words>
  <Application>Microsoft Office PowerPoint</Application>
  <PresentationFormat>On-screen Show (16:9)</PresentationFormat>
  <Paragraphs>217</Paragraphs>
  <Slides>42</Slides>
  <Notes>42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Georgia</vt:lpstr>
      <vt:lpstr>Questrial</vt:lpstr>
      <vt:lpstr>Times New Roman</vt:lpstr>
      <vt:lpstr>paper-plane</vt:lpstr>
      <vt:lpstr>Blue Ocean Strategy: Chapter 3, Reconstruct Market Boundaries</vt:lpstr>
      <vt:lpstr>Reconstruct Market Boundaries</vt:lpstr>
      <vt:lpstr>6 Paths Framework</vt:lpstr>
      <vt:lpstr>Assumptions by Companies When Forming Their Strategies</vt:lpstr>
      <vt:lpstr>6 Paths Framework</vt:lpstr>
      <vt:lpstr>Path 1: Looking Across Alternative Industries </vt:lpstr>
      <vt:lpstr>Path 1: Looking Across Alternative Industries </vt:lpstr>
      <vt:lpstr>  PATH 2: Look Across Strategic Groups Within Industries</vt:lpstr>
      <vt:lpstr>Strategic Groups</vt:lpstr>
      <vt:lpstr>Strategic Canvas Examples</vt:lpstr>
      <vt:lpstr>Dimensions</vt:lpstr>
      <vt:lpstr>Strategic Group Mapping</vt:lpstr>
      <vt:lpstr>Future for VISA</vt:lpstr>
      <vt:lpstr>PowerPoint Presentation</vt:lpstr>
      <vt:lpstr>Path 3</vt:lpstr>
      <vt:lpstr>Path 3 Main Concept</vt:lpstr>
      <vt:lpstr>Novo Nordisk Example</vt:lpstr>
      <vt:lpstr>Novo Nordisk Example</vt:lpstr>
      <vt:lpstr>Novo Nordisk Example</vt:lpstr>
      <vt:lpstr>Bloomberg Example</vt:lpstr>
      <vt:lpstr>Bloomberg Example</vt:lpstr>
      <vt:lpstr>Bloomberg Example</vt:lpstr>
      <vt:lpstr>Path 4: Look Across Complementary Product and Service Offerings</vt:lpstr>
      <vt:lpstr>Visa Example</vt:lpstr>
      <vt:lpstr>NABI</vt:lpstr>
      <vt:lpstr>NABI continued…</vt:lpstr>
      <vt:lpstr>NABI continued…</vt:lpstr>
      <vt:lpstr>NABI</vt:lpstr>
      <vt:lpstr>Things to Consider</vt:lpstr>
      <vt:lpstr>Path 5 </vt:lpstr>
      <vt:lpstr>Functional appeal </vt:lpstr>
      <vt:lpstr>Emotional appeal </vt:lpstr>
      <vt:lpstr>Trend </vt:lpstr>
      <vt:lpstr>Path 6: Look Across Time</vt:lpstr>
      <vt:lpstr>Forming the Basis of  Blue Ocean Strategy</vt:lpstr>
      <vt:lpstr>Trends</vt:lpstr>
      <vt:lpstr>Responding to External Trends</vt:lpstr>
      <vt:lpstr>Look Across Time Process for Developing a Blue Ocean Strategy</vt:lpstr>
      <vt:lpstr>A Look at the Rise of Apple </vt:lpstr>
      <vt:lpstr>A Look at Visa Today</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Ocean Strategy: Chapter 3, Reconstruct Market Boundaries</dc:title>
  <dc:creator>Lafont, Matthew</dc:creator>
  <cp:lastModifiedBy>Lafont, Matthew</cp:lastModifiedBy>
  <cp:revision>2</cp:revision>
  <dcterms:modified xsi:type="dcterms:W3CDTF">2014-10-30T21:42:54Z</dcterms:modified>
</cp:coreProperties>
</file>