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92" r:id="rId15"/>
    <p:sldId id="270" r:id="rId16"/>
    <p:sldId id="271" r:id="rId17"/>
    <p:sldId id="272" r:id="rId18"/>
    <p:sldId id="273" r:id="rId19"/>
    <p:sldId id="275" r:id="rId20"/>
    <p:sldId id="276" r:id="rId21"/>
    <p:sldId id="288" r:id="rId22"/>
    <p:sldId id="289" r:id="rId23"/>
    <p:sldId id="282" r:id="rId24"/>
    <p:sldId id="283" r:id="rId25"/>
    <p:sldId id="284" r:id="rId26"/>
    <p:sldId id="290" r:id="rId27"/>
    <p:sldId id="277" r:id="rId28"/>
    <p:sldId id="278" r:id="rId29"/>
    <p:sldId id="279" r:id="rId30"/>
    <p:sldId id="280" r:id="rId31"/>
    <p:sldId id="281"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25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B86F2-38D2-41B9-8D2F-FCD5D5A45BD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39F2FFD-0D1C-46AB-8E37-55877CC3B1AD}">
      <dgm:prSet phldrT="[Text]" custT="1"/>
      <dgm:spPr/>
      <dgm:t>
        <a:bodyPr/>
        <a:lstStyle/>
        <a:p>
          <a:pPr defTabSz="889000">
            <a:lnSpc>
              <a:spcPct val="90000"/>
            </a:lnSpc>
            <a:spcBef>
              <a:spcPct val="0"/>
            </a:spcBef>
            <a:spcAft>
              <a:spcPct val="35000"/>
            </a:spcAft>
          </a:pPr>
          <a:r>
            <a:rPr lang="en-US" sz="2000" dirty="0" smtClean="0"/>
            <a:t>Buyer Utility</a:t>
          </a:r>
          <a:endParaRPr lang="en-US" sz="2000" dirty="0"/>
        </a:p>
      </dgm:t>
    </dgm:pt>
    <dgm:pt modelId="{DD44C7BA-A56C-4228-B5F0-9229F129DD5C}" type="parTrans" cxnId="{EE21A891-8F9E-44C9-86A0-EA71E0E2EC98}">
      <dgm:prSet/>
      <dgm:spPr/>
      <dgm:t>
        <a:bodyPr/>
        <a:lstStyle/>
        <a:p>
          <a:endParaRPr lang="en-US"/>
        </a:p>
      </dgm:t>
    </dgm:pt>
    <dgm:pt modelId="{E0BBBDFA-2894-44A9-85F1-086705DB4151}" type="sibTrans" cxnId="{EE21A891-8F9E-44C9-86A0-EA71E0E2EC98}">
      <dgm:prSet/>
      <dgm:spPr/>
      <dgm:t>
        <a:bodyPr/>
        <a:lstStyle/>
        <a:p>
          <a:endParaRPr lang="en-US"/>
        </a:p>
      </dgm:t>
    </dgm:pt>
    <dgm:pt modelId="{B76D2184-2DC5-4806-AE94-648077597447}">
      <dgm:prSet phldrT="[Text]" custT="1"/>
      <dgm:spPr/>
      <dgm:t>
        <a:bodyPr/>
        <a:lstStyle/>
        <a:p>
          <a:pPr marL="228600" indent="0" defTabSz="1066800">
            <a:lnSpc>
              <a:spcPct val="90000"/>
            </a:lnSpc>
            <a:spcBef>
              <a:spcPct val="0"/>
            </a:spcBef>
            <a:spcAft>
              <a:spcPct val="15000"/>
            </a:spcAft>
            <a:buNone/>
          </a:pPr>
          <a:endParaRPr lang="en-US" sz="2400" dirty="0"/>
        </a:p>
      </dgm:t>
    </dgm:pt>
    <dgm:pt modelId="{D07E347F-F3FE-47C0-9AF1-8C779539C4B5}" type="parTrans" cxnId="{5AA68442-8A59-4025-A3E8-D5C8DE955947}">
      <dgm:prSet/>
      <dgm:spPr/>
      <dgm:t>
        <a:bodyPr/>
        <a:lstStyle/>
        <a:p>
          <a:endParaRPr lang="en-US"/>
        </a:p>
      </dgm:t>
    </dgm:pt>
    <dgm:pt modelId="{C6F20F2F-CE1F-49D3-94A7-549200526DBF}" type="sibTrans" cxnId="{5AA68442-8A59-4025-A3E8-D5C8DE955947}">
      <dgm:prSet/>
      <dgm:spPr/>
      <dgm:t>
        <a:bodyPr/>
        <a:lstStyle/>
        <a:p>
          <a:endParaRPr lang="en-US"/>
        </a:p>
      </dgm:t>
    </dgm:pt>
    <dgm:pt modelId="{7DFA676C-0DFC-4CF4-8815-FC56DC427DC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Is there exceptional buyer utility in your business idea?</a:t>
          </a:r>
          <a:endParaRPr lang="en-US" sz="1400" dirty="0"/>
        </a:p>
      </dgm:t>
    </dgm:pt>
    <dgm:pt modelId="{571709DB-C3D5-470F-B409-E9780A39BEDA}" type="parTrans" cxnId="{27179524-4036-41BA-B811-7328D899FF0B}">
      <dgm:prSet/>
      <dgm:spPr/>
      <dgm:t>
        <a:bodyPr/>
        <a:lstStyle/>
        <a:p>
          <a:endParaRPr lang="en-US"/>
        </a:p>
      </dgm:t>
    </dgm:pt>
    <dgm:pt modelId="{BCE912CC-D539-40CD-99A8-78390E338041}" type="sibTrans" cxnId="{27179524-4036-41BA-B811-7328D899FF0B}">
      <dgm:prSet/>
      <dgm:spPr/>
      <dgm:t>
        <a:bodyPr/>
        <a:lstStyle/>
        <a:p>
          <a:endParaRPr lang="en-US"/>
        </a:p>
      </dgm:t>
    </dgm:pt>
    <dgm:pt modelId="{4C5C0EBC-CE1A-4DBD-865C-F1F365EDE6CC}">
      <dgm:prSet phldrT="[Text]" custT="1"/>
      <dgm:spPr/>
      <dgm:t>
        <a:bodyPr/>
        <a:lstStyle/>
        <a:p>
          <a:r>
            <a:rPr lang="en-US" sz="2000" dirty="0" smtClean="0"/>
            <a:t>Price</a:t>
          </a:r>
          <a:endParaRPr lang="en-US" sz="2000" dirty="0"/>
        </a:p>
      </dgm:t>
    </dgm:pt>
    <dgm:pt modelId="{C9975EE1-191A-456B-9A76-CFEF4985A717}" type="parTrans" cxnId="{10710A56-E363-462B-B5A9-9D7881C64D7D}">
      <dgm:prSet/>
      <dgm:spPr/>
      <dgm:t>
        <a:bodyPr/>
        <a:lstStyle/>
        <a:p>
          <a:endParaRPr lang="en-US"/>
        </a:p>
      </dgm:t>
    </dgm:pt>
    <dgm:pt modelId="{B7B72B26-2C1B-4821-8970-84F5FEBBAE3F}" type="sibTrans" cxnId="{10710A56-E363-462B-B5A9-9D7881C64D7D}">
      <dgm:prSet/>
      <dgm:spPr/>
      <dgm:t>
        <a:bodyPr/>
        <a:lstStyle/>
        <a:p>
          <a:endParaRPr lang="en-US"/>
        </a:p>
      </dgm:t>
    </dgm:pt>
    <dgm:pt modelId="{33A3CC7E-FC70-4D7E-A05C-0D7082FAA849}">
      <dgm:prSet phldrT="[Text]" custT="1"/>
      <dgm:spPr/>
      <dgm:t>
        <a:bodyPr/>
        <a:lstStyle/>
        <a:p>
          <a:r>
            <a:rPr lang="en-US" sz="1400" dirty="0" smtClean="0"/>
            <a:t>Is your price easily accessible to the mass of buyers?</a:t>
          </a:r>
          <a:endParaRPr lang="en-US" sz="1400" dirty="0"/>
        </a:p>
      </dgm:t>
    </dgm:pt>
    <dgm:pt modelId="{0DAAF5C7-CD22-4F1C-8371-D0B0EC530669}" type="parTrans" cxnId="{E2727C05-C331-4F6A-8B94-537F84D251C6}">
      <dgm:prSet/>
      <dgm:spPr/>
      <dgm:t>
        <a:bodyPr/>
        <a:lstStyle/>
        <a:p>
          <a:endParaRPr lang="en-US"/>
        </a:p>
      </dgm:t>
    </dgm:pt>
    <dgm:pt modelId="{3BC20C83-409F-4595-BF72-66DEA88ACE6E}" type="sibTrans" cxnId="{E2727C05-C331-4F6A-8B94-537F84D251C6}">
      <dgm:prSet/>
      <dgm:spPr/>
      <dgm:t>
        <a:bodyPr/>
        <a:lstStyle/>
        <a:p>
          <a:endParaRPr lang="en-US"/>
        </a:p>
      </dgm:t>
    </dgm:pt>
    <dgm:pt modelId="{29968E9D-B9DF-4B40-B46D-9BEA3A81692C}">
      <dgm:prSet phldrT="[Text]" custT="1"/>
      <dgm:spPr/>
      <dgm:t>
        <a:bodyPr/>
        <a:lstStyle/>
        <a:p>
          <a:r>
            <a:rPr lang="en-US" sz="1400" dirty="0" smtClean="0"/>
            <a:t>If No- Rethink </a:t>
          </a:r>
          <a:endParaRPr lang="en-US" sz="1400" dirty="0"/>
        </a:p>
      </dgm:t>
    </dgm:pt>
    <dgm:pt modelId="{E8E1C77B-8212-4922-A9A0-068DC053F80B}" type="parTrans" cxnId="{DAB4F305-1F3D-44C1-8C7D-0AC5FCC5DFF1}">
      <dgm:prSet/>
      <dgm:spPr/>
      <dgm:t>
        <a:bodyPr/>
        <a:lstStyle/>
        <a:p>
          <a:endParaRPr lang="en-US"/>
        </a:p>
      </dgm:t>
    </dgm:pt>
    <dgm:pt modelId="{3AC32028-CCF7-4866-A245-672512EE67EF}" type="sibTrans" cxnId="{DAB4F305-1F3D-44C1-8C7D-0AC5FCC5DFF1}">
      <dgm:prSet/>
      <dgm:spPr/>
      <dgm:t>
        <a:bodyPr/>
        <a:lstStyle/>
        <a:p>
          <a:endParaRPr lang="en-US"/>
        </a:p>
      </dgm:t>
    </dgm:pt>
    <dgm:pt modelId="{76665B37-03B4-45B8-A9AB-3289C3C05F72}">
      <dgm:prSet phldrT="[Text]" custT="1"/>
      <dgm:spPr/>
      <dgm:t>
        <a:bodyPr/>
        <a:lstStyle/>
        <a:p>
          <a:r>
            <a:rPr lang="en-US" sz="2000" dirty="0" smtClean="0"/>
            <a:t>Cost</a:t>
          </a:r>
          <a:endParaRPr lang="en-US" sz="2000" dirty="0"/>
        </a:p>
      </dgm:t>
    </dgm:pt>
    <dgm:pt modelId="{19680FEE-224F-4BB1-86ED-5F3287A737D2}" type="parTrans" cxnId="{2DA31435-1E52-44B9-8CCD-25BDB6A16D14}">
      <dgm:prSet/>
      <dgm:spPr/>
      <dgm:t>
        <a:bodyPr/>
        <a:lstStyle/>
        <a:p>
          <a:endParaRPr lang="en-US"/>
        </a:p>
      </dgm:t>
    </dgm:pt>
    <dgm:pt modelId="{0199E2B1-0AA7-4E41-9A80-345F467AB625}" type="sibTrans" cxnId="{2DA31435-1E52-44B9-8CCD-25BDB6A16D14}">
      <dgm:prSet/>
      <dgm:spPr/>
      <dgm:t>
        <a:bodyPr/>
        <a:lstStyle/>
        <a:p>
          <a:endParaRPr lang="en-US"/>
        </a:p>
      </dgm:t>
    </dgm:pt>
    <dgm:pt modelId="{316D1C2A-72DB-4E20-9953-FF1BF17C6FA2}">
      <dgm:prSet phldrT="[Text]" custT="1"/>
      <dgm:spPr/>
      <dgm:t>
        <a:bodyPr/>
        <a:lstStyle/>
        <a:p>
          <a:r>
            <a:rPr lang="en-US" sz="1400" dirty="0" smtClean="0"/>
            <a:t>Can you attain your cost target to profit at your strategic price?</a:t>
          </a:r>
          <a:endParaRPr lang="en-US" sz="1400" dirty="0"/>
        </a:p>
      </dgm:t>
    </dgm:pt>
    <dgm:pt modelId="{47818A3C-DF45-4861-8DD9-811D2284447E}" type="parTrans" cxnId="{7DF5C4AB-C3B9-4C21-A6D5-89840058C472}">
      <dgm:prSet/>
      <dgm:spPr/>
      <dgm:t>
        <a:bodyPr/>
        <a:lstStyle/>
        <a:p>
          <a:endParaRPr lang="en-US"/>
        </a:p>
      </dgm:t>
    </dgm:pt>
    <dgm:pt modelId="{EA324F35-A35D-4ED3-8A7E-8BD35373AA36}" type="sibTrans" cxnId="{7DF5C4AB-C3B9-4C21-A6D5-89840058C472}">
      <dgm:prSet/>
      <dgm:spPr/>
      <dgm:t>
        <a:bodyPr/>
        <a:lstStyle/>
        <a:p>
          <a:endParaRPr lang="en-US"/>
        </a:p>
      </dgm:t>
    </dgm:pt>
    <dgm:pt modelId="{38BE5879-8A4B-4912-9B82-1D136F8D119D}">
      <dgm:prSet phldrT="[Text]" custT="1"/>
      <dgm:spPr/>
      <dgm:t>
        <a:bodyPr/>
        <a:lstStyle/>
        <a:p>
          <a:r>
            <a:rPr lang="en-US" sz="1400" dirty="0" smtClean="0"/>
            <a:t>If No- Rethink </a:t>
          </a:r>
          <a:endParaRPr lang="en-US" sz="1400" dirty="0"/>
        </a:p>
      </dgm:t>
    </dgm:pt>
    <dgm:pt modelId="{B1920386-8124-42FE-B76C-9C6E369BC9F5}" type="parTrans" cxnId="{379594E3-6EC8-4668-A318-1F7CF390CB8E}">
      <dgm:prSet/>
      <dgm:spPr/>
      <dgm:t>
        <a:bodyPr/>
        <a:lstStyle/>
        <a:p>
          <a:endParaRPr lang="en-US"/>
        </a:p>
      </dgm:t>
    </dgm:pt>
    <dgm:pt modelId="{F5FF6531-78A9-42F2-A736-7DE64D8478A5}" type="sibTrans" cxnId="{379594E3-6EC8-4668-A318-1F7CF390CB8E}">
      <dgm:prSet/>
      <dgm:spPr/>
      <dgm:t>
        <a:bodyPr/>
        <a:lstStyle/>
        <a:p>
          <a:endParaRPr lang="en-US"/>
        </a:p>
      </dgm:t>
    </dgm:pt>
    <dgm:pt modelId="{9F16C824-1D9B-4103-80A6-E7A4BB438D3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If Yes then move on to the next</a:t>
          </a:r>
          <a:endParaRPr lang="en-US" sz="1400" dirty="0"/>
        </a:p>
      </dgm:t>
    </dgm:pt>
    <dgm:pt modelId="{14405F06-FB5D-4CBD-8391-A4ED01C67178}" type="parTrans" cxnId="{B94DFA5F-FDDA-464A-919E-DFDA3DD3D37F}">
      <dgm:prSet/>
      <dgm:spPr/>
      <dgm:t>
        <a:bodyPr/>
        <a:lstStyle/>
        <a:p>
          <a:endParaRPr lang="en-US"/>
        </a:p>
      </dgm:t>
    </dgm:pt>
    <dgm:pt modelId="{CF750F08-BF75-4C6A-974D-BC79074E4C41}" type="sibTrans" cxnId="{B94DFA5F-FDDA-464A-919E-DFDA3DD3D37F}">
      <dgm:prSet/>
      <dgm:spPr/>
      <dgm:t>
        <a:bodyPr/>
        <a:lstStyle/>
        <a:p>
          <a:endParaRPr lang="en-US"/>
        </a:p>
      </dgm:t>
    </dgm:pt>
    <dgm:pt modelId="{7341C2C1-B611-4238-9E14-EC0D443F2AC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If No - Rethink</a:t>
          </a:r>
        </a:p>
        <a:p>
          <a:pPr marL="228600" indent="0" defTabSz="1066800">
            <a:lnSpc>
              <a:spcPct val="90000"/>
            </a:lnSpc>
            <a:spcBef>
              <a:spcPct val="0"/>
            </a:spcBef>
            <a:spcAft>
              <a:spcPct val="15000"/>
            </a:spcAft>
            <a:buNone/>
          </a:pPr>
          <a:endParaRPr lang="en-US" sz="1600" dirty="0"/>
        </a:p>
      </dgm:t>
    </dgm:pt>
    <dgm:pt modelId="{56FD00B6-A0C5-44BF-8579-B0744F2521A1}" type="parTrans" cxnId="{0B0CE89D-3BD2-40B7-881A-81D4C6918595}">
      <dgm:prSet/>
      <dgm:spPr/>
      <dgm:t>
        <a:bodyPr/>
        <a:lstStyle/>
        <a:p>
          <a:endParaRPr lang="en-US"/>
        </a:p>
      </dgm:t>
    </dgm:pt>
    <dgm:pt modelId="{2E82DC08-B648-47F3-93F6-1FCB942B4228}" type="sibTrans" cxnId="{0B0CE89D-3BD2-40B7-881A-81D4C6918595}">
      <dgm:prSet/>
      <dgm:spPr/>
      <dgm:t>
        <a:bodyPr/>
        <a:lstStyle/>
        <a:p>
          <a:endParaRPr lang="en-US"/>
        </a:p>
      </dgm:t>
    </dgm:pt>
    <dgm:pt modelId="{58FF6736-8B81-4D96-A7E5-ABD0268D4A94}">
      <dgm:prSet phldrT="[Text]" custT="1"/>
      <dgm:spPr/>
      <dgm:t>
        <a:bodyPr/>
        <a:lstStyle/>
        <a:p>
          <a:r>
            <a:rPr lang="en-US" sz="1400" dirty="0" smtClean="0"/>
            <a:t>If Yes then move on to the next</a:t>
          </a:r>
          <a:endParaRPr lang="en-US" sz="1400" dirty="0"/>
        </a:p>
      </dgm:t>
    </dgm:pt>
    <dgm:pt modelId="{E02716CE-5F71-4FD5-832E-20FA6CF2D7AD}" type="parTrans" cxnId="{558429D8-85A7-4805-A389-81E0CA7D0F93}">
      <dgm:prSet/>
      <dgm:spPr/>
      <dgm:t>
        <a:bodyPr/>
        <a:lstStyle/>
        <a:p>
          <a:endParaRPr lang="en-US"/>
        </a:p>
      </dgm:t>
    </dgm:pt>
    <dgm:pt modelId="{0E893B33-05FD-4AB8-B9E6-1E996695FB2F}" type="sibTrans" cxnId="{558429D8-85A7-4805-A389-81E0CA7D0F93}">
      <dgm:prSet/>
      <dgm:spPr/>
      <dgm:t>
        <a:bodyPr/>
        <a:lstStyle/>
        <a:p>
          <a:endParaRPr lang="en-US"/>
        </a:p>
      </dgm:t>
    </dgm:pt>
    <dgm:pt modelId="{398B9540-6AEF-4460-9171-40658F1B03EA}">
      <dgm:prSet phldrT="[Text]" custT="1"/>
      <dgm:spPr/>
      <dgm:t>
        <a:bodyPr/>
        <a:lstStyle/>
        <a:p>
          <a:r>
            <a:rPr lang="en-US" sz="1400" dirty="0" smtClean="0"/>
            <a:t>If Yes then move on to the next</a:t>
          </a:r>
          <a:endParaRPr lang="en-US" sz="1400" dirty="0"/>
        </a:p>
      </dgm:t>
    </dgm:pt>
    <dgm:pt modelId="{472C0903-5D31-4AD2-A18A-C9D3AA02A1B5}" type="parTrans" cxnId="{03C7CC23-9DCE-4264-90FC-1F4D732D31F4}">
      <dgm:prSet/>
      <dgm:spPr/>
      <dgm:t>
        <a:bodyPr/>
        <a:lstStyle/>
        <a:p>
          <a:endParaRPr lang="en-US"/>
        </a:p>
      </dgm:t>
    </dgm:pt>
    <dgm:pt modelId="{34FB1D72-7FE7-4F66-9AA6-FCFBA6CA727F}" type="sibTrans" cxnId="{03C7CC23-9DCE-4264-90FC-1F4D732D31F4}">
      <dgm:prSet/>
      <dgm:spPr/>
      <dgm:t>
        <a:bodyPr/>
        <a:lstStyle/>
        <a:p>
          <a:endParaRPr lang="en-US"/>
        </a:p>
      </dgm:t>
    </dgm:pt>
    <dgm:pt modelId="{0B07C6D6-8D7B-4448-B1B8-88F917660D94}">
      <dgm:prSet custT="1"/>
      <dgm:spPr/>
      <dgm:t>
        <a:bodyPr/>
        <a:lstStyle/>
        <a:p>
          <a:r>
            <a:rPr lang="en-US" sz="1400" dirty="0" smtClean="0"/>
            <a:t>Adoption</a:t>
          </a:r>
          <a:endParaRPr lang="en-US" sz="1400" dirty="0"/>
        </a:p>
      </dgm:t>
    </dgm:pt>
    <dgm:pt modelId="{84984339-4896-43E1-8982-9A1C8FB89559}" type="parTrans" cxnId="{E34A3FB9-47B9-41BF-BB55-885B35DA7228}">
      <dgm:prSet/>
      <dgm:spPr/>
    </dgm:pt>
    <dgm:pt modelId="{F0D9591F-B575-44AC-841A-696295B9EE6E}" type="sibTrans" cxnId="{E34A3FB9-47B9-41BF-BB55-885B35DA7228}">
      <dgm:prSet/>
      <dgm:spPr/>
    </dgm:pt>
    <dgm:pt modelId="{255C703B-9B36-45AA-8043-32C5FAB744C6}">
      <dgm:prSet custT="1"/>
      <dgm:spPr/>
      <dgm:t>
        <a:bodyPr/>
        <a:lstStyle/>
        <a:p>
          <a:r>
            <a:rPr lang="en-US" sz="1400" dirty="0" smtClean="0"/>
            <a:t>What are the adoption hurdles in actualizing your business idea? Are you addressing them up front?</a:t>
          </a:r>
          <a:endParaRPr lang="en-US" sz="1400" dirty="0"/>
        </a:p>
      </dgm:t>
    </dgm:pt>
    <dgm:pt modelId="{45FD1829-C156-438C-A5AF-2701C6C2662B}" type="parTrans" cxnId="{49C91E3F-6527-49CC-A381-0009F148EE15}">
      <dgm:prSet/>
      <dgm:spPr/>
    </dgm:pt>
    <dgm:pt modelId="{4E521C6F-C117-4968-A719-08269176F664}" type="sibTrans" cxnId="{49C91E3F-6527-49CC-A381-0009F148EE15}">
      <dgm:prSet/>
      <dgm:spPr/>
    </dgm:pt>
    <dgm:pt modelId="{E2A1C55C-5390-4C38-9982-CA967ACAA04A}">
      <dgm:prSet custT="1"/>
      <dgm:spPr/>
      <dgm:t>
        <a:bodyPr/>
        <a:lstStyle/>
        <a:p>
          <a:r>
            <a:rPr lang="en-US" sz="1400" dirty="0" smtClean="0"/>
            <a:t>If Yes then you have a commercially viable blue ocean idea</a:t>
          </a:r>
          <a:endParaRPr lang="en-US" sz="1400" dirty="0"/>
        </a:p>
      </dgm:t>
    </dgm:pt>
    <dgm:pt modelId="{EE5E6374-3A11-49F8-8B9E-ED1AEBE23E02}" type="parTrans" cxnId="{ADBC5792-8657-47C1-A7BE-8370755B4399}">
      <dgm:prSet/>
      <dgm:spPr/>
    </dgm:pt>
    <dgm:pt modelId="{AC239D15-73A0-4ED5-B23D-A61CA32BB6AB}" type="sibTrans" cxnId="{ADBC5792-8657-47C1-A7BE-8370755B4399}">
      <dgm:prSet/>
      <dgm:spPr/>
    </dgm:pt>
    <dgm:pt modelId="{5BBDE31B-7924-41C6-8AD1-E3BCAF80FFBA}">
      <dgm:prSet custT="1"/>
      <dgm:spPr/>
      <dgm:t>
        <a:bodyPr/>
        <a:lstStyle/>
        <a:p>
          <a:r>
            <a:rPr lang="en-US" sz="1400" dirty="0" smtClean="0"/>
            <a:t>If No- Rethink</a:t>
          </a:r>
          <a:endParaRPr lang="en-US" sz="1400" dirty="0"/>
        </a:p>
      </dgm:t>
    </dgm:pt>
    <dgm:pt modelId="{116C81D8-26E7-431E-B9E0-B81DD0EF5920}" type="parTrans" cxnId="{F08DE9A2-DA9C-4669-B487-0BA003F046D7}">
      <dgm:prSet/>
      <dgm:spPr/>
    </dgm:pt>
    <dgm:pt modelId="{1DD938F4-EC55-43E8-8140-A96A1672AA3C}" type="sibTrans" cxnId="{F08DE9A2-DA9C-4669-B487-0BA003F046D7}">
      <dgm:prSet/>
      <dgm:spPr/>
    </dgm:pt>
    <dgm:pt modelId="{14194D3B-73E5-438C-820A-1D8E3036F521}" type="pres">
      <dgm:prSet presAssocID="{F19B86F2-38D2-41B9-8D2F-FCD5D5A45BDB}" presName="linearFlow" presStyleCnt="0">
        <dgm:presLayoutVars>
          <dgm:dir/>
          <dgm:animLvl val="lvl"/>
          <dgm:resizeHandles val="exact"/>
        </dgm:presLayoutVars>
      </dgm:prSet>
      <dgm:spPr/>
      <dgm:t>
        <a:bodyPr/>
        <a:lstStyle/>
        <a:p>
          <a:endParaRPr lang="en-US"/>
        </a:p>
      </dgm:t>
    </dgm:pt>
    <dgm:pt modelId="{DAEA17D6-21A1-449A-AF99-5D2A9A722130}" type="pres">
      <dgm:prSet presAssocID="{B39F2FFD-0D1C-46AB-8E37-55877CC3B1AD}" presName="composite" presStyleCnt="0"/>
      <dgm:spPr/>
    </dgm:pt>
    <dgm:pt modelId="{51BFA1F2-E01E-4B8E-83C0-A7D64AAD29FB}" type="pres">
      <dgm:prSet presAssocID="{B39F2FFD-0D1C-46AB-8E37-55877CC3B1AD}" presName="parentText" presStyleLbl="alignNode1" presStyleIdx="0" presStyleCnt="4">
        <dgm:presLayoutVars>
          <dgm:chMax val="1"/>
          <dgm:bulletEnabled val="1"/>
        </dgm:presLayoutVars>
      </dgm:prSet>
      <dgm:spPr/>
      <dgm:t>
        <a:bodyPr/>
        <a:lstStyle/>
        <a:p>
          <a:endParaRPr lang="en-US"/>
        </a:p>
      </dgm:t>
    </dgm:pt>
    <dgm:pt modelId="{2DA4FCC0-A01E-470E-9DCA-38A0FCA40C24}" type="pres">
      <dgm:prSet presAssocID="{B39F2FFD-0D1C-46AB-8E37-55877CC3B1AD}" presName="descendantText" presStyleLbl="alignAcc1" presStyleIdx="0" presStyleCnt="4" custScaleY="100000">
        <dgm:presLayoutVars>
          <dgm:bulletEnabled val="1"/>
        </dgm:presLayoutVars>
      </dgm:prSet>
      <dgm:spPr/>
      <dgm:t>
        <a:bodyPr/>
        <a:lstStyle/>
        <a:p>
          <a:endParaRPr lang="en-US"/>
        </a:p>
      </dgm:t>
    </dgm:pt>
    <dgm:pt modelId="{A542BDD3-4C2F-4CA8-BBE9-8570E67FF9BB}" type="pres">
      <dgm:prSet presAssocID="{E0BBBDFA-2894-44A9-85F1-086705DB4151}" presName="sp" presStyleCnt="0"/>
      <dgm:spPr/>
    </dgm:pt>
    <dgm:pt modelId="{87704CD9-9F67-475D-96DE-41E2904128F2}" type="pres">
      <dgm:prSet presAssocID="{4C5C0EBC-CE1A-4DBD-865C-F1F365EDE6CC}" presName="composite" presStyleCnt="0"/>
      <dgm:spPr/>
    </dgm:pt>
    <dgm:pt modelId="{279F26A3-6448-4C35-8D4E-B6C7CD104535}" type="pres">
      <dgm:prSet presAssocID="{4C5C0EBC-CE1A-4DBD-865C-F1F365EDE6CC}" presName="parentText" presStyleLbl="alignNode1" presStyleIdx="1" presStyleCnt="4">
        <dgm:presLayoutVars>
          <dgm:chMax val="1"/>
          <dgm:bulletEnabled val="1"/>
        </dgm:presLayoutVars>
      </dgm:prSet>
      <dgm:spPr/>
      <dgm:t>
        <a:bodyPr/>
        <a:lstStyle/>
        <a:p>
          <a:endParaRPr lang="en-US"/>
        </a:p>
      </dgm:t>
    </dgm:pt>
    <dgm:pt modelId="{0626B1DB-8D6C-4DC3-B345-D6FE32C9568C}" type="pres">
      <dgm:prSet presAssocID="{4C5C0EBC-CE1A-4DBD-865C-F1F365EDE6CC}" presName="descendantText" presStyleLbl="alignAcc1" presStyleIdx="1" presStyleCnt="4">
        <dgm:presLayoutVars>
          <dgm:bulletEnabled val="1"/>
        </dgm:presLayoutVars>
      </dgm:prSet>
      <dgm:spPr/>
      <dgm:t>
        <a:bodyPr/>
        <a:lstStyle/>
        <a:p>
          <a:endParaRPr lang="en-US"/>
        </a:p>
      </dgm:t>
    </dgm:pt>
    <dgm:pt modelId="{2A1F6D36-0D61-4388-991E-AE11BC1B0275}" type="pres">
      <dgm:prSet presAssocID="{B7B72B26-2C1B-4821-8970-84F5FEBBAE3F}" presName="sp" presStyleCnt="0"/>
      <dgm:spPr/>
    </dgm:pt>
    <dgm:pt modelId="{4022A3A8-5CE7-4B6F-8525-BE9D08D0900D}" type="pres">
      <dgm:prSet presAssocID="{76665B37-03B4-45B8-A9AB-3289C3C05F72}" presName="composite" presStyleCnt="0"/>
      <dgm:spPr/>
    </dgm:pt>
    <dgm:pt modelId="{E3E99300-4710-4D9D-95C2-E23D8211821A}" type="pres">
      <dgm:prSet presAssocID="{76665B37-03B4-45B8-A9AB-3289C3C05F72}" presName="parentText" presStyleLbl="alignNode1" presStyleIdx="2" presStyleCnt="4">
        <dgm:presLayoutVars>
          <dgm:chMax val="1"/>
          <dgm:bulletEnabled val="1"/>
        </dgm:presLayoutVars>
      </dgm:prSet>
      <dgm:spPr/>
      <dgm:t>
        <a:bodyPr/>
        <a:lstStyle/>
        <a:p>
          <a:endParaRPr lang="en-US"/>
        </a:p>
      </dgm:t>
    </dgm:pt>
    <dgm:pt modelId="{ED3306BD-5C2D-48B1-9216-ED0E169209A0}" type="pres">
      <dgm:prSet presAssocID="{76665B37-03B4-45B8-A9AB-3289C3C05F72}" presName="descendantText" presStyleLbl="alignAcc1" presStyleIdx="2" presStyleCnt="4">
        <dgm:presLayoutVars>
          <dgm:bulletEnabled val="1"/>
        </dgm:presLayoutVars>
      </dgm:prSet>
      <dgm:spPr/>
      <dgm:t>
        <a:bodyPr/>
        <a:lstStyle/>
        <a:p>
          <a:endParaRPr lang="en-US"/>
        </a:p>
      </dgm:t>
    </dgm:pt>
    <dgm:pt modelId="{300C30DD-3A15-45A0-868E-C69A4D207031}" type="pres">
      <dgm:prSet presAssocID="{0199E2B1-0AA7-4E41-9A80-345F467AB625}" presName="sp" presStyleCnt="0"/>
      <dgm:spPr/>
    </dgm:pt>
    <dgm:pt modelId="{9FF150FD-6478-4296-AB50-CEBE0D3D7B39}" type="pres">
      <dgm:prSet presAssocID="{0B07C6D6-8D7B-4448-B1B8-88F917660D94}" presName="composite" presStyleCnt="0"/>
      <dgm:spPr/>
    </dgm:pt>
    <dgm:pt modelId="{039E6B24-1665-4C5F-A2F3-0C5067384BEA}" type="pres">
      <dgm:prSet presAssocID="{0B07C6D6-8D7B-4448-B1B8-88F917660D94}" presName="parentText" presStyleLbl="alignNode1" presStyleIdx="3" presStyleCnt="4">
        <dgm:presLayoutVars>
          <dgm:chMax val="1"/>
          <dgm:bulletEnabled val="1"/>
        </dgm:presLayoutVars>
      </dgm:prSet>
      <dgm:spPr/>
      <dgm:t>
        <a:bodyPr/>
        <a:lstStyle/>
        <a:p>
          <a:endParaRPr lang="en-US"/>
        </a:p>
      </dgm:t>
    </dgm:pt>
    <dgm:pt modelId="{BD37917E-77F1-40F1-A681-86BB64AA463E}" type="pres">
      <dgm:prSet presAssocID="{0B07C6D6-8D7B-4448-B1B8-88F917660D94}" presName="descendantText" presStyleLbl="alignAcc1" presStyleIdx="3" presStyleCnt="4">
        <dgm:presLayoutVars>
          <dgm:bulletEnabled val="1"/>
        </dgm:presLayoutVars>
      </dgm:prSet>
      <dgm:spPr/>
      <dgm:t>
        <a:bodyPr/>
        <a:lstStyle/>
        <a:p>
          <a:endParaRPr lang="en-US"/>
        </a:p>
      </dgm:t>
    </dgm:pt>
  </dgm:ptLst>
  <dgm:cxnLst>
    <dgm:cxn modelId="{239B5B7D-2FF6-41F3-90FA-18962E4568B3}" type="presOf" srcId="{E2A1C55C-5390-4C38-9982-CA967ACAA04A}" destId="{BD37917E-77F1-40F1-A681-86BB64AA463E}" srcOrd="0" destOrd="1" presId="urn:microsoft.com/office/officeart/2005/8/layout/chevron2"/>
    <dgm:cxn modelId="{ADBC5792-8657-47C1-A7BE-8370755B4399}" srcId="{0B07C6D6-8D7B-4448-B1B8-88F917660D94}" destId="{E2A1C55C-5390-4C38-9982-CA967ACAA04A}" srcOrd="1" destOrd="0" parTransId="{EE5E6374-3A11-49F8-8B9E-ED1AEBE23E02}" sibTransId="{AC239D15-73A0-4ED5-B23D-A61CA32BB6AB}"/>
    <dgm:cxn modelId="{379594E3-6EC8-4668-A318-1F7CF390CB8E}" srcId="{76665B37-03B4-45B8-A9AB-3289C3C05F72}" destId="{38BE5879-8A4B-4912-9B82-1D136F8D119D}" srcOrd="2" destOrd="0" parTransId="{B1920386-8124-42FE-B76C-9C6E369BC9F5}" sibTransId="{F5FF6531-78A9-42F2-A736-7DE64D8478A5}"/>
    <dgm:cxn modelId="{7EF1AC7F-17EC-422A-8F42-8A5AC8BE3710}" type="presOf" srcId="{4C5C0EBC-CE1A-4DBD-865C-F1F365EDE6CC}" destId="{279F26A3-6448-4C35-8D4E-B6C7CD104535}" srcOrd="0" destOrd="0" presId="urn:microsoft.com/office/officeart/2005/8/layout/chevron2"/>
    <dgm:cxn modelId="{400CECA8-5287-450E-A77A-ECFDC6DD16A7}" type="presOf" srcId="{38BE5879-8A4B-4912-9B82-1D136F8D119D}" destId="{ED3306BD-5C2D-48B1-9216-ED0E169209A0}" srcOrd="0" destOrd="2" presId="urn:microsoft.com/office/officeart/2005/8/layout/chevron2"/>
    <dgm:cxn modelId="{10710A56-E363-462B-B5A9-9D7881C64D7D}" srcId="{F19B86F2-38D2-41B9-8D2F-FCD5D5A45BDB}" destId="{4C5C0EBC-CE1A-4DBD-865C-F1F365EDE6CC}" srcOrd="1" destOrd="0" parTransId="{C9975EE1-191A-456B-9A76-CFEF4985A717}" sibTransId="{B7B72B26-2C1B-4821-8970-84F5FEBBAE3F}"/>
    <dgm:cxn modelId="{B94DFA5F-FDDA-464A-919E-DFDA3DD3D37F}" srcId="{B39F2FFD-0D1C-46AB-8E37-55877CC3B1AD}" destId="{9F16C824-1D9B-4103-80A6-E7A4BB438D32}" srcOrd="2" destOrd="0" parTransId="{14405F06-FB5D-4CBD-8391-A4ED01C67178}" sibTransId="{CF750F08-BF75-4C6A-974D-BC79074E4C41}"/>
    <dgm:cxn modelId="{49C91E3F-6527-49CC-A381-0009F148EE15}" srcId="{0B07C6D6-8D7B-4448-B1B8-88F917660D94}" destId="{255C703B-9B36-45AA-8043-32C5FAB744C6}" srcOrd="0" destOrd="0" parTransId="{45FD1829-C156-438C-A5AF-2701C6C2662B}" sibTransId="{4E521C6F-C117-4968-A719-08269176F664}"/>
    <dgm:cxn modelId="{0B0CE89D-3BD2-40B7-881A-81D4C6918595}" srcId="{B39F2FFD-0D1C-46AB-8E37-55877CC3B1AD}" destId="{7341C2C1-B611-4238-9E14-EC0D443F2AC2}" srcOrd="3" destOrd="0" parTransId="{56FD00B6-A0C5-44BF-8579-B0744F2521A1}" sibTransId="{2E82DC08-B648-47F3-93F6-1FCB942B4228}"/>
    <dgm:cxn modelId="{70360FF3-DEFA-43A8-8243-C49FC71E03FF}" type="presOf" srcId="{76665B37-03B4-45B8-A9AB-3289C3C05F72}" destId="{E3E99300-4710-4D9D-95C2-E23D8211821A}" srcOrd="0" destOrd="0" presId="urn:microsoft.com/office/officeart/2005/8/layout/chevron2"/>
    <dgm:cxn modelId="{8AC33F0B-9E74-49B7-AC63-7CEFC54D8726}" type="presOf" srcId="{7341C2C1-B611-4238-9E14-EC0D443F2AC2}" destId="{2DA4FCC0-A01E-470E-9DCA-38A0FCA40C24}" srcOrd="0" destOrd="3" presId="urn:microsoft.com/office/officeart/2005/8/layout/chevron2"/>
    <dgm:cxn modelId="{61B37267-E259-47AF-9F3A-B6C6B90A9A4E}" type="presOf" srcId="{9F16C824-1D9B-4103-80A6-E7A4BB438D32}" destId="{2DA4FCC0-A01E-470E-9DCA-38A0FCA40C24}" srcOrd="0" destOrd="2" presId="urn:microsoft.com/office/officeart/2005/8/layout/chevron2"/>
    <dgm:cxn modelId="{4E41D69F-2544-47D7-B707-8ABC021B1F0A}" type="presOf" srcId="{0B07C6D6-8D7B-4448-B1B8-88F917660D94}" destId="{039E6B24-1665-4C5F-A2F3-0C5067384BEA}" srcOrd="0" destOrd="0" presId="urn:microsoft.com/office/officeart/2005/8/layout/chevron2"/>
    <dgm:cxn modelId="{E34A3FB9-47B9-41BF-BB55-885B35DA7228}" srcId="{F19B86F2-38D2-41B9-8D2F-FCD5D5A45BDB}" destId="{0B07C6D6-8D7B-4448-B1B8-88F917660D94}" srcOrd="3" destOrd="0" parTransId="{84984339-4896-43E1-8982-9A1C8FB89559}" sibTransId="{F0D9591F-B575-44AC-841A-696295B9EE6E}"/>
    <dgm:cxn modelId="{E752908D-574F-4D7A-92F9-A46B15DBD366}" type="presOf" srcId="{33A3CC7E-FC70-4D7E-A05C-0D7082FAA849}" destId="{0626B1DB-8D6C-4DC3-B345-D6FE32C9568C}" srcOrd="0" destOrd="0" presId="urn:microsoft.com/office/officeart/2005/8/layout/chevron2"/>
    <dgm:cxn modelId="{6E5EE658-9514-4C51-AD40-7C100C9836B0}" type="presOf" srcId="{F19B86F2-38D2-41B9-8D2F-FCD5D5A45BDB}" destId="{14194D3B-73E5-438C-820A-1D8E3036F521}" srcOrd="0" destOrd="0" presId="urn:microsoft.com/office/officeart/2005/8/layout/chevron2"/>
    <dgm:cxn modelId="{5AA68442-8A59-4025-A3E8-D5C8DE955947}" srcId="{B39F2FFD-0D1C-46AB-8E37-55877CC3B1AD}" destId="{B76D2184-2DC5-4806-AE94-648077597447}" srcOrd="0" destOrd="0" parTransId="{D07E347F-F3FE-47C0-9AF1-8C779539C4B5}" sibTransId="{C6F20F2F-CE1F-49D3-94A7-549200526DBF}"/>
    <dgm:cxn modelId="{2C0F805D-C5AA-4D9C-9202-1104B5E58F62}" type="presOf" srcId="{29968E9D-B9DF-4B40-B46D-9BEA3A81692C}" destId="{0626B1DB-8D6C-4DC3-B345-D6FE32C9568C}" srcOrd="0" destOrd="2" presId="urn:microsoft.com/office/officeart/2005/8/layout/chevron2"/>
    <dgm:cxn modelId="{F08DE9A2-DA9C-4669-B487-0BA003F046D7}" srcId="{0B07C6D6-8D7B-4448-B1B8-88F917660D94}" destId="{5BBDE31B-7924-41C6-8AD1-E3BCAF80FFBA}" srcOrd="2" destOrd="0" parTransId="{116C81D8-26E7-431E-B9E0-B81DD0EF5920}" sibTransId="{1DD938F4-EC55-43E8-8140-A96A1672AA3C}"/>
    <dgm:cxn modelId="{0A148C75-20C1-4383-A209-AF4AEA01AA3C}" type="presOf" srcId="{7DFA676C-0DFC-4CF4-8815-FC56DC427DC5}" destId="{2DA4FCC0-A01E-470E-9DCA-38A0FCA40C24}" srcOrd="0" destOrd="1" presId="urn:microsoft.com/office/officeart/2005/8/layout/chevron2"/>
    <dgm:cxn modelId="{1F2248DD-DE01-4007-8305-170562873F18}" type="presOf" srcId="{B76D2184-2DC5-4806-AE94-648077597447}" destId="{2DA4FCC0-A01E-470E-9DCA-38A0FCA40C24}" srcOrd="0" destOrd="0" presId="urn:microsoft.com/office/officeart/2005/8/layout/chevron2"/>
    <dgm:cxn modelId="{8A00BC87-B2D9-477A-B2C5-DEFD66B0B6A9}" type="presOf" srcId="{398B9540-6AEF-4460-9171-40658F1B03EA}" destId="{ED3306BD-5C2D-48B1-9216-ED0E169209A0}" srcOrd="0" destOrd="1" presId="urn:microsoft.com/office/officeart/2005/8/layout/chevron2"/>
    <dgm:cxn modelId="{2DA31435-1E52-44B9-8CCD-25BDB6A16D14}" srcId="{F19B86F2-38D2-41B9-8D2F-FCD5D5A45BDB}" destId="{76665B37-03B4-45B8-A9AB-3289C3C05F72}" srcOrd="2" destOrd="0" parTransId="{19680FEE-224F-4BB1-86ED-5F3287A737D2}" sibTransId="{0199E2B1-0AA7-4E41-9A80-345F467AB625}"/>
    <dgm:cxn modelId="{7DF5C4AB-C3B9-4C21-A6D5-89840058C472}" srcId="{76665B37-03B4-45B8-A9AB-3289C3C05F72}" destId="{316D1C2A-72DB-4E20-9953-FF1BF17C6FA2}" srcOrd="0" destOrd="0" parTransId="{47818A3C-DF45-4861-8DD9-811D2284447E}" sibTransId="{EA324F35-A35D-4ED3-8A7E-8BD35373AA36}"/>
    <dgm:cxn modelId="{27179524-4036-41BA-B811-7328D899FF0B}" srcId="{B39F2FFD-0D1C-46AB-8E37-55877CC3B1AD}" destId="{7DFA676C-0DFC-4CF4-8815-FC56DC427DC5}" srcOrd="1" destOrd="0" parTransId="{571709DB-C3D5-470F-B409-E9780A39BEDA}" sibTransId="{BCE912CC-D539-40CD-99A8-78390E338041}"/>
    <dgm:cxn modelId="{EE21A891-8F9E-44C9-86A0-EA71E0E2EC98}" srcId="{F19B86F2-38D2-41B9-8D2F-FCD5D5A45BDB}" destId="{B39F2FFD-0D1C-46AB-8E37-55877CC3B1AD}" srcOrd="0" destOrd="0" parTransId="{DD44C7BA-A56C-4228-B5F0-9229F129DD5C}" sibTransId="{E0BBBDFA-2894-44A9-85F1-086705DB4151}"/>
    <dgm:cxn modelId="{E2727C05-C331-4F6A-8B94-537F84D251C6}" srcId="{4C5C0EBC-CE1A-4DBD-865C-F1F365EDE6CC}" destId="{33A3CC7E-FC70-4D7E-A05C-0D7082FAA849}" srcOrd="0" destOrd="0" parTransId="{0DAAF5C7-CD22-4F1C-8371-D0B0EC530669}" sibTransId="{3BC20C83-409F-4595-BF72-66DEA88ACE6E}"/>
    <dgm:cxn modelId="{194A2D3A-A63A-4556-935A-2536E4D8E01A}" type="presOf" srcId="{255C703B-9B36-45AA-8043-32C5FAB744C6}" destId="{BD37917E-77F1-40F1-A681-86BB64AA463E}" srcOrd="0" destOrd="0" presId="urn:microsoft.com/office/officeart/2005/8/layout/chevron2"/>
    <dgm:cxn modelId="{9A51C052-BBCE-44FA-AE89-52CA441576C9}" type="presOf" srcId="{5BBDE31B-7924-41C6-8AD1-E3BCAF80FFBA}" destId="{BD37917E-77F1-40F1-A681-86BB64AA463E}" srcOrd="0" destOrd="2" presId="urn:microsoft.com/office/officeart/2005/8/layout/chevron2"/>
    <dgm:cxn modelId="{6CF02118-1155-4D75-8443-69B407F6B80D}" type="presOf" srcId="{58FF6736-8B81-4D96-A7E5-ABD0268D4A94}" destId="{0626B1DB-8D6C-4DC3-B345-D6FE32C9568C}" srcOrd="0" destOrd="1" presId="urn:microsoft.com/office/officeart/2005/8/layout/chevron2"/>
    <dgm:cxn modelId="{2C2D5ECF-6E8F-40C4-9684-16DFB064F2AC}" type="presOf" srcId="{B39F2FFD-0D1C-46AB-8E37-55877CC3B1AD}" destId="{51BFA1F2-E01E-4B8E-83C0-A7D64AAD29FB}" srcOrd="0" destOrd="0" presId="urn:microsoft.com/office/officeart/2005/8/layout/chevron2"/>
    <dgm:cxn modelId="{B8BC8F85-BBCF-476D-B16C-336EE3939985}" type="presOf" srcId="{316D1C2A-72DB-4E20-9953-FF1BF17C6FA2}" destId="{ED3306BD-5C2D-48B1-9216-ED0E169209A0}" srcOrd="0" destOrd="0" presId="urn:microsoft.com/office/officeart/2005/8/layout/chevron2"/>
    <dgm:cxn modelId="{558429D8-85A7-4805-A389-81E0CA7D0F93}" srcId="{4C5C0EBC-CE1A-4DBD-865C-F1F365EDE6CC}" destId="{58FF6736-8B81-4D96-A7E5-ABD0268D4A94}" srcOrd="1" destOrd="0" parTransId="{E02716CE-5F71-4FD5-832E-20FA6CF2D7AD}" sibTransId="{0E893B33-05FD-4AB8-B9E6-1E996695FB2F}"/>
    <dgm:cxn modelId="{03C7CC23-9DCE-4264-90FC-1F4D732D31F4}" srcId="{76665B37-03B4-45B8-A9AB-3289C3C05F72}" destId="{398B9540-6AEF-4460-9171-40658F1B03EA}" srcOrd="1" destOrd="0" parTransId="{472C0903-5D31-4AD2-A18A-C9D3AA02A1B5}" sibTransId="{34FB1D72-7FE7-4F66-9AA6-FCFBA6CA727F}"/>
    <dgm:cxn modelId="{DAB4F305-1F3D-44C1-8C7D-0AC5FCC5DFF1}" srcId="{4C5C0EBC-CE1A-4DBD-865C-F1F365EDE6CC}" destId="{29968E9D-B9DF-4B40-B46D-9BEA3A81692C}" srcOrd="2" destOrd="0" parTransId="{E8E1C77B-8212-4922-A9A0-068DC053F80B}" sibTransId="{3AC32028-CCF7-4866-A245-672512EE67EF}"/>
    <dgm:cxn modelId="{FA264382-4EF5-46B5-AC83-9AFA86190A77}" type="presParOf" srcId="{14194D3B-73E5-438C-820A-1D8E3036F521}" destId="{DAEA17D6-21A1-449A-AF99-5D2A9A722130}" srcOrd="0" destOrd="0" presId="urn:microsoft.com/office/officeart/2005/8/layout/chevron2"/>
    <dgm:cxn modelId="{592B5DD5-1DBC-485E-9B72-75690331F6EC}" type="presParOf" srcId="{DAEA17D6-21A1-449A-AF99-5D2A9A722130}" destId="{51BFA1F2-E01E-4B8E-83C0-A7D64AAD29FB}" srcOrd="0" destOrd="0" presId="urn:microsoft.com/office/officeart/2005/8/layout/chevron2"/>
    <dgm:cxn modelId="{1F63CC70-63CA-4F7F-9C57-35BA127843D5}" type="presParOf" srcId="{DAEA17D6-21A1-449A-AF99-5D2A9A722130}" destId="{2DA4FCC0-A01E-470E-9DCA-38A0FCA40C24}" srcOrd="1" destOrd="0" presId="urn:microsoft.com/office/officeart/2005/8/layout/chevron2"/>
    <dgm:cxn modelId="{660D519E-D61B-4484-872F-504D398320B2}" type="presParOf" srcId="{14194D3B-73E5-438C-820A-1D8E3036F521}" destId="{A542BDD3-4C2F-4CA8-BBE9-8570E67FF9BB}" srcOrd="1" destOrd="0" presId="urn:microsoft.com/office/officeart/2005/8/layout/chevron2"/>
    <dgm:cxn modelId="{9077FFC1-B4E7-48B7-833D-794CC6222D60}" type="presParOf" srcId="{14194D3B-73E5-438C-820A-1D8E3036F521}" destId="{87704CD9-9F67-475D-96DE-41E2904128F2}" srcOrd="2" destOrd="0" presId="urn:microsoft.com/office/officeart/2005/8/layout/chevron2"/>
    <dgm:cxn modelId="{6463E0FE-183C-426C-85D7-837ABFBBFCC3}" type="presParOf" srcId="{87704CD9-9F67-475D-96DE-41E2904128F2}" destId="{279F26A3-6448-4C35-8D4E-B6C7CD104535}" srcOrd="0" destOrd="0" presId="urn:microsoft.com/office/officeart/2005/8/layout/chevron2"/>
    <dgm:cxn modelId="{7A970FE2-559F-46C9-98B9-C210BED45DA0}" type="presParOf" srcId="{87704CD9-9F67-475D-96DE-41E2904128F2}" destId="{0626B1DB-8D6C-4DC3-B345-D6FE32C9568C}" srcOrd="1" destOrd="0" presId="urn:microsoft.com/office/officeart/2005/8/layout/chevron2"/>
    <dgm:cxn modelId="{4928922B-10FC-4720-A290-4C5ADEBEFECF}" type="presParOf" srcId="{14194D3B-73E5-438C-820A-1D8E3036F521}" destId="{2A1F6D36-0D61-4388-991E-AE11BC1B0275}" srcOrd="3" destOrd="0" presId="urn:microsoft.com/office/officeart/2005/8/layout/chevron2"/>
    <dgm:cxn modelId="{5D799716-7181-41D4-8532-9492425E4C74}" type="presParOf" srcId="{14194D3B-73E5-438C-820A-1D8E3036F521}" destId="{4022A3A8-5CE7-4B6F-8525-BE9D08D0900D}" srcOrd="4" destOrd="0" presId="urn:microsoft.com/office/officeart/2005/8/layout/chevron2"/>
    <dgm:cxn modelId="{3750892B-9065-478C-A079-22D384E71A85}" type="presParOf" srcId="{4022A3A8-5CE7-4B6F-8525-BE9D08D0900D}" destId="{E3E99300-4710-4D9D-95C2-E23D8211821A}" srcOrd="0" destOrd="0" presId="urn:microsoft.com/office/officeart/2005/8/layout/chevron2"/>
    <dgm:cxn modelId="{BBBF4EE4-201F-4C5E-B36B-FB40A0ECD87B}" type="presParOf" srcId="{4022A3A8-5CE7-4B6F-8525-BE9D08D0900D}" destId="{ED3306BD-5C2D-48B1-9216-ED0E169209A0}" srcOrd="1" destOrd="0" presId="urn:microsoft.com/office/officeart/2005/8/layout/chevron2"/>
    <dgm:cxn modelId="{A0BA5C6F-DB3E-4057-9F8D-A9AC76B564B1}" type="presParOf" srcId="{14194D3B-73E5-438C-820A-1D8E3036F521}" destId="{300C30DD-3A15-45A0-868E-C69A4D207031}" srcOrd="5" destOrd="0" presId="urn:microsoft.com/office/officeart/2005/8/layout/chevron2"/>
    <dgm:cxn modelId="{52FC5124-8034-4E9C-A123-C4677B3D2042}" type="presParOf" srcId="{14194D3B-73E5-438C-820A-1D8E3036F521}" destId="{9FF150FD-6478-4296-AB50-CEBE0D3D7B39}" srcOrd="6" destOrd="0" presId="urn:microsoft.com/office/officeart/2005/8/layout/chevron2"/>
    <dgm:cxn modelId="{E0C2F158-D4D0-48BA-A168-4DB75E6F7782}" type="presParOf" srcId="{9FF150FD-6478-4296-AB50-CEBE0D3D7B39}" destId="{039E6B24-1665-4C5F-A2F3-0C5067384BEA}" srcOrd="0" destOrd="0" presId="urn:microsoft.com/office/officeart/2005/8/layout/chevron2"/>
    <dgm:cxn modelId="{A21C3F57-FC5E-451D-960F-3F644FC5278C}" type="presParOf" srcId="{9FF150FD-6478-4296-AB50-CEBE0D3D7B39}" destId="{BD37917E-77F1-40F1-A681-86BB64AA463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A1F2-E01E-4B8E-83C0-A7D64AAD29FB}">
      <dsp:nvSpPr>
        <dsp:cNvPr id="0" name=""/>
        <dsp:cNvSpPr/>
      </dsp:nvSpPr>
      <dsp:spPr>
        <a:xfrm rot="5400000">
          <a:off x="-180823" y="185239"/>
          <a:ext cx="1205488" cy="8438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Buyer Utility</a:t>
          </a:r>
          <a:endParaRPr lang="en-US" sz="2000" kern="1200" dirty="0"/>
        </a:p>
      </dsp:txBody>
      <dsp:txXfrm rot="-5400000">
        <a:off x="1" y="426337"/>
        <a:ext cx="843841" cy="361647"/>
      </dsp:txXfrm>
    </dsp:sp>
    <dsp:sp modelId="{2DA4FCC0-A01E-470E-9DCA-38A0FCA40C24}">
      <dsp:nvSpPr>
        <dsp:cNvPr id="0" name=""/>
        <dsp:cNvSpPr/>
      </dsp:nvSpPr>
      <dsp:spPr>
        <a:xfrm rot="5400000">
          <a:off x="4144731" y="-3296473"/>
          <a:ext cx="783979" cy="73857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en-US" sz="2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Is there exceptional buyer utility in your business idea?</a:t>
          </a:r>
          <a:endParaRPr lang="en-US"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If Yes then move on to the next</a:t>
          </a:r>
          <a:endParaRPr lang="en-US"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If No - Rethink</a:t>
          </a:r>
        </a:p>
        <a:p>
          <a:pPr marL="228600" lvl="1" indent="0" algn="l" defTabSz="1066800">
            <a:lnSpc>
              <a:spcPct val="90000"/>
            </a:lnSpc>
            <a:spcBef>
              <a:spcPct val="0"/>
            </a:spcBef>
            <a:spcAft>
              <a:spcPct val="15000"/>
            </a:spcAft>
            <a:buChar char="••"/>
          </a:pPr>
          <a:endParaRPr lang="en-US" sz="1600" kern="1200" dirty="0"/>
        </a:p>
      </dsp:txBody>
      <dsp:txXfrm rot="-5400000">
        <a:off x="843842" y="42687"/>
        <a:ext cx="7347487" cy="707437"/>
      </dsp:txXfrm>
    </dsp:sp>
    <dsp:sp modelId="{279F26A3-6448-4C35-8D4E-B6C7CD104535}">
      <dsp:nvSpPr>
        <dsp:cNvPr id="0" name=""/>
        <dsp:cNvSpPr/>
      </dsp:nvSpPr>
      <dsp:spPr>
        <a:xfrm rot="5400000">
          <a:off x="-180823" y="1243611"/>
          <a:ext cx="1205488" cy="8438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Price</a:t>
          </a:r>
          <a:endParaRPr lang="en-US" sz="2000" kern="1200" dirty="0"/>
        </a:p>
      </dsp:txBody>
      <dsp:txXfrm rot="-5400000">
        <a:off x="1" y="1484709"/>
        <a:ext cx="843841" cy="361647"/>
      </dsp:txXfrm>
    </dsp:sp>
    <dsp:sp modelId="{0626B1DB-8D6C-4DC3-B345-D6FE32C9568C}">
      <dsp:nvSpPr>
        <dsp:cNvPr id="0" name=""/>
        <dsp:cNvSpPr/>
      </dsp:nvSpPr>
      <dsp:spPr>
        <a:xfrm rot="5400000">
          <a:off x="4144937" y="-2238307"/>
          <a:ext cx="783567" cy="73857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Is your price easily accessible to the mass of buyers?</a:t>
          </a:r>
          <a:endParaRPr lang="en-US" sz="1400" kern="1200" dirty="0"/>
        </a:p>
        <a:p>
          <a:pPr marL="114300" lvl="1" indent="-114300" algn="l" defTabSz="622300">
            <a:lnSpc>
              <a:spcPct val="90000"/>
            </a:lnSpc>
            <a:spcBef>
              <a:spcPct val="0"/>
            </a:spcBef>
            <a:spcAft>
              <a:spcPct val="15000"/>
            </a:spcAft>
            <a:buChar char="••"/>
          </a:pPr>
          <a:r>
            <a:rPr lang="en-US" sz="1400" kern="1200" dirty="0" smtClean="0"/>
            <a:t>If Yes then move on to the next</a:t>
          </a:r>
          <a:endParaRPr lang="en-US" sz="1400" kern="1200" dirty="0"/>
        </a:p>
        <a:p>
          <a:pPr marL="114300" lvl="1" indent="-114300" algn="l" defTabSz="622300">
            <a:lnSpc>
              <a:spcPct val="90000"/>
            </a:lnSpc>
            <a:spcBef>
              <a:spcPct val="0"/>
            </a:spcBef>
            <a:spcAft>
              <a:spcPct val="15000"/>
            </a:spcAft>
            <a:buChar char="••"/>
          </a:pPr>
          <a:r>
            <a:rPr lang="en-US" sz="1400" kern="1200" dirty="0" smtClean="0"/>
            <a:t>If No- Rethink </a:t>
          </a:r>
          <a:endParaRPr lang="en-US" sz="1400" kern="1200" dirty="0"/>
        </a:p>
      </dsp:txBody>
      <dsp:txXfrm rot="-5400000">
        <a:off x="843842" y="1101039"/>
        <a:ext cx="7347507" cy="707065"/>
      </dsp:txXfrm>
    </dsp:sp>
    <dsp:sp modelId="{E3E99300-4710-4D9D-95C2-E23D8211821A}">
      <dsp:nvSpPr>
        <dsp:cNvPr id="0" name=""/>
        <dsp:cNvSpPr/>
      </dsp:nvSpPr>
      <dsp:spPr>
        <a:xfrm rot="5400000">
          <a:off x="-180823" y="2301983"/>
          <a:ext cx="1205488" cy="8438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Cost</a:t>
          </a:r>
          <a:endParaRPr lang="en-US" sz="2000" kern="1200" dirty="0"/>
        </a:p>
      </dsp:txBody>
      <dsp:txXfrm rot="-5400000">
        <a:off x="1" y="2543081"/>
        <a:ext cx="843841" cy="361647"/>
      </dsp:txXfrm>
    </dsp:sp>
    <dsp:sp modelId="{ED3306BD-5C2D-48B1-9216-ED0E169209A0}">
      <dsp:nvSpPr>
        <dsp:cNvPr id="0" name=""/>
        <dsp:cNvSpPr/>
      </dsp:nvSpPr>
      <dsp:spPr>
        <a:xfrm rot="5400000">
          <a:off x="4144937" y="-1179934"/>
          <a:ext cx="783567" cy="73857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Can you attain your cost target to profit at your strategic price?</a:t>
          </a:r>
          <a:endParaRPr lang="en-US" sz="1400" kern="1200" dirty="0"/>
        </a:p>
        <a:p>
          <a:pPr marL="114300" lvl="1" indent="-114300" algn="l" defTabSz="622300">
            <a:lnSpc>
              <a:spcPct val="90000"/>
            </a:lnSpc>
            <a:spcBef>
              <a:spcPct val="0"/>
            </a:spcBef>
            <a:spcAft>
              <a:spcPct val="15000"/>
            </a:spcAft>
            <a:buChar char="••"/>
          </a:pPr>
          <a:r>
            <a:rPr lang="en-US" sz="1400" kern="1200" dirty="0" smtClean="0"/>
            <a:t>If Yes then move on to the next</a:t>
          </a:r>
          <a:endParaRPr lang="en-US" sz="1400" kern="1200" dirty="0"/>
        </a:p>
        <a:p>
          <a:pPr marL="114300" lvl="1" indent="-114300" algn="l" defTabSz="622300">
            <a:lnSpc>
              <a:spcPct val="90000"/>
            </a:lnSpc>
            <a:spcBef>
              <a:spcPct val="0"/>
            </a:spcBef>
            <a:spcAft>
              <a:spcPct val="15000"/>
            </a:spcAft>
            <a:buChar char="••"/>
          </a:pPr>
          <a:r>
            <a:rPr lang="en-US" sz="1400" kern="1200" dirty="0" smtClean="0"/>
            <a:t>If No- Rethink </a:t>
          </a:r>
          <a:endParaRPr lang="en-US" sz="1400" kern="1200" dirty="0"/>
        </a:p>
      </dsp:txBody>
      <dsp:txXfrm rot="-5400000">
        <a:off x="843842" y="2159412"/>
        <a:ext cx="7347507" cy="707065"/>
      </dsp:txXfrm>
    </dsp:sp>
    <dsp:sp modelId="{039E6B24-1665-4C5F-A2F3-0C5067384BEA}">
      <dsp:nvSpPr>
        <dsp:cNvPr id="0" name=""/>
        <dsp:cNvSpPr/>
      </dsp:nvSpPr>
      <dsp:spPr>
        <a:xfrm rot="5400000">
          <a:off x="-180823" y="3360356"/>
          <a:ext cx="1205488" cy="8438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Adoption</a:t>
          </a:r>
          <a:endParaRPr lang="en-US" sz="1400" kern="1200" dirty="0"/>
        </a:p>
      </dsp:txBody>
      <dsp:txXfrm rot="-5400000">
        <a:off x="1" y="3601454"/>
        <a:ext cx="843841" cy="361647"/>
      </dsp:txXfrm>
    </dsp:sp>
    <dsp:sp modelId="{BD37917E-77F1-40F1-A681-86BB64AA463E}">
      <dsp:nvSpPr>
        <dsp:cNvPr id="0" name=""/>
        <dsp:cNvSpPr/>
      </dsp:nvSpPr>
      <dsp:spPr>
        <a:xfrm rot="5400000">
          <a:off x="4144937" y="-121562"/>
          <a:ext cx="783567" cy="73857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What are the adoption hurdles in actualizing your business idea? Are you addressing them up front?</a:t>
          </a:r>
          <a:endParaRPr lang="en-US" sz="1400" kern="1200" dirty="0"/>
        </a:p>
        <a:p>
          <a:pPr marL="114300" lvl="1" indent="-114300" algn="l" defTabSz="622300">
            <a:lnSpc>
              <a:spcPct val="90000"/>
            </a:lnSpc>
            <a:spcBef>
              <a:spcPct val="0"/>
            </a:spcBef>
            <a:spcAft>
              <a:spcPct val="15000"/>
            </a:spcAft>
            <a:buChar char="••"/>
          </a:pPr>
          <a:r>
            <a:rPr lang="en-US" sz="1400" kern="1200" dirty="0" smtClean="0"/>
            <a:t>If Yes then you have a commercially viable blue ocean idea</a:t>
          </a:r>
          <a:endParaRPr lang="en-US" sz="1400" kern="1200" dirty="0"/>
        </a:p>
        <a:p>
          <a:pPr marL="114300" lvl="1" indent="-114300" algn="l" defTabSz="622300">
            <a:lnSpc>
              <a:spcPct val="90000"/>
            </a:lnSpc>
            <a:spcBef>
              <a:spcPct val="0"/>
            </a:spcBef>
            <a:spcAft>
              <a:spcPct val="15000"/>
            </a:spcAft>
            <a:buChar char="••"/>
          </a:pPr>
          <a:r>
            <a:rPr lang="en-US" sz="1400" kern="1200" dirty="0" smtClean="0"/>
            <a:t>If No- Rethink</a:t>
          </a:r>
          <a:endParaRPr lang="en-US" sz="1400" kern="1200" dirty="0"/>
        </a:p>
      </dsp:txBody>
      <dsp:txXfrm rot="-5400000">
        <a:off x="843842" y="3217784"/>
        <a:ext cx="7347507" cy="7070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966B4-30AE-4193-9584-42822967CE8B}" type="datetimeFigureOut">
              <a:rPr lang="en-US" smtClean="0"/>
              <a:t>10/23/14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1192D-FC19-47E7-A080-27E6C2351BCE}" type="slidenum">
              <a:rPr lang="en-US" smtClean="0"/>
              <a:t>‹#›</a:t>
            </a:fld>
            <a:endParaRPr lang="en-US"/>
          </a:p>
        </p:txBody>
      </p:sp>
    </p:spTree>
    <p:extLst>
      <p:ext uri="{BB962C8B-B14F-4D97-AF65-F5344CB8AC3E}">
        <p14:creationId xmlns:p14="http://schemas.microsoft.com/office/powerpoint/2010/main" val="304854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1192D-FC19-47E7-A080-27E6C2351BCE}"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company should build</a:t>
            </a:r>
            <a:r>
              <a:rPr lang="en-US" baseline="0" dirty="0" smtClean="0"/>
              <a:t> their blue ocean business strategy in the strategic sequence but the main point is to integrate them all together. The blue ocean idea index is a simple but robust test on how to view the system. </a:t>
            </a:r>
            <a:endParaRPr lang="en-US" dirty="0"/>
          </a:p>
        </p:txBody>
      </p:sp>
      <p:sp>
        <p:nvSpPr>
          <p:cNvPr id="4" name="Slide Number Placeholder 3"/>
          <p:cNvSpPr>
            <a:spLocks noGrp="1"/>
          </p:cNvSpPr>
          <p:nvPr>
            <p:ph type="sldNum" sz="quarter" idx="10"/>
          </p:nvPr>
        </p:nvSpPr>
        <p:spPr/>
        <p:txBody>
          <a:bodyPr/>
          <a:lstStyle/>
          <a:p>
            <a:fld id="{C967ADDE-E92D-4BC5-9BAC-9B39D45CB392}" type="slidenum">
              <a:rPr lang="en-US" smtClean="0"/>
              <a:t>31</a:t>
            </a:fld>
            <a:endParaRPr lang="en-US"/>
          </a:p>
        </p:txBody>
      </p:sp>
    </p:spTree>
    <p:extLst>
      <p:ext uri="{BB962C8B-B14F-4D97-AF65-F5344CB8AC3E}">
        <p14:creationId xmlns:p14="http://schemas.microsoft.com/office/powerpoint/2010/main" val="5678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1192D-FC19-47E7-A080-27E6C2351BCE}"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1192D-FC19-47E7-A080-27E6C2351BCE}"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1192D-FC19-47E7-A080-27E6C2351BC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1192D-FC19-47E7-A080-27E6C2351BCE}"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whole presentation was structured to present the information on how the strategic sequence would help create a blue ocean into a new business idea. I’m going to cover the factors that come into play when a strategic sequence is constructed. When a person falls into a certain routine its hard to adapt into a new business setting. Therefore the whole new impact of the new business idea brings about fear and resistance in employees, business partners, and the general public. Before even moving forward you a company needs to address and overcome fear and resistance.  </a:t>
            </a:r>
            <a:endParaRPr lang="en-US" dirty="0"/>
          </a:p>
        </p:txBody>
      </p:sp>
      <p:sp>
        <p:nvSpPr>
          <p:cNvPr id="4" name="Slide Number Placeholder 3"/>
          <p:cNvSpPr>
            <a:spLocks noGrp="1"/>
          </p:cNvSpPr>
          <p:nvPr>
            <p:ph type="sldNum" sz="quarter" idx="10"/>
          </p:nvPr>
        </p:nvSpPr>
        <p:spPr/>
        <p:txBody>
          <a:bodyPr/>
          <a:lstStyle/>
          <a:p>
            <a:fld id="{C967ADDE-E92D-4BC5-9BAC-9B39D45CB392}" type="slidenum">
              <a:rPr lang="en-US" smtClean="0"/>
              <a:t>27</a:t>
            </a:fld>
            <a:endParaRPr lang="en-US"/>
          </a:p>
        </p:txBody>
      </p:sp>
    </p:spTree>
    <p:extLst>
      <p:ext uri="{BB962C8B-B14F-4D97-AF65-F5344CB8AC3E}">
        <p14:creationId xmlns:p14="http://schemas.microsoft.com/office/powerpoint/2010/main" val="424617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factors</a:t>
            </a:r>
            <a:r>
              <a:rPr lang="en-US" baseline="0" dirty="0" smtClean="0"/>
              <a:t> that a new business idea effects would be employees. The whole new business idea is carried out and executed by the employees of the company. If you don’t effectively communicate with them the business idea things may not work out. Take for example, Merrill lynch a financial managing and advising company, that failed to address the new business idea and its threats to its employees. In consequence they resisted against the concept causing the stock price to decrease by 14%. In contrast the company  Morgan Stanley Dean Witter &amp; Co. a financial services corporation had perfect communication with its employees by having an open discussion with them. The market and its employees understood that a need for e-ventures so the company’s stock prices rose by 13%.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67ADDE-E92D-4BC5-9BAC-9B39D45CB392}" type="slidenum">
              <a:rPr lang="en-US" smtClean="0"/>
              <a:t>28</a:t>
            </a:fld>
            <a:endParaRPr lang="en-US"/>
          </a:p>
        </p:txBody>
      </p:sp>
    </p:spTree>
    <p:extLst>
      <p:ext uri="{BB962C8B-B14F-4D97-AF65-F5344CB8AC3E}">
        <p14:creationId xmlns:p14="http://schemas.microsoft.com/office/powerpoint/2010/main" val="364960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more damaging</a:t>
            </a:r>
            <a:r>
              <a:rPr lang="en-US" baseline="0" dirty="0" smtClean="0"/>
              <a:t> than employees resistance is the resistance of the business partners who fear that their market positions and revenue streams will decrease. That was the problem faced by SAP a software corporation that decided to introduce </a:t>
            </a:r>
            <a:r>
              <a:rPr lang="en-US" baseline="0" dirty="0" err="1" smtClean="0"/>
              <a:t>AcceleratedSAP</a:t>
            </a:r>
            <a:r>
              <a:rPr lang="en-US" baseline="0" dirty="0" smtClean="0"/>
              <a:t> to the market. The new business program affected the way the company did business by dropping some of its biggest customers and focusing on a new customer pool. To solve the problem of the business partners not wanting to implement the program ASAP executives talked to their business partners and convinced them about cooperating. They would gain more business. </a:t>
            </a:r>
            <a:endParaRPr lang="en-US" dirty="0"/>
          </a:p>
        </p:txBody>
      </p:sp>
      <p:sp>
        <p:nvSpPr>
          <p:cNvPr id="4" name="Slide Number Placeholder 3"/>
          <p:cNvSpPr>
            <a:spLocks noGrp="1"/>
          </p:cNvSpPr>
          <p:nvPr>
            <p:ph type="sldNum" sz="quarter" idx="10"/>
          </p:nvPr>
        </p:nvSpPr>
        <p:spPr/>
        <p:txBody>
          <a:bodyPr/>
          <a:lstStyle/>
          <a:p>
            <a:fld id="{C967ADDE-E92D-4BC5-9BAC-9B39D45CB392}" type="slidenum">
              <a:rPr lang="en-US" smtClean="0"/>
              <a:t>29</a:t>
            </a:fld>
            <a:endParaRPr lang="en-US"/>
          </a:p>
        </p:txBody>
      </p:sp>
    </p:spTree>
    <p:extLst>
      <p:ext uri="{BB962C8B-B14F-4D97-AF65-F5344CB8AC3E}">
        <p14:creationId xmlns:p14="http://schemas.microsoft.com/office/powerpoint/2010/main" val="277959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the</a:t>
            </a:r>
            <a:r>
              <a:rPr lang="en-US" baseline="0" dirty="0" smtClean="0"/>
              <a:t> company has the right business idea that the employees and the business partners agree with, but that still doesn’t mean that everything will be okay. The general public also affects the blue strategy of implementing the strategic sequence of unit, price, cost, and adoption. The general public can turn things around 360 degrees. Take Monsanto for example. They make genetically modified foods. When they introduced their products to the European consumers they didn’t take it so well. They are known for being big environmentalists. What Monsanto should have done was educate the consumers and the public about the advantages that Monsanto was presenting such as decreasing world famine and diseases. They should of given their consumers the option of organic or genetically modified instead of labeling everything the same. </a:t>
            </a:r>
            <a:endParaRPr lang="en-US" dirty="0"/>
          </a:p>
        </p:txBody>
      </p:sp>
      <p:sp>
        <p:nvSpPr>
          <p:cNvPr id="4" name="Slide Number Placeholder 3"/>
          <p:cNvSpPr>
            <a:spLocks noGrp="1"/>
          </p:cNvSpPr>
          <p:nvPr>
            <p:ph type="sldNum" sz="quarter" idx="10"/>
          </p:nvPr>
        </p:nvSpPr>
        <p:spPr/>
        <p:txBody>
          <a:bodyPr/>
          <a:lstStyle/>
          <a:p>
            <a:fld id="{C967ADDE-E92D-4BC5-9BAC-9B39D45CB392}" type="slidenum">
              <a:rPr lang="en-US" smtClean="0"/>
              <a:t>30</a:t>
            </a:fld>
            <a:endParaRPr lang="en-US"/>
          </a:p>
        </p:txBody>
      </p:sp>
    </p:spTree>
    <p:extLst>
      <p:ext uri="{BB962C8B-B14F-4D97-AF65-F5344CB8AC3E}">
        <p14:creationId xmlns:p14="http://schemas.microsoft.com/office/powerpoint/2010/main" val="71904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4E0990D-BDA1-4302-BB3A-6B28D97D8069}" type="datetimeFigureOut">
              <a:rPr lang="en-US" smtClean="0"/>
              <a:t>10/23/14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99954E3-76A8-41D0-9704-CBF6634EB1C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E0990D-BDA1-4302-BB3A-6B28D97D806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E0990D-BDA1-4302-BB3A-6B28D97D806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E0990D-BDA1-4302-BB3A-6B28D97D806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E0990D-BDA1-4302-BB3A-6B28D97D806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54E3-76A8-41D0-9704-CBF6634EB1C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E0990D-BDA1-4302-BB3A-6B28D97D8069}"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E0990D-BDA1-4302-BB3A-6B28D97D8069}" type="datetimeFigureOut">
              <a:rPr lang="en-US" smtClean="0"/>
              <a:t>10/23/14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E0990D-BDA1-4302-BB3A-6B28D97D8069}" type="datetimeFigureOut">
              <a:rPr lang="en-US" smtClean="0"/>
              <a:t>10/23/14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0990D-BDA1-4302-BB3A-6B28D97D8069}" type="datetimeFigureOut">
              <a:rPr lang="en-US" smtClean="0"/>
              <a:t>10/23/14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E0990D-BDA1-4302-BB3A-6B28D97D8069}"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54E3-76A8-41D0-9704-CBF6634EB1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E0990D-BDA1-4302-BB3A-6B28D97D8069}"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99954E3-76A8-41D0-9704-CBF6634EB1C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E0990D-BDA1-4302-BB3A-6B28D97D8069}" type="datetimeFigureOut">
              <a:rPr lang="en-US" smtClean="0"/>
              <a:t>10/23/14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9954E3-76A8-41D0-9704-CBF6634EB1C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xscGOpbReQ"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t>Get the Strategic Sequence Right</a:t>
            </a:r>
            <a:br>
              <a:rPr lang="en-US" sz="4400" dirty="0" smtClean="0"/>
            </a:br>
            <a:r>
              <a:rPr lang="en-US" sz="4400" dirty="0" smtClean="0"/>
              <a:t>Chapter 6 Blue Ocean Strategy</a:t>
            </a:r>
            <a:endParaRPr lang="en-US" sz="4400" dirty="0"/>
          </a:p>
        </p:txBody>
      </p:sp>
      <p:sp>
        <p:nvSpPr>
          <p:cNvPr id="3" name="Subtitle 2"/>
          <p:cNvSpPr>
            <a:spLocks noGrp="1"/>
          </p:cNvSpPr>
          <p:nvPr>
            <p:ph type="subTitle" idx="1"/>
          </p:nvPr>
        </p:nvSpPr>
        <p:spPr/>
        <p:txBody>
          <a:bodyPr>
            <a:normAutofit fontScale="85000" lnSpcReduction="20000"/>
          </a:bodyPr>
          <a:lstStyle/>
          <a:p>
            <a:r>
              <a:rPr lang="en-US" dirty="0" smtClean="0"/>
              <a:t>Jacqueline Torres</a:t>
            </a:r>
          </a:p>
          <a:p>
            <a:r>
              <a:rPr lang="en-US" dirty="0" err="1" smtClean="0"/>
              <a:t>Carly</a:t>
            </a:r>
            <a:r>
              <a:rPr lang="en-US" dirty="0" smtClean="0"/>
              <a:t> Pyle</a:t>
            </a:r>
          </a:p>
          <a:p>
            <a:r>
              <a:rPr lang="en-US" dirty="0" smtClean="0"/>
              <a:t>Gabriel Flores</a:t>
            </a:r>
          </a:p>
          <a:p>
            <a:r>
              <a:rPr lang="en-US" dirty="0" smtClean="0"/>
              <a:t>Olivia Garcia</a:t>
            </a:r>
          </a:p>
          <a:p>
            <a:r>
              <a:rPr lang="en-US" dirty="0" smtClean="0"/>
              <a:t>Gabriella Cabello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Exceptional Utility to Strategic Pricing</a:t>
            </a:r>
            <a:endParaRPr lang="en-US" dirty="0"/>
          </a:p>
        </p:txBody>
      </p:sp>
      <p:sp>
        <p:nvSpPr>
          <p:cNvPr id="3" name="Content Placeholder 2"/>
          <p:cNvSpPr>
            <a:spLocks noGrp="1"/>
          </p:cNvSpPr>
          <p:nvPr>
            <p:ph idx="1"/>
          </p:nvPr>
        </p:nvSpPr>
        <p:spPr/>
        <p:txBody>
          <a:bodyPr/>
          <a:lstStyle/>
          <a:p>
            <a:r>
              <a:rPr lang="en-US" dirty="0" smtClean="0"/>
              <a:t>Know from the start what price will capture the mass of target buyers</a:t>
            </a:r>
          </a:p>
          <a:p>
            <a:r>
              <a:rPr lang="en-US" dirty="0" smtClean="0"/>
              <a:t>2 reasons- Volume is key &amp; total amount of people using it </a:t>
            </a:r>
          </a:p>
          <a:p>
            <a:r>
              <a:rPr lang="en-US" dirty="0" smtClean="0"/>
              <a:t>Network externalities- all-or-nothing proposition </a:t>
            </a:r>
          </a:p>
          <a:p>
            <a:pPr marL="0" indent="0">
              <a:buNone/>
            </a:pPr>
            <a:r>
              <a:rPr lang="en-US" dirty="0" smtClean="0"/>
              <a:t> </a:t>
            </a:r>
          </a:p>
          <a:p>
            <a:endParaRPr lang="en-US" dirty="0" smtClean="0"/>
          </a:p>
        </p:txBody>
      </p:sp>
    </p:spTree>
    <p:extLst>
      <p:ext uri="{BB962C8B-B14F-4D97-AF65-F5344CB8AC3E}">
        <p14:creationId xmlns:p14="http://schemas.microsoft.com/office/powerpoint/2010/main" val="1845489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Exceptional Utility to Strategic Pricing</a:t>
            </a:r>
            <a:endParaRPr lang="en-US" dirty="0"/>
          </a:p>
        </p:txBody>
      </p:sp>
      <p:sp>
        <p:nvSpPr>
          <p:cNvPr id="3" name="Content Placeholder 2"/>
          <p:cNvSpPr>
            <a:spLocks noGrp="1"/>
          </p:cNvSpPr>
          <p:nvPr>
            <p:ph idx="1"/>
          </p:nvPr>
        </p:nvSpPr>
        <p:spPr/>
        <p:txBody>
          <a:bodyPr>
            <a:normAutofit/>
          </a:bodyPr>
          <a:lstStyle/>
          <a:p>
            <a:r>
              <a:rPr lang="en-US" dirty="0" smtClean="0"/>
              <a:t>Rise of knowledge intensive products creates potential for free riding </a:t>
            </a:r>
          </a:p>
          <a:p>
            <a:r>
              <a:rPr lang="en-US" dirty="0" smtClean="0"/>
              <a:t>Rival good- one firm precludes its use by another</a:t>
            </a:r>
          </a:p>
          <a:p>
            <a:r>
              <a:rPr lang="en-US" dirty="0" smtClean="0"/>
              <a:t>Non rival good- one firm does not limit its use by another </a:t>
            </a:r>
          </a:p>
          <a:p>
            <a:r>
              <a:rPr lang="en-US" dirty="0" smtClean="0"/>
              <a:t>Makes Competitive imitation not only possible but less costly </a:t>
            </a:r>
          </a:p>
          <a:p>
            <a:r>
              <a:rPr lang="en-US" dirty="0" smtClean="0"/>
              <a:t>Cost &amp; risk of developing an innovative idea are borne by the initiator not the follower </a:t>
            </a:r>
            <a:endParaRPr lang="en-US" dirty="0"/>
          </a:p>
        </p:txBody>
      </p:sp>
    </p:spTree>
    <p:extLst>
      <p:ext uri="{BB962C8B-B14F-4D97-AF65-F5344CB8AC3E}">
        <p14:creationId xmlns:p14="http://schemas.microsoft.com/office/powerpoint/2010/main" val="3195212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From Exceptional Utility to Strategic Pricing</a:t>
            </a:r>
          </a:p>
        </p:txBody>
      </p:sp>
      <p:sp>
        <p:nvSpPr>
          <p:cNvPr id="6" name="Content Placeholder 5"/>
          <p:cNvSpPr>
            <a:spLocks noGrp="1"/>
          </p:cNvSpPr>
          <p:nvPr>
            <p:ph sz="half" idx="1"/>
          </p:nvPr>
        </p:nvSpPr>
        <p:spPr/>
        <p:txBody>
          <a:bodyPr>
            <a:normAutofit fontScale="92500" lnSpcReduction="20000"/>
          </a:bodyPr>
          <a:lstStyle/>
          <a:p>
            <a:r>
              <a:rPr lang="en-US" dirty="0" smtClean="0"/>
              <a:t>Challenge- when excludability is considered </a:t>
            </a:r>
          </a:p>
          <a:p>
            <a:r>
              <a:rPr lang="en-US" dirty="0" smtClean="0"/>
              <a:t>Excludability- function both of the nature and of the good of the legal system </a:t>
            </a:r>
          </a:p>
          <a:p>
            <a:r>
              <a:rPr lang="en-US" dirty="0" smtClean="0"/>
              <a:t>Lack of excludability reinforces the risk of free riding – vulnerable to imitation </a:t>
            </a:r>
          </a:p>
          <a:p>
            <a:r>
              <a:rPr lang="en-US" dirty="0" smtClean="0"/>
              <a:t>When exceptional utility is combined with strategic pricing, imitation is discouraged </a:t>
            </a:r>
            <a:endParaRPr lang="en-US" dirty="0"/>
          </a:p>
        </p:txBody>
      </p:sp>
      <p:pic>
        <p:nvPicPr>
          <p:cNvPr id="9" name="Picture 8"/>
          <p:cNvPicPr>
            <a:picLocks noChangeAspect="1"/>
          </p:cNvPicPr>
          <p:nvPr/>
        </p:nvPicPr>
        <p:blipFill>
          <a:blip r:embed="rId2"/>
          <a:stretch>
            <a:fillRect/>
          </a:stretch>
        </p:blipFill>
        <p:spPr>
          <a:xfrm>
            <a:off x="5181600" y="3962400"/>
            <a:ext cx="2997200" cy="2109340"/>
          </a:xfrm>
          <a:prstGeom prst="rect">
            <a:avLst/>
          </a:prstGeom>
        </p:spPr>
      </p:pic>
      <p:pic>
        <p:nvPicPr>
          <p:cNvPr id="10" name="Picture 9"/>
          <p:cNvPicPr>
            <a:picLocks noChangeAspect="1"/>
          </p:cNvPicPr>
          <p:nvPr/>
        </p:nvPicPr>
        <p:blipFill>
          <a:blip r:embed="rId3"/>
          <a:stretch>
            <a:fillRect/>
          </a:stretch>
        </p:blipFill>
        <p:spPr>
          <a:xfrm>
            <a:off x="5562600" y="1524000"/>
            <a:ext cx="2181469" cy="2100674"/>
          </a:xfrm>
          <a:prstGeom prst="rect">
            <a:avLst/>
          </a:prstGeom>
        </p:spPr>
      </p:pic>
    </p:spTree>
    <p:extLst>
      <p:ext uri="{BB962C8B-B14F-4D97-AF65-F5344CB8AC3E}">
        <p14:creationId xmlns:p14="http://schemas.microsoft.com/office/powerpoint/2010/main" val="6855972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Corridor of the Mass</a:t>
            </a:r>
            <a:endParaRPr lang="en-US" dirty="0"/>
          </a:p>
        </p:txBody>
      </p:sp>
      <p:sp>
        <p:nvSpPr>
          <p:cNvPr id="3" name="Content Placeholder 2"/>
          <p:cNvSpPr>
            <a:spLocks noGrp="1"/>
          </p:cNvSpPr>
          <p:nvPr>
            <p:ph idx="1"/>
          </p:nvPr>
        </p:nvSpPr>
        <p:spPr/>
        <p:txBody>
          <a:bodyPr/>
          <a:lstStyle/>
          <a:p>
            <a:r>
              <a:rPr lang="en-US" dirty="0" smtClean="0"/>
              <a:t>Help managers find the right price of an irresistible offer </a:t>
            </a:r>
          </a:p>
          <a:p>
            <a:r>
              <a:rPr lang="en-US" dirty="0" smtClean="0"/>
              <a:t>Involves 2 distinct but interrelated steps </a:t>
            </a:r>
            <a:endParaRPr lang="en-US" dirty="0"/>
          </a:p>
        </p:txBody>
      </p:sp>
    </p:spTree>
    <p:extLst>
      <p:ext uri="{BB962C8B-B14F-4D97-AF65-F5344CB8AC3E}">
        <p14:creationId xmlns:p14="http://schemas.microsoft.com/office/powerpoint/2010/main" val="2590338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artisticPhotocopy/>
                    </a14:imgEffect>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905000" y="-152400"/>
            <a:ext cx="4876800" cy="6858000"/>
          </a:xfrm>
          <a:prstGeom prst="rect">
            <a:avLst/>
          </a:prstGeom>
          <a:ln w="381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65778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Identify the Price Corridor of the Mass </a:t>
            </a:r>
            <a:endParaRPr lang="en-US" dirty="0"/>
          </a:p>
        </p:txBody>
      </p:sp>
      <p:sp>
        <p:nvSpPr>
          <p:cNvPr id="3" name="Content Placeholder 2"/>
          <p:cNvSpPr>
            <a:spLocks noGrp="1"/>
          </p:cNvSpPr>
          <p:nvPr>
            <p:ph idx="1"/>
          </p:nvPr>
        </p:nvSpPr>
        <p:spPr/>
        <p:txBody>
          <a:bodyPr>
            <a:normAutofit/>
          </a:bodyPr>
          <a:lstStyle/>
          <a:p>
            <a:r>
              <a:rPr lang="en-US" dirty="0" smtClean="0"/>
              <a:t>Companies first must look at the products and services that mostly resemble their idea in term of form</a:t>
            </a:r>
          </a:p>
          <a:p>
            <a:r>
              <a:rPr lang="en-US" dirty="0" smtClean="0"/>
              <a:t>Main challenge is understanding the price sensitivities of those people who will be comparing the new product and services offered outside the group of traditional competitors </a:t>
            </a:r>
          </a:p>
          <a:p>
            <a:endParaRPr lang="en-US" dirty="0" smtClean="0"/>
          </a:p>
          <a:p>
            <a:endParaRPr lang="en-US" dirty="0"/>
          </a:p>
        </p:txBody>
      </p:sp>
    </p:spTree>
    <p:extLst>
      <p:ext uri="{BB962C8B-B14F-4D97-AF65-F5344CB8AC3E}">
        <p14:creationId xmlns:p14="http://schemas.microsoft.com/office/powerpoint/2010/main" val="33462477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999" y="4191000"/>
            <a:ext cx="2272145" cy="2632364"/>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t>Step 1: Identify the Price Corridor of the Mass cont.</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r>
              <a:rPr lang="en-US" dirty="0"/>
              <a:t>P</a:t>
            </a:r>
            <a:r>
              <a:rPr lang="en-US" dirty="0" smtClean="0"/>
              <a:t>roducts and </a:t>
            </a:r>
            <a:r>
              <a:rPr lang="en-US" dirty="0" smtClean="0"/>
              <a:t>services </a:t>
            </a:r>
            <a:r>
              <a:rPr lang="en-US" dirty="0" smtClean="0"/>
              <a:t>fall into two categories: </a:t>
            </a:r>
          </a:p>
          <a:p>
            <a:pPr lvl="1"/>
            <a:r>
              <a:rPr lang="en-US" dirty="0" smtClean="0"/>
              <a:t>Different form, same function</a:t>
            </a:r>
          </a:p>
          <a:p>
            <a:pPr lvl="1"/>
            <a:r>
              <a:rPr lang="en-US" dirty="0" smtClean="0"/>
              <a:t>Ex. Ford’s Model T vs. horse-drawn carriage </a:t>
            </a:r>
          </a:p>
          <a:p>
            <a:pPr lvl="1"/>
            <a:r>
              <a:rPr lang="en-US" dirty="0" smtClean="0"/>
              <a:t>Different form and function, same objective</a:t>
            </a:r>
          </a:p>
          <a:p>
            <a:pPr lvl="1"/>
            <a:r>
              <a:rPr lang="en-US" dirty="0" smtClean="0"/>
              <a:t>Ex. Cirque du Soleil vs. bars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4842164"/>
            <a:ext cx="4267200" cy="1981200"/>
          </a:xfrm>
          <a:prstGeom prst="rect">
            <a:avLst/>
          </a:prstGeom>
          <a:ln>
            <a:noFill/>
          </a:ln>
          <a:effectLst>
            <a:softEdge rad="112500"/>
          </a:effectLst>
        </p:spPr>
      </p:pic>
    </p:spTree>
    <p:extLst>
      <p:ext uri="{BB962C8B-B14F-4D97-AF65-F5344CB8AC3E}">
        <p14:creationId xmlns:p14="http://schemas.microsoft.com/office/powerpoint/2010/main" val="14321534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0227"/>
          <a:stretch/>
        </p:blipFill>
        <p:spPr>
          <a:xfrm>
            <a:off x="7238999" y="1600200"/>
            <a:ext cx="1930637" cy="21467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266307"/>
            <a:ext cx="2514600" cy="1590675"/>
          </a:xfrm>
          <a:prstGeom prst="rect">
            <a:avLst/>
          </a:prstGeom>
        </p:spPr>
      </p:pic>
      <p:sp>
        <p:nvSpPr>
          <p:cNvPr id="2" name="Title 1"/>
          <p:cNvSpPr>
            <a:spLocks noGrp="1"/>
          </p:cNvSpPr>
          <p:nvPr>
            <p:ph type="title"/>
          </p:nvPr>
        </p:nvSpPr>
        <p:spPr/>
        <p:txBody>
          <a:bodyPr>
            <a:normAutofit fontScale="90000"/>
          </a:bodyPr>
          <a:lstStyle/>
          <a:p>
            <a:r>
              <a:rPr lang="en-US" dirty="0" smtClean="0"/>
              <a:t>Step 2: Specify a Level Within the Price Corridor </a:t>
            </a:r>
            <a:endParaRPr lang="en-US" dirty="0"/>
          </a:p>
        </p:txBody>
      </p:sp>
      <p:sp>
        <p:nvSpPr>
          <p:cNvPr id="3" name="Content Placeholder 2"/>
          <p:cNvSpPr>
            <a:spLocks noGrp="1"/>
          </p:cNvSpPr>
          <p:nvPr>
            <p:ph idx="1"/>
          </p:nvPr>
        </p:nvSpPr>
        <p:spPr>
          <a:xfrm>
            <a:off x="457200" y="2362200"/>
            <a:ext cx="7848600" cy="4114800"/>
          </a:xfrm>
        </p:spPr>
        <p:txBody>
          <a:bodyPr>
            <a:normAutofit fontScale="77500" lnSpcReduction="20000"/>
          </a:bodyPr>
          <a:lstStyle/>
          <a:p>
            <a:r>
              <a:rPr lang="en-US" sz="3000" dirty="0" smtClean="0"/>
              <a:t>Two principal factors:</a:t>
            </a:r>
          </a:p>
          <a:p>
            <a:r>
              <a:rPr lang="en-US" sz="3000" dirty="0" smtClean="0"/>
              <a:t>The degree to which the product or service is protected legally through patents or copyrights </a:t>
            </a:r>
          </a:p>
          <a:p>
            <a:r>
              <a:rPr lang="en-US" sz="3000" dirty="0" smtClean="0"/>
              <a:t>The degree to which the company owns some exclusive asset or core capability </a:t>
            </a:r>
          </a:p>
          <a:p>
            <a:r>
              <a:rPr lang="en-US" sz="3000" dirty="0" smtClean="0"/>
              <a:t>Ex. Dyson</a:t>
            </a:r>
          </a:p>
          <a:p>
            <a:r>
              <a:rPr lang="en-US" sz="3000" dirty="0" smtClean="0"/>
              <a:t>Companies with uncertain patent and asset protection should consider pricing in the middle of the corridor</a:t>
            </a:r>
          </a:p>
          <a:p>
            <a:r>
              <a:rPr lang="en-US" sz="3000" dirty="0" smtClean="0"/>
              <a:t>Companies that do not have protection, they must set a relatively low price </a:t>
            </a:r>
          </a:p>
          <a:p>
            <a:r>
              <a:rPr lang="en-US" sz="3000" dirty="0" smtClean="0"/>
              <a:t>Ex.</a:t>
            </a:r>
          </a:p>
          <a:p>
            <a:pPr marL="0" indent="0">
              <a:buNone/>
            </a:pPr>
            <a:endParaRPr lang="en-US" dirty="0"/>
          </a:p>
        </p:txBody>
      </p:sp>
    </p:spTree>
    <p:extLst>
      <p:ext uri="{BB962C8B-B14F-4D97-AF65-F5344CB8AC3E}">
        <p14:creationId xmlns:p14="http://schemas.microsoft.com/office/powerpoint/2010/main" val="992632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Specify a Level Within the Price Corridor cont.</a:t>
            </a:r>
            <a:endParaRPr lang="en-US" dirty="0"/>
          </a:p>
        </p:txBody>
      </p:sp>
      <p:sp>
        <p:nvSpPr>
          <p:cNvPr id="3" name="Content Placeholder 2"/>
          <p:cNvSpPr>
            <a:spLocks noGrp="1"/>
          </p:cNvSpPr>
          <p:nvPr>
            <p:ph idx="1"/>
          </p:nvPr>
        </p:nvSpPr>
        <p:spPr>
          <a:xfrm>
            <a:off x="457200" y="2209800"/>
            <a:ext cx="8229600" cy="4495800"/>
          </a:xfrm>
        </p:spPr>
        <p:txBody>
          <a:bodyPr>
            <a:normAutofit/>
          </a:bodyPr>
          <a:lstStyle/>
          <a:p>
            <a:r>
              <a:rPr lang="en-US" dirty="0" smtClean="0"/>
              <a:t>If any of the following apply:</a:t>
            </a:r>
          </a:p>
          <a:p>
            <a:pPr lvl="1"/>
            <a:r>
              <a:rPr lang="en-US" dirty="0" smtClean="0"/>
              <a:t>Their blue ocean offering has high fixed costs and marginal variable cots</a:t>
            </a:r>
          </a:p>
          <a:p>
            <a:pPr lvl="1"/>
            <a:r>
              <a:rPr lang="en-US" dirty="0" smtClean="0"/>
              <a:t>Their attractiveness depends heavily on network externalities </a:t>
            </a:r>
          </a:p>
          <a:p>
            <a:pPr lvl="1"/>
            <a:r>
              <a:rPr lang="en-US" dirty="0" smtClean="0"/>
              <a:t>Their cost structure benefits from steep economies of scale and scope. In these cases, volume brings with it significant cost advantages, something that makes pricing for volume even more key </a:t>
            </a:r>
          </a:p>
          <a:p>
            <a:pPr marL="457200" lvl="1" indent="0">
              <a:buNone/>
            </a:pPr>
            <a:endParaRPr lang="en-US" dirty="0"/>
          </a:p>
        </p:txBody>
      </p:sp>
    </p:spTree>
    <p:extLst>
      <p:ext uri="{BB962C8B-B14F-4D97-AF65-F5344CB8AC3E}">
        <p14:creationId xmlns:p14="http://schemas.microsoft.com/office/powerpoint/2010/main" val="17947449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Strategic Pricing to Target Costing</a:t>
            </a:r>
            <a:endParaRPr lang="en-US" dirty="0"/>
          </a:p>
        </p:txBody>
      </p:sp>
      <p:sp>
        <p:nvSpPr>
          <p:cNvPr id="3" name="Content Placeholder 2"/>
          <p:cNvSpPr>
            <a:spLocks noGrp="1"/>
          </p:cNvSpPr>
          <p:nvPr>
            <p:ph idx="1"/>
          </p:nvPr>
        </p:nvSpPr>
        <p:spPr/>
        <p:txBody>
          <a:bodyPr/>
          <a:lstStyle/>
          <a:p>
            <a:r>
              <a:rPr lang="en-US" dirty="0" smtClean="0"/>
              <a:t>Maximize Profit – Blue Ocean Idea</a:t>
            </a:r>
          </a:p>
          <a:p>
            <a:pPr lvl="1"/>
            <a:r>
              <a:rPr lang="en-US" dirty="0" smtClean="0"/>
              <a:t>A company should start with the strategic price and then deduct its desired profit margin from the price to arrive at the target cost.</a:t>
            </a:r>
          </a:p>
          <a:p>
            <a:pPr lvl="1"/>
            <a:r>
              <a:rPr lang="en-US" dirty="0" smtClean="0"/>
              <a:t>Price-minus Costing</a:t>
            </a:r>
          </a:p>
          <a:p>
            <a:pPr lvl="1"/>
            <a:r>
              <a:rPr lang="en-US" dirty="0" smtClean="0"/>
              <a:t>Essential if you are to arrive at a cost structure that is both profitable and hard for potential followers to match</a:t>
            </a:r>
          </a:p>
        </p:txBody>
      </p:sp>
    </p:spTree>
    <p:extLst>
      <p:ext uri="{BB962C8B-B14F-4D97-AF65-F5344CB8AC3E}">
        <p14:creationId xmlns:p14="http://schemas.microsoft.com/office/powerpoint/2010/main" val="19255552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Strategic Sequence of fleshing out and validating blue ocean ideas to ensure their commercial viability </a:t>
            </a:r>
          </a:p>
          <a:p>
            <a:r>
              <a:rPr lang="en-US" dirty="0" smtClean="0"/>
              <a:t>By understanding the right strategic sequence and how to assess blue ocean ideas along the key criteria in that sequence, you can dramatically reduce business model risk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 Ford</a:t>
            </a:r>
            <a:endParaRPr lang="en-US" dirty="0"/>
          </a:p>
        </p:txBody>
      </p:sp>
      <p:sp>
        <p:nvSpPr>
          <p:cNvPr id="3" name="Content Placeholder 2"/>
          <p:cNvSpPr>
            <a:spLocks noGrp="1"/>
          </p:cNvSpPr>
          <p:nvPr>
            <p:ph idx="1"/>
          </p:nvPr>
        </p:nvSpPr>
        <p:spPr/>
        <p:txBody>
          <a:bodyPr>
            <a:normAutofit/>
          </a:bodyPr>
          <a:lstStyle/>
          <a:p>
            <a:r>
              <a:rPr lang="en-US" dirty="0" smtClean="0"/>
              <a:t>Scrap the standard manufacturing system – hand made from start to finish</a:t>
            </a:r>
          </a:p>
          <a:p>
            <a:r>
              <a:rPr lang="en-US" dirty="0" smtClean="0"/>
              <a:t>Assembly Line</a:t>
            </a:r>
          </a:p>
          <a:p>
            <a:pPr lvl="1"/>
            <a:r>
              <a:rPr lang="en-US" dirty="0" smtClean="0"/>
              <a:t>Replaced skilled craftsmen with ordinary unskilled laborers, </a:t>
            </a:r>
          </a:p>
          <a:p>
            <a:pPr lvl="1"/>
            <a:r>
              <a:rPr lang="en-US" dirty="0" smtClean="0"/>
              <a:t>Worked one small tasks faster and more efficiently </a:t>
            </a:r>
          </a:p>
          <a:p>
            <a:pPr lvl="1"/>
            <a:r>
              <a:rPr lang="en-US" dirty="0" smtClean="0"/>
              <a:t>From 21 days to 4 days</a:t>
            </a:r>
          </a:p>
          <a:p>
            <a:pPr lvl="1"/>
            <a:r>
              <a:rPr lang="en-US" dirty="0" smtClean="0"/>
              <a:t>Cutting Labor hours by 60%</a:t>
            </a:r>
          </a:p>
          <a:p>
            <a:pPr lvl="1"/>
            <a:r>
              <a:rPr lang="en-US" dirty="0" smtClean="0"/>
              <a:t>If not, could not have met its strategic price profitability</a:t>
            </a:r>
          </a:p>
        </p:txBody>
      </p:sp>
    </p:spTree>
    <p:extLst>
      <p:ext uri="{BB962C8B-B14F-4D97-AF65-F5344CB8AC3E}">
        <p14:creationId xmlns:p14="http://schemas.microsoft.com/office/powerpoint/2010/main" val="35897889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20800" y="812800"/>
            <a:ext cx="6489700" cy="5232400"/>
          </a:xfrm>
          <a:prstGeom prst="rect">
            <a:avLst/>
          </a:prstGeom>
        </p:spPr>
      </p:pic>
    </p:spTree>
    <p:extLst>
      <p:ext uri="{BB962C8B-B14F-4D97-AF65-F5344CB8AC3E}">
        <p14:creationId xmlns:p14="http://schemas.microsoft.com/office/powerpoint/2010/main" val="34823989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Target</a:t>
            </a:r>
            <a:endParaRPr lang="en-US" dirty="0"/>
          </a:p>
        </p:txBody>
      </p:sp>
      <p:sp>
        <p:nvSpPr>
          <p:cNvPr id="3" name="Content Placeholder 2"/>
          <p:cNvSpPr>
            <a:spLocks noGrp="1"/>
          </p:cNvSpPr>
          <p:nvPr>
            <p:ph idx="1"/>
          </p:nvPr>
        </p:nvSpPr>
        <p:spPr/>
        <p:txBody>
          <a:bodyPr/>
          <a:lstStyle/>
          <a:p>
            <a:r>
              <a:rPr lang="en-US" dirty="0" smtClean="0"/>
              <a:t>3 Principal Levers</a:t>
            </a:r>
          </a:p>
          <a:p>
            <a:pPr lvl="1"/>
            <a:r>
              <a:rPr lang="en-US" dirty="0" smtClean="0"/>
              <a:t>Streamlining and Cost innovations</a:t>
            </a:r>
          </a:p>
          <a:p>
            <a:pPr lvl="1"/>
            <a:r>
              <a:rPr lang="en-US" dirty="0" smtClean="0"/>
              <a:t>Partnering</a:t>
            </a:r>
          </a:p>
          <a:p>
            <a:pPr lvl="1"/>
            <a:r>
              <a:rPr lang="en-US" dirty="0" smtClean="0"/>
              <a:t>Pricing Innovation</a:t>
            </a:r>
            <a:endParaRPr lang="en-US" dirty="0"/>
          </a:p>
        </p:txBody>
      </p:sp>
    </p:spTree>
    <p:extLst>
      <p:ext uri="{BB962C8B-B14F-4D97-AF65-F5344CB8AC3E}">
        <p14:creationId xmlns:p14="http://schemas.microsoft.com/office/powerpoint/2010/main" val="39312560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Streamlining and Cost Innovations</a:t>
            </a:r>
            <a:endParaRPr lang="en-US" dirty="0"/>
          </a:p>
        </p:txBody>
      </p:sp>
      <p:sp>
        <p:nvSpPr>
          <p:cNvPr id="3" name="Content Placeholder 2"/>
          <p:cNvSpPr>
            <a:spLocks noGrp="1"/>
          </p:cNvSpPr>
          <p:nvPr>
            <p:ph idx="1"/>
          </p:nvPr>
        </p:nvSpPr>
        <p:spPr/>
        <p:txBody>
          <a:bodyPr>
            <a:normAutofit/>
          </a:bodyPr>
          <a:lstStyle/>
          <a:p>
            <a:r>
              <a:rPr lang="en-US" dirty="0" smtClean="0"/>
              <a:t>Streamlining operations and introducing cost innovations from manufacturing to distribution. </a:t>
            </a:r>
          </a:p>
          <a:p>
            <a:r>
              <a:rPr lang="en-US" dirty="0"/>
              <a:t>Can product’s or service’s raw materials be replace by unconventional, less expensive</a:t>
            </a:r>
          </a:p>
          <a:p>
            <a:pPr lvl="1"/>
            <a:r>
              <a:rPr lang="en-US" dirty="0"/>
              <a:t>Ex: Metal to plastic</a:t>
            </a:r>
          </a:p>
          <a:p>
            <a:pPr lvl="1"/>
            <a:r>
              <a:rPr lang="en-US" dirty="0"/>
              <a:t>Call center from U.K. to </a:t>
            </a:r>
            <a:r>
              <a:rPr lang="en-US" dirty="0" smtClean="0"/>
              <a:t>Bangalore</a:t>
            </a:r>
          </a:p>
          <a:p>
            <a:r>
              <a:rPr lang="en-US" dirty="0" smtClean="0"/>
              <a:t>Can High-Cost, low-value-added activities in your value chain be significantly eliminated, reduced or out sourced?</a:t>
            </a:r>
          </a:p>
          <a:p>
            <a:r>
              <a:rPr lang="en-US" dirty="0" smtClean="0"/>
              <a:t>Prime real estate locations to lower cost locations?</a:t>
            </a:r>
          </a:p>
          <a:p>
            <a:endParaRPr lang="en-US" dirty="0" smtClean="0"/>
          </a:p>
          <a:p>
            <a:pPr marL="393192" lvl="1" indent="0">
              <a:buNone/>
            </a:pPr>
            <a:endParaRPr lang="en-US" dirty="0" smtClean="0"/>
          </a:p>
        </p:txBody>
      </p:sp>
    </p:spTree>
    <p:extLst>
      <p:ext uri="{BB962C8B-B14F-4D97-AF65-F5344CB8AC3E}">
        <p14:creationId xmlns:p14="http://schemas.microsoft.com/office/powerpoint/2010/main" val="8316027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Partnering</a:t>
            </a:r>
            <a:endParaRPr lang="en-US" dirty="0"/>
          </a:p>
        </p:txBody>
      </p:sp>
      <p:sp>
        <p:nvSpPr>
          <p:cNvPr id="3" name="Content Placeholder 2"/>
          <p:cNvSpPr>
            <a:spLocks noGrp="1"/>
          </p:cNvSpPr>
          <p:nvPr>
            <p:ph idx="1"/>
          </p:nvPr>
        </p:nvSpPr>
        <p:spPr/>
        <p:txBody>
          <a:bodyPr/>
          <a:lstStyle/>
          <a:p>
            <a:r>
              <a:rPr lang="en-US" dirty="0" smtClean="0"/>
              <a:t>Provides a way for companies to secure needed capabilities fast and effectively while dropping their cost-structure.</a:t>
            </a:r>
          </a:p>
          <a:p>
            <a:r>
              <a:rPr lang="en-US" dirty="0" smtClean="0"/>
              <a:t>Companies to leverage other companies’ expertise and economies of scale.</a:t>
            </a:r>
          </a:p>
          <a:p>
            <a:r>
              <a:rPr lang="en-US" dirty="0" smtClean="0"/>
              <a:t>Closing gaps in capabilities through making small acquisitions when do so is faster and cheaper, providing access to needed expertise that has already been mastered.</a:t>
            </a:r>
          </a:p>
          <a:p>
            <a:pPr marL="0" indent="0">
              <a:buNone/>
            </a:pPr>
            <a:r>
              <a:rPr lang="en-US" dirty="0" smtClean="0">
                <a:hlinkClick r:id="rId2"/>
              </a:rPr>
              <a:t>AT&amp;T buys Direct TV</a:t>
            </a:r>
            <a:endParaRPr lang="en-US" dirty="0" smtClean="0"/>
          </a:p>
          <a:p>
            <a:pPr marL="0" indent="0">
              <a:buNone/>
            </a:pPr>
            <a:endParaRPr lang="en-US" dirty="0"/>
          </a:p>
        </p:txBody>
      </p:sp>
    </p:spTree>
    <p:extLst>
      <p:ext uri="{BB962C8B-B14F-4D97-AF65-F5344CB8AC3E}">
        <p14:creationId xmlns:p14="http://schemas.microsoft.com/office/powerpoint/2010/main" val="18653832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Price Model of the Industry</a:t>
            </a:r>
            <a:endParaRPr lang="en-US" dirty="0"/>
          </a:p>
        </p:txBody>
      </p:sp>
      <p:sp>
        <p:nvSpPr>
          <p:cNvPr id="3" name="Content Placeholder 2"/>
          <p:cNvSpPr>
            <a:spLocks noGrp="1"/>
          </p:cNvSpPr>
          <p:nvPr>
            <p:ph idx="1"/>
          </p:nvPr>
        </p:nvSpPr>
        <p:spPr/>
        <p:txBody>
          <a:bodyPr>
            <a:normAutofit/>
          </a:bodyPr>
          <a:lstStyle/>
          <a:p>
            <a:r>
              <a:rPr lang="en-US" dirty="0" smtClean="0"/>
              <a:t>Example: Blockbuster rented out $80 video tapes</a:t>
            </a:r>
          </a:p>
          <a:p>
            <a:r>
              <a:rPr lang="en-US" dirty="0" smtClean="0"/>
              <a:t>Time-share</a:t>
            </a:r>
          </a:p>
          <a:p>
            <a:pPr lvl="1"/>
            <a:r>
              <a:rPr lang="en-US" dirty="0" err="1" smtClean="0"/>
              <a:t>NetJets</a:t>
            </a:r>
            <a:r>
              <a:rPr lang="en-US" dirty="0" smtClean="0"/>
              <a:t>; made jets accessible to a wide range of corporate customers.</a:t>
            </a:r>
          </a:p>
          <a:p>
            <a:r>
              <a:rPr lang="en-US" dirty="0"/>
              <a:t>Slice-share</a:t>
            </a:r>
          </a:p>
          <a:p>
            <a:pPr lvl="1"/>
            <a:r>
              <a:rPr lang="en-US" dirty="0"/>
              <a:t>Mutual fund managers–brought high </a:t>
            </a:r>
            <a:r>
              <a:rPr lang="en-US" dirty="0" smtClean="0"/>
              <a:t>quality</a:t>
            </a:r>
          </a:p>
          <a:p>
            <a:r>
              <a:rPr lang="en-US" dirty="0" smtClean="0"/>
              <a:t>Equity interests</a:t>
            </a:r>
          </a:p>
          <a:p>
            <a:pPr lvl="1"/>
            <a:r>
              <a:rPr lang="en-US" dirty="0" smtClean="0"/>
              <a:t>Give products to customers in return for an equity interest in customer’s business</a:t>
            </a:r>
          </a:p>
          <a:p>
            <a:pPr marL="393192" lvl="1" indent="0">
              <a:buNone/>
            </a:pPr>
            <a:endParaRPr lang="en-US" dirty="0"/>
          </a:p>
        </p:txBody>
      </p:sp>
    </p:spTree>
    <p:extLst>
      <p:ext uri="{BB962C8B-B14F-4D97-AF65-F5344CB8AC3E}">
        <p14:creationId xmlns:p14="http://schemas.microsoft.com/office/powerpoint/2010/main" val="7894550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Target</a:t>
            </a:r>
            <a:endParaRPr lang="en-US" dirty="0"/>
          </a:p>
        </p:txBody>
      </p:sp>
      <p:sp>
        <p:nvSpPr>
          <p:cNvPr id="3" name="Content Placeholder 2"/>
          <p:cNvSpPr>
            <a:spLocks noGrp="1"/>
          </p:cNvSpPr>
          <p:nvPr>
            <p:ph idx="1"/>
          </p:nvPr>
        </p:nvSpPr>
        <p:spPr/>
        <p:txBody>
          <a:bodyPr/>
          <a:lstStyle/>
          <a:p>
            <a:r>
              <a:rPr lang="en-US" dirty="0" smtClean="0"/>
              <a:t>3 Principal Levers</a:t>
            </a:r>
          </a:p>
          <a:p>
            <a:pPr lvl="1"/>
            <a:r>
              <a:rPr lang="en-US" dirty="0"/>
              <a:t>Streamlining and Cost innovations</a:t>
            </a:r>
          </a:p>
          <a:p>
            <a:pPr lvl="1"/>
            <a:r>
              <a:rPr lang="en-US" dirty="0"/>
              <a:t>Partnering</a:t>
            </a:r>
          </a:p>
          <a:p>
            <a:pPr lvl="1"/>
            <a:r>
              <a:rPr lang="en-US" dirty="0"/>
              <a:t>Pricing </a:t>
            </a:r>
            <a:r>
              <a:rPr lang="en-US" dirty="0" smtClean="0"/>
              <a:t>Innovation</a:t>
            </a:r>
            <a:endParaRPr lang="en-US" dirty="0"/>
          </a:p>
          <a:p>
            <a:endParaRPr lang="en-US" dirty="0" smtClean="0"/>
          </a:p>
          <a:p>
            <a:r>
              <a:rPr lang="en-US" dirty="0" smtClean="0"/>
              <a:t>When a company’s offering successfully addresses the profit side of the business model, the company is ready to advance to the final step in the sequence of blue ocean strategy</a:t>
            </a:r>
          </a:p>
        </p:txBody>
      </p:sp>
    </p:spTree>
    <p:extLst>
      <p:ext uri="{BB962C8B-B14F-4D97-AF65-F5344CB8AC3E}">
        <p14:creationId xmlns:p14="http://schemas.microsoft.com/office/powerpoint/2010/main" val="41690864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Utility, Price, Cost to Adoption</a:t>
            </a:r>
            <a:endParaRPr lang="en-US" dirty="0"/>
          </a:p>
        </p:txBody>
      </p:sp>
      <p:sp>
        <p:nvSpPr>
          <p:cNvPr id="3" name="Content Placeholder 2"/>
          <p:cNvSpPr>
            <a:spLocks noGrp="1"/>
          </p:cNvSpPr>
          <p:nvPr>
            <p:ph idx="1"/>
          </p:nvPr>
        </p:nvSpPr>
        <p:spPr/>
        <p:txBody>
          <a:bodyPr/>
          <a:lstStyle/>
          <a:p>
            <a:r>
              <a:rPr lang="en-US" dirty="0" smtClean="0"/>
              <a:t>Impact of a new business idea: fear and resistance </a:t>
            </a:r>
          </a:p>
          <a:p>
            <a:r>
              <a:rPr lang="en-US" dirty="0" smtClean="0"/>
              <a:t>It provokes it in three factors: </a:t>
            </a:r>
          </a:p>
          <a:p>
            <a:pPr lvl="1"/>
            <a:r>
              <a:rPr lang="en-US" dirty="0"/>
              <a:t>E</a:t>
            </a:r>
            <a:r>
              <a:rPr lang="en-US" dirty="0" smtClean="0"/>
              <a:t>mployees</a:t>
            </a:r>
          </a:p>
          <a:p>
            <a:pPr lvl="1"/>
            <a:r>
              <a:rPr lang="en-US" dirty="0"/>
              <a:t>B</a:t>
            </a:r>
            <a:r>
              <a:rPr lang="en-US" dirty="0" smtClean="0"/>
              <a:t>usiness partners </a:t>
            </a:r>
          </a:p>
          <a:p>
            <a:pPr lvl="1"/>
            <a:r>
              <a:rPr lang="en-US" dirty="0" smtClean="0"/>
              <a:t>General public </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541413"/>
            <a:ext cx="4114800" cy="2770360"/>
          </a:xfrm>
          <a:prstGeom prst="rect">
            <a:avLst/>
          </a:prstGeom>
        </p:spPr>
      </p:pic>
    </p:spTree>
    <p:extLst>
      <p:ext uri="{BB962C8B-B14F-4D97-AF65-F5344CB8AC3E}">
        <p14:creationId xmlns:p14="http://schemas.microsoft.com/office/powerpoint/2010/main" val="34034541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124200"/>
            <a:ext cx="3292608" cy="3566001"/>
          </a:xfrm>
          <a:prstGeom prst="rect">
            <a:avLst/>
          </a:prstGeom>
        </p:spPr>
      </p:pic>
      <p:sp>
        <p:nvSpPr>
          <p:cNvPr id="2" name="Title 1"/>
          <p:cNvSpPr>
            <a:spLocks noGrp="1"/>
          </p:cNvSpPr>
          <p:nvPr>
            <p:ph type="title"/>
          </p:nvPr>
        </p:nvSpPr>
        <p:spPr/>
        <p:txBody>
          <a:bodyPr/>
          <a:lstStyle/>
          <a:p>
            <a:r>
              <a:rPr lang="en-US" dirty="0" smtClean="0"/>
              <a:t>Employees</a:t>
            </a:r>
            <a:endParaRPr lang="en-US" dirty="0"/>
          </a:p>
        </p:txBody>
      </p:sp>
      <p:sp>
        <p:nvSpPr>
          <p:cNvPr id="3" name="Content Placeholder 2"/>
          <p:cNvSpPr>
            <a:spLocks noGrp="1"/>
          </p:cNvSpPr>
          <p:nvPr>
            <p:ph idx="1"/>
          </p:nvPr>
        </p:nvSpPr>
        <p:spPr/>
        <p:txBody>
          <a:bodyPr/>
          <a:lstStyle/>
          <a:p>
            <a:r>
              <a:rPr lang="en-US" dirty="0" smtClean="0"/>
              <a:t>Expensive</a:t>
            </a:r>
          </a:p>
          <a:p>
            <a:pPr lvl="1"/>
            <a:r>
              <a:rPr lang="en-US" dirty="0" smtClean="0"/>
              <a:t>Merrill Lynch</a:t>
            </a:r>
          </a:p>
          <a:p>
            <a:pPr lvl="2"/>
            <a:r>
              <a:rPr lang="en-US" dirty="0" smtClean="0"/>
              <a:t>Decrease in stock prices</a:t>
            </a:r>
          </a:p>
          <a:p>
            <a:pPr lvl="1"/>
            <a:r>
              <a:rPr lang="en-US" dirty="0" smtClean="0"/>
              <a:t>Morgan Stanley Dean Witter &amp; Co.</a:t>
            </a:r>
          </a:p>
          <a:p>
            <a:pPr lvl="2"/>
            <a:r>
              <a:rPr lang="en-US" dirty="0" smtClean="0"/>
              <a:t>Increase in stock prices </a:t>
            </a:r>
            <a:endParaRPr lang="en-US" dirty="0"/>
          </a:p>
        </p:txBody>
      </p:sp>
    </p:spTree>
    <p:extLst>
      <p:ext uri="{BB962C8B-B14F-4D97-AF65-F5344CB8AC3E}">
        <p14:creationId xmlns:p14="http://schemas.microsoft.com/office/powerpoint/2010/main" val="27827409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Partners</a:t>
            </a:r>
            <a:endParaRPr lang="en-US" dirty="0"/>
          </a:p>
        </p:txBody>
      </p:sp>
      <p:sp>
        <p:nvSpPr>
          <p:cNvPr id="3" name="Content Placeholder 2"/>
          <p:cNvSpPr>
            <a:spLocks noGrp="1"/>
          </p:cNvSpPr>
          <p:nvPr>
            <p:ph idx="1"/>
          </p:nvPr>
        </p:nvSpPr>
        <p:spPr/>
        <p:txBody>
          <a:bodyPr/>
          <a:lstStyle/>
          <a:p>
            <a:r>
              <a:rPr lang="en-US" dirty="0" smtClean="0"/>
              <a:t>Revenue streams or market positions are threatened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523495"/>
            <a:ext cx="5257327" cy="2602668"/>
          </a:xfrm>
          <a:prstGeom prst="rect">
            <a:avLst/>
          </a:prstGeom>
        </p:spPr>
      </p:pic>
    </p:spTree>
    <p:extLst>
      <p:ext uri="{BB962C8B-B14F-4D97-AF65-F5344CB8AC3E}">
        <p14:creationId xmlns:p14="http://schemas.microsoft.com/office/powerpoint/2010/main" val="298566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Strategic Sequence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smtClean="0"/>
              <a:t>Buyer Utility</a:t>
            </a:r>
          </a:p>
          <a:p>
            <a:pPr marL="514350" indent="-514350">
              <a:buFont typeface="+mj-lt"/>
              <a:buAutoNum type="arabicPeriod"/>
            </a:pPr>
            <a:r>
              <a:rPr lang="en-US" sz="3600" dirty="0" smtClean="0"/>
              <a:t>Price</a:t>
            </a:r>
          </a:p>
          <a:p>
            <a:pPr marL="514350" indent="-514350">
              <a:buFont typeface="+mj-lt"/>
              <a:buAutoNum type="arabicPeriod"/>
            </a:pPr>
            <a:r>
              <a:rPr lang="en-US" sz="3600" dirty="0" smtClean="0"/>
              <a:t>Cost</a:t>
            </a:r>
          </a:p>
          <a:p>
            <a:pPr marL="514350" indent="-514350">
              <a:buFont typeface="+mj-lt"/>
              <a:buAutoNum type="arabicPeriod"/>
            </a:pPr>
            <a:r>
              <a:rPr lang="en-US" sz="3600" dirty="0" smtClean="0"/>
              <a:t>Adoption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Public</a:t>
            </a:r>
            <a:endParaRPr lang="en-US" dirty="0"/>
          </a:p>
        </p:txBody>
      </p:sp>
      <p:sp>
        <p:nvSpPr>
          <p:cNvPr id="3" name="Content Placeholder 2"/>
          <p:cNvSpPr>
            <a:spLocks noGrp="1"/>
          </p:cNvSpPr>
          <p:nvPr>
            <p:ph idx="1"/>
          </p:nvPr>
        </p:nvSpPr>
        <p:spPr/>
        <p:txBody>
          <a:bodyPr/>
          <a:lstStyle/>
          <a:p>
            <a:r>
              <a:rPr lang="en-US" dirty="0" smtClean="0"/>
              <a:t>Threatens to establish social or political norms </a:t>
            </a:r>
          </a:p>
          <a:p>
            <a:pPr lvl="1"/>
            <a:r>
              <a:rPr lang="en-US" dirty="0" smtClean="0"/>
              <a:t>Monsanto</a:t>
            </a:r>
          </a:p>
          <a:p>
            <a:pPr lvl="2"/>
            <a:r>
              <a:rPr lang="en-US" dirty="0" smtClean="0"/>
              <a:t>European environmental groups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357563"/>
            <a:ext cx="4152900" cy="2768600"/>
          </a:xfrm>
          <a:prstGeom prst="rect">
            <a:avLst/>
          </a:prstGeom>
        </p:spPr>
      </p:pic>
    </p:spTree>
    <p:extLst>
      <p:ext uri="{BB962C8B-B14F-4D97-AF65-F5344CB8AC3E}">
        <p14:creationId xmlns:p14="http://schemas.microsoft.com/office/powerpoint/2010/main" val="3105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Ocean Idea Index (BOI)</a:t>
            </a:r>
            <a:endParaRPr lang="en-US" dirty="0"/>
          </a:p>
        </p:txBody>
      </p:sp>
      <p:sp>
        <p:nvSpPr>
          <p:cNvPr id="3" name="Content Placeholder 2"/>
          <p:cNvSpPr>
            <a:spLocks noGrp="1"/>
          </p:cNvSpPr>
          <p:nvPr>
            <p:ph idx="1"/>
          </p:nvPr>
        </p:nvSpPr>
        <p:spPr/>
        <p:txBody>
          <a:bodyPr/>
          <a:lstStyle/>
          <a:p>
            <a:r>
              <a:rPr lang="en-US" dirty="0" smtClean="0"/>
              <a:t>Implementing all four steps</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201779170"/>
              </p:ext>
            </p:extLst>
          </p:nvPr>
        </p:nvGraphicFramePr>
        <p:xfrm>
          <a:off x="457200" y="2362199"/>
          <a:ext cx="8077199" cy="3985070"/>
        </p:xfrm>
        <a:graphic>
          <a:graphicData uri="http://schemas.openxmlformats.org/drawingml/2006/table">
            <a:tbl>
              <a:tblPr firstRow="1" bandRow="1">
                <a:tableStyleId>{5C22544A-7EE6-4342-B048-85BDC9FD1C3A}</a:tableStyleId>
              </a:tblPr>
              <a:tblGrid>
                <a:gridCol w="1680122"/>
                <a:gridCol w="2814400"/>
                <a:gridCol w="1063431"/>
                <a:gridCol w="1376247"/>
                <a:gridCol w="1142999"/>
              </a:tblGrid>
              <a:tr h="914400">
                <a:tc>
                  <a:txBody>
                    <a:bodyPr/>
                    <a:lstStyle/>
                    <a:p>
                      <a:endParaRPr lang="en-US" dirty="0"/>
                    </a:p>
                  </a:txBody>
                  <a:tcPr/>
                </a:tc>
                <a:tc>
                  <a:txBody>
                    <a:bodyPr/>
                    <a:lstStyle/>
                    <a:p>
                      <a:endParaRPr lang="en-US" dirty="0"/>
                    </a:p>
                  </a:txBody>
                  <a:tcPr/>
                </a:tc>
                <a:tc>
                  <a:txBody>
                    <a:bodyPr/>
                    <a:lstStyle/>
                    <a:p>
                      <a:pPr algn="ctr"/>
                      <a:r>
                        <a:rPr lang="en-US" dirty="0" smtClean="0"/>
                        <a:t>Philips CD-</a:t>
                      </a:r>
                      <a:r>
                        <a:rPr lang="en-US" dirty="0" err="1" smtClean="0"/>
                        <a:t>i</a:t>
                      </a:r>
                      <a:endParaRPr lang="en-US" dirty="0"/>
                    </a:p>
                  </a:txBody>
                  <a:tcPr/>
                </a:tc>
                <a:tc>
                  <a:txBody>
                    <a:bodyPr/>
                    <a:lstStyle/>
                    <a:p>
                      <a:pPr algn="ctr"/>
                      <a:r>
                        <a:rPr lang="en-US" dirty="0" smtClean="0"/>
                        <a:t>Motorola Iridium</a:t>
                      </a:r>
                      <a:endParaRPr lang="en-US" dirty="0"/>
                    </a:p>
                  </a:txBody>
                  <a:tcPr/>
                </a:tc>
                <a:tc>
                  <a:txBody>
                    <a:bodyPr/>
                    <a:lstStyle/>
                    <a:p>
                      <a:pPr algn="ctr"/>
                      <a:r>
                        <a:rPr lang="en-US" dirty="0" smtClean="0"/>
                        <a:t>DoCoMo</a:t>
                      </a:r>
                      <a:r>
                        <a:rPr lang="en-US" baseline="0" dirty="0" smtClean="0"/>
                        <a:t> </a:t>
                      </a:r>
                      <a:r>
                        <a:rPr lang="en-US" baseline="0" dirty="0" err="1" smtClean="0"/>
                        <a:t>i</a:t>
                      </a:r>
                      <a:r>
                        <a:rPr lang="en-US" baseline="0" dirty="0" smtClean="0"/>
                        <a:t>-mode Japan</a:t>
                      </a:r>
                      <a:endParaRPr lang="en-US" dirty="0"/>
                    </a:p>
                  </a:txBody>
                  <a:tcPr/>
                </a:tc>
              </a:tr>
              <a:tr h="997967">
                <a:tc>
                  <a:txBody>
                    <a:bodyPr/>
                    <a:lstStyle/>
                    <a:p>
                      <a:r>
                        <a:rPr lang="en-US" dirty="0" smtClean="0"/>
                        <a:t>Utility</a:t>
                      </a:r>
                      <a:endParaRPr lang="en-US" dirty="0"/>
                    </a:p>
                  </a:txBody>
                  <a:tcPr/>
                </a:tc>
                <a:tc>
                  <a:txBody>
                    <a:bodyPr/>
                    <a:lstStyle/>
                    <a:p>
                      <a:r>
                        <a:rPr lang="en-US" sz="1400" dirty="0" smtClean="0"/>
                        <a:t>Is there exceptional utility?</a:t>
                      </a:r>
                      <a:r>
                        <a:rPr lang="en-US" sz="1400" baseline="0" dirty="0" smtClean="0"/>
                        <a:t> Are there compelling reasons to buy your offering? </a:t>
                      </a:r>
                      <a:endParaRPr lang="en-US" sz="1400"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r h="767668">
                <a:tc>
                  <a:txBody>
                    <a:bodyPr/>
                    <a:lstStyle/>
                    <a:p>
                      <a:r>
                        <a:rPr lang="en-US" dirty="0" smtClean="0"/>
                        <a:t>Price</a:t>
                      </a:r>
                      <a:endParaRPr lang="en-US" dirty="0"/>
                    </a:p>
                  </a:txBody>
                  <a:tcPr/>
                </a:tc>
                <a:tc>
                  <a:txBody>
                    <a:bodyPr/>
                    <a:lstStyle/>
                    <a:p>
                      <a:r>
                        <a:rPr lang="en-US" sz="1400" dirty="0" smtClean="0"/>
                        <a:t>Is</a:t>
                      </a:r>
                      <a:r>
                        <a:rPr lang="en-US" sz="1400" baseline="0" dirty="0" smtClean="0"/>
                        <a:t> your price easily accessible to the mass if buyers?</a:t>
                      </a:r>
                      <a:endParaRPr lang="en-US" sz="1400"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r h="537367">
                <a:tc>
                  <a:txBody>
                    <a:bodyPr/>
                    <a:lstStyle/>
                    <a:p>
                      <a:r>
                        <a:rPr lang="en-US" dirty="0" smtClean="0"/>
                        <a:t>Cost</a:t>
                      </a:r>
                      <a:endParaRPr lang="en-US" dirty="0"/>
                    </a:p>
                  </a:txBody>
                  <a:tcPr/>
                </a:tc>
                <a:tc>
                  <a:txBody>
                    <a:bodyPr/>
                    <a:lstStyle/>
                    <a:p>
                      <a:r>
                        <a:rPr lang="en-US" sz="1400" dirty="0" smtClean="0"/>
                        <a:t>Does</a:t>
                      </a:r>
                      <a:r>
                        <a:rPr lang="en-US" sz="1400" baseline="0" dirty="0" smtClean="0"/>
                        <a:t> your cost structure meet the target cost?</a:t>
                      </a:r>
                      <a:endParaRPr lang="en-US" sz="1400"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r h="767668">
                <a:tc>
                  <a:txBody>
                    <a:bodyPr/>
                    <a:lstStyle/>
                    <a:p>
                      <a:r>
                        <a:rPr lang="en-US" dirty="0" smtClean="0"/>
                        <a:t>Adoption</a:t>
                      </a:r>
                      <a:endParaRPr lang="en-US" dirty="0"/>
                    </a:p>
                  </a:txBody>
                  <a:tcPr/>
                </a:tc>
                <a:tc>
                  <a:txBody>
                    <a:bodyPr/>
                    <a:lstStyle/>
                    <a:p>
                      <a:r>
                        <a:rPr lang="en-US" sz="1400" dirty="0" smtClean="0"/>
                        <a:t>Have you</a:t>
                      </a:r>
                      <a:r>
                        <a:rPr lang="en-US" sz="1400" baseline="0" dirty="0" smtClean="0"/>
                        <a:t> addressed adoption hurdles up front?</a:t>
                      </a:r>
                      <a:endParaRPr lang="en-US" sz="1400"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bl>
          </a:graphicData>
        </a:graphic>
      </p:graphicFrame>
    </p:spTree>
    <p:extLst>
      <p:ext uri="{BB962C8B-B14F-4D97-AF65-F5344CB8AC3E}">
        <p14:creationId xmlns:p14="http://schemas.microsoft.com/office/powerpoint/2010/main" val="157042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val="43903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Sequence of Blue Ocean Strategy</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1" y="838200"/>
          <a:ext cx="8762999" cy="5638800"/>
        </p:xfrm>
        <a:graphic>
          <a:graphicData uri="http://schemas.openxmlformats.org/drawingml/2006/table">
            <a:tbl>
              <a:tblPr firstRow="1" bandRow="1">
                <a:tableStyleId>{5C22544A-7EE6-4342-B048-85BDC9FD1C3A}</a:tableStyleId>
              </a:tblPr>
              <a:tblGrid>
                <a:gridCol w="1295402"/>
                <a:gridCol w="1219200"/>
                <a:gridCol w="1143000"/>
                <a:gridCol w="914400"/>
                <a:gridCol w="1447800"/>
                <a:gridCol w="1600200"/>
                <a:gridCol w="1142997"/>
              </a:tblGrid>
              <a:tr h="716941">
                <a:tc>
                  <a:txBody>
                    <a:bodyPr/>
                    <a:lstStyle/>
                    <a:p>
                      <a:endParaRPr lang="en-US" dirty="0"/>
                    </a:p>
                  </a:txBody>
                  <a:tcPr/>
                </a:tc>
                <a:tc>
                  <a:txBody>
                    <a:bodyPr/>
                    <a:lstStyle/>
                    <a:p>
                      <a:r>
                        <a:rPr lang="en-US" dirty="0" smtClean="0"/>
                        <a:t>Purchase</a:t>
                      </a:r>
                      <a:endParaRPr lang="en-US" dirty="0"/>
                    </a:p>
                  </a:txBody>
                  <a:tcPr/>
                </a:tc>
                <a:tc>
                  <a:txBody>
                    <a:bodyPr/>
                    <a:lstStyle/>
                    <a:p>
                      <a:r>
                        <a:rPr lang="en-US" dirty="0" smtClean="0"/>
                        <a:t>Delivery</a:t>
                      </a:r>
                      <a:endParaRPr lang="en-US" dirty="0"/>
                    </a:p>
                  </a:txBody>
                  <a:tcPr/>
                </a:tc>
                <a:tc>
                  <a:txBody>
                    <a:bodyPr/>
                    <a:lstStyle/>
                    <a:p>
                      <a:pPr algn="ctr"/>
                      <a:r>
                        <a:rPr lang="en-US" dirty="0" smtClean="0"/>
                        <a:t>Use</a:t>
                      </a:r>
                      <a:endParaRPr lang="en-US" dirty="0"/>
                    </a:p>
                  </a:txBody>
                  <a:tcPr/>
                </a:tc>
                <a:tc>
                  <a:txBody>
                    <a:bodyPr/>
                    <a:lstStyle/>
                    <a:p>
                      <a:r>
                        <a:rPr lang="en-US" sz="1600" dirty="0" smtClean="0"/>
                        <a:t>Supplements</a:t>
                      </a:r>
                      <a:endParaRPr lang="en-US" sz="1600" dirty="0"/>
                    </a:p>
                  </a:txBody>
                  <a:tcPr/>
                </a:tc>
                <a:tc>
                  <a:txBody>
                    <a:bodyPr/>
                    <a:lstStyle/>
                    <a:p>
                      <a:r>
                        <a:rPr lang="en-US" dirty="0" smtClean="0"/>
                        <a:t>Maintenance</a:t>
                      </a:r>
                      <a:endParaRPr lang="en-US" dirty="0"/>
                    </a:p>
                  </a:txBody>
                  <a:tcPr/>
                </a:tc>
                <a:tc>
                  <a:txBody>
                    <a:bodyPr/>
                    <a:lstStyle/>
                    <a:p>
                      <a:r>
                        <a:rPr lang="en-US" dirty="0" smtClean="0"/>
                        <a:t>Disposal</a:t>
                      </a:r>
                      <a:endParaRPr lang="en-US" dirty="0"/>
                    </a:p>
                  </a:txBody>
                  <a:tcPr/>
                </a:tc>
              </a:tr>
              <a:tr h="1024202">
                <a:tc>
                  <a:txBody>
                    <a:bodyPr/>
                    <a:lstStyle/>
                    <a:p>
                      <a:r>
                        <a:rPr lang="en-US" sz="1600" dirty="0" smtClean="0"/>
                        <a:t>Customer</a:t>
                      </a:r>
                      <a:r>
                        <a:rPr lang="en-US" sz="1600" baseline="0" dirty="0" smtClean="0"/>
                        <a:t> Productivity</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16941">
                <a:tc>
                  <a:txBody>
                    <a:bodyPr/>
                    <a:lstStyle/>
                    <a:p>
                      <a:r>
                        <a:rPr lang="en-US" dirty="0" smtClean="0"/>
                        <a:t>Simplicity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16941">
                <a:tc>
                  <a:txBody>
                    <a:bodyPr/>
                    <a:lstStyle/>
                    <a:p>
                      <a:r>
                        <a:rPr lang="en-US" sz="1600" dirty="0" smtClean="0"/>
                        <a:t>Convenience</a:t>
                      </a:r>
                      <a:endParaRPr lang="en-US" sz="16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15371">
                <a:tc>
                  <a:txBody>
                    <a:bodyPr/>
                    <a:lstStyle/>
                    <a:p>
                      <a:r>
                        <a:rPr lang="en-US" dirty="0" smtClean="0"/>
                        <a:t>Risk</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16941">
                <a:tc>
                  <a:txBody>
                    <a:bodyPr/>
                    <a:lstStyle/>
                    <a:p>
                      <a:r>
                        <a:rPr lang="en-US" dirty="0" smtClean="0"/>
                        <a:t>Fun and</a:t>
                      </a:r>
                      <a:r>
                        <a:rPr lang="en-US" baseline="0" dirty="0" smtClean="0"/>
                        <a:t> Image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1463">
                <a:tc>
                  <a:txBody>
                    <a:bodyPr/>
                    <a:lstStyle/>
                    <a:p>
                      <a:r>
                        <a:rPr lang="en-US" sz="1200" dirty="0" smtClean="0"/>
                        <a:t>Environmental friendliness</a:t>
                      </a:r>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TextBox 2"/>
          <p:cNvSpPr txBox="1"/>
          <p:nvPr/>
        </p:nvSpPr>
        <p:spPr>
          <a:xfrm>
            <a:off x="1447800" y="304800"/>
            <a:ext cx="6705600" cy="461665"/>
          </a:xfrm>
          <a:prstGeom prst="rect">
            <a:avLst/>
          </a:prstGeom>
          <a:noFill/>
        </p:spPr>
        <p:txBody>
          <a:bodyPr wrap="square" rtlCol="0">
            <a:spAutoFit/>
          </a:bodyPr>
          <a:lstStyle/>
          <a:p>
            <a:pPr algn="ctr"/>
            <a:r>
              <a:rPr lang="en-US" sz="2400" b="1" dirty="0" smtClean="0"/>
              <a:t>The Six Stages of the Buyer Experience Cycle</a:t>
            </a:r>
            <a:endParaRPr lang="en-US" sz="2400" b="1" dirty="0"/>
          </a:p>
        </p:txBody>
      </p:sp>
      <p:sp>
        <p:nvSpPr>
          <p:cNvPr id="4" name="TextBox 3"/>
          <p:cNvSpPr txBox="1"/>
          <p:nvPr/>
        </p:nvSpPr>
        <p:spPr>
          <a:xfrm>
            <a:off x="0" y="1143000"/>
            <a:ext cx="615553" cy="3970318"/>
          </a:xfrm>
          <a:prstGeom prst="rect">
            <a:avLst/>
          </a:prstGeom>
          <a:noFill/>
        </p:spPr>
        <p:txBody>
          <a:bodyPr vert="vert270" wrap="square" rtlCol="0">
            <a:spAutoFit/>
          </a:bodyPr>
          <a:lstStyle/>
          <a:p>
            <a:pPr algn="ctr"/>
            <a:r>
              <a:rPr lang="en-US" sz="2800" b="1" dirty="0" smtClean="0"/>
              <a:t>The Six Utility Levers</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Six Stages of the Buyer Experience Cycle </a:t>
            </a:r>
            <a:endParaRPr lang="en-US" dirty="0"/>
          </a:p>
        </p:txBody>
      </p:sp>
      <p:sp>
        <p:nvSpPr>
          <p:cNvPr id="6" name="Content Placeholder 5"/>
          <p:cNvSpPr>
            <a:spLocks noGrp="1"/>
          </p:cNvSpPr>
          <p:nvPr>
            <p:ph sz="half" idx="1"/>
          </p:nvPr>
        </p:nvSpPr>
        <p:spPr/>
        <p:txBody>
          <a:bodyPr/>
          <a:lstStyle/>
          <a:p>
            <a:r>
              <a:rPr lang="en-US" dirty="0" smtClean="0"/>
              <a:t>At each stage, managers can ask a set of questions to gauge quality of buyer’s experience </a:t>
            </a:r>
            <a:endParaRPr lang="en-US" dirty="0"/>
          </a:p>
        </p:txBody>
      </p:sp>
      <p:pic>
        <p:nvPicPr>
          <p:cNvPr id="1026" name="Picture 2" descr="http://1.bp.blogspot.com/_8JthH2E8F0M/SMK4pZLr7vI/AAAAAAAAANE/n6ElSBfAK-M/s400/Buyer+Experienc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34162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37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400" y="914400"/>
            <a:ext cx="8089900" cy="5559630"/>
          </a:xfrm>
          <a:prstGeom prst="rect">
            <a:avLst/>
          </a:prstGeom>
        </p:spPr>
      </p:pic>
    </p:spTree>
    <p:extLst>
      <p:ext uri="{BB962C8B-B14F-4D97-AF65-F5344CB8AC3E}">
        <p14:creationId xmlns:p14="http://schemas.microsoft.com/office/powerpoint/2010/main" val="42476423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Uncovering the Blocks to Buyer Utility</a:t>
            </a:r>
            <a:endParaRPr lang="en-US" dirty="0"/>
          </a:p>
        </p:txBody>
      </p:sp>
      <p:pic>
        <p:nvPicPr>
          <p:cNvPr id="3" name="Picture 2"/>
          <p:cNvPicPr>
            <a:picLocks noChangeAspect="1"/>
          </p:cNvPicPr>
          <p:nvPr/>
        </p:nvPicPr>
        <p:blipFill>
          <a:blip r:embed="rId2"/>
          <a:stretch>
            <a:fillRect/>
          </a:stretch>
        </p:blipFill>
        <p:spPr>
          <a:xfrm>
            <a:off x="762000" y="1752600"/>
            <a:ext cx="8001000" cy="3871676"/>
          </a:xfrm>
          <a:prstGeom prst="rect">
            <a:avLst/>
          </a:prstGeom>
        </p:spPr>
      </p:pic>
    </p:spTree>
    <p:extLst>
      <p:ext uri="{BB962C8B-B14F-4D97-AF65-F5344CB8AC3E}">
        <p14:creationId xmlns:p14="http://schemas.microsoft.com/office/powerpoint/2010/main" val="1131600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Ford T Model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Focused on Image in the Use Phase for fashionable weekend outings </a:t>
            </a:r>
          </a:p>
          <a:p>
            <a:r>
              <a:rPr lang="en-US" dirty="0" smtClean="0"/>
              <a:t>Block to Utility- Convenience in the Use Phase &amp; Risk in the Maintenance  </a:t>
            </a:r>
          </a:p>
          <a:p>
            <a:r>
              <a:rPr lang="en-US" dirty="0" smtClean="0"/>
              <a:t>Decided to eliminate these 2 utility blocks </a:t>
            </a:r>
          </a:p>
          <a:p>
            <a:r>
              <a:rPr lang="en-US" dirty="0" smtClean="0"/>
              <a:t>The aim is to check whether your offer passes the exceptional utility test </a:t>
            </a:r>
          </a:p>
          <a:p>
            <a:r>
              <a:rPr lang="en-US" dirty="0" smtClean="0"/>
              <a:t>Where are the greatest blocks? </a:t>
            </a:r>
          </a:p>
          <a:p>
            <a:endParaRPr lang="en-US" dirty="0" smtClean="0"/>
          </a:p>
          <a:p>
            <a:endParaRPr lang="en-US" dirty="0"/>
          </a:p>
        </p:txBody>
      </p:sp>
      <p:pic>
        <p:nvPicPr>
          <p:cNvPr id="8" name="Picture 7"/>
          <p:cNvPicPr>
            <a:picLocks noChangeAspect="1"/>
          </p:cNvPicPr>
          <p:nvPr/>
        </p:nvPicPr>
        <p:blipFill>
          <a:blip r:embed="rId2"/>
          <a:stretch>
            <a:fillRect/>
          </a:stretch>
        </p:blipFill>
        <p:spPr>
          <a:xfrm>
            <a:off x="5029200" y="2057400"/>
            <a:ext cx="3860800" cy="2895600"/>
          </a:xfrm>
          <a:prstGeom prst="rect">
            <a:avLst/>
          </a:prstGeom>
        </p:spPr>
      </p:pic>
    </p:spTree>
    <p:extLst>
      <p:ext uri="{BB962C8B-B14F-4D97-AF65-F5344CB8AC3E}">
        <p14:creationId xmlns:p14="http://schemas.microsoft.com/office/powerpoint/2010/main" val="17135376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TotalTime>
  <Words>1800</Words>
  <Application>Microsoft Macintosh PowerPoint</Application>
  <PresentationFormat>On-screen Show (4:3)</PresentationFormat>
  <Paragraphs>199</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Get the Strategic Sequence Right Chapter 6 Blue Ocean Strategy</vt:lpstr>
      <vt:lpstr>PowerPoint Presentation</vt:lpstr>
      <vt:lpstr>The Right Strategic Sequence</vt:lpstr>
      <vt:lpstr>The Sequence of Blue Ocean Strategy</vt:lpstr>
      <vt:lpstr>PowerPoint Presentation</vt:lpstr>
      <vt:lpstr>The Six Stages of the Buyer Experience Cycle </vt:lpstr>
      <vt:lpstr>PowerPoint Presentation</vt:lpstr>
      <vt:lpstr>Uncovering the Blocks to Buyer Utility</vt:lpstr>
      <vt:lpstr>Ford T Model </vt:lpstr>
      <vt:lpstr>From Exceptional Utility to Strategic Pricing</vt:lpstr>
      <vt:lpstr>From Exceptional Utility to Strategic Pricing</vt:lpstr>
      <vt:lpstr>From Exceptional Utility to Strategic Pricing</vt:lpstr>
      <vt:lpstr>Price Corridor of the Mass</vt:lpstr>
      <vt:lpstr>PowerPoint Presentation</vt:lpstr>
      <vt:lpstr>Step 1: Identify the Price Corridor of the Mass </vt:lpstr>
      <vt:lpstr>Step 1: Identify the Price Corridor of the Mass cont.</vt:lpstr>
      <vt:lpstr>Step 2: Specify a Level Within the Price Corridor </vt:lpstr>
      <vt:lpstr>Step 2: Specify a Level Within the Price Corridor cont.</vt:lpstr>
      <vt:lpstr>From Strategic Pricing to Target Costing</vt:lpstr>
      <vt:lpstr>Model T. Ford</vt:lpstr>
      <vt:lpstr>PowerPoint Presentation</vt:lpstr>
      <vt:lpstr>Cost Target</vt:lpstr>
      <vt:lpstr>Streamlining and Cost Innovations</vt:lpstr>
      <vt:lpstr>Partnering</vt:lpstr>
      <vt:lpstr>Changing Price Model of the Industry</vt:lpstr>
      <vt:lpstr>Cost Target</vt:lpstr>
      <vt:lpstr>From Utility, Price, Cost to Adoption</vt:lpstr>
      <vt:lpstr>Employees</vt:lpstr>
      <vt:lpstr>Business Partners</vt:lpstr>
      <vt:lpstr>General Public</vt:lpstr>
      <vt:lpstr>Blue Ocean Idea Index (BOI)</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the Strategic Sequence Right Chapter 6 Blue Ocean Strategy</dc:title>
  <dc:creator>owner</dc:creator>
  <cp:lastModifiedBy>Ramon Gabriel Flores</cp:lastModifiedBy>
  <cp:revision>9</cp:revision>
  <dcterms:created xsi:type="dcterms:W3CDTF">2014-10-23T16:42:12Z</dcterms:created>
  <dcterms:modified xsi:type="dcterms:W3CDTF">2014-10-23T19:58:00Z</dcterms:modified>
</cp:coreProperties>
</file>