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527" autoAdjust="0"/>
  </p:normalViewPr>
  <p:slideViewPr>
    <p:cSldViewPr>
      <p:cViewPr varScale="1">
        <p:scale>
          <a:sx n="51" d="100"/>
          <a:sy n="51" d="100"/>
        </p:scale>
        <p:origin x="-22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09CFB-11E3-4683-89D1-09B182996C6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0D4B5213-5FD1-4100-8A4A-02F9C88B7D81}">
      <dgm:prSet phldrT="[Text]"/>
      <dgm:spPr/>
      <dgm:t>
        <a:bodyPr/>
        <a:lstStyle/>
        <a:p>
          <a:r>
            <a:rPr lang="en-US" dirty="0" smtClean="0"/>
            <a:t>The Four Organizational Hurdles to Strategy Execution</a:t>
          </a:r>
          <a:endParaRPr lang="en-US" dirty="0"/>
        </a:p>
      </dgm:t>
    </dgm:pt>
    <dgm:pt modelId="{5B20F930-63D3-4243-9481-2E17906063C9}" type="parTrans" cxnId="{17BDF674-9D64-4998-8912-418B10859E70}">
      <dgm:prSet/>
      <dgm:spPr/>
      <dgm:t>
        <a:bodyPr/>
        <a:lstStyle/>
        <a:p>
          <a:endParaRPr lang="en-US"/>
        </a:p>
      </dgm:t>
    </dgm:pt>
    <dgm:pt modelId="{F6DBB138-F7F8-413A-BCF8-C9CEF333AA41}" type="sibTrans" cxnId="{17BDF674-9D64-4998-8912-418B10859E70}">
      <dgm:prSet/>
      <dgm:spPr/>
      <dgm:t>
        <a:bodyPr/>
        <a:lstStyle/>
        <a:p>
          <a:endParaRPr lang="en-US"/>
        </a:p>
      </dgm:t>
    </dgm:pt>
    <dgm:pt modelId="{B56A232E-6CC6-4791-BAAC-99EDC0F0FB6A}">
      <dgm:prSet phldrT="[Text]"/>
      <dgm:spPr/>
      <dgm:t>
        <a:bodyPr/>
        <a:lstStyle/>
        <a:p>
          <a:r>
            <a:rPr lang="en-US" dirty="0" smtClean="0"/>
            <a:t>Cognitive </a:t>
          </a:r>
        </a:p>
        <a:p>
          <a:r>
            <a:rPr lang="en-US" dirty="0" smtClean="0"/>
            <a:t>An Organization wedded to the status quo</a:t>
          </a:r>
          <a:endParaRPr lang="en-US" dirty="0"/>
        </a:p>
      </dgm:t>
    </dgm:pt>
    <dgm:pt modelId="{D4108D3F-7B85-4E5C-A6CD-276DD5196835}" type="parTrans" cxnId="{96927B3E-FD78-4D14-AE36-FD4F69140C61}">
      <dgm:prSet/>
      <dgm:spPr/>
      <dgm:t>
        <a:bodyPr/>
        <a:lstStyle/>
        <a:p>
          <a:endParaRPr lang="en-US"/>
        </a:p>
      </dgm:t>
    </dgm:pt>
    <dgm:pt modelId="{148121E8-9DA0-4726-AA7B-C1A3BA87E1CB}" type="sibTrans" cxnId="{96927B3E-FD78-4D14-AE36-FD4F69140C61}">
      <dgm:prSet/>
      <dgm:spPr/>
      <dgm:t>
        <a:bodyPr/>
        <a:lstStyle/>
        <a:p>
          <a:endParaRPr lang="en-US"/>
        </a:p>
      </dgm:t>
    </dgm:pt>
    <dgm:pt modelId="{17EAB3FE-E5DE-4472-8528-245659002EF1}">
      <dgm:prSet phldrT="[Text]"/>
      <dgm:spPr/>
      <dgm:t>
        <a:bodyPr/>
        <a:lstStyle/>
        <a:p>
          <a:r>
            <a:rPr lang="en-US" dirty="0" smtClean="0"/>
            <a:t>Political</a:t>
          </a:r>
        </a:p>
        <a:p>
          <a:r>
            <a:rPr lang="en-US" dirty="0" smtClean="0"/>
            <a:t>Opposition from powerful vested interests</a:t>
          </a:r>
          <a:endParaRPr lang="en-US" dirty="0"/>
        </a:p>
      </dgm:t>
    </dgm:pt>
    <dgm:pt modelId="{879B4CD4-EB4E-4671-AF89-EBC58BEC9FB6}" type="parTrans" cxnId="{AAB01A84-03A5-4AED-9700-0F3A728D1D41}">
      <dgm:prSet/>
      <dgm:spPr/>
      <dgm:t>
        <a:bodyPr/>
        <a:lstStyle/>
        <a:p>
          <a:endParaRPr lang="en-US"/>
        </a:p>
      </dgm:t>
    </dgm:pt>
    <dgm:pt modelId="{270AD7FF-032A-4726-BBF7-49A3CB29B6A7}" type="sibTrans" cxnId="{AAB01A84-03A5-4AED-9700-0F3A728D1D41}">
      <dgm:prSet/>
      <dgm:spPr/>
      <dgm:t>
        <a:bodyPr/>
        <a:lstStyle/>
        <a:p>
          <a:endParaRPr lang="en-US"/>
        </a:p>
      </dgm:t>
    </dgm:pt>
    <dgm:pt modelId="{858383E4-E744-4654-A9C4-347DBA2BD7F5}">
      <dgm:prSet phldrT="[Text]"/>
      <dgm:spPr/>
      <dgm:t>
        <a:bodyPr/>
        <a:lstStyle/>
        <a:p>
          <a:r>
            <a:rPr lang="en-US" dirty="0" smtClean="0"/>
            <a:t>Motivational</a:t>
          </a:r>
        </a:p>
        <a:p>
          <a:r>
            <a:rPr lang="en-US" dirty="0" smtClean="0"/>
            <a:t>Unmotivated Staff</a:t>
          </a:r>
          <a:endParaRPr lang="en-US" dirty="0"/>
        </a:p>
      </dgm:t>
    </dgm:pt>
    <dgm:pt modelId="{541B345C-9E65-41BA-BBC6-F89EA2971422}" type="parTrans" cxnId="{126D136D-743A-44FC-B51F-B57929EEB49A}">
      <dgm:prSet/>
      <dgm:spPr/>
      <dgm:t>
        <a:bodyPr/>
        <a:lstStyle/>
        <a:p>
          <a:endParaRPr lang="en-US"/>
        </a:p>
      </dgm:t>
    </dgm:pt>
    <dgm:pt modelId="{BFE29987-5B6A-46B6-80E3-045CC3E42820}" type="sibTrans" cxnId="{126D136D-743A-44FC-B51F-B57929EEB49A}">
      <dgm:prSet/>
      <dgm:spPr/>
      <dgm:t>
        <a:bodyPr/>
        <a:lstStyle/>
        <a:p>
          <a:endParaRPr lang="en-US"/>
        </a:p>
      </dgm:t>
    </dgm:pt>
    <dgm:pt modelId="{19BAE0B2-8742-49C3-BAE1-5636B1D4C92B}">
      <dgm:prSet phldrT="[Text]"/>
      <dgm:spPr/>
      <dgm:t>
        <a:bodyPr/>
        <a:lstStyle/>
        <a:p>
          <a:r>
            <a:rPr lang="en-US" dirty="0" smtClean="0"/>
            <a:t>Resource</a:t>
          </a:r>
        </a:p>
        <a:p>
          <a:r>
            <a:rPr lang="en-US" dirty="0" smtClean="0"/>
            <a:t>Limited Resources</a:t>
          </a:r>
          <a:endParaRPr lang="en-US" dirty="0"/>
        </a:p>
      </dgm:t>
    </dgm:pt>
    <dgm:pt modelId="{E34D9ADE-35E7-47B1-A8D2-A501E75D6CA9}" type="parTrans" cxnId="{55C0E2D3-4025-4D7E-8715-8A61DB96ADF8}">
      <dgm:prSet/>
      <dgm:spPr/>
      <dgm:t>
        <a:bodyPr/>
        <a:lstStyle/>
        <a:p>
          <a:endParaRPr lang="en-US"/>
        </a:p>
      </dgm:t>
    </dgm:pt>
    <dgm:pt modelId="{C352CFB1-A551-455F-A29F-7F76727EF593}" type="sibTrans" cxnId="{55C0E2D3-4025-4D7E-8715-8A61DB96ADF8}">
      <dgm:prSet/>
      <dgm:spPr/>
      <dgm:t>
        <a:bodyPr/>
        <a:lstStyle/>
        <a:p>
          <a:endParaRPr lang="en-US"/>
        </a:p>
      </dgm:t>
    </dgm:pt>
    <dgm:pt modelId="{A730E7F5-2B25-435F-A838-CE6D2C8FD263}" type="pres">
      <dgm:prSet presAssocID="{1FD09CFB-11E3-4683-89D1-09B182996C6D}" presName="Name0" presStyleCnt="0">
        <dgm:presLayoutVars>
          <dgm:chMax val="1"/>
          <dgm:dir/>
          <dgm:animLvl val="ctr"/>
          <dgm:resizeHandles val="exact"/>
        </dgm:presLayoutVars>
      </dgm:prSet>
      <dgm:spPr/>
      <dgm:t>
        <a:bodyPr/>
        <a:lstStyle/>
        <a:p>
          <a:endParaRPr lang="en-US"/>
        </a:p>
      </dgm:t>
    </dgm:pt>
    <dgm:pt modelId="{DB611445-C7DA-4F63-8529-BD8CD6DC1F16}" type="pres">
      <dgm:prSet presAssocID="{0D4B5213-5FD1-4100-8A4A-02F9C88B7D81}" presName="centerShape" presStyleLbl="node0" presStyleIdx="0" presStyleCnt="1" custScaleX="108248" custScaleY="119216"/>
      <dgm:spPr/>
      <dgm:t>
        <a:bodyPr/>
        <a:lstStyle/>
        <a:p>
          <a:endParaRPr lang="en-US"/>
        </a:p>
      </dgm:t>
    </dgm:pt>
    <dgm:pt modelId="{6FDD572E-5621-4B30-AED5-CE0BEE5C3C47}" type="pres">
      <dgm:prSet presAssocID="{B56A232E-6CC6-4791-BAAC-99EDC0F0FB6A}" presName="node" presStyleLbl="node1" presStyleIdx="0" presStyleCnt="4" custScaleX="215126">
        <dgm:presLayoutVars>
          <dgm:bulletEnabled val="1"/>
        </dgm:presLayoutVars>
      </dgm:prSet>
      <dgm:spPr/>
      <dgm:t>
        <a:bodyPr/>
        <a:lstStyle/>
        <a:p>
          <a:endParaRPr lang="en-US"/>
        </a:p>
      </dgm:t>
    </dgm:pt>
    <dgm:pt modelId="{F8BD4BE5-84C6-41B3-B861-74EE9ED4E391}" type="pres">
      <dgm:prSet presAssocID="{B56A232E-6CC6-4791-BAAC-99EDC0F0FB6A}" presName="dummy" presStyleCnt="0"/>
      <dgm:spPr/>
    </dgm:pt>
    <dgm:pt modelId="{8AAF075F-5F75-4244-9A13-901F1B769C57}" type="pres">
      <dgm:prSet presAssocID="{148121E8-9DA0-4726-AA7B-C1A3BA87E1CB}" presName="sibTrans" presStyleLbl="sibTrans2D1" presStyleIdx="0" presStyleCnt="4" custScaleX="113358" custScaleY="103966"/>
      <dgm:spPr/>
      <dgm:t>
        <a:bodyPr/>
        <a:lstStyle/>
        <a:p>
          <a:endParaRPr lang="en-US"/>
        </a:p>
      </dgm:t>
    </dgm:pt>
    <dgm:pt modelId="{0A771DCE-B093-4E76-903B-E9476FD2F661}" type="pres">
      <dgm:prSet presAssocID="{17EAB3FE-E5DE-4472-8528-245659002EF1}" presName="node" presStyleLbl="node1" presStyleIdx="1" presStyleCnt="4" custScaleX="185349" custScaleY="134454" custRadScaleRad="119959" custRadScaleInc="0">
        <dgm:presLayoutVars>
          <dgm:bulletEnabled val="1"/>
        </dgm:presLayoutVars>
      </dgm:prSet>
      <dgm:spPr/>
      <dgm:t>
        <a:bodyPr/>
        <a:lstStyle/>
        <a:p>
          <a:endParaRPr lang="en-US"/>
        </a:p>
      </dgm:t>
    </dgm:pt>
    <dgm:pt modelId="{65B4898B-D1B3-4C5E-B616-F352E264B6A9}" type="pres">
      <dgm:prSet presAssocID="{17EAB3FE-E5DE-4472-8528-245659002EF1}" presName="dummy" presStyleCnt="0"/>
      <dgm:spPr/>
    </dgm:pt>
    <dgm:pt modelId="{0FCEC088-D7EB-458C-965F-961FC7604BC7}" type="pres">
      <dgm:prSet presAssocID="{270AD7FF-032A-4726-BBF7-49A3CB29B6A7}" presName="sibTrans" presStyleLbl="sibTrans2D1" presStyleIdx="1" presStyleCnt="4" custScaleX="116246" custScaleY="112630"/>
      <dgm:spPr/>
      <dgm:t>
        <a:bodyPr/>
        <a:lstStyle/>
        <a:p>
          <a:endParaRPr lang="en-US"/>
        </a:p>
      </dgm:t>
    </dgm:pt>
    <dgm:pt modelId="{DDD86C0E-D57C-4C1C-891E-A8FF7B38A8BB}" type="pres">
      <dgm:prSet presAssocID="{858383E4-E744-4654-A9C4-347DBA2BD7F5}" presName="node" presStyleLbl="node1" presStyleIdx="2" presStyleCnt="4" custScaleX="251004">
        <dgm:presLayoutVars>
          <dgm:bulletEnabled val="1"/>
        </dgm:presLayoutVars>
      </dgm:prSet>
      <dgm:spPr/>
      <dgm:t>
        <a:bodyPr/>
        <a:lstStyle/>
        <a:p>
          <a:endParaRPr lang="en-US"/>
        </a:p>
      </dgm:t>
    </dgm:pt>
    <dgm:pt modelId="{A0384CC0-D0C4-4DAC-B949-B58370EA6C0F}" type="pres">
      <dgm:prSet presAssocID="{858383E4-E744-4654-A9C4-347DBA2BD7F5}" presName="dummy" presStyleCnt="0"/>
      <dgm:spPr/>
    </dgm:pt>
    <dgm:pt modelId="{B34555E8-4308-4A5F-AD74-AE818B7305A0}" type="pres">
      <dgm:prSet presAssocID="{BFE29987-5B6A-46B6-80E3-045CC3E42820}" presName="sibTrans" presStyleLbl="sibTrans2D1" presStyleIdx="2" presStyleCnt="4" custScaleX="106127" custScaleY="106854"/>
      <dgm:spPr/>
      <dgm:t>
        <a:bodyPr/>
        <a:lstStyle/>
        <a:p>
          <a:endParaRPr lang="en-US"/>
        </a:p>
      </dgm:t>
    </dgm:pt>
    <dgm:pt modelId="{656F6E70-D79C-43B6-ACAF-01BDAF25128A}" type="pres">
      <dgm:prSet presAssocID="{19BAE0B2-8742-49C3-BAE1-5636B1D4C92B}" presName="node" presStyleLbl="node1" presStyleIdx="3" presStyleCnt="4" custScaleX="162905" custScaleY="134454" custRadScaleRad="108132" custRadScaleInc="0">
        <dgm:presLayoutVars>
          <dgm:bulletEnabled val="1"/>
        </dgm:presLayoutVars>
      </dgm:prSet>
      <dgm:spPr/>
      <dgm:t>
        <a:bodyPr/>
        <a:lstStyle/>
        <a:p>
          <a:endParaRPr lang="en-US"/>
        </a:p>
      </dgm:t>
    </dgm:pt>
    <dgm:pt modelId="{17F80A76-FBB3-431C-B2E3-C558F9E5530F}" type="pres">
      <dgm:prSet presAssocID="{19BAE0B2-8742-49C3-BAE1-5636B1D4C92B}" presName="dummy" presStyleCnt="0"/>
      <dgm:spPr/>
    </dgm:pt>
    <dgm:pt modelId="{B2A3AEA3-A36E-4366-8C66-45F679884CFB}" type="pres">
      <dgm:prSet presAssocID="{C352CFB1-A551-455F-A29F-7F76727EF593}" presName="sibTrans" presStyleLbl="sibTrans2D1" presStyleIdx="3" presStyleCnt="4" custScaleX="106127" custScaleY="103966"/>
      <dgm:spPr/>
      <dgm:t>
        <a:bodyPr/>
        <a:lstStyle/>
        <a:p>
          <a:endParaRPr lang="en-US"/>
        </a:p>
      </dgm:t>
    </dgm:pt>
  </dgm:ptLst>
  <dgm:cxnLst>
    <dgm:cxn modelId="{751AA58D-CADB-44CE-AA74-3C817584A670}" type="presOf" srcId="{17EAB3FE-E5DE-4472-8528-245659002EF1}" destId="{0A771DCE-B093-4E76-903B-E9476FD2F661}" srcOrd="0" destOrd="0" presId="urn:microsoft.com/office/officeart/2005/8/layout/radial6"/>
    <dgm:cxn modelId="{24A16E86-6439-49AD-9F56-D2730E386425}" type="presOf" srcId="{C352CFB1-A551-455F-A29F-7F76727EF593}" destId="{B2A3AEA3-A36E-4366-8C66-45F679884CFB}" srcOrd="0" destOrd="0" presId="urn:microsoft.com/office/officeart/2005/8/layout/radial6"/>
    <dgm:cxn modelId="{16E43C55-18CD-47C6-9B9C-8E9ACF7C50E7}" type="presOf" srcId="{19BAE0B2-8742-49C3-BAE1-5636B1D4C92B}" destId="{656F6E70-D79C-43B6-ACAF-01BDAF25128A}" srcOrd="0" destOrd="0" presId="urn:microsoft.com/office/officeart/2005/8/layout/radial6"/>
    <dgm:cxn modelId="{96927B3E-FD78-4D14-AE36-FD4F69140C61}" srcId="{0D4B5213-5FD1-4100-8A4A-02F9C88B7D81}" destId="{B56A232E-6CC6-4791-BAAC-99EDC0F0FB6A}" srcOrd="0" destOrd="0" parTransId="{D4108D3F-7B85-4E5C-A6CD-276DD5196835}" sibTransId="{148121E8-9DA0-4726-AA7B-C1A3BA87E1CB}"/>
    <dgm:cxn modelId="{55C0E2D3-4025-4D7E-8715-8A61DB96ADF8}" srcId="{0D4B5213-5FD1-4100-8A4A-02F9C88B7D81}" destId="{19BAE0B2-8742-49C3-BAE1-5636B1D4C92B}" srcOrd="3" destOrd="0" parTransId="{E34D9ADE-35E7-47B1-A8D2-A501E75D6CA9}" sibTransId="{C352CFB1-A551-455F-A29F-7F76727EF593}"/>
    <dgm:cxn modelId="{126D136D-743A-44FC-B51F-B57929EEB49A}" srcId="{0D4B5213-5FD1-4100-8A4A-02F9C88B7D81}" destId="{858383E4-E744-4654-A9C4-347DBA2BD7F5}" srcOrd="2" destOrd="0" parTransId="{541B345C-9E65-41BA-BBC6-F89EA2971422}" sibTransId="{BFE29987-5B6A-46B6-80E3-045CC3E42820}"/>
    <dgm:cxn modelId="{81E53341-4A46-4F1F-B253-F08594BB4B6F}" type="presOf" srcId="{B56A232E-6CC6-4791-BAAC-99EDC0F0FB6A}" destId="{6FDD572E-5621-4B30-AED5-CE0BEE5C3C47}" srcOrd="0" destOrd="0" presId="urn:microsoft.com/office/officeart/2005/8/layout/radial6"/>
    <dgm:cxn modelId="{3B79E323-4B32-4F8E-8DFD-7D89D50EBB97}" type="presOf" srcId="{0D4B5213-5FD1-4100-8A4A-02F9C88B7D81}" destId="{DB611445-C7DA-4F63-8529-BD8CD6DC1F16}" srcOrd="0" destOrd="0" presId="urn:microsoft.com/office/officeart/2005/8/layout/radial6"/>
    <dgm:cxn modelId="{17BDF674-9D64-4998-8912-418B10859E70}" srcId="{1FD09CFB-11E3-4683-89D1-09B182996C6D}" destId="{0D4B5213-5FD1-4100-8A4A-02F9C88B7D81}" srcOrd="0" destOrd="0" parTransId="{5B20F930-63D3-4243-9481-2E17906063C9}" sibTransId="{F6DBB138-F7F8-413A-BCF8-C9CEF333AA41}"/>
    <dgm:cxn modelId="{AAB01A84-03A5-4AED-9700-0F3A728D1D41}" srcId="{0D4B5213-5FD1-4100-8A4A-02F9C88B7D81}" destId="{17EAB3FE-E5DE-4472-8528-245659002EF1}" srcOrd="1" destOrd="0" parTransId="{879B4CD4-EB4E-4671-AF89-EBC58BEC9FB6}" sibTransId="{270AD7FF-032A-4726-BBF7-49A3CB29B6A7}"/>
    <dgm:cxn modelId="{63FA1929-4880-4025-8F28-C767498BB077}" type="presOf" srcId="{858383E4-E744-4654-A9C4-347DBA2BD7F5}" destId="{DDD86C0E-D57C-4C1C-891E-A8FF7B38A8BB}" srcOrd="0" destOrd="0" presId="urn:microsoft.com/office/officeart/2005/8/layout/radial6"/>
    <dgm:cxn modelId="{91B46776-3116-425A-9699-153216863F65}" type="presOf" srcId="{148121E8-9DA0-4726-AA7B-C1A3BA87E1CB}" destId="{8AAF075F-5F75-4244-9A13-901F1B769C57}" srcOrd="0" destOrd="0" presId="urn:microsoft.com/office/officeart/2005/8/layout/radial6"/>
    <dgm:cxn modelId="{96CC8783-B200-4006-8866-425F3819AF2C}" type="presOf" srcId="{270AD7FF-032A-4726-BBF7-49A3CB29B6A7}" destId="{0FCEC088-D7EB-458C-965F-961FC7604BC7}" srcOrd="0" destOrd="0" presId="urn:microsoft.com/office/officeart/2005/8/layout/radial6"/>
    <dgm:cxn modelId="{F67F485E-9145-4B37-A5C8-1BF5AA22C0AC}" type="presOf" srcId="{1FD09CFB-11E3-4683-89D1-09B182996C6D}" destId="{A730E7F5-2B25-435F-A838-CE6D2C8FD263}" srcOrd="0" destOrd="0" presId="urn:microsoft.com/office/officeart/2005/8/layout/radial6"/>
    <dgm:cxn modelId="{66917F0E-9713-47A4-A208-44E12876E2B4}" type="presOf" srcId="{BFE29987-5B6A-46B6-80E3-045CC3E42820}" destId="{B34555E8-4308-4A5F-AD74-AE818B7305A0}" srcOrd="0" destOrd="0" presId="urn:microsoft.com/office/officeart/2005/8/layout/radial6"/>
    <dgm:cxn modelId="{2496B851-71B5-4A7C-9B60-48EABCC1761F}" type="presParOf" srcId="{A730E7F5-2B25-435F-A838-CE6D2C8FD263}" destId="{DB611445-C7DA-4F63-8529-BD8CD6DC1F16}" srcOrd="0" destOrd="0" presId="urn:microsoft.com/office/officeart/2005/8/layout/radial6"/>
    <dgm:cxn modelId="{D3832780-0825-4D51-8934-5480FBB17ADA}" type="presParOf" srcId="{A730E7F5-2B25-435F-A838-CE6D2C8FD263}" destId="{6FDD572E-5621-4B30-AED5-CE0BEE5C3C47}" srcOrd="1" destOrd="0" presId="urn:microsoft.com/office/officeart/2005/8/layout/radial6"/>
    <dgm:cxn modelId="{F6747AB6-4F05-4F91-B99F-1650391792F6}" type="presParOf" srcId="{A730E7F5-2B25-435F-A838-CE6D2C8FD263}" destId="{F8BD4BE5-84C6-41B3-B861-74EE9ED4E391}" srcOrd="2" destOrd="0" presId="urn:microsoft.com/office/officeart/2005/8/layout/radial6"/>
    <dgm:cxn modelId="{C696073D-E0D7-47CD-B0D3-86758CE0937A}" type="presParOf" srcId="{A730E7F5-2B25-435F-A838-CE6D2C8FD263}" destId="{8AAF075F-5F75-4244-9A13-901F1B769C57}" srcOrd="3" destOrd="0" presId="urn:microsoft.com/office/officeart/2005/8/layout/radial6"/>
    <dgm:cxn modelId="{10CFD671-401F-4253-B5A2-6DA28B483187}" type="presParOf" srcId="{A730E7F5-2B25-435F-A838-CE6D2C8FD263}" destId="{0A771DCE-B093-4E76-903B-E9476FD2F661}" srcOrd="4" destOrd="0" presId="urn:microsoft.com/office/officeart/2005/8/layout/radial6"/>
    <dgm:cxn modelId="{47D18C45-7B01-4710-B775-5EDCBBBAC37D}" type="presParOf" srcId="{A730E7F5-2B25-435F-A838-CE6D2C8FD263}" destId="{65B4898B-D1B3-4C5E-B616-F352E264B6A9}" srcOrd="5" destOrd="0" presId="urn:microsoft.com/office/officeart/2005/8/layout/radial6"/>
    <dgm:cxn modelId="{8434C191-CD02-4B9C-AE3C-C7617743EEF7}" type="presParOf" srcId="{A730E7F5-2B25-435F-A838-CE6D2C8FD263}" destId="{0FCEC088-D7EB-458C-965F-961FC7604BC7}" srcOrd="6" destOrd="0" presId="urn:microsoft.com/office/officeart/2005/8/layout/radial6"/>
    <dgm:cxn modelId="{4D1AD6A1-2AA9-49A5-A447-6BA89F632CDC}" type="presParOf" srcId="{A730E7F5-2B25-435F-A838-CE6D2C8FD263}" destId="{DDD86C0E-D57C-4C1C-891E-A8FF7B38A8BB}" srcOrd="7" destOrd="0" presId="urn:microsoft.com/office/officeart/2005/8/layout/radial6"/>
    <dgm:cxn modelId="{A638B407-6DA0-4EEF-A283-53F3E9004277}" type="presParOf" srcId="{A730E7F5-2B25-435F-A838-CE6D2C8FD263}" destId="{A0384CC0-D0C4-4DAC-B949-B58370EA6C0F}" srcOrd="8" destOrd="0" presId="urn:microsoft.com/office/officeart/2005/8/layout/radial6"/>
    <dgm:cxn modelId="{60265F75-A518-4390-95C9-6D588C7B427B}" type="presParOf" srcId="{A730E7F5-2B25-435F-A838-CE6D2C8FD263}" destId="{B34555E8-4308-4A5F-AD74-AE818B7305A0}" srcOrd="9" destOrd="0" presId="urn:microsoft.com/office/officeart/2005/8/layout/radial6"/>
    <dgm:cxn modelId="{57733310-4EC2-4F78-ADE5-0CFF8C9B780C}" type="presParOf" srcId="{A730E7F5-2B25-435F-A838-CE6D2C8FD263}" destId="{656F6E70-D79C-43B6-ACAF-01BDAF25128A}" srcOrd="10" destOrd="0" presId="urn:microsoft.com/office/officeart/2005/8/layout/radial6"/>
    <dgm:cxn modelId="{241C7BF1-F2D4-4261-8041-132809075449}" type="presParOf" srcId="{A730E7F5-2B25-435F-A838-CE6D2C8FD263}" destId="{17F80A76-FBB3-431C-B2E3-C558F9E5530F}" srcOrd="11" destOrd="0" presId="urn:microsoft.com/office/officeart/2005/8/layout/radial6"/>
    <dgm:cxn modelId="{03BE230C-F313-4D7A-AD3E-ECB158FFD6CA}" type="presParOf" srcId="{A730E7F5-2B25-435F-A838-CE6D2C8FD263}" destId="{B2A3AEA3-A36E-4366-8C66-45F679884CFB}"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3AEA3-A36E-4366-8C66-45F679884CFB}">
      <dsp:nvSpPr>
        <dsp:cNvPr id="0" name=""/>
        <dsp:cNvSpPr/>
      </dsp:nvSpPr>
      <dsp:spPr>
        <a:xfrm>
          <a:off x="1466791" y="677275"/>
          <a:ext cx="5600413" cy="5486375"/>
        </a:xfrm>
        <a:prstGeom prst="blockArc">
          <a:avLst>
            <a:gd name="adj1" fmla="val 10788613"/>
            <a:gd name="adj2" fmla="val 16479886"/>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4555E8-4308-4A5F-AD74-AE818B7305A0}">
      <dsp:nvSpPr>
        <dsp:cNvPr id="0" name=""/>
        <dsp:cNvSpPr/>
      </dsp:nvSpPr>
      <dsp:spPr>
        <a:xfrm>
          <a:off x="1466791" y="618148"/>
          <a:ext cx="5600413" cy="5638777"/>
        </a:xfrm>
        <a:prstGeom prst="blockArc">
          <a:avLst>
            <a:gd name="adj1" fmla="val 5120114"/>
            <a:gd name="adj2" fmla="val 10811387"/>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CEC088-D7EB-458C-965F-961FC7604BC7}">
      <dsp:nvSpPr>
        <dsp:cNvPr id="0" name=""/>
        <dsp:cNvSpPr/>
      </dsp:nvSpPr>
      <dsp:spPr>
        <a:xfrm>
          <a:off x="1924324" y="509170"/>
          <a:ext cx="6134401" cy="5943582"/>
        </a:xfrm>
        <a:prstGeom prst="blockArc">
          <a:avLst>
            <a:gd name="adj1" fmla="val 21530687"/>
            <a:gd name="adj2" fmla="val 6091478"/>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AF075F-5F75-4244-9A13-901F1B769C57}">
      <dsp:nvSpPr>
        <dsp:cNvPr id="0" name=""/>
        <dsp:cNvSpPr/>
      </dsp:nvSpPr>
      <dsp:spPr>
        <a:xfrm>
          <a:off x="2000525" y="633850"/>
          <a:ext cx="5981999" cy="5486375"/>
        </a:xfrm>
        <a:prstGeom prst="blockArc">
          <a:avLst>
            <a:gd name="adj1" fmla="val 15508522"/>
            <a:gd name="adj2" fmla="val 69313"/>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611445-C7DA-4F63-8529-BD8CD6DC1F16}">
      <dsp:nvSpPr>
        <dsp:cNvPr id="0" name=""/>
        <dsp:cNvSpPr/>
      </dsp:nvSpPr>
      <dsp:spPr>
        <a:xfrm>
          <a:off x="3161996" y="1981196"/>
          <a:ext cx="2629208" cy="28956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The Four Organizational Hurdles to Strategy Execution</a:t>
          </a:r>
          <a:endParaRPr lang="en-US" sz="2100" kern="1200" dirty="0"/>
        </a:p>
      </dsp:txBody>
      <dsp:txXfrm>
        <a:off x="3547035" y="2405248"/>
        <a:ext cx="1859130" cy="2047503"/>
      </dsp:txXfrm>
    </dsp:sp>
    <dsp:sp modelId="{6FDD572E-5621-4B30-AED5-CE0BEE5C3C47}">
      <dsp:nvSpPr>
        <dsp:cNvPr id="0" name=""/>
        <dsp:cNvSpPr/>
      </dsp:nvSpPr>
      <dsp:spPr>
        <a:xfrm>
          <a:off x="2647801" y="1558"/>
          <a:ext cx="3657599" cy="17002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Cognitive </a:t>
          </a:r>
        </a:p>
        <a:p>
          <a:pPr lvl="0" algn="ctr" defTabSz="844550">
            <a:lnSpc>
              <a:spcPct val="90000"/>
            </a:lnSpc>
            <a:spcBef>
              <a:spcPct val="0"/>
            </a:spcBef>
            <a:spcAft>
              <a:spcPct val="35000"/>
            </a:spcAft>
          </a:pPr>
          <a:r>
            <a:rPr lang="en-US" sz="1900" kern="1200" dirty="0" smtClean="0"/>
            <a:t>An Organization wedded to the status quo</a:t>
          </a:r>
          <a:endParaRPr lang="en-US" sz="1900" kern="1200" dirty="0"/>
        </a:p>
      </dsp:txBody>
      <dsp:txXfrm>
        <a:off x="3183444" y="250548"/>
        <a:ext cx="2586313" cy="1202232"/>
      </dsp:txXfrm>
    </dsp:sp>
    <dsp:sp modelId="{0A771DCE-B093-4E76-903B-E9476FD2F661}">
      <dsp:nvSpPr>
        <dsp:cNvPr id="0" name=""/>
        <dsp:cNvSpPr/>
      </dsp:nvSpPr>
      <dsp:spPr>
        <a:xfrm>
          <a:off x="5992673" y="2285998"/>
          <a:ext cx="3151326" cy="22860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Political</a:t>
          </a:r>
        </a:p>
        <a:p>
          <a:pPr lvl="0" algn="ctr" defTabSz="844550">
            <a:lnSpc>
              <a:spcPct val="90000"/>
            </a:lnSpc>
            <a:spcBef>
              <a:spcPct val="0"/>
            </a:spcBef>
            <a:spcAft>
              <a:spcPct val="35000"/>
            </a:spcAft>
          </a:pPr>
          <a:r>
            <a:rPr lang="en-US" sz="1900" kern="1200" dirty="0" smtClean="0"/>
            <a:t>Opposition from powerful vested interests</a:t>
          </a:r>
          <a:endParaRPr lang="en-US" sz="1900" kern="1200" dirty="0"/>
        </a:p>
      </dsp:txBody>
      <dsp:txXfrm>
        <a:off x="6454174" y="2620775"/>
        <a:ext cx="2228324" cy="1616449"/>
      </dsp:txXfrm>
    </dsp:sp>
    <dsp:sp modelId="{DDD86C0E-D57C-4C1C-891E-A8FF7B38A8BB}">
      <dsp:nvSpPr>
        <dsp:cNvPr id="0" name=""/>
        <dsp:cNvSpPr/>
      </dsp:nvSpPr>
      <dsp:spPr>
        <a:xfrm>
          <a:off x="2342800" y="5156229"/>
          <a:ext cx="4267601" cy="17002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Motivational</a:t>
          </a:r>
        </a:p>
        <a:p>
          <a:pPr lvl="0" algn="ctr" defTabSz="844550">
            <a:lnSpc>
              <a:spcPct val="90000"/>
            </a:lnSpc>
            <a:spcBef>
              <a:spcPct val="0"/>
            </a:spcBef>
            <a:spcAft>
              <a:spcPct val="35000"/>
            </a:spcAft>
          </a:pPr>
          <a:r>
            <a:rPr lang="en-US" sz="1900" kern="1200" dirty="0" smtClean="0"/>
            <a:t>Unmotivated Staff</a:t>
          </a:r>
          <a:endParaRPr lang="en-US" sz="1900" kern="1200" dirty="0"/>
        </a:p>
      </dsp:txBody>
      <dsp:txXfrm>
        <a:off x="2967776" y="5405219"/>
        <a:ext cx="3017649" cy="1202232"/>
      </dsp:txXfrm>
    </dsp:sp>
    <dsp:sp modelId="{656F6E70-D79C-43B6-ACAF-01BDAF25128A}">
      <dsp:nvSpPr>
        <dsp:cNvPr id="0" name=""/>
        <dsp:cNvSpPr/>
      </dsp:nvSpPr>
      <dsp:spPr>
        <a:xfrm>
          <a:off x="304811" y="2285998"/>
          <a:ext cx="2769731" cy="22860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Resource</a:t>
          </a:r>
        </a:p>
        <a:p>
          <a:pPr lvl="0" algn="ctr" defTabSz="844550">
            <a:lnSpc>
              <a:spcPct val="90000"/>
            </a:lnSpc>
            <a:spcBef>
              <a:spcPct val="0"/>
            </a:spcBef>
            <a:spcAft>
              <a:spcPct val="35000"/>
            </a:spcAft>
          </a:pPr>
          <a:r>
            <a:rPr lang="en-US" sz="1900" kern="1200" dirty="0" smtClean="0"/>
            <a:t>Limited Resources</a:t>
          </a:r>
          <a:endParaRPr lang="en-US" sz="1900" kern="1200" dirty="0"/>
        </a:p>
      </dsp:txBody>
      <dsp:txXfrm>
        <a:off x="710429" y="2620775"/>
        <a:ext cx="1958495" cy="161644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BADA85-A0FB-41CA-B8BD-087F54BA354D}" type="datetimeFigureOut">
              <a:rPr lang="en-US" smtClean="0"/>
              <a:pPr/>
              <a:t>10/30/14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C04E72-672E-452B-BD0F-555CF3E13369}" type="slidenum">
              <a:rPr lang="en-US" smtClean="0"/>
              <a:pPr/>
              <a:t>‹#›</a:t>
            </a:fld>
            <a:endParaRPr lang="en-US"/>
          </a:p>
        </p:txBody>
      </p:sp>
    </p:spTree>
    <p:extLst>
      <p:ext uri="{BB962C8B-B14F-4D97-AF65-F5344CB8AC3E}">
        <p14:creationId xmlns:p14="http://schemas.microsoft.com/office/powerpoint/2010/main" val="2497455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04E72-672E-452B-BD0F-555CF3E1336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25908C-803D-4E73-B0CE-FCBCF3451674}" type="slidenum">
              <a:rPr lang="en-US" smtClean="0"/>
              <a:t>24</a:t>
            </a:fld>
            <a:endParaRPr lang="en-US"/>
          </a:p>
        </p:txBody>
      </p:sp>
    </p:spTree>
    <p:extLst>
      <p:ext uri="{BB962C8B-B14F-4D97-AF65-F5344CB8AC3E}">
        <p14:creationId xmlns:p14="http://schemas.microsoft.com/office/powerpoint/2010/main" val="3696404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Companies</a:t>
            </a:r>
            <a:r>
              <a:rPr lang="en-US" baseline="0" dirty="0" smtClean="0"/>
              <a:t> have to let go of conventional wisdom because its effecting change from </a:t>
            </a:r>
            <a:r>
              <a:rPr lang="en-US" baseline="0" dirty="0" err="1" smtClean="0"/>
              <a:t>occuring</a:t>
            </a:r>
            <a:r>
              <a:rPr lang="en-US" baseline="0" dirty="0" smtClean="0"/>
              <a:t>. Conventional wisdom asserts that the greater the change, the greater the resources and time you will need to bring about results, instead flip that conventional wisdom, and go to the tipping point leadership. This allows you to overcome these four hurdles fast and at low cost while winning employees backing in executing a break from the status quo</a:t>
            </a:r>
            <a:endParaRPr lang="en-US" dirty="0"/>
          </a:p>
        </p:txBody>
      </p:sp>
      <p:sp>
        <p:nvSpPr>
          <p:cNvPr id="4" name="Slide Number Placeholder 3"/>
          <p:cNvSpPr>
            <a:spLocks noGrp="1"/>
          </p:cNvSpPr>
          <p:nvPr>
            <p:ph type="sldNum" sz="quarter" idx="10"/>
          </p:nvPr>
        </p:nvSpPr>
        <p:spPr/>
        <p:txBody>
          <a:bodyPr/>
          <a:lstStyle/>
          <a:p>
            <a:fld id="{56C04E72-672E-452B-BD0F-555CF3E1336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Strapped</a:t>
            </a:r>
            <a:r>
              <a:rPr lang="en-US" baseline="0" dirty="0" smtClean="0"/>
              <a:t> for cash , wedded to the status quo unmotivated and underpaid, unhappy customers (citizens of new </a:t>
            </a:r>
            <a:r>
              <a:rPr lang="en-US" baseline="0" dirty="0" err="1" smtClean="0"/>
              <a:t>york</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6C04E72-672E-452B-BD0F-555CF3E1336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04E72-672E-452B-BD0F-555CF3E1336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04E72-672E-452B-BD0F-555CF3E1336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C04E72-672E-452B-BD0F-555CF3E13369}" type="slidenum">
              <a:rPr lang="en-US" smtClean="0"/>
              <a:pPr/>
              <a:t>6</a:t>
            </a:fld>
            <a:endParaRPr lang="en-US"/>
          </a:p>
        </p:txBody>
      </p:sp>
    </p:spTree>
    <p:extLst>
      <p:ext uri="{BB962C8B-B14F-4D97-AF65-F5344CB8AC3E}">
        <p14:creationId xmlns:p14="http://schemas.microsoft.com/office/powerpoint/2010/main" val="1656503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a company can have the best team in the world and they</a:t>
            </a:r>
            <a:r>
              <a:rPr lang="en-US" baseline="0" dirty="0" smtClean="0"/>
              <a:t> can be the most efficient as well, there as still some things a company has to deal with in the behind the scenes part. Take politics for example. It’s a touchy subject and even if a company isn’t biased there will always be some kind of political problem. Either with in the company or externally. There are three main factors that can influence politics; angels, devils, and </a:t>
            </a:r>
            <a:r>
              <a:rPr lang="en-US" baseline="0" dirty="0" err="1" smtClean="0"/>
              <a:t>consigliere</a:t>
            </a:r>
            <a:r>
              <a:rPr lang="en-US" baseline="0" dirty="0" smtClean="0"/>
              <a:t>. Angels are the people that have the most to gain from the strategic shift. Devils are the ones who have the most to lose from it. A </a:t>
            </a:r>
            <a:r>
              <a:rPr lang="en-US" baseline="0" dirty="0" err="1" smtClean="0"/>
              <a:t>consigliere</a:t>
            </a:r>
            <a:r>
              <a:rPr lang="en-US" baseline="0" dirty="0" smtClean="0"/>
              <a:t> is a politically adept but highly respected insider who knows in advance all the land mines, including who will fight you and who will support you. In the rest of my part of the presentation I will be analyzing main points that tipping point leaders focus on to overcome political hurdles.   </a:t>
            </a:r>
            <a:endParaRPr lang="en-US" dirty="0"/>
          </a:p>
        </p:txBody>
      </p:sp>
      <p:sp>
        <p:nvSpPr>
          <p:cNvPr id="4" name="Slide Number Placeholder 3"/>
          <p:cNvSpPr>
            <a:spLocks noGrp="1"/>
          </p:cNvSpPr>
          <p:nvPr>
            <p:ph type="sldNum" sz="quarter" idx="10"/>
          </p:nvPr>
        </p:nvSpPr>
        <p:spPr/>
        <p:txBody>
          <a:bodyPr/>
          <a:lstStyle/>
          <a:p>
            <a:fld id="{3525908C-803D-4E73-B0CE-FCBCF3451674}" type="slidenum">
              <a:rPr lang="en-US" smtClean="0"/>
              <a:t>21</a:t>
            </a:fld>
            <a:endParaRPr lang="en-US"/>
          </a:p>
        </p:txBody>
      </p:sp>
    </p:spTree>
    <p:extLst>
      <p:ext uri="{BB962C8B-B14F-4D97-AF65-F5344CB8AC3E}">
        <p14:creationId xmlns:p14="http://schemas.microsoft.com/office/powerpoint/2010/main" val="1071905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start off most leaders</a:t>
            </a:r>
            <a:r>
              <a:rPr lang="en-US" baseline="0" dirty="0" smtClean="0"/>
              <a:t> while choosing their team consider people with marketing, operations, and finance attributes that will help aid the company. Tipping point leaders go an extra step trying to find a </a:t>
            </a:r>
            <a:r>
              <a:rPr lang="en-US" baseline="0" dirty="0" err="1" smtClean="0"/>
              <a:t>consigliere</a:t>
            </a:r>
            <a:r>
              <a:rPr lang="en-US" baseline="0" dirty="0" smtClean="0"/>
              <a:t>. They know that if they have this kind of person on their side, it will help reduce problems that may appear in the future.  For example, William Bratton, from NYPD, always made sure that he had a insider in his top management team. Bratton and </a:t>
            </a:r>
            <a:r>
              <a:rPr lang="en-US" baseline="0" dirty="0" err="1" smtClean="0"/>
              <a:t>Timoney</a:t>
            </a:r>
            <a:r>
              <a:rPr lang="en-US" baseline="0" dirty="0" smtClean="0"/>
              <a:t> work side by side. </a:t>
            </a:r>
            <a:r>
              <a:rPr lang="en-US" baseline="0" dirty="0" err="1" smtClean="0"/>
              <a:t>Timoney</a:t>
            </a:r>
            <a:r>
              <a:rPr lang="en-US" baseline="0" dirty="0" smtClean="0"/>
              <a:t> knew all the ropes and was highly respected due to his 20 years in different ranks. One of the main helps that </a:t>
            </a:r>
            <a:r>
              <a:rPr lang="en-US" baseline="0" dirty="0" err="1" smtClean="0"/>
              <a:t>Timoney</a:t>
            </a:r>
            <a:r>
              <a:rPr lang="en-US" baseline="0" dirty="0" smtClean="0"/>
              <a:t> gave Bratton was that he told his who on the top team would side with him and who wouldn’t when he knew Bratton wanted to implement something new in the police department.   </a:t>
            </a:r>
            <a:endParaRPr lang="en-US" dirty="0"/>
          </a:p>
        </p:txBody>
      </p:sp>
      <p:sp>
        <p:nvSpPr>
          <p:cNvPr id="4" name="Slide Number Placeholder 3"/>
          <p:cNvSpPr>
            <a:spLocks noGrp="1"/>
          </p:cNvSpPr>
          <p:nvPr>
            <p:ph type="sldNum" sz="quarter" idx="10"/>
          </p:nvPr>
        </p:nvSpPr>
        <p:spPr/>
        <p:txBody>
          <a:bodyPr/>
          <a:lstStyle/>
          <a:p>
            <a:fld id="{3525908C-803D-4E73-B0CE-FCBCF3451674}" type="slidenum">
              <a:rPr lang="en-US" smtClean="0"/>
              <a:t>22</a:t>
            </a:fld>
            <a:endParaRPr lang="en-US"/>
          </a:p>
        </p:txBody>
      </p:sp>
    </p:spTree>
    <p:extLst>
      <p:ext uri="{BB962C8B-B14F-4D97-AF65-F5344CB8AC3E}">
        <p14:creationId xmlns:p14="http://schemas.microsoft.com/office/powerpoint/2010/main" val="1901187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5908C-803D-4E73-B0CE-FCBCF3451674}" type="slidenum">
              <a:rPr lang="en-US" smtClean="0"/>
              <a:t>23</a:t>
            </a:fld>
            <a:endParaRPr lang="en-US"/>
          </a:p>
        </p:txBody>
      </p:sp>
    </p:spTree>
    <p:extLst>
      <p:ext uri="{BB962C8B-B14F-4D97-AF65-F5344CB8AC3E}">
        <p14:creationId xmlns:p14="http://schemas.microsoft.com/office/powerpoint/2010/main" val="2756115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3E4AB4-5788-4F7F-AEB0-A3173364D1CC}" type="datetimeFigureOut">
              <a:rPr lang="en-US" smtClean="0"/>
              <a:pPr/>
              <a:t>10/30/14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AD67B24-32A1-47CF-98D4-CB72D522E1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E4AB4-5788-4F7F-AEB0-A3173364D1CC}"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67B24-32A1-47CF-98D4-CB72D522E1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E4AB4-5788-4F7F-AEB0-A3173364D1CC}"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67B24-32A1-47CF-98D4-CB72D522E1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E4AB4-5788-4F7F-AEB0-A3173364D1CC}"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67B24-32A1-47CF-98D4-CB72D522E1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3E4AB4-5788-4F7F-AEB0-A3173364D1CC}"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67B24-32A1-47CF-98D4-CB72D522E1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3E4AB4-5788-4F7F-AEB0-A3173364D1CC}" type="datetimeFigureOut">
              <a:rPr lang="en-US" smtClean="0"/>
              <a:pPr/>
              <a:t>10/30/14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67B24-32A1-47CF-98D4-CB72D522E1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3E4AB4-5788-4F7F-AEB0-A3173364D1CC}" type="datetimeFigureOut">
              <a:rPr lang="en-US" smtClean="0"/>
              <a:pPr/>
              <a:t>10/30/14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67B24-32A1-47CF-98D4-CB72D522E1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3E4AB4-5788-4F7F-AEB0-A3173364D1CC}" type="datetimeFigureOut">
              <a:rPr lang="en-US" smtClean="0"/>
              <a:pPr/>
              <a:t>10/30/14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67B24-32A1-47CF-98D4-CB72D522E1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E4AB4-5788-4F7F-AEB0-A3173364D1CC}" type="datetimeFigureOut">
              <a:rPr lang="en-US" smtClean="0"/>
              <a:pPr/>
              <a:t>10/30/14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67B24-32A1-47CF-98D4-CB72D522E1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3E4AB4-5788-4F7F-AEB0-A3173364D1CC}" type="datetimeFigureOut">
              <a:rPr lang="en-US" smtClean="0"/>
              <a:pPr/>
              <a:t>10/30/14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67B24-32A1-47CF-98D4-CB72D522E1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3E4AB4-5788-4F7F-AEB0-A3173364D1CC}" type="datetimeFigureOut">
              <a:rPr lang="en-US" smtClean="0"/>
              <a:pPr/>
              <a:t>10/30/14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AD67B24-32A1-47CF-98D4-CB72D522E18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3E4AB4-5788-4F7F-AEB0-A3173364D1CC}" type="datetimeFigureOut">
              <a:rPr lang="en-US" smtClean="0"/>
              <a:pPr/>
              <a:t>10/30/14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D67B24-32A1-47CF-98D4-CB72D522E18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7</a:t>
            </a:r>
            <a:br>
              <a:rPr lang="en-US" dirty="0" smtClean="0"/>
            </a:br>
            <a:r>
              <a:rPr lang="en-US" dirty="0" smtClean="0"/>
              <a:t>Overcome Key Organizational Hurdles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Jacqueline Torres</a:t>
            </a:r>
          </a:p>
          <a:p>
            <a:r>
              <a:rPr lang="en-US" dirty="0" err="1" smtClean="0"/>
              <a:t>Carly</a:t>
            </a:r>
            <a:r>
              <a:rPr lang="en-US" dirty="0" smtClean="0"/>
              <a:t> Pyle</a:t>
            </a:r>
          </a:p>
          <a:p>
            <a:r>
              <a:rPr lang="en-US" dirty="0" smtClean="0"/>
              <a:t>Olivia Garcia</a:t>
            </a:r>
          </a:p>
          <a:p>
            <a:r>
              <a:rPr lang="en-US" dirty="0" smtClean="0"/>
              <a:t>Gabriel Flores</a:t>
            </a:r>
          </a:p>
          <a:p>
            <a:r>
              <a:rPr lang="en-US" dirty="0" smtClean="0"/>
              <a:t>Gabriella Cabello</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Ride the “Electric Sewer” </a:t>
            </a:r>
            <a:endParaRPr lang="en-US" dirty="0"/>
          </a:p>
        </p:txBody>
      </p:sp>
      <p:sp>
        <p:nvSpPr>
          <p:cNvPr id="3" name="Content Placeholder 2"/>
          <p:cNvSpPr>
            <a:spLocks noGrp="1"/>
          </p:cNvSpPr>
          <p:nvPr>
            <p:ph sz="half" idx="1"/>
          </p:nvPr>
        </p:nvSpPr>
        <p:spPr/>
        <p:txBody>
          <a:bodyPr>
            <a:normAutofit/>
          </a:bodyPr>
          <a:lstStyle/>
          <a:p>
            <a:r>
              <a:rPr lang="en-US" dirty="0" smtClean="0"/>
              <a:t>To Break the status quo, employees must come face-to-face with worst operational problems </a:t>
            </a:r>
          </a:p>
          <a:p>
            <a:r>
              <a:rPr lang="en-US" dirty="0" smtClean="0"/>
              <a:t>Shocking, inescapable, but actionable </a:t>
            </a:r>
          </a:p>
          <a:p>
            <a:r>
              <a:rPr lang="en-US" dirty="0" smtClean="0"/>
              <a:t>“Reeked of fear” </a:t>
            </a:r>
          </a:p>
          <a:p>
            <a:r>
              <a:rPr lang="en-US" dirty="0" smtClean="0"/>
              <a:t>Showing worst reality to your superiors can shift mindset fast </a:t>
            </a:r>
          </a:p>
          <a:p>
            <a:endParaRPr lang="en-US" dirty="0"/>
          </a:p>
        </p:txBody>
      </p:sp>
      <p:pic>
        <p:nvPicPr>
          <p:cNvPr id="6" name="Content Placeholder 5"/>
          <p:cNvPicPr>
            <a:picLocks noGrp="1" noChangeAspect="1"/>
          </p:cNvPicPr>
          <p:nvPr>
            <p:ph sz="half" idx="2"/>
          </p:nvPr>
        </p:nvPicPr>
        <p:blipFill>
          <a:blip r:embed="rId2"/>
          <a:srcRect t="14122" b="14122"/>
          <a:stretch>
            <a:fillRect/>
          </a:stretch>
        </p:blipFill>
        <p:spPr/>
      </p:pic>
    </p:spTree>
    <p:extLst>
      <p:ext uri="{BB962C8B-B14F-4D97-AF65-F5344CB8AC3E}">
        <p14:creationId xmlns:p14="http://schemas.microsoft.com/office/powerpoint/2010/main" val="24447941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Meet with Disgruntled Customers</a:t>
            </a:r>
            <a:endParaRPr lang="en-US" dirty="0"/>
          </a:p>
        </p:txBody>
      </p:sp>
      <p:sp>
        <p:nvSpPr>
          <p:cNvPr id="3" name="Content Placeholder 2"/>
          <p:cNvSpPr>
            <a:spLocks noGrp="1"/>
          </p:cNvSpPr>
          <p:nvPr>
            <p:ph idx="1"/>
          </p:nvPr>
        </p:nvSpPr>
        <p:spPr/>
        <p:txBody>
          <a:bodyPr/>
          <a:lstStyle/>
          <a:p>
            <a:r>
              <a:rPr lang="en-US" dirty="0" smtClean="0"/>
              <a:t>Listen to your disgruntled customers firsthand</a:t>
            </a:r>
          </a:p>
          <a:p>
            <a:r>
              <a:rPr lang="en-US" dirty="0" smtClean="0"/>
              <a:t>Boston’s Police District 4- housed the Symphony Hall, Christian Science Mother Church </a:t>
            </a:r>
          </a:p>
          <a:p>
            <a:r>
              <a:rPr lang="en-US" dirty="0" smtClean="0"/>
              <a:t>Community in downward spiral </a:t>
            </a:r>
          </a:p>
          <a:p>
            <a:r>
              <a:rPr lang="en-US" dirty="0" smtClean="0"/>
              <a:t>Few felt endangered by large crimes </a:t>
            </a:r>
          </a:p>
          <a:p>
            <a:r>
              <a:rPr lang="en-US" dirty="0" smtClean="0"/>
              <a:t>“Broken Windows”  </a:t>
            </a:r>
            <a:endParaRPr lang="en-US" dirty="0"/>
          </a:p>
        </p:txBody>
      </p:sp>
    </p:spTree>
    <p:extLst>
      <p:ext uri="{BB962C8B-B14F-4D97-AF65-F5344CB8AC3E}">
        <p14:creationId xmlns:p14="http://schemas.microsoft.com/office/powerpoint/2010/main" val="33763910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When you want a need for a strategic shift and break from the status quo? </a:t>
            </a:r>
            <a:endParaRPr lang="en-US" dirty="0"/>
          </a:p>
        </p:txBody>
      </p:sp>
      <p:sp>
        <p:nvSpPr>
          <p:cNvPr id="3" name="Content Placeholder 2"/>
          <p:cNvSpPr>
            <a:spLocks noGrp="1"/>
          </p:cNvSpPr>
          <p:nvPr>
            <p:ph idx="1"/>
          </p:nvPr>
        </p:nvSpPr>
        <p:spPr>
          <a:xfrm>
            <a:off x="457200" y="2209800"/>
            <a:ext cx="8229600" cy="4389120"/>
          </a:xfrm>
        </p:spPr>
        <p:txBody>
          <a:bodyPr/>
          <a:lstStyle/>
          <a:p>
            <a:r>
              <a:rPr lang="en-US" dirty="0" smtClean="0"/>
              <a:t>Break the case with numbers?</a:t>
            </a:r>
          </a:p>
          <a:p>
            <a:r>
              <a:rPr lang="en-US" dirty="0" smtClean="0"/>
              <a:t>Make managers and employees come face-to-face with worst operational problems?</a:t>
            </a:r>
          </a:p>
          <a:p>
            <a:r>
              <a:rPr lang="en-US" dirty="0" smtClean="0"/>
              <a:t>Listen to disgruntled customers? </a:t>
            </a:r>
          </a:p>
          <a:p>
            <a:r>
              <a:rPr lang="en-US" dirty="0" smtClean="0"/>
              <a:t>Outsource your eyes and send out market research questionnaires? </a:t>
            </a:r>
          </a:p>
          <a:p>
            <a:endParaRPr lang="en-US" dirty="0"/>
          </a:p>
        </p:txBody>
      </p:sp>
    </p:spTree>
    <p:extLst>
      <p:ext uri="{BB962C8B-B14F-4D97-AF65-F5344CB8AC3E}">
        <p14:creationId xmlns:p14="http://schemas.microsoft.com/office/powerpoint/2010/main" val="9036619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 the Resource Hurdle  </a:t>
            </a:r>
            <a:endParaRPr lang="en-US" dirty="0"/>
          </a:p>
        </p:txBody>
      </p:sp>
      <p:sp>
        <p:nvSpPr>
          <p:cNvPr id="3" name="Content Placeholder 2"/>
          <p:cNvSpPr>
            <a:spLocks noGrp="1"/>
          </p:cNvSpPr>
          <p:nvPr>
            <p:ph idx="1"/>
          </p:nvPr>
        </p:nvSpPr>
        <p:spPr/>
        <p:txBody>
          <a:bodyPr/>
          <a:lstStyle/>
          <a:p>
            <a:r>
              <a:rPr lang="en-US" dirty="0" smtClean="0"/>
              <a:t>Hot Spots – low resources but high potential performance gains</a:t>
            </a:r>
          </a:p>
          <a:p>
            <a:r>
              <a:rPr lang="en-US" dirty="0" smtClean="0"/>
              <a:t>Cold Spots- high resources input but low performance impact</a:t>
            </a:r>
          </a:p>
          <a:p>
            <a:r>
              <a:rPr lang="en-US" dirty="0" smtClean="0"/>
              <a:t>Horse Trading- trading units excess resources in one area to another’s to fill remaining resources gaps.</a:t>
            </a:r>
            <a:endParaRPr lang="en-US" dirty="0"/>
          </a:p>
        </p:txBody>
      </p:sp>
    </p:spTree>
    <p:extLst>
      <p:ext uri="{BB962C8B-B14F-4D97-AF65-F5344CB8AC3E}">
        <p14:creationId xmlns:p14="http://schemas.microsoft.com/office/powerpoint/2010/main" val="11295266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Redistribute Resources to Your Hot Spots</a:t>
            </a:r>
            <a:endParaRPr lang="en-US" dirty="0"/>
          </a:p>
        </p:txBody>
      </p:sp>
      <p:sp>
        <p:nvSpPr>
          <p:cNvPr id="3" name="Content Placeholder 2"/>
          <p:cNvSpPr>
            <a:spLocks noGrp="1"/>
          </p:cNvSpPr>
          <p:nvPr>
            <p:ph idx="1"/>
          </p:nvPr>
        </p:nvSpPr>
        <p:spPr/>
        <p:txBody>
          <a:bodyPr/>
          <a:lstStyle/>
          <a:p>
            <a:r>
              <a:rPr lang="en-US" dirty="0" smtClean="0"/>
              <a:t>New York police</a:t>
            </a:r>
          </a:p>
          <a:p>
            <a:r>
              <a:rPr lang="en-US" dirty="0" smtClean="0"/>
              <a:t>Increase profits (lower crime), increase costs (police officers)</a:t>
            </a:r>
          </a:p>
          <a:p>
            <a:r>
              <a:rPr lang="en-US" dirty="0" smtClean="0"/>
              <a:t>Target hot spots and force remained constant </a:t>
            </a:r>
            <a:endParaRPr lang="en-US" dirty="0"/>
          </a:p>
        </p:txBody>
      </p:sp>
    </p:spTree>
    <p:extLst>
      <p:ext uri="{BB962C8B-B14F-4D97-AF65-F5344CB8AC3E}">
        <p14:creationId xmlns:p14="http://schemas.microsoft.com/office/powerpoint/2010/main" val="23827663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Redirect Resources from Your Cold Spots</a:t>
            </a:r>
            <a:endParaRPr lang="en-US" dirty="0"/>
          </a:p>
        </p:txBody>
      </p:sp>
      <p:sp>
        <p:nvSpPr>
          <p:cNvPr id="3" name="Content Placeholder 2"/>
          <p:cNvSpPr>
            <a:spLocks noGrp="1"/>
          </p:cNvSpPr>
          <p:nvPr>
            <p:ph idx="1"/>
          </p:nvPr>
        </p:nvSpPr>
        <p:spPr/>
        <p:txBody>
          <a:bodyPr/>
          <a:lstStyle/>
          <a:p>
            <a:r>
              <a:rPr lang="en-US" dirty="0" smtClean="0"/>
              <a:t>New York Transit police</a:t>
            </a:r>
          </a:p>
          <a:p>
            <a:r>
              <a:rPr lang="en-US" dirty="0" smtClean="0"/>
              <a:t>Freeing up resources for use in hot spots</a:t>
            </a:r>
          </a:p>
          <a:p>
            <a:r>
              <a:rPr lang="en-US" dirty="0" smtClean="0"/>
              <a:t>“bust buses”  </a:t>
            </a:r>
            <a:endParaRPr lang="en-US" dirty="0"/>
          </a:p>
        </p:txBody>
      </p:sp>
    </p:spTree>
    <p:extLst>
      <p:ext uri="{BB962C8B-B14F-4D97-AF65-F5344CB8AC3E}">
        <p14:creationId xmlns:p14="http://schemas.microsoft.com/office/powerpoint/2010/main" val="41257768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 in Horse Trading </a:t>
            </a:r>
            <a:endParaRPr lang="en-US" dirty="0"/>
          </a:p>
        </p:txBody>
      </p:sp>
      <p:sp>
        <p:nvSpPr>
          <p:cNvPr id="3" name="Content Placeholder 2"/>
          <p:cNvSpPr>
            <a:spLocks noGrp="1"/>
          </p:cNvSpPr>
          <p:nvPr>
            <p:ph idx="1"/>
          </p:nvPr>
        </p:nvSpPr>
        <p:spPr/>
        <p:txBody>
          <a:bodyPr/>
          <a:lstStyle/>
          <a:p>
            <a:r>
              <a:rPr lang="en-US" dirty="0" smtClean="0"/>
              <a:t>Trade excess resources you don’t need for those that you need.</a:t>
            </a:r>
          </a:p>
          <a:p>
            <a:r>
              <a:rPr lang="en-US" dirty="0" smtClean="0"/>
              <a:t>New York Transit Police (excess cars)</a:t>
            </a:r>
          </a:p>
          <a:p>
            <a:r>
              <a:rPr lang="en-US" dirty="0" smtClean="0"/>
              <a:t>New York Division of Parole (excess office space)</a:t>
            </a:r>
          </a:p>
          <a:p>
            <a:endParaRPr lang="en-US" dirty="0" smtClean="0"/>
          </a:p>
          <a:p>
            <a:endParaRPr lang="en-US" dirty="0"/>
          </a:p>
        </p:txBody>
      </p:sp>
    </p:spTree>
    <p:extLst>
      <p:ext uri="{BB962C8B-B14F-4D97-AF65-F5344CB8AC3E}">
        <p14:creationId xmlns:p14="http://schemas.microsoft.com/office/powerpoint/2010/main" val="274413699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 the Motivation Hurdle</a:t>
            </a:r>
            <a:endParaRPr lang="en-US" dirty="0"/>
          </a:p>
        </p:txBody>
      </p:sp>
      <p:sp>
        <p:nvSpPr>
          <p:cNvPr id="3" name="Content Placeholder 2"/>
          <p:cNvSpPr>
            <a:spLocks noGrp="1"/>
          </p:cNvSpPr>
          <p:nvPr>
            <p:ph idx="1"/>
          </p:nvPr>
        </p:nvSpPr>
        <p:spPr/>
        <p:txBody>
          <a:bodyPr/>
          <a:lstStyle/>
          <a:p>
            <a:r>
              <a:rPr lang="en-US" dirty="0" smtClean="0"/>
              <a:t>Must alert employees to the need for a strategic shift and identify how it can be achieved with limited resources.</a:t>
            </a:r>
          </a:p>
          <a:p>
            <a:r>
              <a:rPr lang="en-US" dirty="0" smtClean="0"/>
              <a:t>People must not recognize what needs to be done, but they must also act on that insight in a sustained and meaningful way.</a:t>
            </a:r>
            <a:endParaRPr lang="en-US" dirty="0"/>
          </a:p>
        </p:txBody>
      </p:sp>
    </p:spTree>
    <p:extLst>
      <p:ext uri="{BB962C8B-B14F-4D97-AF65-F5344CB8AC3E}">
        <p14:creationId xmlns:p14="http://schemas.microsoft.com/office/powerpoint/2010/main" val="22645397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Zoom in on Kingpins</a:t>
            </a:r>
            <a:endParaRPr lang="en-US" dirty="0"/>
          </a:p>
        </p:txBody>
      </p:sp>
      <p:sp>
        <p:nvSpPr>
          <p:cNvPr id="3" name="Content Placeholder 2"/>
          <p:cNvSpPr>
            <a:spLocks noGrp="1"/>
          </p:cNvSpPr>
          <p:nvPr>
            <p:ph idx="1"/>
          </p:nvPr>
        </p:nvSpPr>
        <p:spPr/>
        <p:txBody>
          <a:bodyPr>
            <a:normAutofit/>
          </a:bodyPr>
          <a:lstStyle/>
          <a:p>
            <a:r>
              <a:rPr lang="en-US" dirty="0" smtClean="0"/>
              <a:t>These are the people inside the organization who are natural leaders, who are well respected and persuasive or have the ability to unlock or block access to key resources.</a:t>
            </a:r>
          </a:p>
          <a:p>
            <a:r>
              <a:rPr lang="en-US" dirty="0" smtClean="0"/>
              <a:t>NYPD – Bratton</a:t>
            </a:r>
          </a:p>
          <a:p>
            <a:pPr lvl="1"/>
            <a:r>
              <a:rPr lang="en-US" dirty="0"/>
              <a:t>7</a:t>
            </a:r>
            <a:r>
              <a:rPr lang="en-US" dirty="0" smtClean="0"/>
              <a:t>6 precinct heads as his key influencers and Kingpins</a:t>
            </a:r>
          </a:p>
          <a:p>
            <a:pPr lvl="1"/>
            <a:r>
              <a:rPr lang="en-US" dirty="0" smtClean="0"/>
              <a:t>Each controlled 200 – 240 officers</a:t>
            </a:r>
          </a:p>
          <a:p>
            <a:pPr lvl="1"/>
            <a:r>
              <a:rPr lang="en-US" dirty="0" smtClean="0"/>
              <a:t>Natural ripple effect of touching and motivating 36,000 officers to embrace new policing system.</a:t>
            </a:r>
            <a:endParaRPr lang="en-US" dirty="0"/>
          </a:p>
        </p:txBody>
      </p:sp>
    </p:spTree>
    <p:extLst>
      <p:ext uri="{BB962C8B-B14F-4D97-AF65-F5344CB8AC3E}">
        <p14:creationId xmlns:p14="http://schemas.microsoft.com/office/powerpoint/2010/main" val="33437449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Kingpins in a Fishbowl</a:t>
            </a:r>
            <a:endParaRPr lang="en-US" dirty="0"/>
          </a:p>
        </p:txBody>
      </p:sp>
      <p:sp>
        <p:nvSpPr>
          <p:cNvPr id="3" name="Content Placeholder 2"/>
          <p:cNvSpPr>
            <a:spLocks noGrp="1"/>
          </p:cNvSpPr>
          <p:nvPr>
            <p:ph idx="1"/>
          </p:nvPr>
        </p:nvSpPr>
        <p:spPr/>
        <p:txBody>
          <a:bodyPr>
            <a:normAutofit/>
          </a:bodyPr>
          <a:lstStyle/>
          <a:p>
            <a:r>
              <a:rPr lang="en-US" dirty="0" smtClean="0"/>
              <a:t>Where kingpins’ actions and inaction are made as transparent to others as are fish in a bowl of water.</a:t>
            </a:r>
          </a:p>
          <a:p>
            <a:r>
              <a:rPr lang="en-US" dirty="0" smtClean="0"/>
              <a:t>NYPD – Bratton</a:t>
            </a:r>
          </a:p>
          <a:p>
            <a:pPr lvl="1"/>
            <a:r>
              <a:rPr lang="en-US" dirty="0" smtClean="0"/>
              <a:t>Biweekly crime strategy review meeting known as </a:t>
            </a:r>
            <a:r>
              <a:rPr lang="en-US" dirty="0" err="1" smtClean="0"/>
              <a:t>Compstat</a:t>
            </a:r>
            <a:r>
              <a:rPr lang="en-US" dirty="0" smtClean="0"/>
              <a:t> to review all 76 precinct commanders</a:t>
            </a:r>
          </a:p>
          <a:p>
            <a:pPr lvl="1"/>
            <a:r>
              <a:rPr lang="en-US" dirty="0" smtClean="0"/>
              <a:t>Intense performance culture was created in weeks because no kingpin wanted to be shamed in front of others, and they all wanted to shine in front of their peers and superiors</a:t>
            </a:r>
          </a:p>
          <a:p>
            <a:pPr lvl="1"/>
            <a:endParaRPr lang="en-US" dirty="0"/>
          </a:p>
        </p:txBody>
      </p:sp>
    </p:spTree>
    <p:extLst>
      <p:ext uri="{BB962C8B-B14F-4D97-AF65-F5344CB8AC3E}">
        <p14:creationId xmlns:p14="http://schemas.microsoft.com/office/powerpoint/2010/main" val="18005691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Atomize to Get the Organization to Change Itself</a:t>
            </a:r>
            <a:endParaRPr lang="en-US" dirty="0"/>
          </a:p>
        </p:txBody>
      </p:sp>
      <p:sp>
        <p:nvSpPr>
          <p:cNvPr id="3" name="Content Placeholder 2"/>
          <p:cNvSpPr>
            <a:spLocks noGrp="1"/>
          </p:cNvSpPr>
          <p:nvPr>
            <p:ph idx="1"/>
          </p:nvPr>
        </p:nvSpPr>
        <p:spPr/>
        <p:txBody>
          <a:bodyPr/>
          <a:lstStyle/>
          <a:p>
            <a:r>
              <a:rPr lang="en-US" dirty="0" smtClean="0"/>
              <a:t>Framing of the strategic challenge – one of the most subtle and sensitive tasks of the tipping point leader</a:t>
            </a:r>
            <a:r>
              <a:rPr lang="en-US" dirty="0" smtClean="0"/>
              <a:t>.</a:t>
            </a:r>
          </a:p>
          <a:p>
            <a:r>
              <a:rPr lang="en-US" dirty="0" smtClean="0"/>
              <a:t>NYPD </a:t>
            </a:r>
          </a:p>
          <a:p>
            <a:pPr lvl="1"/>
            <a:r>
              <a:rPr lang="en-US" dirty="0" smtClean="0"/>
              <a:t>Bratton’s foal in NY was turn such a huge city from being the most dangerous place in the country into the safest.</a:t>
            </a:r>
          </a:p>
          <a:p>
            <a:pPr lvl="1"/>
            <a:r>
              <a:rPr lang="en-US" dirty="0" smtClean="0"/>
              <a:t>To make attainable – bite-size atoms that officers at different levels could relate to.</a:t>
            </a:r>
          </a:p>
          <a:p>
            <a:pPr lvl="1"/>
            <a:r>
              <a:rPr lang="en-US" dirty="0" smtClean="0"/>
              <a:t>Block by block, precinct by precinct, and borough by borough</a:t>
            </a:r>
            <a:endParaRPr lang="en-US" dirty="0"/>
          </a:p>
        </p:txBody>
      </p:sp>
    </p:spTree>
    <p:extLst>
      <p:ext uri="{BB962C8B-B14F-4D97-AF65-F5344CB8AC3E}">
        <p14:creationId xmlns:p14="http://schemas.microsoft.com/office/powerpoint/2010/main" val="23977286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Knock Over the Political Hurdle</a:t>
            </a:r>
            <a:endParaRPr lang="en-US" dirty="0"/>
          </a:p>
        </p:txBody>
      </p:sp>
      <p:sp>
        <p:nvSpPr>
          <p:cNvPr id="5" name="Content Placeholder 4"/>
          <p:cNvSpPr>
            <a:spLocks noGrp="1"/>
          </p:cNvSpPr>
          <p:nvPr>
            <p:ph idx="1"/>
          </p:nvPr>
        </p:nvSpPr>
        <p:spPr/>
        <p:txBody>
          <a:bodyPr/>
          <a:lstStyle/>
          <a:p>
            <a:r>
              <a:rPr lang="en-US" dirty="0" smtClean="0"/>
              <a:t>Organizational politics is an inescapable reality of corporate and public life</a:t>
            </a:r>
          </a:p>
          <a:p>
            <a:pPr lvl="1"/>
            <a:r>
              <a:rPr lang="en-US" dirty="0" smtClean="0"/>
              <a:t>Influence factors</a:t>
            </a:r>
          </a:p>
          <a:p>
            <a:pPr lvl="2"/>
            <a:r>
              <a:rPr lang="en-US" dirty="0"/>
              <a:t>A</a:t>
            </a:r>
            <a:r>
              <a:rPr lang="en-US" dirty="0" smtClean="0"/>
              <a:t>ngels</a:t>
            </a:r>
          </a:p>
          <a:p>
            <a:pPr lvl="2"/>
            <a:r>
              <a:rPr lang="en-US" dirty="0" smtClean="0"/>
              <a:t>Devils </a:t>
            </a:r>
          </a:p>
          <a:p>
            <a:pPr lvl="2"/>
            <a:r>
              <a:rPr lang="en-US" dirty="0" err="1" smtClean="0"/>
              <a:t>Consigliere</a:t>
            </a:r>
            <a:endParaRPr lang="en-US" dirty="0" smtClean="0"/>
          </a:p>
          <a:p>
            <a:pPr lvl="1"/>
            <a:endParaRPr lang="en-US" dirty="0"/>
          </a:p>
        </p:txBody>
      </p:sp>
    </p:spTree>
    <p:extLst>
      <p:ext uri="{BB962C8B-B14F-4D97-AF65-F5344CB8AC3E}">
        <p14:creationId xmlns:p14="http://schemas.microsoft.com/office/powerpoint/2010/main" val="243405841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Secure a </a:t>
            </a:r>
            <a:r>
              <a:rPr lang="en-US" dirty="0" err="1" smtClean="0"/>
              <a:t>Consigliere</a:t>
            </a:r>
            <a:r>
              <a:rPr lang="en-US" dirty="0" smtClean="0"/>
              <a:t> on Your Top Management Team </a:t>
            </a:r>
            <a:endParaRPr lang="en-US" dirty="0"/>
          </a:p>
        </p:txBody>
      </p:sp>
      <p:sp>
        <p:nvSpPr>
          <p:cNvPr id="3" name="Content Placeholder 2"/>
          <p:cNvSpPr>
            <a:spLocks noGrp="1"/>
          </p:cNvSpPr>
          <p:nvPr>
            <p:ph idx="1"/>
          </p:nvPr>
        </p:nvSpPr>
        <p:spPr/>
        <p:txBody>
          <a:bodyPr/>
          <a:lstStyle/>
          <a:p>
            <a:r>
              <a:rPr lang="en-US" dirty="0" smtClean="0"/>
              <a:t>Top Management Team</a:t>
            </a:r>
          </a:p>
          <a:p>
            <a:pPr lvl="1"/>
            <a:r>
              <a:rPr lang="en-US" dirty="0" smtClean="0"/>
              <a:t>Attributes:</a:t>
            </a:r>
          </a:p>
          <a:p>
            <a:pPr lvl="2"/>
            <a:r>
              <a:rPr lang="en-US" dirty="0" smtClean="0"/>
              <a:t>Marketing</a:t>
            </a:r>
          </a:p>
          <a:p>
            <a:pPr lvl="2"/>
            <a:r>
              <a:rPr lang="en-US" dirty="0" smtClean="0"/>
              <a:t>Operations </a:t>
            </a:r>
          </a:p>
          <a:p>
            <a:pPr lvl="2"/>
            <a:r>
              <a:rPr lang="en-US" dirty="0" smtClean="0"/>
              <a:t>Finance</a:t>
            </a:r>
          </a:p>
          <a:p>
            <a:pPr lvl="2"/>
            <a:r>
              <a:rPr lang="en-US" dirty="0" err="1" smtClean="0"/>
              <a:t>Consigliere</a:t>
            </a:r>
            <a:endParaRPr lang="en-US" dirty="0" smtClean="0"/>
          </a:p>
          <a:p>
            <a:pPr lvl="2"/>
            <a:endParaRPr lang="en-US" dirty="0"/>
          </a:p>
        </p:txBody>
      </p:sp>
    </p:spTree>
    <p:extLst>
      <p:ext uri="{BB962C8B-B14F-4D97-AF65-F5344CB8AC3E}">
        <p14:creationId xmlns:p14="http://schemas.microsoft.com/office/powerpoint/2010/main" val="16602260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Leverage Your Angels and Silence Your Devils</a:t>
            </a:r>
            <a:endParaRPr lang="en-US" dirty="0"/>
          </a:p>
        </p:txBody>
      </p:sp>
      <p:sp>
        <p:nvSpPr>
          <p:cNvPr id="3" name="Content Placeholder 2"/>
          <p:cNvSpPr>
            <a:spLocks noGrp="1"/>
          </p:cNvSpPr>
          <p:nvPr>
            <p:ph idx="1"/>
          </p:nvPr>
        </p:nvSpPr>
        <p:spPr/>
        <p:txBody>
          <a:bodyPr/>
          <a:lstStyle/>
          <a:p>
            <a:r>
              <a:rPr lang="en-US" dirty="0" smtClean="0"/>
              <a:t>Who are my devils? </a:t>
            </a:r>
          </a:p>
          <a:p>
            <a:pPr lvl="1"/>
            <a:r>
              <a:rPr lang="en-US" sz="2400" dirty="0" smtClean="0"/>
              <a:t>Who will fight me? Who will lose the most by the future blue ocean strategy?</a:t>
            </a:r>
          </a:p>
          <a:p>
            <a:pPr lvl="1"/>
            <a:r>
              <a:rPr lang="en-US" sz="2400" dirty="0" smtClean="0"/>
              <a:t>Isolate your detractors </a:t>
            </a:r>
          </a:p>
          <a:p>
            <a:r>
              <a:rPr lang="en-US" dirty="0" smtClean="0"/>
              <a:t>Who are my angels?</a:t>
            </a:r>
          </a:p>
          <a:p>
            <a:pPr lvl="1"/>
            <a:r>
              <a:rPr lang="en-US" sz="2400" dirty="0" smtClean="0"/>
              <a:t>Who will naturally align with me? Who will gain the most by the strategic shift?</a:t>
            </a:r>
          </a:p>
          <a:p>
            <a:pPr lvl="1"/>
            <a:r>
              <a:rPr lang="en-US" sz="2400" dirty="0" smtClean="0"/>
              <a:t>Get the higher and wider voice to fight with you</a:t>
            </a:r>
            <a:endParaRPr lang="en-US" sz="2400" dirty="0"/>
          </a:p>
        </p:txBody>
      </p:sp>
    </p:spTree>
    <p:extLst>
      <p:ext uri="{BB962C8B-B14F-4D97-AF65-F5344CB8AC3E}">
        <p14:creationId xmlns:p14="http://schemas.microsoft.com/office/powerpoint/2010/main" val="261600744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Challenging </a:t>
            </a:r>
            <a:r>
              <a:rPr lang="en-US" smtClean="0"/>
              <a:t>Conventional Wisdom</a:t>
            </a:r>
            <a:endParaRPr lang="en-US"/>
          </a:p>
        </p:txBody>
      </p:sp>
      <p:sp>
        <p:nvSpPr>
          <p:cNvPr id="3" name="Content Placeholder 2"/>
          <p:cNvSpPr>
            <a:spLocks noGrp="1"/>
          </p:cNvSpPr>
          <p:nvPr>
            <p:ph idx="1"/>
          </p:nvPr>
        </p:nvSpPr>
        <p:spPr/>
        <p:txBody>
          <a:bodyPr/>
          <a:lstStyle/>
          <a:p>
            <a:r>
              <a:rPr lang="en-US" dirty="0" smtClean="0"/>
              <a:t>Conventional theory vs. Tipping point leadership</a:t>
            </a:r>
          </a:p>
          <a:p>
            <a:pPr lvl="1"/>
            <a:r>
              <a:rPr lang="en-US" dirty="0" smtClean="0"/>
              <a:t> Conventional theory is the theory of organization change rests on transforming the mass</a:t>
            </a:r>
          </a:p>
          <a:p>
            <a:pPr lvl="1"/>
            <a:r>
              <a:rPr lang="en-US" dirty="0" smtClean="0"/>
              <a:t>Tipping point leadership is the strategy of changing the mass by focusing on extremes</a:t>
            </a:r>
          </a:p>
          <a:p>
            <a:pPr marL="457200" lvl="1" indent="0">
              <a:buNone/>
            </a:pPr>
            <a:endParaRPr lang="en-US" dirty="0"/>
          </a:p>
        </p:txBody>
      </p:sp>
    </p:spTree>
    <p:extLst>
      <p:ext uri="{BB962C8B-B14F-4D97-AF65-F5344CB8AC3E}">
        <p14:creationId xmlns:p14="http://schemas.microsoft.com/office/powerpoint/2010/main" val="54521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Any questions?</a:t>
            </a:r>
          </a:p>
          <a:p>
            <a:pPr marL="0" indent="0">
              <a:buNone/>
            </a:pPr>
            <a:endParaRPr lang="en-US" dirty="0"/>
          </a:p>
        </p:txBody>
      </p:sp>
    </p:spTree>
    <p:extLst>
      <p:ext uri="{BB962C8B-B14F-4D97-AF65-F5344CB8AC3E}">
        <p14:creationId xmlns:p14="http://schemas.microsoft.com/office/powerpoint/2010/main" val="14416616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Tipping Point Leadership in Action</a:t>
            </a:r>
            <a:endParaRPr lang="en-US" dirty="0"/>
          </a:p>
        </p:txBody>
      </p:sp>
      <p:sp>
        <p:nvSpPr>
          <p:cNvPr id="3" name="Content Placeholder 2"/>
          <p:cNvSpPr>
            <a:spLocks noGrp="1"/>
          </p:cNvSpPr>
          <p:nvPr>
            <p:ph idx="1"/>
          </p:nvPr>
        </p:nvSpPr>
        <p:spPr/>
        <p:txBody>
          <a:bodyPr/>
          <a:lstStyle/>
          <a:p>
            <a:r>
              <a:rPr lang="en-US" dirty="0" smtClean="0"/>
              <a:t>Example: NYPD</a:t>
            </a:r>
          </a:p>
          <a:p>
            <a:r>
              <a:rPr lang="en-US" dirty="0" smtClean="0"/>
              <a:t>In the early  1990s New Yorkers were under siege by crime, murder was at an all-time high</a:t>
            </a:r>
          </a:p>
          <a:p>
            <a:r>
              <a:rPr lang="en-US" dirty="0" smtClean="0"/>
              <a:t>With miserable pay, dangerous working conditions, long hours and little hope for advancement morale was at rock bottom</a:t>
            </a:r>
          </a:p>
          <a:p>
            <a:r>
              <a:rPr lang="en-US" dirty="0" smtClean="0"/>
              <a:t>Competition the criminals was strong and rising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out of the red ocean</a:t>
            </a:r>
            <a:endParaRPr lang="en-US" dirty="0"/>
          </a:p>
        </p:txBody>
      </p:sp>
      <p:sp>
        <p:nvSpPr>
          <p:cNvPr id="3" name="Content Placeholder 2"/>
          <p:cNvSpPr>
            <a:spLocks noGrp="1"/>
          </p:cNvSpPr>
          <p:nvPr>
            <p:ph idx="1"/>
          </p:nvPr>
        </p:nvSpPr>
        <p:spPr/>
        <p:txBody>
          <a:bodyPr/>
          <a:lstStyle/>
          <a:p>
            <a:r>
              <a:rPr lang="en-US" dirty="0" smtClean="0"/>
              <a:t>Bill Bratton- commissioner of NYPD</a:t>
            </a:r>
          </a:p>
          <a:p>
            <a:r>
              <a:rPr lang="en-US" dirty="0" smtClean="0"/>
              <a:t>No increase in the budget, he turned New York City into the safest large city in the US</a:t>
            </a:r>
          </a:p>
          <a:p>
            <a:r>
              <a:rPr lang="en-US" dirty="0" smtClean="0"/>
              <a:t>Felon crime fell 39% ,murders 50%, and theft 35%</a:t>
            </a:r>
          </a:p>
          <a:p>
            <a:r>
              <a:rPr lang="en-US" dirty="0" smtClean="0"/>
              <a:t>Customers- the public now had confidence in the NYPD</a:t>
            </a:r>
          </a:p>
          <a:p>
            <a:r>
              <a:rPr lang="en-US" dirty="0" smtClean="0"/>
              <a:t>Patrolman were not satisfied with their job</a:t>
            </a:r>
          </a:p>
          <a:p>
            <a:r>
              <a:rPr lang="en-US" dirty="0" smtClean="0"/>
              <a:t>Bratton just fundamentally shifted the organizational culture and strategy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Pivotal Lever: Disproportionate Influence factors</a:t>
            </a:r>
            <a:endParaRPr lang="en-US" dirty="0"/>
          </a:p>
        </p:txBody>
      </p:sp>
      <p:sp>
        <p:nvSpPr>
          <p:cNvPr id="3" name="Content Placeholder 2"/>
          <p:cNvSpPr>
            <a:spLocks noGrp="1"/>
          </p:cNvSpPr>
          <p:nvPr>
            <p:ph idx="1"/>
          </p:nvPr>
        </p:nvSpPr>
        <p:spPr/>
        <p:txBody>
          <a:bodyPr/>
          <a:lstStyle/>
          <a:p>
            <a:r>
              <a:rPr lang="en-US" dirty="0" smtClean="0"/>
              <a:t>Mounting a massive challenge is not about putting forth an equally massive response where performance gains are achieved by proportional investments in time and resources, its about conserving resources and cutting time by focusing on identifying and then leveraging the factors of disproportionate influence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Break Through the Cognitive Hurdle</a:t>
            </a:r>
            <a:endParaRPr lang="en-US" dirty="0"/>
          </a:p>
        </p:txBody>
      </p:sp>
      <p:sp>
        <p:nvSpPr>
          <p:cNvPr id="5" name="Content Placeholder 4"/>
          <p:cNvSpPr>
            <a:spLocks noGrp="1"/>
          </p:cNvSpPr>
          <p:nvPr>
            <p:ph idx="1"/>
          </p:nvPr>
        </p:nvSpPr>
        <p:spPr/>
        <p:txBody>
          <a:bodyPr/>
          <a:lstStyle/>
          <a:p>
            <a:r>
              <a:rPr lang="en-US" dirty="0" smtClean="0"/>
              <a:t>Cognitive Hurdle- Mental </a:t>
            </a:r>
            <a:r>
              <a:rPr lang="en-US" dirty="0"/>
              <a:t>blocks that prevent employees from seeing a need for the </a:t>
            </a:r>
            <a:r>
              <a:rPr lang="en-US" dirty="0" smtClean="0"/>
              <a:t>changes</a:t>
            </a:r>
          </a:p>
          <a:p>
            <a:r>
              <a:rPr lang="en-US" dirty="0" smtClean="0"/>
              <a:t>Hardest battle </a:t>
            </a:r>
          </a:p>
          <a:p>
            <a:r>
              <a:rPr lang="en-US" dirty="0" smtClean="0"/>
              <a:t>Make people aware of the need for a strategic shift and agree to its causes </a:t>
            </a:r>
            <a:endParaRPr lang="en-US" dirty="0"/>
          </a:p>
        </p:txBody>
      </p:sp>
    </p:spTree>
    <p:extLst>
      <p:ext uri="{BB962C8B-B14F-4D97-AF65-F5344CB8AC3E}">
        <p14:creationId xmlns:p14="http://schemas.microsoft.com/office/powerpoint/2010/main" val="18104137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19220" y="2154215"/>
            <a:ext cx="5368641" cy="2056817"/>
          </a:xfrm>
          <a:prstGeom prst="rect">
            <a:avLst/>
          </a:prstGeom>
        </p:spPr>
      </p:pic>
      <p:sp>
        <p:nvSpPr>
          <p:cNvPr id="5" name="Rectangle 4"/>
          <p:cNvSpPr/>
          <p:nvPr/>
        </p:nvSpPr>
        <p:spPr>
          <a:xfrm>
            <a:off x="2177579" y="4350438"/>
            <a:ext cx="4572000" cy="2308324"/>
          </a:xfrm>
          <a:prstGeom prst="rect">
            <a:avLst/>
          </a:prstGeom>
        </p:spPr>
        <p:txBody>
          <a:bodyPr>
            <a:spAutoFit/>
          </a:bodyPr>
          <a:lstStyle/>
          <a:p>
            <a:r>
              <a:rPr lang="en-US" b="1" dirty="0"/>
              <a:t>Growth &amp; Valuation</a:t>
            </a:r>
          </a:p>
          <a:p>
            <a:r>
              <a:rPr lang="en-US" dirty="0"/>
              <a:t>Earnings growth (last year)	</a:t>
            </a:r>
            <a:r>
              <a:rPr lang="en-US" b="1" dirty="0"/>
              <a:t>+171.20%	</a:t>
            </a:r>
          </a:p>
          <a:p>
            <a:r>
              <a:rPr lang="en-US" dirty="0"/>
              <a:t>Earnings growth (this year)	</a:t>
            </a:r>
            <a:r>
              <a:rPr lang="en-US" b="1" dirty="0"/>
              <a:t>+2.81%	</a:t>
            </a:r>
          </a:p>
          <a:p>
            <a:r>
              <a:rPr lang="en-US" dirty="0"/>
              <a:t>Earnings growth (next 5 years)	</a:t>
            </a:r>
            <a:r>
              <a:rPr lang="en-US" b="1" dirty="0"/>
              <a:t>+4.49%	</a:t>
            </a:r>
          </a:p>
          <a:p>
            <a:r>
              <a:rPr lang="en-US" dirty="0"/>
              <a:t>Revenue growth (last year)	</a:t>
            </a:r>
            <a:r>
              <a:rPr lang="en-US" b="1" dirty="0"/>
              <a:t>+1.03%	</a:t>
            </a:r>
          </a:p>
          <a:p>
            <a:r>
              <a:rPr lang="hr-HR" dirty="0"/>
              <a:t>P/E ratio	</a:t>
            </a:r>
            <a:r>
              <a:rPr lang="hr-HR" b="1" dirty="0"/>
              <a:t>10.6	</a:t>
            </a:r>
          </a:p>
          <a:p>
            <a:r>
              <a:rPr lang="en-US" dirty="0"/>
              <a:t>Price/Sales	</a:t>
            </a:r>
            <a:r>
              <a:rPr lang="en-US" b="1" dirty="0"/>
              <a:t>1.47	</a:t>
            </a:r>
          </a:p>
          <a:p>
            <a:r>
              <a:rPr lang="en-US" dirty="0"/>
              <a:t>Price/Book	</a:t>
            </a:r>
            <a:r>
              <a:rPr lang="en-US" b="1" dirty="0"/>
              <a:t>1.97	</a:t>
            </a:r>
          </a:p>
        </p:txBody>
      </p:sp>
      <p:sp>
        <p:nvSpPr>
          <p:cNvPr id="10" name="Title 9"/>
          <p:cNvSpPr>
            <a:spLocks noGrp="1"/>
          </p:cNvSpPr>
          <p:nvPr>
            <p:ph type="title"/>
          </p:nvPr>
        </p:nvSpPr>
        <p:spPr/>
        <p:txBody>
          <a:bodyPr/>
          <a:lstStyle/>
          <a:p>
            <a:r>
              <a:rPr lang="en-US" dirty="0" smtClean="0"/>
              <a:t>AT &amp; T </a:t>
            </a:r>
            <a:endParaRPr lang="en-US" dirty="0"/>
          </a:p>
        </p:txBody>
      </p:sp>
    </p:spTree>
    <p:extLst>
      <p:ext uri="{BB962C8B-B14F-4D97-AF65-F5344CB8AC3E}">
        <p14:creationId xmlns:p14="http://schemas.microsoft.com/office/powerpoint/2010/main" val="15723642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Rely on Numbers</a:t>
            </a:r>
            <a:endParaRPr lang="en-US" dirty="0"/>
          </a:p>
        </p:txBody>
      </p:sp>
      <p:sp>
        <p:nvSpPr>
          <p:cNvPr id="3" name="Content Placeholder 2"/>
          <p:cNvSpPr>
            <a:spLocks noGrp="1"/>
          </p:cNvSpPr>
          <p:nvPr>
            <p:ph idx="1"/>
          </p:nvPr>
        </p:nvSpPr>
        <p:spPr/>
        <p:txBody>
          <a:bodyPr/>
          <a:lstStyle/>
          <a:p>
            <a:r>
              <a:rPr lang="en-US" dirty="0" smtClean="0"/>
              <a:t>Creates hostility and suspicion between organization </a:t>
            </a:r>
          </a:p>
          <a:p>
            <a:r>
              <a:rPr lang="en-US" dirty="0" smtClean="0"/>
              <a:t>Can easily be manipulated </a:t>
            </a:r>
          </a:p>
          <a:p>
            <a:r>
              <a:rPr lang="en-US" dirty="0" smtClean="0"/>
              <a:t>Messages through communication seldom stick to people </a:t>
            </a:r>
          </a:p>
          <a:p>
            <a:r>
              <a:rPr lang="en-US" dirty="0" smtClean="0"/>
              <a:t>Tipping Point Leadership does not rely on numbers to break cognitive hurdle </a:t>
            </a:r>
            <a:endParaRPr lang="en-US" dirty="0"/>
          </a:p>
        </p:txBody>
      </p:sp>
    </p:spTree>
    <p:extLst>
      <p:ext uri="{BB962C8B-B14F-4D97-AF65-F5344CB8AC3E}">
        <p14:creationId xmlns:p14="http://schemas.microsoft.com/office/powerpoint/2010/main" val="4074172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Tipping Point Leadership</a:t>
            </a:r>
            <a:endParaRPr lang="en-US" dirty="0"/>
          </a:p>
        </p:txBody>
      </p:sp>
      <p:sp>
        <p:nvSpPr>
          <p:cNvPr id="3" name="Content Placeholder 2"/>
          <p:cNvSpPr>
            <a:spLocks noGrp="1"/>
          </p:cNvSpPr>
          <p:nvPr>
            <p:ph idx="1"/>
          </p:nvPr>
        </p:nvSpPr>
        <p:spPr/>
        <p:txBody>
          <a:bodyPr>
            <a:normAutofit/>
          </a:bodyPr>
          <a:lstStyle/>
          <a:p>
            <a:r>
              <a:rPr lang="en-US" dirty="0" smtClean="0"/>
              <a:t>Act of disproportionate influence- Making people experience harsh reality firsthand </a:t>
            </a:r>
          </a:p>
          <a:p>
            <a:r>
              <a:rPr lang="en-US" dirty="0" smtClean="0"/>
              <a:t>“Seeing is believing” </a:t>
            </a:r>
          </a:p>
          <a:p>
            <a:r>
              <a:rPr lang="en-US" dirty="0" smtClean="0"/>
              <a:t>Experiences that don</a:t>
            </a:r>
            <a:r>
              <a:rPr lang="fr-FR" dirty="0" smtClean="0"/>
              <a:t>’</a:t>
            </a:r>
            <a:r>
              <a:rPr lang="en-US" dirty="0" smtClean="0"/>
              <a:t>t require touching, seeing, or feeling actual results are non-impactful and easily forgotten </a:t>
            </a:r>
          </a:p>
          <a:p>
            <a:r>
              <a:rPr lang="en-US" dirty="0" smtClean="0"/>
              <a:t>Tipping Point Leadership builds on this insight a fast change in mindset that is internally driven of people’s own accord </a:t>
            </a:r>
          </a:p>
          <a:p>
            <a:endParaRPr lang="en-US" dirty="0" smtClean="0"/>
          </a:p>
        </p:txBody>
      </p:sp>
    </p:spTree>
    <p:extLst>
      <p:ext uri="{BB962C8B-B14F-4D97-AF65-F5344CB8AC3E}">
        <p14:creationId xmlns:p14="http://schemas.microsoft.com/office/powerpoint/2010/main" val="7649418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TotalTime>
  <Words>1475</Words>
  <Application>Microsoft Macintosh PowerPoint</Application>
  <PresentationFormat>On-screen Show (4:3)</PresentationFormat>
  <Paragraphs>144</Paragraphs>
  <Slides>25</Slides>
  <Notes>10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Chapter 7 Overcome Key Organizational Hurdles</vt:lpstr>
      <vt:lpstr>PowerPoint Presentation</vt:lpstr>
      <vt:lpstr>Tipping Point Leadership in Action</vt:lpstr>
      <vt:lpstr>Breaking out of the red ocean</vt:lpstr>
      <vt:lpstr>The Pivotal Lever: Disproportionate Influence factors</vt:lpstr>
      <vt:lpstr>Break Through the Cognitive Hurdle</vt:lpstr>
      <vt:lpstr>AT &amp; T </vt:lpstr>
      <vt:lpstr>Don’t Rely on Numbers</vt:lpstr>
      <vt:lpstr>Tipping Point Leadership</vt:lpstr>
      <vt:lpstr>Ride the “Electric Sewer” </vt:lpstr>
      <vt:lpstr>Meet with Disgruntled Customers</vt:lpstr>
      <vt:lpstr>When you want a need for a strategic shift and break from the status quo? </vt:lpstr>
      <vt:lpstr>Jump the Resource Hurdle  </vt:lpstr>
      <vt:lpstr>Redistribute Resources to Your Hot Spots</vt:lpstr>
      <vt:lpstr>Redirect Resources from Your Cold Spots</vt:lpstr>
      <vt:lpstr>Engage in Horse Trading </vt:lpstr>
      <vt:lpstr>Jump the Motivation Hurdle</vt:lpstr>
      <vt:lpstr>Zoom in on Kingpins</vt:lpstr>
      <vt:lpstr>Place Kingpins in a Fishbowl</vt:lpstr>
      <vt:lpstr>Atomize to Get the Organization to Change Itself</vt:lpstr>
      <vt:lpstr>Knock Over the Political Hurdle</vt:lpstr>
      <vt:lpstr>Secure a Consigliere on Your Top Management Team </vt:lpstr>
      <vt:lpstr>Leverage Your Angels and Silence Your Devils</vt:lpstr>
      <vt:lpstr>Challenging Conventional Wisdom</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Overcome Key Organizational Hurdles</dc:title>
  <dc:creator>owner</dc:creator>
  <cp:lastModifiedBy>Ramon Gabriel Flores</cp:lastModifiedBy>
  <cp:revision>6</cp:revision>
  <dcterms:created xsi:type="dcterms:W3CDTF">2014-10-30T03:50:01Z</dcterms:created>
  <dcterms:modified xsi:type="dcterms:W3CDTF">2014-10-30T19:23:07Z</dcterms:modified>
</cp:coreProperties>
</file>