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0" r:id="rId18"/>
    <p:sldId id="274" r:id="rId19"/>
    <p:sldId id="275"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44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8C157-9AB0-4B83-8D08-386EFA418A0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C4E063D-81E4-46E1-AA58-257420646CD0}">
      <dgm:prSet phldrT="[Text]"/>
      <dgm:spPr/>
      <dgm:t>
        <a:bodyPr/>
        <a:lstStyle/>
        <a:p>
          <a:r>
            <a:rPr lang="en-US" dirty="0" smtClean="0"/>
            <a:t>Prerequisites for success </a:t>
          </a:r>
          <a:endParaRPr lang="en-US" dirty="0"/>
        </a:p>
      </dgm:t>
    </dgm:pt>
    <dgm:pt modelId="{777A9F72-7495-4F34-8F3C-2DAC16DAE7C6}" type="parTrans" cxnId="{559665C5-BD04-4E8A-B264-8CC53989664F}">
      <dgm:prSet/>
      <dgm:spPr/>
      <dgm:t>
        <a:bodyPr/>
        <a:lstStyle/>
        <a:p>
          <a:endParaRPr lang="en-US"/>
        </a:p>
      </dgm:t>
    </dgm:pt>
    <dgm:pt modelId="{CB43E874-7C3A-41CE-8B8C-B3258251F6DD}" type="sibTrans" cxnId="{559665C5-BD04-4E8A-B264-8CC53989664F}">
      <dgm:prSet/>
      <dgm:spPr/>
      <dgm:t>
        <a:bodyPr/>
        <a:lstStyle/>
        <a:p>
          <a:endParaRPr lang="en-US"/>
        </a:p>
      </dgm:t>
    </dgm:pt>
    <dgm:pt modelId="{3A1E7A01-CBEB-470E-8275-76D651291B9D}">
      <dgm:prSet phldrT="[Text]"/>
      <dgm:spPr/>
      <dgm:t>
        <a:bodyPr/>
        <a:lstStyle/>
        <a:p>
          <a:r>
            <a:rPr lang="en-US" dirty="0" smtClean="0"/>
            <a:t>How does the firm survive competition?</a:t>
          </a:r>
          <a:endParaRPr lang="en-US" dirty="0"/>
        </a:p>
      </dgm:t>
    </dgm:pt>
    <dgm:pt modelId="{09847F00-5E04-43AA-9319-9AB1AEDAE7BB}" type="parTrans" cxnId="{CBA0546F-5665-4B79-9DF6-5B24D32CC355}">
      <dgm:prSet/>
      <dgm:spPr/>
      <dgm:t>
        <a:bodyPr/>
        <a:lstStyle/>
        <a:p>
          <a:endParaRPr lang="en-US"/>
        </a:p>
      </dgm:t>
    </dgm:pt>
    <dgm:pt modelId="{750A3593-14FF-445A-A453-F9774089BD02}" type="sibTrans" cxnId="{CBA0546F-5665-4B79-9DF6-5B24D32CC355}">
      <dgm:prSet/>
      <dgm:spPr/>
      <dgm:t>
        <a:bodyPr/>
        <a:lstStyle/>
        <a:p>
          <a:endParaRPr lang="en-US"/>
        </a:p>
      </dgm:t>
    </dgm:pt>
    <dgm:pt modelId="{1745F2EC-521B-4B6C-91F1-5A0C47C6035C}">
      <dgm:prSet phldrT="[Text]" custT="1"/>
      <dgm:spPr/>
      <dgm:t>
        <a:bodyPr/>
        <a:lstStyle/>
        <a:p>
          <a:r>
            <a:rPr lang="en-US" sz="1600" dirty="0" smtClean="0"/>
            <a:t>What do customers want?</a:t>
          </a:r>
          <a:endParaRPr lang="en-US" sz="1600" dirty="0"/>
        </a:p>
      </dgm:t>
    </dgm:pt>
    <dgm:pt modelId="{575EF635-136B-4832-B663-AC597B06CA1B}" type="sibTrans" cxnId="{BCFF044D-3D62-4C15-BCA7-DD1ACCD62D77}">
      <dgm:prSet/>
      <dgm:spPr/>
      <dgm:t>
        <a:bodyPr/>
        <a:lstStyle/>
        <a:p>
          <a:endParaRPr lang="en-US"/>
        </a:p>
      </dgm:t>
    </dgm:pt>
    <dgm:pt modelId="{2ABB40E6-DA0C-4CA7-9B13-4D9153BC284B}" type="parTrans" cxnId="{BCFF044D-3D62-4C15-BCA7-DD1ACCD62D77}">
      <dgm:prSet/>
      <dgm:spPr/>
      <dgm:t>
        <a:bodyPr/>
        <a:lstStyle/>
        <a:p>
          <a:endParaRPr lang="en-US"/>
        </a:p>
      </dgm:t>
    </dgm:pt>
    <dgm:pt modelId="{A3DA0D71-C560-4983-A32F-07BE996D1035}">
      <dgm:prSet phldrT="[Text]" custT="1"/>
      <dgm:spPr/>
      <dgm:t>
        <a:bodyPr/>
        <a:lstStyle/>
        <a:p>
          <a:r>
            <a:rPr lang="en-US" sz="2000" dirty="0" smtClean="0"/>
            <a:t>Analysis of demand </a:t>
          </a:r>
          <a:endParaRPr lang="en-US" sz="2000" dirty="0"/>
        </a:p>
      </dgm:t>
    </dgm:pt>
    <dgm:pt modelId="{78C2A465-A670-41C7-92D8-C29F16EADBC7}" type="parTrans" cxnId="{6D6E470C-0F84-4B9B-83AB-5C97EA152262}">
      <dgm:prSet/>
      <dgm:spPr/>
      <dgm:t>
        <a:bodyPr/>
        <a:lstStyle/>
        <a:p>
          <a:endParaRPr lang="en-US"/>
        </a:p>
      </dgm:t>
    </dgm:pt>
    <dgm:pt modelId="{EAA06BF4-6C87-4819-B987-11DA2A03439A}" type="sibTrans" cxnId="{6D6E470C-0F84-4B9B-83AB-5C97EA152262}">
      <dgm:prSet/>
      <dgm:spPr/>
      <dgm:t>
        <a:bodyPr/>
        <a:lstStyle/>
        <a:p>
          <a:endParaRPr lang="en-US"/>
        </a:p>
      </dgm:t>
    </dgm:pt>
    <dgm:pt modelId="{3EF702F9-A099-4E09-BA69-FF41ED3207EF}">
      <dgm:prSet phldrT="[Text]" custT="1"/>
      <dgm:spPr/>
      <dgm:t>
        <a:bodyPr/>
        <a:lstStyle/>
        <a:p>
          <a:r>
            <a:rPr lang="en-US" sz="1600" dirty="0" smtClean="0"/>
            <a:t>Who are our customers</a:t>
          </a:r>
          <a:endParaRPr lang="en-US" sz="1600" dirty="0"/>
        </a:p>
      </dgm:t>
    </dgm:pt>
    <dgm:pt modelId="{6B0DBF92-1CCF-4F9C-853D-FA565A4806F7}" type="parTrans" cxnId="{A6D574C1-BAE9-4F20-884B-F1BD2FD5DC7C}">
      <dgm:prSet/>
      <dgm:spPr/>
      <dgm:t>
        <a:bodyPr/>
        <a:lstStyle/>
        <a:p>
          <a:endParaRPr lang="en-US"/>
        </a:p>
      </dgm:t>
    </dgm:pt>
    <dgm:pt modelId="{AC8E61FC-039C-427A-B29F-6161E6A170FB}" type="sibTrans" cxnId="{A6D574C1-BAE9-4F20-884B-F1BD2FD5DC7C}">
      <dgm:prSet/>
      <dgm:spPr/>
      <dgm:t>
        <a:bodyPr/>
        <a:lstStyle/>
        <a:p>
          <a:endParaRPr lang="en-US"/>
        </a:p>
      </dgm:t>
    </dgm:pt>
    <dgm:pt modelId="{42756F01-0D4F-4D61-99CE-CE7EA9938C44}">
      <dgm:prSet phldrT="[Text]" custT="1"/>
      <dgm:spPr/>
      <dgm:t>
        <a:bodyPr/>
        <a:lstStyle/>
        <a:p>
          <a:r>
            <a:rPr lang="en-US" sz="1600" dirty="0" smtClean="0"/>
            <a:t>What do they want?</a:t>
          </a:r>
          <a:endParaRPr lang="en-US" sz="1600" dirty="0"/>
        </a:p>
      </dgm:t>
    </dgm:pt>
    <dgm:pt modelId="{68B25C52-0E09-4B06-A710-01D31F11BAE0}" type="parTrans" cxnId="{7BC33C54-F82E-4759-AE2B-EECE22B86366}">
      <dgm:prSet/>
      <dgm:spPr/>
      <dgm:t>
        <a:bodyPr/>
        <a:lstStyle/>
        <a:p>
          <a:endParaRPr lang="en-US"/>
        </a:p>
      </dgm:t>
    </dgm:pt>
    <dgm:pt modelId="{FA365146-F8D8-464D-A846-7FE870670A6F}" type="sibTrans" cxnId="{7BC33C54-F82E-4759-AE2B-EECE22B86366}">
      <dgm:prSet/>
      <dgm:spPr/>
      <dgm:t>
        <a:bodyPr/>
        <a:lstStyle/>
        <a:p>
          <a:endParaRPr lang="en-US"/>
        </a:p>
      </dgm:t>
    </dgm:pt>
    <dgm:pt modelId="{8C924F3F-4029-404E-BF6D-6E3CB8ABB410}">
      <dgm:prSet phldrT="[Text]" custT="1"/>
      <dgm:spPr/>
      <dgm:t>
        <a:bodyPr/>
        <a:lstStyle/>
        <a:p>
          <a:r>
            <a:rPr lang="en-US" sz="2400" dirty="0" smtClean="0"/>
            <a:t>Analysis of competition </a:t>
          </a:r>
          <a:endParaRPr lang="en-US" sz="2400" dirty="0"/>
        </a:p>
      </dgm:t>
    </dgm:pt>
    <dgm:pt modelId="{A82740D0-A781-498E-897F-3C050F591D82}" type="parTrans" cxnId="{5B7E438A-CAEF-4CF3-805B-FF9B28C7FFEF}">
      <dgm:prSet/>
      <dgm:spPr/>
      <dgm:t>
        <a:bodyPr/>
        <a:lstStyle/>
        <a:p>
          <a:endParaRPr lang="en-US"/>
        </a:p>
      </dgm:t>
    </dgm:pt>
    <dgm:pt modelId="{53705F29-1CFE-46D5-9328-A25939FA8ACA}" type="sibTrans" cxnId="{5B7E438A-CAEF-4CF3-805B-FF9B28C7FFEF}">
      <dgm:prSet/>
      <dgm:spPr/>
      <dgm:t>
        <a:bodyPr/>
        <a:lstStyle/>
        <a:p>
          <a:endParaRPr lang="en-US"/>
        </a:p>
      </dgm:t>
    </dgm:pt>
    <dgm:pt modelId="{51911B9B-DB3A-4BB6-8142-75BC22E9A3E4}">
      <dgm:prSet phldrT="[Text]" custT="1"/>
      <dgm:spPr/>
      <dgm:t>
        <a:bodyPr/>
        <a:lstStyle/>
        <a:p>
          <a:r>
            <a:rPr lang="en-US" sz="1400" dirty="0" smtClean="0"/>
            <a:t>What drives competition?</a:t>
          </a:r>
          <a:endParaRPr lang="en-US" sz="1400" dirty="0"/>
        </a:p>
      </dgm:t>
    </dgm:pt>
    <dgm:pt modelId="{71204814-82B8-4D1B-A9E4-6AAC16007F15}" type="parTrans" cxnId="{FDCAE549-3E28-4D62-9E15-825225C9325C}">
      <dgm:prSet/>
      <dgm:spPr/>
      <dgm:t>
        <a:bodyPr/>
        <a:lstStyle/>
        <a:p>
          <a:endParaRPr lang="en-US"/>
        </a:p>
      </dgm:t>
    </dgm:pt>
    <dgm:pt modelId="{19F81B00-E286-47EE-BA85-FB6C7A3DB3E3}" type="sibTrans" cxnId="{FDCAE549-3E28-4D62-9E15-825225C9325C}">
      <dgm:prSet/>
      <dgm:spPr/>
      <dgm:t>
        <a:bodyPr/>
        <a:lstStyle/>
        <a:p>
          <a:endParaRPr lang="en-US"/>
        </a:p>
      </dgm:t>
    </dgm:pt>
    <dgm:pt modelId="{EE9937BA-8B13-49A4-9DF2-750384EC7867}">
      <dgm:prSet phldrT="[Text]" custT="1"/>
      <dgm:spPr/>
      <dgm:t>
        <a:bodyPr/>
        <a:lstStyle/>
        <a:p>
          <a:r>
            <a:rPr lang="en-US" sz="1400" dirty="0" smtClean="0"/>
            <a:t>What are the main dimensions of competition?</a:t>
          </a:r>
          <a:endParaRPr lang="en-US" sz="1400" dirty="0"/>
        </a:p>
      </dgm:t>
    </dgm:pt>
    <dgm:pt modelId="{F89782DF-8BC2-4676-8934-6CF60E6C48BA}" type="parTrans" cxnId="{B6CCBA38-9A4D-4C07-ABCA-B88C57CBFBBC}">
      <dgm:prSet/>
      <dgm:spPr/>
      <dgm:t>
        <a:bodyPr/>
        <a:lstStyle/>
        <a:p>
          <a:endParaRPr lang="en-US"/>
        </a:p>
      </dgm:t>
    </dgm:pt>
    <dgm:pt modelId="{7F62420C-94B7-4952-9FBC-D5689B6436D2}" type="sibTrans" cxnId="{B6CCBA38-9A4D-4C07-ABCA-B88C57CBFBBC}">
      <dgm:prSet/>
      <dgm:spPr/>
      <dgm:t>
        <a:bodyPr/>
        <a:lstStyle/>
        <a:p>
          <a:endParaRPr lang="en-US"/>
        </a:p>
      </dgm:t>
    </dgm:pt>
    <dgm:pt modelId="{3B19D1C4-B541-44A4-A33E-98AACDBAF649}">
      <dgm:prSet phldrT="[Text]" custT="1"/>
      <dgm:spPr/>
      <dgm:t>
        <a:bodyPr/>
        <a:lstStyle/>
        <a:p>
          <a:r>
            <a:rPr lang="en-US" sz="1400" dirty="0" smtClean="0"/>
            <a:t>How intense is competition?</a:t>
          </a:r>
          <a:endParaRPr lang="en-US" sz="1400" dirty="0"/>
        </a:p>
      </dgm:t>
    </dgm:pt>
    <dgm:pt modelId="{45A0C5E5-E9CA-452A-8E29-6FC00889253D}" type="parTrans" cxnId="{8F2C7A9A-C9F6-44A0-AED1-6F0F9853E5F4}">
      <dgm:prSet/>
      <dgm:spPr/>
      <dgm:t>
        <a:bodyPr/>
        <a:lstStyle/>
        <a:p>
          <a:endParaRPr lang="en-US"/>
        </a:p>
      </dgm:t>
    </dgm:pt>
    <dgm:pt modelId="{1762D50D-23E4-464B-8B04-25D3B6666B8D}" type="sibTrans" cxnId="{8F2C7A9A-C9F6-44A0-AED1-6F0F9853E5F4}">
      <dgm:prSet/>
      <dgm:spPr/>
      <dgm:t>
        <a:bodyPr/>
        <a:lstStyle/>
        <a:p>
          <a:endParaRPr lang="en-US"/>
        </a:p>
      </dgm:t>
    </dgm:pt>
    <dgm:pt modelId="{7F244514-9B50-4EBE-80FC-130AA051E78D}">
      <dgm:prSet phldrT="[Text]" custT="1"/>
      <dgm:spPr/>
      <dgm:t>
        <a:bodyPr/>
        <a:lstStyle/>
        <a:p>
          <a:r>
            <a:rPr lang="en-US" sz="1600" dirty="0" smtClean="0"/>
            <a:t>How can we obtain a superior competitive position?</a:t>
          </a:r>
          <a:endParaRPr lang="en-US" sz="900" dirty="0"/>
        </a:p>
      </dgm:t>
    </dgm:pt>
    <dgm:pt modelId="{F93D58FE-CD19-461B-9693-68E43B722B75}" type="parTrans" cxnId="{9AAF728E-E984-48C9-B471-1AA407B4031A}">
      <dgm:prSet/>
      <dgm:spPr/>
      <dgm:t>
        <a:bodyPr/>
        <a:lstStyle/>
        <a:p>
          <a:endParaRPr lang="en-US"/>
        </a:p>
      </dgm:t>
    </dgm:pt>
    <dgm:pt modelId="{EA8D2C2F-9014-4844-8943-D1BC5BAEDBF6}" type="sibTrans" cxnId="{9AAF728E-E984-48C9-B471-1AA407B4031A}">
      <dgm:prSet/>
      <dgm:spPr/>
      <dgm:t>
        <a:bodyPr/>
        <a:lstStyle/>
        <a:p>
          <a:endParaRPr lang="en-US"/>
        </a:p>
      </dgm:t>
    </dgm:pt>
    <dgm:pt modelId="{E326B862-2950-4842-A39C-6E0031782D26}" type="pres">
      <dgm:prSet presAssocID="{6DE8C157-9AB0-4B83-8D08-386EFA418A0D}" presName="Name0" presStyleCnt="0">
        <dgm:presLayoutVars>
          <dgm:chMax val="1"/>
          <dgm:chPref val="1"/>
          <dgm:dir/>
          <dgm:animOne val="branch"/>
          <dgm:animLvl val="lvl"/>
        </dgm:presLayoutVars>
      </dgm:prSet>
      <dgm:spPr/>
      <dgm:t>
        <a:bodyPr/>
        <a:lstStyle/>
        <a:p>
          <a:endParaRPr lang="en-US"/>
        </a:p>
      </dgm:t>
    </dgm:pt>
    <dgm:pt modelId="{B8626933-DFE6-48DE-9F80-A68F77FB2819}" type="pres">
      <dgm:prSet presAssocID="{6C4E063D-81E4-46E1-AA58-257420646CD0}" presName="textCenter" presStyleLbl="node1" presStyleIdx="0" presStyleCnt="5" custLinFactY="-50006" custLinFactNeighborX="2859" custLinFactNeighborY="-100000"/>
      <dgm:spPr/>
      <dgm:t>
        <a:bodyPr/>
        <a:lstStyle/>
        <a:p>
          <a:endParaRPr lang="en-US"/>
        </a:p>
      </dgm:t>
    </dgm:pt>
    <dgm:pt modelId="{9620F791-3C91-4D0F-BCB8-B92F99498113}" type="pres">
      <dgm:prSet presAssocID="{6C4E063D-81E4-46E1-AA58-257420646CD0}" presName="cycle_1" presStyleCnt="0"/>
      <dgm:spPr/>
    </dgm:pt>
    <dgm:pt modelId="{8B7AE357-3D9E-47DB-B079-9435EA9310C9}" type="pres">
      <dgm:prSet presAssocID="{1745F2EC-521B-4B6C-91F1-5A0C47C6035C}" presName="childCenter1" presStyleLbl="node1" presStyleIdx="1" presStyleCnt="5" custScaleX="372130" custLinFactNeighborX="-97261" custLinFactNeighborY="-9348"/>
      <dgm:spPr/>
      <dgm:t>
        <a:bodyPr/>
        <a:lstStyle/>
        <a:p>
          <a:endParaRPr lang="en-US"/>
        </a:p>
      </dgm:t>
    </dgm:pt>
    <dgm:pt modelId="{D0C7BD46-90AC-4998-B4D8-FAF78493838E}" type="pres">
      <dgm:prSet presAssocID="{78C2A465-A670-41C7-92D8-C29F16EADBC7}" presName="Name141" presStyleLbl="parChTrans1D3" presStyleIdx="0" presStyleCnt="2"/>
      <dgm:spPr/>
      <dgm:t>
        <a:bodyPr/>
        <a:lstStyle/>
        <a:p>
          <a:endParaRPr lang="en-US"/>
        </a:p>
      </dgm:t>
    </dgm:pt>
    <dgm:pt modelId="{07118606-D479-4E25-9C10-83B0FD62D5FF}" type="pres">
      <dgm:prSet presAssocID="{A3DA0D71-C560-4983-A32F-07BE996D1035}" presName="text1" presStyleLbl="node1" presStyleIdx="2" presStyleCnt="5" custScaleX="444251" custScaleY="178065" custRadScaleRad="221095" custRadScaleInc="-65767">
        <dgm:presLayoutVars>
          <dgm:bulletEnabled val="1"/>
        </dgm:presLayoutVars>
      </dgm:prSet>
      <dgm:spPr/>
      <dgm:t>
        <a:bodyPr/>
        <a:lstStyle/>
        <a:p>
          <a:endParaRPr lang="en-US"/>
        </a:p>
      </dgm:t>
    </dgm:pt>
    <dgm:pt modelId="{5607EB0E-E308-4B00-8231-9B51C0C6D8B6}" type="pres">
      <dgm:prSet presAssocID="{2ABB40E6-DA0C-4CA7-9B13-4D9153BC284B}" presName="Name144" presStyleLbl="parChTrans1D2" presStyleIdx="0" presStyleCnt="2"/>
      <dgm:spPr/>
      <dgm:t>
        <a:bodyPr/>
        <a:lstStyle/>
        <a:p>
          <a:endParaRPr lang="en-US"/>
        </a:p>
      </dgm:t>
    </dgm:pt>
    <dgm:pt modelId="{23F331D7-6D97-4096-9EB0-6E3FCEEFD66E}" type="pres">
      <dgm:prSet presAssocID="{6C4E063D-81E4-46E1-AA58-257420646CD0}" presName="cycle_2" presStyleCnt="0"/>
      <dgm:spPr/>
    </dgm:pt>
    <dgm:pt modelId="{2EE314F2-989D-4F94-A258-F56170131096}" type="pres">
      <dgm:prSet presAssocID="{3A1E7A01-CBEB-470E-8275-76D651291B9D}" presName="childCenter2" presStyleLbl="node1" presStyleIdx="3" presStyleCnt="5" custScaleX="492674" custLinFactNeighborX="83054" custLinFactNeighborY="-80193"/>
      <dgm:spPr/>
      <dgm:t>
        <a:bodyPr/>
        <a:lstStyle/>
        <a:p>
          <a:endParaRPr lang="en-US"/>
        </a:p>
      </dgm:t>
    </dgm:pt>
    <dgm:pt modelId="{47C9B122-62D1-4841-A513-5D14C967A4FC}" type="pres">
      <dgm:prSet presAssocID="{A82740D0-A781-498E-897F-3C050F591D82}" presName="Name218" presStyleLbl="parChTrans1D3" presStyleIdx="1" presStyleCnt="2"/>
      <dgm:spPr/>
      <dgm:t>
        <a:bodyPr/>
        <a:lstStyle/>
        <a:p>
          <a:endParaRPr lang="en-US"/>
        </a:p>
      </dgm:t>
    </dgm:pt>
    <dgm:pt modelId="{7F9C32F3-705F-4801-9BD8-DD8966F12EF6}" type="pres">
      <dgm:prSet presAssocID="{8C924F3F-4029-404E-BF6D-6E3CB8ABB410}" presName="text2" presStyleLbl="node1" presStyleIdx="4" presStyleCnt="5" custScaleX="858555" custScaleY="348895" custRadScaleRad="155238" custRadScaleInc="-56572">
        <dgm:presLayoutVars>
          <dgm:bulletEnabled val="1"/>
        </dgm:presLayoutVars>
      </dgm:prSet>
      <dgm:spPr/>
      <dgm:t>
        <a:bodyPr/>
        <a:lstStyle/>
        <a:p>
          <a:endParaRPr lang="en-US"/>
        </a:p>
      </dgm:t>
    </dgm:pt>
    <dgm:pt modelId="{A47FF881-4D9E-49C3-8786-D1B40FD102BE}" type="pres">
      <dgm:prSet presAssocID="{09847F00-5E04-43AA-9319-9AB1AEDAE7BB}" presName="Name221" presStyleLbl="parChTrans1D2" presStyleIdx="1" presStyleCnt="2"/>
      <dgm:spPr/>
      <dgm:t>
        <a:bodyPr/>
        <a:lstStyle/>
        <a:p>
          <a:endParaRPr lang="en-US"/>
        </a:p>
      </dgm:t>
    </dgm:pt>
  </dgm:ptLst>
  <dgm:cxnLst>
    <dgm:cxn modelId="{39195EF4-8D71-B346-A310-3C1793BA8776}" type="presOf" srcId="{1745F2EC-521B-4B6C-91F1-5A0C47C6035C}" destId="{8B7AE357-3D9E-47DB-B079-9435EA9310C9}" srcOrd="0" destOrd="0" presId="urn:microsoft.com/office/officeart/2008/layout/RadialCluster"/>
    <dgm:cxn modelId="{A6D574C1-BAE9-4F20-884B-F1BD2FD5DC7C}" srcId="{A3DA0D71-C560-4983-A32F-07BE996D1035}" destId="{3EF702F9-A099-4E09-BA69-FF41ED3207EF}" srcOrd="0" destOrd="0" parTransId="{6B0DBF92-1CCF-4F9C-853D-FA565A4806F7}" sibTransId="{AC8E61FC-039C-427A-B29F-6161E6A170FB}"/>
    <dgm:cxn modelId="{559665C5-BD04-4E8A-B264-8CC53989664F}" srcId="{6DE8C157-9AB0-4B83-8D08-386EFA418A0D}" destId="{6C4E063D-81E4-46E1-AA58-257420646CD0}" srcOrd="0" destOrd="0" parTransId="{777A9F72-7495-4F34-8F3C-2DAC16DAE7C6}" sibTransId="{CB43E874-7C3A-41CE-8B8C-B3258251F6DD}"/>
    <dgm:cxn modelId="{8C3D6789-59AF-C143-B02B-7D3D833C03AF}" type="presOf" srcId="{2ABB40E6-DA0C-4CA7-9B13-4D9153BC284B}" destId="{5607EB0E-E308-4B00-8231-9B51C0C6D8B6}" srcOrd="0" destOrd="0" presId="urn:microsoft.com/office/officeart/2008/layout/RadialCluster"/>
    <dgm:cxn modelId="{0AB57872-6A29-FD45-BE02-60A3CA4278D7}" type="presOf" srcId="{3A1E7A01-CBEB-470E-8275-76D651291B9D}" destId="{2EE314F2-989D-4F94-A258-F56170131096}" srcOrd="0" destOrd="0" presId="urn:microsoft.com/office/officeart/2008/layout/RadialCluster"/>
    <dgm:cxn modelId="{450FFBB6-40BF-6E47-B9D4-22B4C23C7F41}" type="presOf" srcId="{42756F01-0D4F-4D61-99CE-CE7EA9938C44}" destId="{07118606-D479-4E25-9C10-83B0FD62D5FF}" srcOrd="0" destOrd="2" presId="urn:microsoft.com/office/officeart/2008/layout/RadialCluster"/>
    <dgm:cxn modelId="{D2D8CB45-7E2A-3D47-B30D-107E505DCDE7}" type="presOf" srcId="{EE9937BA-8B13-49A4-9DF2-750384EC7867}" destId="{7F9C32F3-705F-4801-9BD8-DD8966F12EF6}" srcOrd="0" destOrd="2" presId="urn:microsoft.com/office/officeart/2008/layout/RadialCluster"/>
    <dgm:cxn modelId="{661E19C3-0D20-9649-BBBD-C2C96CE268B9}" type="presOf" srcId="{78C2A465-A670-41C7-92D8-C29F16EADBC7}" destId="{D0C7BD46-90AC-4998-B4D8-FAF78493838E}" srcOrd="0" destOrd="0" presId="urn:microsoft.com/office/officeart/2008/layout/RadialCluster"/>
    <dgm:cxn modelId="{6F28EAB0-765C-0943-ADD3-ED5FBA6DBC6F}" type="presOf" srcId="{3B19D1C4-B541-44A4-A33E-98AACDBAF649}" destId="{7F9C32F3-705F-4801-9BD8-DD8966F12EF6}" srcOrd="0" destOrd="3" presId="urn:microsoft.com/office/officeart/2008/layout/RadialCluster"/>
    <dgm:cxn modelId="{BCFF044D-3D62-4C15-BCA7-DD1ACCD62D77}" srcId="{6C4E063D-81E4-46E1-AA58-257420646CD0}" destId="{1745F2EC-521B-4B6C-91F1-5A0C47C6035C}" srcOrd="0" destOrd="0" parTransId="{2ABB40E6-DA0C-4CA7-9B13-4D9153BC284B}" sibTransId="{575EF635-136B-4832-B663-AC597B06CA1B}"/>
    <dgm:cxn modelId="{EC6C6F12-06A8-4F4B-B2A0-12C6005FD56A}" type="presOf" srcId="{6DE8C157-9AB0-4B83-8D08-386EFA418A0D}" destId="{E326B862-2950-4842-A39C-6E0031782D26}" srcOrd="0" destOrd="0" presId="urn:microsoft.com/office/officeart/2008/layout/RadialCluster"/>
    <dgm:cxn modelId="{8F2C7A9A-C9F6-44A0-AED1-6F0F9853E5F4}" srcId="{8C924F3F-4029-404E-BF6D-6E3CB8ABB410}" destId="{3B19D1C4-B541-44A4-A33E-98AACDBAF649}" srcOrd="2" destOrd="0" parTransId="{45A0C5E5-E9CA-452A-8E29-6FC00889253D}" sibTransId="{1762D50D-23E4-464B-8B04-25D3B6666B8D}"/>
    <dgm:cxn modelId="{7BC33C54-F82E-4759-AE2B-EECE22B86366}" srcId="{A3DA0D71-C560-4983-A32F-07BE996D1035}" destId="{42756F01-0D4F-4D61-99CE-CE7EA9938C44}" srcOrd="1" destOrd="0" parTransId="{68B25C52-0E09-4B06-A710-01D31F11BAE0}" sibTransId="{FA365146-F8D8-464D-A846-7FE870670A6F}"/>
    <dgm:cxn modelId="{F567B046-530F-DC4B-8483-167C3A98E53C}" type="presOf" srcId="{A82740D0-A781-498E-897F-3C050F591D82}" destId="{47C9B122-62D1-4841-A513-5D14C967A4FC}" srcOrd="0" destOrd="0" presId="urn:microsoft.com/office/officeart/2008/layout/RadialCluster"/>
    <dgm:cxn modelId="{DB00B03D-EA45-CE4B-90BA-4F76170A9AAE}" type="presOf" srcId="{7F244514-9B50-4EBE-80FC-130AA051E78D}" destId="{7F9C32F3-705F-4801-9BD8-DD8966F12EF6}" srcOrd="0" destOrd="4" presId="urn:microsoft.com/office/officeart/2008/layout/RadialCluster"/>
    <dgm:cxn modelId="{3182E60A-C978-2F44-BA1A-73FD587A7491}" type="presOf" srcId="{8C924F3F-4029-404E-BF6D-6E3CB8ABB410}" destId="{7F9C32F3-705F-4801-9BD8-DD8966F12EF6}" srcOrd="0" destOrd="0" presId="urn:microsoft.com/office/officeart/2008/layout/RadialCluster"/>
    <dgm:cxn modelId="{C040BBAD-CC7B-1B40-9E4D-917FA2B4FEE4}" type="presOf" srcId="{3EF702F9-A099-4E09-BA69-FF41ED3207EF}" destId="{07118606-D479-4E25-9C10-83B0FD62D5FF}" srcOrd="0" destOrd="1" presId="urn:microsoft.com/office/officeart/2008/layout/RadialCluster"/>
    <dgm:cxn modelId="{9AAF728E-E984-48C9-B471-1AA407B4031A}" srcId="{8C924F3F-4029-404E-BF6D-6E3CB8ABB410}" destId="{7F244514-9B50-4EBE-80FC-130AA051E78D}" srcOrd="3" destOrd="0" parTransId="{F93D58FE-CD19-461B-9693-68E43B722B75}" sibTransId="{EA8D2C2F-9014-4844-8943-D1BC5BAEDBF6}"/>
    <dgm:cxn modelId="{6D0A8E72-EDB5-7A41-ABAE-F39C9C3DC024}" type="presOf" srcId="{51911B9B-DB3A-4BB6-8142-75BC22E9A3E4}" destId="{7F9C32F3-705F-4801-9BD8-DD8966F12EF6}" srcOrd="0" destOrd="1" presId="urn:microsoft.com/office/officeart/2008/layout/RadialCluster"/>
    <dgm:cxn modelId="{B9DCD978-9E1B-8047-A560-91FF9E70166C}" type="presOf" srcId="{A3DA0D71-C560-4983-A32F-07BE996D1035}" destId="{07118606-D479-4E25-9C10-83B0FD62D5FF}" srcOrd="0" destOrd="0" presId="urn:microsoft.com/office/officeart/2008/layout/RadialCluster"/>
    <dgm:cxn modelId="{B6CCBA38-9A4D-4C07-ABCA-B88C57CBFBBC}" srcId="{8C924F3F-4029-404E-BF6D-6E3CB8ABB410}" destId="{EE9937BA-8B13-49A4-9DF2-750384EC7867}" srcOrd="1" destOrd="0" parTransId="{F89782DF-8BC2-4676-8934-6CF60E6C48BA}" sibTransId="{7F62420C-94B7-4952-9FBC-D5689B6436D2}"/>
    <dgm:cxn modelId="{7BC42DED-FABA-7944-BA34-2F848559ED97}" type="presOf" srcId="{09847F00-5E04-43AA-9319-9AB1AEDAE7BB}" destId="{A47FF881-4D9E-49C3-8786-D1B40FD102BE}" srcOrd="0" destOrd="0" presId="urn:microsoft.com/office/officeart/2008/layout/RadialCluster"/>
    <dgm:cxn modelId="{FDCAE549-3E28-4D62-9E15-825225C9325C}" srcId="{8C924F3F-4029-404E-BF6D-6E3CB8ABB410}" destId="{51911B9B-DB3A-4BB6-8142-75BC22E9A3E4}" srcOrd="0" destOrd="0" parTransId="{71204814-82B8-4D1B-A9E4-6AAC16007F15}" sibTransId="{19F81B00-E286-47EE-BA85-FB6C7A3DB3E3}"/>
    <dgm:cxn modelId="{9F55B01B-78A7-AA47-A333-FBB476D21DA1}" type="presOf" srcId="{6C4E063D-81E4-46E1-AA58-257420646CD0}" destId="{B8626933-DFE6-48DE-9F80-A68F77FB2819}" srcOrd="0" destOrd="0" presId="urn:microsoft.com/office/officeart/2008/layout/RadialCluster"/>
    <dgm:cxn modelId="{CBA0546F-5665-4B79-9DF6-5B24D32CC355}" srcId="{6C4E063D-81E4-46E1-AA58-257420646CD0}" destId="{3A1E7A01-CBEB-470E-8275-76D651291B9D}" srcOrd="1" destOrd="0" parTransId="{09847F00-5E04-43AA-9319-9AB1AEDAE7BB}" sibTransId="{750A3593-14FF-445A-A453-F9774089BD02}"/>
    <dgm:cxn modelId="{5B7E438A-CAEF-4CF3-805B-FF9B28C7FFEF}" srcId="{3A1E7A01-CBEB-470E-8275-76D651291B9D}" destId="{8C924F3F-4029-404E-BF6D-6E3CB8ABB410}" srcOrd="0" destOrd="0" parTransId="{A82740D0-A781-498E-897F-3C050F591D82}" sibTransId="{53705F29-1CFE-46D5-9328-A25939FA8ACA}"/>
    <dgm:cxn modelId="{6D6E470C-0F84-4B9B-83AB-5C97EA152262}" srcId="{1745F2EC-521B-4B6C-91F1-5A0C47C6035C}" destId="{A3DA0D71-C560-4983-A32F-07BE996D1035}" srcOrd="0" destOrd="0" parTransId="{78C2A465-A670-41C7-92D8-C29F16EADBC7}" sibTransId="{EAA06BF4-6C87-4819-B987-11DA2A03439A}"/>
    <dgm:cxn modelId="{C951BA6D-A153-A84A-A9F5-357924B8B586}" type="presParOf" srcId="{E326B862-2950-4842-A39C-6E0031782D26}" destId="{B8626933-DFE6-48DE-9F80-A68F77FB2819}" srcOrd="0" destOrd="0" presId="urn:microsoft.com/office/officeart/2008/layout/RadialCluster"/>
    <dgm:cxn modelId="{54FEA73F-D691-0843-87E9-E7719EA0745B}" type="presParOf" srcId="{E326B862-2950-4842-A39C-6E0031782D26}" destId="{9620F791-3C91-4D0F-BCB8-B92F99498113}" srcOrd="1" destOrd="0" presId="urn:microsoft.com/office/officeart/2008/layout/RadialCluster"/>
    <dgm:cxn modelId="{512683E5-6F17-6E44-A848-53E74AC86956}" type="presParOf" srcId="{9620F791-3C91-4D0F-BCB8-B92F99498113}" destId="{8B7AE357-3D9E-47DB-B079-9435EA9310C9}" srcOrd="0" destOrd="0" presId="urn:microsoft.com/office/officeart/2008/layout/RadialCluster"/>
    <dgm:cxn modelId="{8CAA1148-0400-0049-A3B6-483025C5F338}" type="presParOf" srcId="{9620F791-3C91-4D0F-BCB8-B92F99498113}" destId="{D0C7BD46-90AC-4998-B4D8-FAF78493838E}" srcOrd="1" destOrd="0" presId="urn:microsoft.com/office/officeart/2008/layout/RadialCluster"/>
    <dgm:cxn modelId="{78209111-FB66-154F-B181-D28FB8A403ED}" type="presParOf" srcId="{9620F791-3C91-4D0F-BCB8-B92F99498113}" destId="{07118606-D479-4E25-9C10-83B0FD62D5FF}" srcOrd="2" destOrd="0" presId="urn:microsoft.com/office/officeart/2008/layout/RadialCluster"/>
    <dgm:cxn modelId="{99B90D1E-C1E4-5E4A-9AB1-E43A800B6095}" type="presParOf" srcId="{E326B862-2950-4842-A39C-6E0031782D26}" destId="{5607EB0E-E308-4B00-8231-9B51C0C6D8B6}" srcOrd="2" destOrd="0" presId="urn:microsoft.com/office/officeart/2008/layout/RadialCluster"/>
    <dgm:cxn modelId="{C5F08CAC-122C-BA46-B742-76874254251B}" type="presParOf" srcId="{E326B862-2950-4842-A39C-6E0031782D26}" destId="{23F331D7-6D97-4096-9EB0-6E3FCEEFD66E}" srcOrd="3" destOrd="0" presId="urn:microsoft.com/office/officeart/2008/layout/RadialCluster"/>
    <dgm:cxn modelId="{E3A2BF0D-D72A-5F48-ABC1-AD0C07977CDE}" type="presParOf" srcId="{23F331D7-6D97-4096-9EB0-6E3FCEEFD66E}" destId="{2EE314F2-989D-4F94-A258-F56170131096}" srcOrd="0" destOrd="0" presId="urn:microsoft.com/office/officeart/2008/layout/RadialCluster"/>
    <dgm:cxn modelId="{294AA06E-468F-974F-BDF3-296A7D783F94}" type="presParOf" srcId="{23F331D7-6D97-4096-9EB0-6E3FCEEFD66E}" destId="{47C9B122-62D1-4841-A513-5D14C967A4FC}" srcOrd="1" destOrd="0" presId="urn:microsoft.com/office/officeart/2008/layout/RadialCluster"/>
    <dgm:cxn modelId="{C793A0AD-29E5-8B4D-A419-C3229C4DD57E}" type="presParOf" srcId="{23F331D7-6D97-4096-9EB0-6E3FCEEFD66E}" destId="{7F9C32F3-705F-4801-9BD8-DD8966F12EF6}" srcOrd="2" destOrd="0" presId="urn:microsoft.com/office/officeart/2008/layout/RadialCluster"/>
    <dgm:cxn modelId="{EA70ECB4-53B1-D146-B3C1-229708948F7D}" type="presParOf" srcId="{E326B862-2950-4842-A39C-6E0031782D26}" destId="{A47FF881-4D9E-49C3-8786-D1B40FD102BE}"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F46D9B-D37A-457A-9857-E59963AF82ED}" type="datetimeFigureOut">
              <a:rPr lang="en-US" smtClean="0"/>
              <a:t>10/2/2014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5ABDD6-A64E-481B-A10F-C9BC80392579}" type="slidenum">
              <a:rPr lang="en-US" smtClean="0"/>
              <a:t>‹#›</a:t>
            </a:fld>
            <a:endParaRPr lang="en-US"/>
          </a:p>
        </p:txBody>
      </p:sp>
    </p:spTree>
    <p:extLst>
      <p:ext uri="{BB962C8B-B14F-4D97-AF65-F5344CB8AC3E}">
        <p14:creationId xmlns:p14="http://schemas.microsoft.com/office/powerpoint/2010/main" val="2950237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5ABDD6-A64E-481B-A10F-C9BC80392579}" type="slidenum">
              <a:rPr lang="en-US" smtClean="0"/>
              <a:t>1</a:t>
            </a:fld>
            <a:endParaRPr lang="en-US"/>
          </a:p>
        </p:txBody>
      </p:sp>
    </p:spTree>
    <p:extLst>
      <p:ext uri="{BB962C8B-B14F-4D97-AF65-F5344CB8AC3E}">
        <p14:creationId xmlns:p14="http://schemas.microsoft.com/office/powerpoint/2010/main" val="901827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5ABDD6-A64E-481B-A10F-C9BC80392579}" type="slidenum">
              <a:rPr lang="en-US" smtClean="0"/>
              <a:t>10</a:t>
            </a:fld>
            <a:endParaRPr lang="en-US"/>
          </a:p>
        </p:txBody>
      </p:sp>
    </p:spTree>
    <p:extLst>
      <p:ext uri="{BB962C8B-B14F-4D97-AF65-F5344CB8AC3E}">
        <p14:creationId xmlns:p14="http://schemas.microsoft.com/office/powerpoint/2010/main" val="1413393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not only affects the services operator but also</a:t>
            </a:r>
            <a:r>
              <a:rPr lang="en-US" baseline="0" dirty="0" smtClean="0"/>
              <a:t> the nature and level of demand for different types of handsets</a:t>
            </a:r>
          </a:p>
          <a:p>
            <a:endParaRPr lang="en-US" baseline="0" dirty="0" smtClean="0"/>
          </a:p>
          <a:p>
            <a:r>
              <a:rPr lang="en-US" baseline="0" dirty="0" smtClean="0"/>
              <a:t>Restrictions on usage are not likely to affect the competitive position of a handset </a:t>
            </a:r>
            <a:r>
              <a:rPr lang="en-US" baseline="0" dirty="0" err="1" smtClean="0"/>
              <a:t>frim</a:t>
            </a:r>
            <a:r>
              <a:rPr lang="en-US" baseline="0" dirty="0" smtClean="0"/>
              <a:t> but may provide incentives for new technologies to be developed</a:t>
            </a:r>
            <a:endParaRPr lang="en-US" dirty="0"/>
          </a:p>
        </p:txBody>
      </p:sp>
      <p:sp>
        <p:nvSpPr>
          <p:cNvPr id="4" name="Slide Number Placeholder 3"/>
          <p:cNvSpPr>
            <a:spLocks noGrp="1"/>
          </p:cNvSpPr>
          <p:nvPr>
            <p:ph type="sldNum" sz="quarter" idx="10"/>
          </p:nvPr>
        </p:nvSpPr>
        <p:spPr/>
        <p:txBody>
          <a:bodyPr/>
          <a:lstStyle/>
          <a:p>
            <a:fld id="{FC5ABDD6-A64E-481B-A10F-C9BC80392579}" type="slidenum">
              <a:rPr lang="en-US" smtClean="0"/>
              <a:t>11</a:t>
            </a:fld>
            <a:endParaRPr lang="en-US"/>
          </a:p>
        </p:txBody>
      </p:sp>
    </p:spTree>
    <p:extLst>
      <p:ext uri="{BB962C8B-B14F-4D97-AF65-F5344CB8AC3E}">
        <p14:creationId xmlns:p14="http://schemas.microsoft.com/office/powerpoint/2010/main" val="3179560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5ABDD6-A64E-481B-A10F-C9BC80392579}" type="slidenum">
              <a:rPr lang="en-US" smtClean="0"/>
              <a:t>12</a:t>
            </a:fld>
            <a:endParaRPr lang="en-US"/>
          </a:p>
        </p:txBody>
      </p:sp>
    </p:spTree>
    <p:extLst>
      <p:ext uri="{BB962C8B-B14F-4D97-AF65-F5344CB8AC3E}">
        <p14:creationId xmlns:p14="http://schemas.microsoft.com/office/powerpoint/2010/main" val="1902886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5ABDD6-A64E-481B-A10F-C9BC80392579}" type="slidenum">
              <a:rPr lang="en-US" smtClean="0"/>
              <a:t>13</a:t>
            </a:fld>
            <a:endParaRPr lang="en-US"/>
          </a:p>
        </p:txBody>
      </p:sp>
    </p:spTree>
    <p:extLst>
      <p:ext uri="{BB962C8B-B14F-4D97-AF65-F5344CB8AC3E}">
        <p14:creationId xmlns:p14="http://schemas.microsoft.com/office/powerpoint/2010/main" val="64885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5ABDD6-A64E-481B-A10F-C9BC80392579}" type="slidenum">
              <a:rPr lang="en-US" smtClean="0"/>
              <a:t>14</a:t>
            </a:fld>
            <a:endParaRPr lang="en-US"/>
          </a:p>
        </p:txBody>
      </p:sp>
    </p:spTree>
    <p:extLst>
      <p:ext uri="{BB962C8B-B14F-4D97-AF65-F5344CB8AC3E}">
        <p14:creationId xmlns:p14="http://schemas.microsoft.com/office/powerpoint/2010/main" val="1686223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5ABDD6-A64E-481B-A10F-C9BC80392579}" type="slidenum">
              <a:rPr lang="en-US" smtClean="0"/>
              <a:t>15</a:t>
            </a:fld>
            <a:endParaRPr lang="en-US"/>
          </a:p>
        </p:txBody>
      </p:sp>
    </p:spTree>
    <p:extLst>
      <p:ext uri="{BB962C8B-B14F-4D97-AF65-F5344CB8AC3E}">
        <p14:creationId xmlns:p14="http://schemas.microsoft.com/office/powerpoint/2010/main" val="3176965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Thus</a:t>
            </a:r>
            <a:r>
              <a:rPr lang="en-US" baseline="0" dirty="0" smtClean="0"/>
              <a:t> a firm must </a:t>
            </a:r>
            <a:r>
              <a:rPr lang="en-US" baseline="0" dirty="0" err="1" smtClean="0"/>
              <a:t>undestand</a:t>
            </a:r>
            <a:r>
              <a:rPr lang="en-US" baseline="0" dirty="0" smtClean="0"/>
              <a:t> how the general environment may affect not only them but also their industry environment of all their </a:t>
            </a:r>
            <a:r>
              <a:rPr lang="en-US" baseline="0" smtClean="0"/>
              <a:t>key relationships</a:t>
            </a:r>
            <a:endParaRPr lang="en-US"/>
          </a:p>
        </p:txBody>
      </p:sp>
      <p:sp>
        <p:nvSpPr>
          <p:cNvPr id="4" name="Slide Number Placeholder 3"/>
          <p:cNvSpPr>
            <a:spLocks noGrp="1"/>
          </p:cNvSpPr>
          <p:nvPr>
            <p:ph type="sldNum" sz="quarter" idx="10"/>
          </p:nvPr>
        </p:nvSpPr>
        <p:spPr/>
        <p:txBody>
          <a:bodyPr/>
          <a:lstStyle/>
          <a:p>
            <a:fld id="{FC5ABDD6-A64E-481B-A10F-C9BC80392579}" type="slidenum">
              <a:rPr lang="en-US" smtClean="0"/>
              <a:t>16</a:t>
            </a:fld>
            <a:endParaRPr lang="en-US"/>
          </a:p>
        </p:txBody>
      </p:sp>
    </p:spTree>
    <p:extLst>
      <p:ext uri="{BB962C8B-B14F-4D97-AF65-F5344CB8AC3E}">
        <p14:creationId xmlns:p14="http://schemas.microsoft.com/office/powerpoint/2010/main" val="6473795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5ABDD6-A64E-481B-A10F-C9BC80392579}" type="slidenum">
              <a:rPr lang="en-US" smtClean="0"/>
              <a:t>17</a:t>
            </a:fld>
            <a:endParaRPr lang="en-US"/>
          </a:p>
        </p:txBody>
      </p:sp>
    </p:spTree>
    <p:extLst>
      <p:ext uri="{BB962C8B-B14F-4D97-AF65-F5344CB8AC3E}">
        <p14:creationId xmlns:p14="http://schemas.microsoft.com/office/powerpoint/2010/main" val="4062875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5ABDD6-A64E-481B-A10F-C9BC80392579}" type="slidenum">
              <a:rPr lang="en-US" smtClean="0"/>
              <a:t>19</a:t>
            </a:fld>
            <a:endParaRPr lang="en-US"/>
          </a:p>
        </p:txBody>
      </p:sp>
    </p:spTree>
    <p:extLst>
      <p:ext uri="{BB962C8B-B14F-4D97-AF65-F5344CB8AC3E}">
        <p14:creationId xmlns:p14="http://schemas.microsoft.com/office/powerpoint/2010/main" val="2788112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a:t>
            </a:r>
            <a:r>
              <a:rPr lang="en-US" baseline="0" dirty="0" smtClean="0"/>
              <a:t> one we have an industry. But who are we selling to? Who are we getting our supplies from? Is this product in only one style?</a:t>
            </a:r>
          </a:p>
          <a:p>
            <a:r>
              <a:rPr lang="en-US" baseline="0" dirty="0" smtClean="0"/>
              <a:t>That are a lot of questions that we need to ask ourselves when deciding our industry and purpose. That is where market segmentation comes into play.</a:t>
            </a:r>
          </a:p>
          <a:p>
            <a:r>
              <a:rPr lang="en-US" baseline="0" dirty="0" smtClean="0"/>
              <a:t>Segmentation like the books states is the process of partitioning a market on the basis of characteristics that are likely to influence a consumers’ purchasing behavior.</a:t>
            </a:r>
          </a:p>
          <a:p>
            <a:r>
              <a:rPr lang="en-US" baseline="0" dirty="0" smtClean="0"/>
              <a:t>Step two we segment out industry. What do we get out of this? Well once segmenting our industry we will have a better idea of who to target and how to target them. After all it is the consumer that provides us our revenues. But we also have to be careful. Competition may either be weak or strong depending on your industry. You want to know how to make your industry attractive particularly your product. </a:t>
            </a:r>
          </a:p>
          <a:p>
            <a:endParaRPr lang="en-US" baseline="0" dirty="0" smtClean="0"/>
          </a:p>
        </p:txBody>
      </p:sp>
      <p:sp>
        <p:nvSpPr>
          <p:cNvPr id="4" name="Slide Number Placeholder 3"/>
          <p:cNvSpPr>
            <a:spLocks noGrp="1"/>
          </p:cNvSpPr>
          <p:nvPr>
            <p:ph type="sldNum" sz="quarter" idx="10"/>
          </p:nvPr>
        </p:nvSpPr>
        <p:spPr/>
        <p:txBody>
          <a:bodyPr/>
          <a:lstStyle/>
          <a:p>
            <a:fld id="{579F53B3-CBB8-4B31-910E-AF8CEE0CAD43}" type="slidenum">
              <a:rPr lang="en-US" smtClean="0"/>
              <a:t>47</a:t>
            </a:fld>
            <a:endParaRPr lang="en-US"/>
          </a:p>
        </p:txBody>
      </p:sp>
    </p:spTree>
    <p:extLst>
      <p:ext uri="{BB962C8B-B14F-4D97-AF65-F5344CB8AC3E}">
        <p14:creationId xmlns:p14="http://schemas.microsoft.com/office/powerpoint/2010/main" val="108818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5ABDD6-A64E-481B-A10F-C9BC80392579}" type="slidenum">
              <a:rPr lang="en-US" smtClean="0"/>
              <a:t>2</a:t>
            </a:fld>
            <a:endParaRPr lang="en-US"/>
          </a:p>
        </p:txBody>
      </p:sp>
    </p:spTree>
    <p:extLst>
      <p:ext uri="{BB962C8B-B14F-4D97-AF65-F5344CB8AC3E}">
        <p14:creationId xmlns:p14="http://schemas.microsoft.com/office/powerpoint/2010/main" val="278070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5ABDD6-A64E-481B-A10F-C9BC80392579}" type="slidenum">
              <a:rPr lang="en-US" smtClean="0"/>
              <a:t>3</a:t>
            </a:fld>
            <a:endParaRPr lang="en-US"/>
          </a:p>
        </p:txBody>
      </p:sp>
    </p:spTree>
    <p:extLst>
      <p:ext uri="{BB962C8B-B14F-4D97-AF65-F5344CB8AC3E}">
        <p14:creationId xmlns:p14="http://schemas.microsoft.com/office/powerpoint/2010/main" val="83606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5ABDD6-A64E-481B-A10F-C9BC80392579}" type="slidenum">
              <a:rPr lang="en-US" smtClean="0"/>
              <a:t>4</a:t>
            </a:fld>
            <a:endParaRPr lang="en-US"/>
          </a:p>
        </p:txBody>
      </p:sp>
    </p:spTree>
    <p:extLst>
      <p:ext uri="{BB962C8B-B14F-4D97-AF65-F5344CB8AC3E}">
        <p14:creationId xmlns:p14="http://schemas.microsoft.com/office/powerpoint/2010/main" val="346208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5ABDD6-A64E-481B-A10F-C9BC80392579}" type="slidenum">
              <a:rPr lang="en-US" smtClean="0"/>
              <a:t>5</a:t>
            </a:fld>
            <a:endParaRPr lang="en-US"/>
          </a:p>
        </p:txBody>
      </p:sp>
    </p:spTree>
    <p:extLst>
      <p:ext uri="{BB962C8B-B14F-4D97-AF65-F5344CB8AC3E}">
        <p14:creationId xmlns:p14="http://schemas.microsoft.com/office/powerpoint/2010/main" val="1071908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5ABDD6-A64E-481B-A10F-C9BC80392579}" type="slidenum">
              <a:rPr lang="en-US" smtClean="0"/>
              <a:t>6</a:t>
            </a:fld>
            <a:endParaRPr lang="en-US"/>
          </a:p>
        </p:txBody>
      </p:sp>
    </p:spTree>
    <p:extLst>
      <p:ext uri="{BB962C8B-B14F-4D97-AF65-F5344CB8AC3E}">
        <p14:creationId xmlns:p14="http://schemas.microsoft.com/office/powerpoint/2010/main" val="564423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5ABDD6-A64E-481B-A10F-C9BC80392579}" type="slidenum">
              <a:rPr lang="en-US" smtClean="0"/>
              <a:t>7</a:t>
            </a:fld>
            <a:endParaRPr lang="en-US"/>
          </a:p>
        </p:txBody>
      </p:sp>
    </p:spTree>
    <p:extLst>
      <p:ext uri="{BB962C8B-B14F-4D97-AF65-F5344CB8AC3E}">
        <p14:creationId xmlns:p14="http://schemas.microsoft.com/office/powerpoint/2010/main" val="2664668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C5ABDD6-A64E-481B-A10F-C9BC80392579}" type="slidenum">
              <a:rPr lang="en-US" smtClean="0"/>
              <a:t>8</a:t>
            </a:fld>
            <a:endParaRPr lang="en-US"/>
          </a:p>
        </p:txBody>
      </p:sp>
    </p:spTree>
    <p:extLst>
      <p:ext uri="{BB962C8B-B14F-4D97-AF65-F5344CB8AC3E}">
        <p14:creationId xmlns:p14="http://schemas.microsoft.com/office/powerpoint/2010/main" val="3765212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PEST</a:t>
            </a:r>
            <a:r>
              <a:rPr lang="en-US" baseline="0" dirty="0" smtClean="0"/>
              <a:t> analysis has become popular as an environmental scanning framework because it provides a simple yet systematic approach to </a:t>
            </a:r>
            <a:r>
              <a:rPr lang="en-US" baseline="0" dirty="0" err="1" smtClean="0"/>
              <a:t>identifiying</a:t>
            </a:r>
            <a:r>
              <a:rPr lang="en-US" baseline="0" dirty="0" smtClean="0"/>
              <a:t> those factors that are likely to shape the competitive conditions within an industry. Understanding these basic forces is important in understanding and </a:t>
            </a:r>
            <a:r>
              <a:rPr lang="en-US" baseline="0" dirty="0" err="1" smtClean="0"/>
              <a:t>predicitn</a:t>
            </a:r>
            <a:r>
              <a:rPr lang="en-US" baseline="0" dirty="0" smtClean="0"/>
              <a:t> how an industry might change and evolve over time and is a key initial step in thinking about future scenarios and the opportunities and threats that the industry might face.</a:t>
            </a:r>
            <a:endParaRPr lang="en-US" dirty="0"/>
          </a:p>
        </p:txBody>
      </p:sp>
      <p:sp>
        <p:nvSpPr>
          <p:cNvPr id="4" name="Slide Number Placeholder 3"/>
          <p:cNvSpPr>
            <a:spLocks noGrp="1"/>
          </p:cNvSpPr>
          <p:nvPr>
            <p:ph type="sldNum" sz="quarter" idx="10"/>
          </p:nvPr>
        </p:nvSpPr>
        <p:spPr/>
        <p:txBody>
          <a:bodyPr/>
          <a:lstStyle/>
          <a:p>
            <a:fld id="{FC5ABDD6-A64E-481B-A10F-C9BC80392579}" type="slidenum">
              <a:rPr lang="en-US" smtClean="0"/>
              <a:t>9</a:t>
            </a:fld>
            <a:endParaRPr lang="en-US"/>
          </a:p>
        </p:txBody>
      </p:sp>
    </p:spTree>
    <p:extLst>
      <p:ext uri="{BB962C8B-B14F-4D97-AF65-F5344CB8AC3E}">
        <p14:creationId xmlns:p14="http://schemas.microsoft.com/office/powerpoint/2010/main" val="380918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C8EEB5-94F3-47AC-97CA-FCD6FF063AD4}"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DF9D6-8F7F-40AC-93D2-4C43AF8FB7B1}"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8EEB5-94F3-47AC-97CA-FCD6FF063AD4}"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DF9D6-8F7F-40AC-93D2-4C43AF8FB7B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7C8EEB5-94F3-47AC-97CA-FCD6FF063AD4}"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DF9D6-8F7F-40AC-93D2-4C43AF8FB7B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8EEB5-94F3-47AC-97CA-FCD6FF063AD4}"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DF9D6-8F7F-40AC-93D2-4C43AF8FB7B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C8EEB5-94F3-47AC-97CA-FCD6FF063AD4}" type="datetimeFigureOut">
              <a:rPr lang="en-US" smtClean="0"/>
              <a:t>10/2/2014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DF9D6-8F7F-40AC-93D2-4C43AF8FB7B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8EEB5-94F3-47AC-97CA-FCD6FF063AD4}"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DF9D6-8F7F-40AC-93D2-4C43AF8FB7B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7C8EEB5-94F3-47AC-97CA-FCD6FF063AD4}" type="datetimeFigureOut">
              <a:rPr lang="en-US" smtClean="0"/>
              <a:t>10/2/2014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DF9D6-8F7F-40AC-93D2-4C43AF8FB7B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8EEB5-94F3-47AC-97CA-FCD6FF063AD4}" type="datetimeFigureOut">
              <a:rPr lang="en-US" smtClean="0"/>
              <a:t>10/2/2014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DF9D6-8F7F-40AC-93D2-4C43AF8FB7B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8EEB5-94F3-47AC-97CA-FCD6FF063AD4}" type="datetimeFigureOut">
              <a:rPr lang="en-US" smtClean="0"/>
              <a:t>10/2/2014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DF9D6-8F7F-40AC-93D2-4C43AF8FB7B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8EEB5-94F3-47AC-97CA-FCD6FF063AD4}"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DF9D6-8F7F-40AC-93D2-4C43AF8FB7B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8EEB5-94F3-47AC-97CA-FCD6FF063AD4}" type="datetimeFigureOut">
              <a:rPr lang="en-US" smtClean="0"/>
              <a:t>10/2/2014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DF9D6-8F7F-40AC-93D2-4C43AF8FB7B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37C8EEB5-94F3-47AC-97CA-FCD6FF063AD4}" type="datetimeFigureOut">
              <a:rPr lang="en-US" smtClean="0"/>
              <a:t>10/2/2014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13CDF9D6-8F7F-40AC-93D2-4C43AF8FB7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url?sa=i&amp;rct=j&amp;q=&amp;esrc=s&amp;source=images&amp;cd=&amp;cad=rja&amp;uact=8&amp;docid=kZeE2sobYza9YM&amp;tbnid=EHbytfDQH_UM5M:&amp;ved=0CAcQjRw&amp;url=http://www.marketing91.com/demographic-segmentation/&amp;ei=wVogVIqYNcvWPJr0gcAJ&amp;bvm=bv.75775273,d.bGQ&amp;psig=AFQjCNHQhKV58bcRIeyXO7H3-AAaFpBdGQ&amp;ust=1411492914423089"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www.google.com/url?sa=i&amp;rct=j&amp;q=&amp;esrc=s&amp;source=images&amp;cd=&amp;cad=rja&amp;uact=8&amp;docid=hMMCiciGDZJCXM&amp;tbnid=FkFky62EwVgfVM:&amp;ved=0CAcQjRw&amp;url=http://ask.cars.com/2011/11/which-subcompact-car-should-i-buy.html&amp;ei=qGIgVP_HD4_o8AH_-YBw&amp;bvm=bv.75775273,d.bGQ&amp;psig=AFQjCNGjqJAKmKZw2qrB3BmDLl9Sy1T9Bg&amp;ust=141149493499805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Industry Analysis</a:t>
            </a:r>
            <a:endParaRPr lang="en-US" dirty="0"/>
          </a:p>
        </p:txBody>
      </p:sp>
      <p:sp>
        <p:nvSpPr>
          <p:cNvPr id="7" name="Subtitle 6"/>
          <p:cNvSpPr>
            <a:spLocks noGrp="1"/>
          </p:cNvSpPr>
          <p:nvPr>
            <p:ph type="subTitle" idx="1"/>
          </p:nvPr>
        </p:nvSpPr>
        <p:spPr/>
        <p:txBody>
          <a:bodyPr>
            <a:normAutofit fontScale="92500" lnSpcReduction="20000"/>
          </a:bodyPr>
          <a:lstStyle/>
          <a:p>
            <a:r>
              <a:rPr lang="en-US" dirty="0" smtClean="0"/>
              <a:t>Jacqueline Torres</a:t>
            </a:r>
          </a:p>
          <a:p>
            <a:r>
              <a:rPr lang="en-US" dirty="0" smtClean="0"/>
              <a:t>Gabriela Cabello</a:t>
            </a:r>
          </a:p>
          <a:p>
            <a:r>
              <a:rPr lang="en-US" dirty="0" smtClean="0"/>
              <a:t>Gabriel Flores</a:t>
            </a:r>
          </a:p>
          <a:p>
            <a:r>
              <a:rPr lang="en-US" dirty="0" err="1" smtClean="0"/>
              <a:t>Carly</a:t>
            </a:r>
            <a:r>
              <a:rPr lang="en-US" dirty="0" smtClean="0"/>
              <a:t> Pyle</a:t>
            </a:r>
          </a:p>
          <a:p>
            <a:r>
              <a:rPr lang="en-US" dirty="0" smtClean="0"/>
              <a:t>Olivia Garcia</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external influences</a:t>
            </a:r>
            <a:endParaRPr lang="en-US" dirty="0"/>
          </a:p>
        </p:txBody>
      </p:sp>
      <p:sp>
        <p:nvSpPr>
          <p:cNvPr id="3" name="Content Placeholder 2"/>
          <p:cNvSpPr>
            <a:spLocks noGrp="1"/>
          </p:cNvSpPr>
          <p:nvPr>
            <p:ph idx="1"/>
          </p:nvPr>
        </p:nvSpPr>
        <p:spPr/>
        <p:txBody>
          <a:bodyPr/>
          <a:lstStyle/>
          <a:p>
            <a:r>
              <a:rPr lang="en-US" dirty="0" smtClean="0"/>
              <a:t>Proximity</a:t>
            </a:r>
          </a:p>
          <a:p>
            <a:pPr lvl="1"/>
            <a:r>
              <a:rPr lang="en-US" dirty="0" smtClean="0"/>
              <a:t>Micro-environment</a:t>
            </a:r>
          </a:p>
          <a:p>
            <a:pPr lvl="1"/>
            <a:r>
              <a:rPr lang="en-US" dirty="0" smtClean="0"/>
              <a:t>Task environment</a:t>
            </a:r>
          </a:p>
          <a:p>
            <a:pPr lvl="1"/>
            <a:r>
              <a:rPr lang="en-US" dirty="0" smtClean="0"/>
              <a:t>Macro-environment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 Analysis example </a:t>
            </a:r>
            <a:endParaRPr lang="en-US" dirty="0"/>
          </a:p>
        </p:txBody>
      </p:sp>
      <p:sp>
        <p:nvSpPr>
          <p:cNvPr id="3" name="Content Placeholder 2"/>
          <p:cNvSpPr>
            <a:spLocks noGrp="1"/>
          </p:cNvSpPr>
          <p:nvPr>
            <p:ph idx="1"/>
          </p:nvPr>
        </p:nvSpPr>
        <p:spPr/>
        <p:txBody>
          <a:bodyPr/>
          <a:lstStyle/>
          <a:p>
            <a:r>
              <a:rPr lang="en-US" dirty="0" smtClean="0"/>
              <a:t>Political</a:t>
            </a:r>
          </a:p>
          <a:p>
            <a:pPr lvl="1"/>
            <a:r>
              <a:rPr lang="en-US" dirty="0" smtClean="0"/>
              <a:t>Licenses – the governments select companies to provide access to the wireless spectrum</a:t>
            </a:r>
          </a:p>
          <a:p>
            <a:pPr lvl="1"/>
            <a:r>
              <a:rPr lang="en-US" dirty="0" smtClean="0"/>
              <a:t>Standardization-  adopting a standard connector for charging phone batteries, making it easier for end-users </a:t>
            </a:r>
          </a:p>
          <a:p>
            <a:pPr lvl="1"/>
            <a:r>
              <a:rPr lang="en-US" dirty="0" smtClean="0"/>
              <a:t>Restrictions on usage- governments place restrictions on the use of mobile phones</a:t>
            </a:r>
          </a:p>
          <a:p>
            <a:pPr lvl="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 Analysis</a:t>
            </a:r>
            <a:endParaRPr lang="en-US" dirty="0"/>
          </a:p>
        </p:txBody>
      </p:sp>
      <p:sp>
        <p:nvSpPr>
          <p:cNvPr id="3" name="Content Placeholder 2"/>
          <p:cNvSpPr>
            <a:spLocks noGrp="1"/>
          </p:cNvSpPr>
          <p:nvPr>
            <p:ph idx="1"/>
          </p:nvPr>
        </p:nvSpPr>
        <p:spPr/>
        <p:txBody>
          <a:bodyPr/>
          <a:lstStyle/>
          <a:p>
            <a:r>
              <a:rPr lang="en-US" dirty="0" smtClean="0"/>
              <a:t>Economic</a:t>
            </a:r>
          </a:p>
          <a:p>
            <a:pPr lvl="1"/>
            <a:r>
              <a:rPr lang="en-US" dirty="0" smtClean="0"/>
              <a:t>The level of economic activity- Recession, affects the sales of handsets</a:t>
            </a:r>
          </a:p>
          <a:p>
            <a:pPr lvl="1"/>
            <a:r>
              <a:rPr lang="en-US" dirty="0" smtClean="0"/>
              <a:t>The rapid take-up of mobile technologies in developing economies- offer a more economical and efficient solution than land lines to communications infrastructure problems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 Analysis </a:t>
            </a:r>
            <a:endParaRPr lang="en-US" dirty="0"/>
          </a:p>
        </p:txBody>
      </p:sp>
      <p:sp>
        <p:nvSpPr>
          <p:cNvPr id="3" name="Content Placeholder 2"/>
          <p:cNvSpPr>
            <a:spLocks noGrp="1"/>
          </p:cNvSpPr>
          <p:nvPr>
            <p:ph idx="1"/>
          </p:nvPr>
        </p:nvSpPr>
        <p:spPr/>
        <p:txBody>
          <a:bodyPr/>
          <a:lstStyle/>
          <a:p>
            <a:r>
              <a:rPr lang="en-US" dirty="0" smtClean="0"/>
              <a:t>Social </a:t>
            </a:r>
          </a:p>
          <a:p>
            <a:pPr lvl="1"/>
            <a:r>
              <a:rPr lang="en-US" dirty="0" smtClean="0"/>
              <a:t>Health Scares- concerns have been raised about the amount of radio waves that people can safely absorb </a:t>
            </a:r>
          </a:p>
          <a:p>
            <a:pPr lvl="1"/>
            <a:r>
              <a:rPr lang="en-US" dirty="0" smtClean="0"/>
              <a:t>Changes in fashion- mobile phones are increasingly being viewed as a fashion accessory by younger age groups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 Analysis</a:t>
            </a:r>
            <a:endParaRPr lang="en-US" dirty="0"/>
          </a:p>
        </p:txBody>
      </p:sp>
      <p:sp>
        <p:nvSpPr>
          <p:cNvPr id="3" name="Content Placeholder 2"/>
          <p:cNvSpPr>
            <a:spLocks noGrp="1"/>
          </p:cNvSpPr>
          <p:nvPr>
            <p:ph idx="1"/>
          </p:nvPr>
        </p:nvSpPr>
        <p:spPr/>
        <p:txBody>
          <a:bodyPr/>
          <a:lstStyle/>
          <a:p>
            <a:r>
              <a:rPr lang="en-US" dirty="0" smtClean="0"/>
              <a:t>Technological</a:t>
            </a:r>
          </a:p>
          <a:p>
            <a:pPr lvl="1"/>
            <a:r>
              <a:rPr lang="en-US" dirty="0" smtClean="0"/>
              <a:t>Characterized by rapid changes in technology, creating winners and losers</a:t>
            </a:r>
          </a:p>
          <a:p>
            <a:pPr lvl="1"/>
            <a:r>
              <a:rPr lang="en-US" dirty="0" smtClean="0"/>
              <a:t>Battery life, development of 4G systems and secure encryption.</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PEST Analysis</a:t>
            </a:r>
            <a:endParaRPr lang="en-US" dirty="0"/>
          </a:p>
        </p:txBody>
      </p:sp>
      <p:sp>
        <p:nvSpPr>
          <p:cNvPr id="3" name="Content Placeholder 2"/>
          <p:cNvSpPr>
            <a:spLocks noGrp="1"/>
          </p:cNvSpPr>
          <p:nvPr>
            <p:ph idx="1"/>
          </p:nvPr>
        </p:nvSpPr>
        <p:spPr/>
        <p:txBody>
          <a:bodyPr/>
          <a:lstStyle/>
          <a:p>
            <a:r>
              <a:rPr lang="en-US" dirty="0" smtClean="0"/>
              <a:t>Judgment of this exercise is to be used</a:t>
            </a:r>
          </a:p>
          <a:p>
            <a:r>
              <a:rPr lang="en-US" dirty="0" smtClean="0"/>
              <a:t>Identifying those factors that are likely to be the most important in shaping industry conditions</a:t>
            </a:r>
          </a:p>
          <a:p>
            <a:r>
              <a:rPr lang="en-US" dirty="0" smtClean="0"/>
              <a:t>But before the industry conditions you must understand the relations with the industry environment </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Industry Environment</a:t>
            </a:r>
            <a:endParaRPr lang="en-US" dirty="0"/>
          </a:p>
        </p:txBody>
      </p:sp>
      <p:sp>
        <p:nvSpPr>
          <p:cNvPr id="3" name="Content Placeholder 2"/>
          <p:cNvSpPr>
            <a:spLocks noGrp="1"/>
          </p:cNvSpPr>
          <p:nvPr>
            <p:ph idx="1"/>
          </p:nvPr>
        </p:nvSpPr>
        <p:spPr/>
        <p:txBody>
          <a:bodyPr/>
          <a:lstStyle/>
          <a:p>
            <a:r>
              <a:rPr lang="en-US" dirty="0" smtClean="0"/>
              <a:t>Customer- for a firm to make a profit it must create value for customers</a:t>
            </a:r>
          </a:p>
          <a:p>
            <a:r>
              <a:rPr lang="en-US" dirty="0" smtClean="0"/>
              <a:t>Suppliers- in creating value, the firm acquires goods and services from suppliers</a:t>
            </a:r>
          </a:p>
          <a:p>
            <a:r>
              <a:rPr lang="en-US" dirty="0" smtClean="0"/>
              <a:t>Competitors- the ability to generate profitability depends on the intensity of competition among firms that compete for the same value- creating opportunities.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Determinants of Industry Profit</a:t>
            </a:r>
            <a:endParaRPr lang="en-US" dirty="0"/>
          </a:p>
        </p:txBody>
      </p:sp>
      <p:sp>
        <p:nvSpPr>
          <p:cNvPr id="3" name="Content Placeholder 2"/>
          <p:cNvSpPr>
            <a:spLocks noGrp="1"/>
          </p:cNvSpPr>
          <p:nvPr>
            <p:ph idx="1"/>
          </p:nvPr>
        </p:nvSpPr>
        <p:spPr/>
        <p:txBody>
          <a:bodyPr/>
          <a:lstStyle/>
          <a:p>
            <a:r>
              <a:rPr lang="en-US" dirty="0" smtClean="0"/>
              <a:t>The value of the product to customers</a:t>
            </a:r>
          </a:p>
          <a:p>
            <a:r>
              <a:rPr lang="en-US" dirty="0" smtClean="0"/>
              <a:t>The intensity of competition</a:t>
            </a:r>
          </a:p>
          <a:p>
            <a:r>
              <a:rPr lang="en-US" dirty="0" smtClean="0"/>
              <a:t>The bargaining power of the produces relative to their suppliers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04800"/>
            <a:ext cx="8763000" cy="885825"/>
          </a:xfrm>
        </p:spPr>
        <p:txBody>
          <a:bodyPr/>
          <a:lstStyle/>
          <a:p>
            <a:r>
              <a:rPr lang="en-US" sz="3600" dirty="0" smtClean="0"/>
              <a:t>Analysis Industry Attractiveness</a:t>
            </a:r>
            <a:endParaRPr lang="en-US" sz="3600" dirty="0"/>
          </a:p>
        </p:txBody>
      </p:sp>
      <p:sp>
        <p:nvSpPr>
          <p:cNvPr id="4" name="TextBox 3"/>
          <p:cNvSpPr txBox="1"/>
          <p:nvPr/>
        </p:nvSpPr>
        <p:spPr>
          <a:xfrm>
            <a:off x="457200" y="1219200"/>
            <a:ext cx="8001000" cy="4832093"/>
          </a:xfrm>
          <a:prstGeom prst="rect">
            <a:avLst/>
          </a:prstGeom>
          <a:noFill/>
        </p:spPr>
        <p:txBody>
          <a:bodyPr wrap="square" rtlCol="0">
            <a:spAutoFit/>
          </a:bodyPr>
          <a:lstStyle/>
          <a:p>
            <a:pPr marL="285750" indent="-285750">
              <a:buFont typeface="Arial"/>
              <a:buChar char="•"/>
            </a:pPr>
            <a:r>
              <a:rPr lang="en-US" sz="2800" dirty="0" smtClean="0"/>
              <a:t>The basic premise is the level of industry profitability is neither random nor the result of entirely industry-specific influences – it is determined by the systematic influences of the Industry’s  structure.</a:t>
            </a:r>
          </a:p>
          <a:p>
            <a:endParaRPr lang="en-US" sz="2800" dirty="0" smtClean="0"/>
          </a:p>
          <a:p>
            <a:pPr marL="285750" indent="-285750">
              <a:buFont typeface="Arial"/>
              <a:buChar char="•"/>
            </a:pPr>
            <a:r>
              <a:rPr lang="en-US" sz="2800" dirty="0" smtClean="0"/>
              <a:t>AT&amp;T versus Pharmaceutical Company</a:t>
            </a:r>
          </a:p>
          <a:p>
            <a:pPr marL="285750" indent="-285750">
              <a:buFont typeface="Arial"/>
              <a:buChar char="•"/>
            </a:pPr>
            <a:r>
              <a:rPr lang="en-US" sz="2800" dirty="0" smtClean="0"/>
              <a:t>Small Markets support much higher profitability than large market</a:t>
            </a:r>
          </a:p>
          <a:p>
            <a:pPr marL="285750" indent="-285750">
              <a:buFont typeface="Arial"/>
              <a:buChar char="•"/>
            </a:pPr>
            <a:r>
              <a:rPr lang="en-US" sz="2800" dirty="0" smtClean="0"/>
              <a:t>Small Markets can more easily be dominated by a single firm</a:t>
            </a:r>
            <a:endParaRPr lang="en-US" sz="2800" dirty="0"/>
          </a:p>
        </p:txBody>
      </p:sp>
    </p:spTree>
    <p:extLst>
      <p:ext uri="{BB962C8B-B14F-4D97-AF65-F5344CB8AC3E}">
        <p14:creationId xmlns:p14="http://schemas.microsoft.com/office/powerpoint/2010/main" val="1768094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Porters Five forces of Competition</a:t>
            </a:r>
            <a:endParaRPr lang="en-US" dirty="0"/>
          </a:p>
        </p:txBody>
      </p:sp>
      <p:sp>
        <p:nvSpPr>
          <p:cNvPr id="5" name="Content Placeholder 2"/>
          <p:cNvSpPr>
            <a:spLocks noGrp="1"/>
          </p:cNvSpPr>
          <p:nvPr>
            <p:ph idx="1"/>
          </p:nvPr>
        </p:nvSpPr>
        <p:spPr>
          <a:xfrm>
            <a:off x="457200" y="1600200"/>
            <a:ext cx="3276600" cy="4876800"/>
          </a:xfrm>
        </p:spPr>
        <p:txBody>
          <a:bodyPr/>
          <a:lstStyle/>
          <a:p>
            <a:r>
              <a:rPr lang="en-US" dirty="0" smtClean="0"/>
              <a:t>Horizontal – Competition from substitutes, entrants and rivals</a:t>
            </a:r>
          </a:p>
          <a:p>
            <a:r>
              <a:rPr lang="en-US" dirty="0" smtClean="0"/>
              <a:t>Vertical – Power of Suppliers and Buyers</a:t>
            </a:r>
          </a:p>
          <a:p>
            <a:endParaRPr lang="en-US" dirty="0"/>
          </a:p>
        </p:txBody>
      </p:sp>
      <p:pic>
        <p:nvPicPr>
          <p:cNvPr id="3" name="Picture 2"/>
          <p:cNvPicPr>
            <a:picLocks noChangeAspect="1"/>
          </p:cNvPicPr>
          <p:nvPr/>
        </p:nvPicPr>
        <p:blipFill>
          <a:blip r:embed="rId3"/>
          <a:stretch>
            <a:fillRect/>
          </a:stretch>
        </p:blipFill>
        <p:spPr>
          <a:xfrm>
            <a:off x="3733800" y="1676400"/>
            <a:ext cx="5105400" cy="4140630"/>
          </a:xfrm>
          <a:prstGeom prst="rect">
            <a:avLst/>
          </a:prstGeom>
        </p:spPr>
      </p:pic>
    </p:spTree>
    <p:extLst>
      <p:ext uri="{BB962C8B-B14F-4D97-AF65-F5344CB8AC3E}">
        <p14:creationId xmlns:p14="http://schemas.microsoft.com/office/powerpoint/2010/main" val="364295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The primary task for this chapter is to identify the sources of profit in the external environment</a:t>
            </a:r>
            <a:r>
              <a:rPr lang="en-US" dirty="0"/>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 from Substitutes</a:t>
            </a:r>
            <a:endParaRPr lang="en-US" dirty="0"/>
          </a:p>
        </p:txBody>
      </p:sp>
      <p:sp>
        <p:nvSpPr>
          <p:cNvPr id="3" name="Content Placeholder 2"/>
          <p:cNvSpPr>
            <a:spLocks noGrp="1"/>
          </p:cNvSpPr>
          <p:nvPr>
            <p:ph idx="1"/>
          </p:nvPr>
        </p:nvSpPr>
        <p:spPr/>
        <p:txBody>
          <a:bodyPr>
            <a:normAutofit/>
          </a:bodyPr>
          <a:lstStyle/>
          <a:p>
            <a:r>
              <a:rPr lang="en-US" sz="3200" dirty="0" smtClean="0"/>
              <a:t>The price customers are willing to pay for a product depends, in part, on the availability of </a:t>
            </a:r>
            <a:r>
              <a:rPr lang="en-US" sz="3200" dirty="0"/>
              <a:t>s</a:t>
            </a:r>
            <a:r>
              <a:rPr lang="en-US" sz="3200" dirty="0" smtClean="0"/>
              <a:t>ubstitute products.</a:t>
            </a:r>
          </a:p>
          <a:p>
            <a:endParaRPr lang="en-US" sz="3200" dirty="0"/>
          </a:p>
          <a:p>
            <a:r>
              <a:rPr lang="en-US" sz="3200" dirty="0" smtClean="0"/>
              <a:t>The existence of close substitutes means the customers will switch to substitutes in response to price increases for the product.</a:t>
            </a:r>
          </a:p>
          <a:p>
            <a:pPr lvl="1"/>
            <a:r>
              <a:rPr lang="en-US" sz="2800" dirty="0" smtClean="0"/>
              <a:t>Ex: Travel agencies, newspapers and telecommunication providers</a:t>
            </a:r>
            <a:endParaRPr lang="en-US" sz="2800" dirty="0"/>
          </a:p>
        </p:txBody>
      </p:sp>
    </p:spTree>
    <p:extLst>
      <p:ext uri="{BB962C8B-B14F-4D97-AF65-F5344CB8AC3E}">
        <p14:creationId xmlns:p14="http://schemas.microsoft.com/office/powerpoint/2010/main" val="1339915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Structural Determinants of the five forces of competition</a:t>
            </a:r>
            <a:endParaRPr lang="en-US" dirty="0"/>
          </a:p>
        </p:txBody>
      </p:sp>
      <p:pic>
        <p:nvPicPr>
          <p:cNvPr id="4" name="Picture 3"/>
          <p:cNvPicPr>
            <a:picLocks noChangeAspect="1"/>
          </p:cNvPicPr>
          <p:nvPr/>
        </p:nvPicPr>
        <p:blipFill>
          <a:blip r:embed="rId2"/>
          <a:stretch>
            <a:fillRect/>
          </a:stretch>
        </p:blipFill>
        <p:spPr>
          <a:xfrm>
            <a:off x="762000" y="1524000"/>
            <a:ext cx="7620000" cy="4800600"/>
          </a:xfrm>
          <a:prstGeom prst="rect">
            <a:avLst/>
          </a:prstGeom>
        </p:spPr>
      </p:pic>
    </p:spTree>
    <p:extLst>
      <p:ext uri="{BB962C8B-B14F-4D97-AF65-F5344CB8AC3E}">
        <p14:creationId xmlns:p14="http://schemas.microsoft.com/office/powerpoint/2010/main" val="2768561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 of Entry</a:t>
            </a:r>
            <a:endParaRPr lang="en-US" dirty="0"/>
          </a:p>
        </p:txBody>
      </p:sp>
      <p:sp>
        <p:nvSpPr>
          <p:cNvPr id="3" name="Content Placeholder 2"/>
          <p:cNvSpPr>
            <a:spLocks noGrp="1"/>
          </p:cNvSpPr>
          <p:nvPr>
            <p:ph idx="1"/>
          </p:nvPr>
        </p:nvSpPr>
        <p:spPr/>
        <p:txBody>
          <a:bodyPr>
            <a:normAutofit/>
          </a:bodyPr>
          <a:lstStyle/>
          <a:p>
            <a:r>
              <a:rPr lang="en-US" dirty="0" smtClean="0"/>
              <a:t>If an industry earns a return on capital in excess of its cost of capital, it will act as a magnet to firms outside the industry. </a:t>
            </a:r>
          </a:p>
          <a:p>
            <a:r>
              <a:rPr lang="en-US" dirty="0" smtClean="0"/>
              <a:t>If the entry of new firm is unrestricted, the rate of profit will fall toward its competitive level. </a:t>
            </a:r>
          </a:p>
          <a:p>
            <a:r>
              <a:rPr lang="en-US" dirty="0" smtClean="0"/>
              <a:t>For the Mobile Phone Industry:</a:t>
            </a:r>
          </a:p>
          <a:p>
            <a:pPr lvl="1"/>
            <a:r>
              <a:rPr lang="en-US" dirty="0" smtClean="0"/>
              <a:t>There are over 50 companies with only four top companies in the wireless service industry that controls 80% of the Market.</a:t>
            </a:r>
          </a:p>
          <a:p>
            <a:pPr lvl="1"/>
            <a:r>
              <a:rPr lang="en-US" dirty="0" smtClean="0"/>
              <a:t>Verizon, AT&amp;T, Sprint, T-Mobile, U.S. Cellular, Metro PCS, Cricket, Virgin Mobile and Boost.</a:t>
            </a:r>
            <a:endParaRPr lang="en-US" dirty="0"/>
          </a:p>
        </p:txBody>
      </p:sp>
    </p:spTree>
    <p:extLst>
      <p:ext uri="{BB962C8B-B14F-4D97-AF65-F5344CB8AC3E}">
        <p14:creationId xmlns:p14="http://schemas.microsoft.com/office/powerpoint/2010/main" val="2429775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449763"/>
          </a:xfrm>
        </p:spPr>
        <p:txBody>
          <a:bodyPr>
            <a:noAutofit/>
          </a:bodyPr>
          <a:lstStyle/>
          <a:p>
            <a:r>
              <a:rPr lang="en-US" dirty="0" smtClean="0"/>
              <a:t>Capital Requirements – Costs of getting established in an industry can be so large as to discourage all but the largest companies. </a:t>
            </a:r>
          </a:p>
          <a:p>
            <a:pPr lvl="1"/>
            <a:r>
              <a:rPr lang="en-US" sz="2400" dirty="0" smtClean="0"/>
              <a:t>Ex: Cell phone towers and advertising costs.</a:t>
            </a:r>
          </a:p>
          <a:p>
            <a:pPr marL="274320" lvl="1" indent="0">
              <a:buNone/>
            </a:pPr>
            <a:endParaRPr lang="en-US" sz="2400" dirty="0" smtClean="0"/>
          </a:p>
          <a:p>
            <a:r>
              <a:rPr lang="en-US" dirty="0" smtClean="0"/>
              <a:t>Economies of Scale – In industries that are capital or research or advertising intensive, efficiency requires a large-scale operation. </a:t>
            </a:r>
          </a:p>
          <a:p>
            <a:pPr lvl="1"/>
            <a:r>
              <a:rPr lang="en-US" sz="2400" dirty="0" smtClean="0"/>
              <a:t>Ex: Metro PCS and </a:t>
            </a:r>
            <a:r>
              <a:rPr lang="en-US" sz="2400" dirty="0" err="1" smtClean="0"/>
              <a:t>ClearTalk</a:t>
            </a:r>
            <a:r>
              <a:rPr lang="en-US" sz="2400" dirty="0"/>
              <a:t> </a:t>
            </a:r>
            <a:r>
              <a:rPr lang="en-US" sz="2400" dirty="0" smtClean="0"/>
              <a:t>compared to AT&amp;T.</a:t>
            </a:r>
          </a:p>
        </p:txBody>
      </p:sp>
      <p:sp>
        <p:nvSpPr>
          <p:cNvPr id="4" name="Title 1"/>
          <p:cNvSpPr>
            <a:spLocks noGrp="1"/>
          </p:cNvSpPr>
          <p:nvPr>
            <p:ph type="title"/>
          </p:nvPr>
        </p:nvSpPr>
        <p:spPr>
          <a:xfrm>
            <a:off x="457200" y="533400"/>
            <a:ext cx="8229600" cy="990600"/>
          </a:xfrm>
        </p:spPr>
        <p:txBody>
          <a:bodyPr/>
          <a:lstStyle/>
          <a:p>
            <a:r>
              <a:rPr lang="en-US" dirty="0" smtClean="0"/>
              <a:t>Threat of Entry</a:t>
            </a:r>
            <a:endParaRPr lang="en-US" dirty="0"/>
          </a:p>
        </p:txBody>
      </p:sp>
    </p:spTree>
    <p:extLst>
      <p:ext uri="{BB962C8B-B14F-4D97-AF65-F5344CB8AC3E}">
        <p14:creationId xmlns:p14="http://schemas.microsoft.com/office/powerpoint/2010/main" val="3159129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209800" y="4419600"/>
            <a:ext cx="3810000" cy="2141682"/>
          </a:xfrm>
          <a:prstGeom prst="rect">
            <a:avLst/>
          </a:prstGeom>
        </p:spPr>
      </p:pic>
      <p:sp>
        <p:nvSpPr>
          <p:cNvPr id="3" name="Content Placeholder 2"/>
          <p:cNvSpPr>
            <a:spLocks noGrp="1"/>
          </p:cNvSpPr>
          <p:nvPr>
            <p:ph idx="1"/>
          </p:nvPr>
        </p:nvSpPr>
        <p:spPr>
          <a:xfrm>
            <a:off x="457200" y="1752600"/>
            <a:ext cx="8229600" cy="4114800"/>
          </a:xfrm>
        </p:spPr>
        <p:txBody>
          <a:bodyPr/>
          <a:lstStyle/>
          <a:p>
            <a:r>
              <a:rPr lang="en-US" dirty="0"/>
              <a:t>Absolute Cost Advantages – Established Firms may have a </a:t>
            </a:r>
            <a:r>
              <a:rPr lang="en-US" dirty="0" smtClean="0"/>
              <a:t>unit cost advantage over entrants irrespective of scale. </a:t>
            </a:r>
          </a:p>
          <a:p>
            <a:endParaRPr lang="en-US" dirty="0" smtClean="0"/>
          </a:p>
          <a:p>
            <a:r>
              <a:rPr lang="en-US" dirty="0" smtClean="0"/>
              <a:t>Product Differentiation – In an industry where products are differentiated, established firms possess the advantages of brand recognition and customer loyalty. </a:t>
            </a:r>
            <a:endParaRPr lang="en-US" dirty="0"/>
          </a:p>
          <a:p>
            <a:endParaRPr lang="en-US" dirty="0"/>
          </a:p>
        </p:txBody>
      </p:sp>
      <p:sp>
        <p:nvSpPr>
          <p:cNvPr id="4" name="Title 1"/>
          <p:cNvSpPr>
            <a:spLocks noGrp="1"/>
          </p:cNvSpPr>
          <p:nvPr>
            <p:ph type="title"/>
          </p:nvPr>
        </p:nvSpPr>
        <p:spPr>
          <a:xfrm>
            <a:off x="457200" y="533400"/>
            <a:ext cx="8229600" cy="990600"/>
          </a:xfrm>
        </p:spPr>
        <p:txBody>
          <a:bodyPr/>
          <a:lstStyle/>
          <a:p>
            <a:r>
              <a:rPr lang="en-US" dirty="0" smtClean="0"/>
              <a:t>Threat of Entry</a:t>
            </a:r>
            <a:endParaRPr lang="en-US" dirty="0"/>
          </a:p>
        </p:txBody>
      </p:sp>
    </p:spTree>
    <p:extLst>
      <p:ext uri="{BB962C8B-B14F-4D97-AF65-F5344CB8AC3E}">
        <p14:creationId xmlns:p14="http://schemas.microsoft.com/office/powerpoint/2010/main" val="1616359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267200"/>
          </a:xfrm>
        </p:spPr>
        <p:txBody>
          <a:bodyPr>
            <a:normAutofit/>
          </a:bodyPr>
          <a:lstStyle/>
          <a:p>
            <a:r>
              <a:rPr lang="en-US" dirty="0" smtClean="0"/>
              <a:t>Access to Channels of Distribution – For Many new suppliers of consumer goods, the principal barrier to entry is likely to be gaining distribution. </a:t>
            </a:r>
          </a:p>
          <a:p>
            <a:pPr marL="400050" lvl="2" indent="0">
              <a:buNone/>
            </a:pPr>
            <a:r>
              <a:rPr lang="en-US" dirty="0" smtClean="0"/>
              <a:t>- Ex</a:t>
            </a:r>
            <a:r>
              <a:rPr lang="en-US" dirty="0"/>
              <a:t>: Apple IPhone6 are not sold in smaller smaller markets</a:t>
            </a:r>
            <a:r>
              <a:rPr lang="en-US" dirty="0" smtClean="0"/>
              <a:t>.</a:t>
            </a:r>
          </a:p>
          <a:p>
            <a:endParaRPr lang="en-US" dirty="0" smtClean="0"/>
          </a:p>
          <a:p>
            <a:r>
              <a:rPr lang="en-US" dirty="0" smtClean="0"/>
              <a:t>Governmental and Legal Barriers – regulatory requirements and environmental and safety standards often put new entrants at a disadvantage to established firms because compliance costs tend to weigh more heavily on new comers.</a:t>
            </a:r>
          </a:p>
          <a:p>
            <a:pPr marL="457200" lvl="1" indent="0">
              <a:buNone/>
            </a:pPr>
            <a:endParaRPr lang="en-US" dirty="0" smtClean="0"/>
          </a:p>
        </p:txBody>
      </p:sp>
      <p:sp>
        <p:nvSpPr>
          <p:cNvPr id="4" name="Title 1"/>
          <p:cNvSpPr>
            <a:spLocks noGrp="1"/>
          </p:cNvSpPr>
          <p:nvPr>
            <p:ph type="title"/>
          </p:nvPr>
        </p:nvSpPr>
        <p:spPr>
          <a:xfrm>
            <a:off x="457200" y="533400"/>
            <a:ext cx="8229600" cy="990600"/>
          </a:xfrm>
        </p:spPr>
        <p:txBody>
          <a:bodyPr/>
          <a:lstStyle/>
          <a:p>
            <a:r>
              <a:rPr lang="en-US" dirty="0" smtClean="0"/>
              <a:t>Threat of Entry</a:t>
            </a:r>
            <a:endParaRPr lang="en-US" dirty="0"/>
          </a:p>
        </p:txBody>
      </p:sp>
    </p:spTree>
    <p:extLst>
      <p:ext uri="{BB962C8B-B14F-4D97-AF65-F5344CB8AC3E}">
        <p14:creationId xmlns:p14="http://schemas.microsoft.com/office/powerpoint/2010/main" val="98531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3657600"/>
          </a:xfrm>
        </p:spPr>
        <p:txBody>
          <a:bodyPr>
            <a:normAutofit/>
          </a:bodyPr>
          <a:lstStyle/>
          <a:p>
            <a:r>
              <a:rPr lang="en-US" dirty="0" smtClean="0"/>
              <a:t>Retaliation – Barriers to entry also depend on the entrants’ expectations as to possible retaliation by established firms.</a:t>
            </a:r>
          </a:p>
          <a:p>
            <a:pPr lvl="1"/>
            <a:r>
              <a:rPr lang="en-US" dirty="0"/>
              <a:t>Ex: Apple IPhone6 are not sold in smaller smaller markets</a:t>
            </a:r>
            <a:r>
              <a:rPr lang="en-US" dirty="0" smtClean="0"/>
              <a:t>.</a:t>
            </a:r>
          </a:p>
          <a:p>
            <a:endParaRPr lang="en-US" dirty="0"/>
          </a:p>
          <a:p>
            <a:r>
              <a:rPr lang="en-US" dirty="0" smtClean="0"/>
              <a:t>Effectiveness of Barriers to Entry – Industries protected by high entry barriers tend to earn above average rates of profit.</a:t>
            </a:r>
          </a:p>
        </p:txBody>
      </p:sp>
      <p:sp>
        <p:nvSpPr>
          <p:cNvPr id="4" name="Title 1"/>
          <p:cNvSpPr>
            <a:spLocks noGrp="1"/>
          </p:cNvSpPr>
          <p:nvPr>
            <p:ph type="title"/>
          </p:nvPr>
        </p:nvSpPr>
        <p:spPr>
          <a:xfrm>
            <a:off x="457200" y="533400"/>
            <a:ext cx="8229600" cy="990600"/>
          </a:xfrm>
        </p:spPr>
        <p:txBody>
          <a:bodyPr/>
          <a:lstStyle/>
          <a:p>
            <a:r>
              <a:rPr lang="en-US" dirty="0" smtClean="0"/>
              <a:t>Threat of Entry</a:t>
            </a:r>
            <a:endParaRPr lang="en-US" dirty="0"/>
          </a:p>
        </p:txBody>
      </p:sp>
    </p:spTree>
    <p:extLst>
      <p:ext uri="{BB962C8B-B14F-4D97-AF65-F5344CB8AC3E}">
        <p14:creationId xmlns:p14="http://schemas.microsoft.com/office/powerpoint/2010/main" val="781166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Rivalry between established competitors </a:t>
            </a:r>
            <a:endParaRPr lang="en-US" dirty="0"/>
          </a:p>
        </p:txBody>
      </p:sp>
      <p:sp>
        <p:nvSpPr>
          <p:cNvPr id="3" name="Content Placeholder 2"/>
          <p:cNvSpPr>
            <a:spLocks noGrp="1"/>
          </p:cNvSpPr>
          <p:nvPr>
            <p:ph idx="1"/>
          </p:nvPr>
        </p:nvSpPr>
        <p:spPr/>
        <p:txBody>
          <a:bodyPr/>
          <a:lstStyle/>
          <a:p>
            <a:r>
              <a:rPr lang="en-US" dirty="0" smtClean="0"/>
              <a:t>The major determinant of the overall state of competition and the general level of profitability is competition among the firms within the industry </a:t>
            </a:r>
          </a:p>
          <a:p>
            <a:r>
              <a:rPr lang="en-US" dirty="0" smtClean="0"/>
              <a:t>The industry of competition between firms is the result of interactions between </a:t>
            </a:r>
            <a:r>
              <a:rPr lang="en-US" smtClean="0"/>
              <a:t>six factors</a:t>
            </a:r>
            <a:endParaRPr lang="en-US" dirty="0"/>
          </a:p>
        </p:txBody>
      </p:sp>
    </p:spTree>
    <p:extLst>
      <p:ext uri="{BB962C8B-B14F-4D97-AF65-F5344CB8AC3E}">
        <p14:creationId xmlns:p14="http://schemas.microsoft.com/office/powerpoint/2010/main" val="3976195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Factors </a:t>
            </a:r>
            <a:endParaRPr lang="en-US" dirty="0"/>
          </a:p>
        </p:txBody>
      </p:sp>
      <p:sp>
        <p:nvSpPr>
          <p:cNvPr id="3" name="Content Placeholder 2"/>
          <p:cNvSpPr>
            <a:spLocks noGrp="1"/>
          </p:cNvSpPr>
          <p:nvPr>
            <p:ph idx="1"/>
          </p:nvPr>
        </p:nvSpPr>
        <p:spPr/>
        <p:txBody>
          <a:bodyPr>
            <a:normAutofit/>
          </a:bodyPr>
          <a:lstStyle/>
          <a:p>
            <a:r>
              <a:rPr lang="en-US" sz="2800" dirty="0" smtClean="0"/>
              <a:t>Concentration</a:t>
            </a:r>
          </a:p>
          <a:p>
            <a:r>
              <a:rPr lang="en-US" sz="2800" dirty="0" smtClean="0"/>
              <a:t>Diversity of Competitors</a:t>
            </a:r>
          </a:p>
          <a:p>
            <a:r>
              <a:rPr lang="en-US" sz="2800" dirty="0" smtClean="0"/>
              <a:t>Product Differentiation </a:t>
            </a:r>
          </a:p>
          <a:p>
            <a:r>
              <a:rPr lang="en-US" sz="2800" dirty="0" smtClean="0"/>
              <a:t>Excess Capacity and Exit Barriers</a:t>
            </a:r>
          </a:p>
          <a:p>
            <a:r>
              <a:rPr lang="en-US" sz="2800" dirty="0" smtClean="0"/>
              <a:t>Cost Conditions: Scale Economies and the Ratio of fixed to variable</a:t>
            </a:r>
          </a:p>
          <a:p>
            <a:endParaRPr lang="en-US" sz="2800" dirty="0"/>
          </a:p>
        </p:txBody>
      </p:sp>
    </p:spTree>
    <p:extLst>
      <p:ext uri="{BB962C8B-B14F-4D97-AF65-F5344CB8AC3E}">
        <p14:creationId xmlns:p14="http://schemas.microsoft.com/office/powerpoint/2010/main" val="1497655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Concentration </a:t>
            </a:r>
            <a:endParaRPr lang="en-US" dirty="0"/>
          </a:p>
        </p:txBody>
      </p:sp>
      <p:sp>
        <p:nvSpPr>
          <p:cNvPr id="3" name="Content Placeholder 2"/>
          <p:cNvSpPr>
            <a:spLocks noGrp="1"/>
          </p:cNvSpPr>
          <p:nvPr>
            <p:ph idx="1"/>
          </p:nvPr>
        </p:nvSpPr>
        <p:spPr/>
        <p:txBody>
          <a:bodyPr/>
          <a:lstStyle/>
          <a:p>
            <a:r>
              <a:rPr lang="en-US" dirty="0" smtClean="0"/>
              <a:t>Refers to the number and size distribution of firms competing in the market </a:t>
            </a:r>
            <a:endParaRPr lang="en-US" dirty="0"/>
          </a:p>
          <a:p>
            <a:r>
              <a:rPr lang="en-US" dirty="0" smtClean="0"/>
              <a:t>Is measured by the concentration ratio: the combined market share of the leading producers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276600"/>
            <a:ext cx="5562600" cy="2514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52039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Be familiar with a number of frameworks used to analyze an organization’s external environment and understand how the structural features of an industry influence competition and profitability.</a:t>
            </a:r>
          </a:p>
          <a:p>
            <a:r>
              <a:rPr lang="en-US" dirty="0" smtClean="0"/>
              <a:t>Be able to use evidence on structural trends within industries to forecast changes in competition and profitability and to develop appropriate strategies for the future.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Diversity of Competitors</a:t>
            </a:r>
            <a:endParaRPr lang="en-US" dirty="0"/>
          </a:p>
        </p:txBody>
      </p:sp>
      <p:sp>
        <p:nvSpPr>
          <p:cNvPr id="3" name="Content Placeholder 2"/>
          <p:cNvSpPr>
            <a:spLocks noGrp="1"/>
          </p:cNvSpPr>
          <p:nvPr>
            <p:ph idx="1"/>
          </p:nvPr>
        </p:nvSpPr>
        <p:spPr/>
        <p:txBody>
          <a:bodyPr>
            <a:normAutofit/>
          </a:bodyPr>
          <a:lstStyle/>
          <a:p>
            <a:r>
              <a:rPr lang="en-US" sz="2800" dirty="0" smtClean="0"/>
              <a:t>The extent to which a group of firms can avoid price competition in favor of collusive pricing practices depends on how similar they are in their origins, objectives, costs and strategies </a:t>
            </a:r>
          </a:p>
          <a:p>
            <a:endParaRPr lang="en-US" sz="2800" dirty="0" smtClean="0"/>
          </a:p>
          <a:p>
            <a:r>
              <a:rPr lang="en-US" sz="2800" dirty="0" smtClean="0"/>
              <a:t>Different national origins, costs, strategies and management styles are factors that affect the Europe and North America car market  </a:t>
            </a:r>
            <a:endParaRPr lang="en-US" sz="2800" dirty="0"/>
          </a:p>
        </p:txBody>
      </p:sp>
    </p:spTree>
    <p:extLst>
      <p:ext uri="{BB962C8B-B14F-4D97-AF65-F5344CB8AC3E}">
        <p14:creationId xmlns:p14="http://schemas.microsoft.com/office/powerpoint/2010/main" val="2967624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Differentiation </a:t>
            </a:r>
            <a:endParaRPr lang="en-US" dirty="0"/>
          </a:p>
        </p:txBody>
      </p:sp>
      <p:sp>
        <p:nvSpPr>
          <p:cNvPr id="3" name="Content Placeholder 2"/>
          <p:cNvSpPr>
            <a:spLocks noGrp="1"/>
          </p:cNvSpPr>
          <p:nvPr>
            <p:ph idx="1"/>
          </p:nvPr>
        </p:nvSpPr>
        <p:spPr/>
        <p:txBody>
          <a:bodyPr>
            <a:normAutofit/>
          </a:bodyPr>
          <a:lstStyle/>
          <a:p>
            <a:r>
              <a:rPr lang="en-US" sz="3200" dirty="0" smtClean="0"/>
              <a:t>The more similar the offerings among rival firms, the more customers are willing to switch between them</a:t>
            </a:r>
          </a:p>
          <a:p>
            <a:endParaRPr lang="en-US" sz="3200" dirty="0" smtClean="0"/>
          </a:p>
          <a:p>
            <a:r>
              <a:rPr lang="en-US" sz="3200" dirty="0" smtClean="0"/>
              <a:t>The price is the sole basis for competition in Indistinguishable products</a:t>
            </a:r>
          </a:p>
          <a:p>
            <a:endParaRPr lang="en-US" sz="3200" dirty="0" smtClean="0"/>
          </a:p>
          <a:p>
            <a:r>
              <a:rPr lang="en-US" sz="3200" dirty="0" smtClean="0"/>
              <a:t>In highly differentiated products, price competition is weak</a:t>
            </a:r>
            <a:endParaRPr lang="en-US" sz="3200" dirty="0"/>
          </a:p>
        </p:txBody>
      </p:sp>
    </p:spTree>
    <p:extLst>
      <p:ext uri="{BB962C8B-B14F-4D97-AF65-F5344CB8AC3E}">
        <p14:creationId xmlns:p14="http://schemas.microsoft.com/office/powerpoint/2010/main" val="4140791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Excess Capacity and Exit Barriers</a:t>
            </a:r>
            <a:endParaRPr lang="en-US" dirty="0"/>
          </a:p>
        </p:txBody>
      </p:sp>
      <p:sp>
        <p:nvSpPr>
          <p:cNvPr id="3" name="Content Placeholder 2"/>
          <p:cNvSpPr>
            <a:spLocks noGrp="1"/>
          </p:cNvSpPr>
          <p:nvPr>
            <p:ph idx="1"/>
          </p:nvPr>
        </p:nvSpPr>
        <p:spPr/>
        <p:txBody>
          <a:bodyPr>
            <a:normAutofit/>
          </a:bodyPr>
          <a:lstStyle/>
          <a:p>
            <a:r>
              <a:rPr lang="en-US" sz="2800" dirty="0" smtClean="0"/>
              <a:t>Why does industry profitability tend to fall so drastically during periods of recession?</a:t>
            </a:r>
          </a:p>
          <a:p>
            <a:endParaRPr lang="en-US" sz="2800" dirty="0" smtClean="0"/>
          </a:p>
          <a:p>
            <a:r>
              <a:rPr lang="en-US" sz="2800" dirty="0" smtClean="0"/>
              <a:t>The key is the balance between demand and capacity</a:t>
            </a:r>
          </a:p>
          <a:p>
            <a:r>
              <a:rPr lang="en-US" sz="2800" dirty="0" smtClean="0"/>
              <a:t>Excess capacity may also be part of a structural problem resulting from declining demand </a:t>
            </a:r>
          </a:p>
          <a:p>
            <a:r>
              <a:rPr lang="en-US" sz="2800" dirty="0" smtClean="0"/>
              <a:t>Barriers to exit are costs associated with capacity leaving an industry</a:t>
            </a:r>
          </a:p>
          <a:p>
            <a:endParaRPr lang="en-US" sz="2800" dirty="0" smtClean="0"/>
          </a:p>
        </p:txBody>
      </p:sp>
    </p:spTree>
    <p:extLst>
      <p:ext uri="{BB962C8B-B14F-4D97-AF65-F5344CB8AC3E}">
        <p14:creationId xmlns:p14="http://schemas.microsoft.com/office/powerpoint/2010/main" val="22381924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Cost Conditions: Scale Economies and the Ratio of fixed to variable costs</a:t>
            </a:r>
            <a:endParaRPr lang="en-US" dirty="0"/>
          </a:p>
        </p:txBody>
      </p:sp>
      <p:sp>
        <p:nvSpPr>
          <p:cNvPr id="3" name="Content Placeholder 2"/>
          <p:cNvSpPr>
            <a:spLocks noGrp="1"/>
          </p:cNvSpPr>
          <p:nvPr>
            <p:ph idx="1"/>
          </p:nvPr>
        </p:nvSpPr>
        <p:spPr/>
        <p:txBody>
          <a:bodyPr>
            <a:normAutofit/>
          </a:bodyPr>
          <a:lstStyle/>
          <a:p>
            <a:r>
              <a:rPr lang="en-US" dirty="0" smtClean="0"/>
              <a:t>When excess capacity causes price competition, how low will prices go?</a:t>
            </a:r>
          </a:p>
          <a:p>
            <a:r>
              <a:rPr lang="en-US" dirty="0" smtClean="0"/>
              <a:t>The key factor is cost structure </a:t>
            </a:r>
          </a:p>
          <a:p>
            <a:r>
              <a:rPr lang="en-US" dirty="0" smtClean="0"/>
              <a:t>Fixed costs are high relative to variable costs, firms will take on marginal business at any price that covers variable costs</a:t>
            </a:r>
          </a:p>
          <a:p>
            <a:r>
              <a:rPr lang="en-US" dirty="0" smtClean="0"/>
              <a:t>Scale economies encourage companies to compete on price in order to gain the cost benefits of greater volume</a:t>
            </a:r>
            <a:endParaRPr lang="en-US" dirty="0"/>
          </a:p>
        </p:txBody>
      </p:sp>
    </p:spTree>
    <p:extLst>
      <p:ext uri="{BB962C8B-B14F-4D97-AF65-F5344CB8AC3E}">
        <p14:creationId xmlns:p14="http://schemas.microsoft.com/office/powerpoint/2010/main" val="7091060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Bargaining power of buyers</a:t>
            </a:r>
            <a:endParaRPr lang="en-US" dirty="0"/>
          </a:p>
        </p:txBody>
      </p:sp>
      <p:sp>
        <p:nvSpPr>
          <p:cNvPr id="3" name="Content Placeholder 2"/>
          <p:cNvSpPr>
            <a:spLocks noGrp="1"/>
          </p:cNvSpPr>
          <p:nvPr>
            <p:ph idx="1"/>
          </p:nvPr>
        </p:nvSpPr>
        <p:spPr/>
        <p:txBody>
          <a:bodyPr>
            <a:normAutofit/>
          </a:bodyPr>
          <a:lstStyle/>
          <a:p>
            <a:r>
              <a:rPr lang="en-US" dirty="0" smtClean="0"/>
              <a:t>Firms compete in two types of markets: markets for inputs and in markets for outputs</a:t>
            </a:r>
          </a:p>
          <a:p>
            <a:endParaRPr lang="en-US" dirty="0" smtClean="0"/>
          </a:p>
          <a:p>
            <a:r>
              <a:rPr lang="en-US" dirty="0" smtClean="0"/>
              <a:t>Input markets purchase raw materials, components and financial and labor service</a:t>
            </a:r>
          </a:p>
          <a:p>
            <a:endParaRPr lang="en-US" dirty="0" smtClean="0"/>
          </a:p>
          <a:p>
            <a:r>
              <a:rPr lang="en-US" dirty="0" smtClean="0"/>
              <a:t>Output markets sell their goods and services to customers</a:t>
            </a:r>
          </a:p>
          <a:p>
            <a:endParaRPr lang="en-US" dirty="0" smtClean="0"/>
          </a:p>
          <a:p>
            <a:r>
              <a:rPr lang="en-US" dirty="0" smtClean="0"/>
              <a:t>Two sets of factors that are important in the strength of buying power are: buyers’ price sensitivity and relative bargaining power.  </a:t>
            </a:r>
          </a:p>
        </p:txBody>
      </p:sp>
    </p:spTree>
    <p:extLst>
      <p:ext uri="{BB962C8B-B14F-4D97-AF65-F5344CB8AC3E}">
        <p14:creationId xmlns:p14="http://schemas.microsoft.com/office/powerpoint/2010/main" val="3121931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Buyers’ Price Sensitivity</a:t>
            </a:r>
            <a:endParaRPr lang="en-US" dirty="0"/>
          </a:p>
        </p:txBody>
      </p:sp>
      <p:sp>
        <p:nvSpPr>
          <p:cNvPr id="3" name="Content Placeholder 2"/>
          <p:cNvSpPr>
            <a:spLocks noGrp="1"/>
          </p:cNvSpPr>
          <p:nvPr>
            <p:ph idx="1"/>
          </p:nvPr>
        </p:nvSpPr>
        <p:spPr>
          <a:xfrm>
            <a:off x="381000" y="1371600"/>
            <a:ext cx="8229600" cy="5257800"/>
          </a:xfrm>
        </p:spPr>
        <p:txBody>
          <a:bodyPr>
            <a:normAutofit lnSpcReduction="10000"/>
          </a:bodyPr>
          <a:lstStyle/>
          <a:p>
            <a:r>
              <a:rPr lang="en-US" sz="2400" dirty="0" smtClean="0"/>
              <a:t>The extent to which buyers are sensitive to the prices charged by the firms in an industry depends on four main factors.</a:t>
            </a:r>
          </a:p>
          <a:p>
            <a:r>
              <a:rPr lang="en-US" sz="2400" dirty="0" smtClean="0"/>
              <a:t>The greater the importance of an item as a promotion of total cost, the more sensitive buyers will be about the price they pay</a:t>
            </a:r>
          </a:p>
          <a:p>
            <a:r>
              <a:rPr lang="en-US" sz="2400" dirty="0" smtClean="0"/>
              <a:t>The less differentiated the product is the more willing the buyer is to switch suppliers on the basis of price</a:t>
            </a:r>
          </a:p>
          <a:p>
            <a:r>
              <a:rPr lang="en-US" sz="2400" dirty="0" smtClean="0"/>
              <a:t>The more intense the competition among buyers, the greater their eagerness for price reductions from their sellers</a:t>
            </a:r>
          </a:p>
          <a:p>
            <a:r>
              <a:rPr lang="en-US" sz="2400" dirty="0" smtClean="0"/>
              <a:t>The more critical an industry’s product to the quality of the buyers product or service, the less sensitive are buyers to the prices they are charged </a:t>
            </a:r>
          </a:p>
          <a:p>
            <a:endParaRPr lang="en-US" dirty="0"/>
          </a:p>
        </p:txBody>
      </p:sp>
    </p:spTree>
    <p:extLst>
      <p:ext uri="{BB962C8B-B14F-4D97-AF65-F5344CB8AC3E}">
        <p14:creationId xmlns:p14="http://schemas.microsoft.com/office/powerpoint/2010/main" val="15324300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Bargaining Power </a:t>
            </a:r>
            <a:endParaRPr lang="en-US" dirty="0"/>
          </a:p>
        </p:txBody>
      </p:sp>
      <p:sp>
        <p:nvSpPr>
          <p:cNvPr id="3" name="Content Placeholder 2"/>
          <p:cNvSpPr>
            <a:spLocks noGrp="1"/>
          </p:cNvSpPr>
          <p:nvPr>
            <p:ph idx="1"/>
          </p:nvPr>
        </p:nvSpPr>
        <p:spPr/>
        <p:txBody>
          <a:bodyPr>
            <a:normAutofit/>
          </a:bodyPr>
          <a:lstStyle/>
          <a:p>
            <a:endParaRPr lang="en-US" sz="3200" dirty="0" smtClean="0"/>
          </a:p>
          <a:p>
            <a:r>
              <a:rPr lang="en-US" sz="3200" dirty="0" smtClean="0"/>
              <a:t>Factors that influence the bargaining power:</a:t>
            </a:r>
          </a:p>
          <a:p>
            <a:r>
              <a:rPr lang="en-US" sz="3200" dirty="0" smtClean="0"/>
              <a:t>Size and concentration of buyers relative to suppliers </a:t>
            </a:r>
          </a:p>
          <a:p>
            <a:r>
              <a:rPr lang="en-US" sz="3200" dirty="0" smtClean="0"/>
              <a:t>Buyers’ Information </a:t>
            </a:r>
          </a:p>
          <a:p>
            <a:r>
              <a:rPr lang="en-US" sz="3200" dirty="0" smtClean="0"/>
              <a:t>Ability to integrate vertically </a:t>
            </a:r>
            <a:endParaRPr lang="en-US" sz="3200" dirty="0"/>
          </a:p>
        </p:txBody>
      </p:sp>
    </p:spTree>
    <p:extLst>
      <p:ext uri="{BB962C8B-B14F-4D97-AF65-F5344CB8AC3E}">
        <p14:creationId xmlns:p14="http://schemas.microsoft.com/office/powerpoint/2010/main" val="30931035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Bargaining Power of Suppliers</a:t>
            </a:r>
            <a:endParaRPr lang="en-US" dirty="0"/>
          </a:p>
        </p:txBody>
      </p:sp>
      <p:sp>
        <p:nvSpPr>
          <p:cNvPr id="3" name="Content Placeholder 2"/>
          <p:cNvSpPr>
            <a:spLocks noGrp="1"/>
          </p:cNvSpPr>
          <p:nvPr>
            <p:ph idx="1"/>
          </p:nvPr>
        </p:nvSpPr>
        <p:spPr/>
        <p:txBody>
          <a:bodyPr>
            <a:normAutofit/>
          </a:bodyPr>
          <a:lstStyle/>
          <a:p>
            <a:r>
              <a:rPr lang="en-US" sz="3200" dirty="0" smtClean="0"/>
              <a:t>The firm in the industry that are the buyers and the producers of inputs that are the suppliers</a:t>
            </a:r>
          </a:p>
          <a:p>
            <a:endParaRPr lang="en-US" sz="3200" dirty="0" smtClean="0"/>
          </a:p>
          <a:p>
            <a:r>
              <a:rPr lang="en-US" sz="3200" dirty="0" smtClean="0"/>
              <a:t>Key issues are: ease with which the firms in the industry can switch between different input suppliers and the relative bargaining power of each party</a:t>
            </a:r>
            <a:endParaRPr lang="en-US" sz="3200" dirty="0"/>
          </a:p>
        </p:txBody>
      </p:sp>
    </p:spTree>
    <p:extLst>
      <p:ext uri="{BB962C8B-B14F-4D97-AF65-F5344CB8AC3E}">
        <p14:creationId xmlns:p14="http://schemas.microsoft.com/office/powerpoint/2010/main" val="909512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Porter’s five forces framework applied to the mobile handset industry</a:t>
            </a:r>
            <a:endParaRPr lang="en-US"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371600"/>
            <a:ext cx="3810000" cy="3333750"/>
          </a:xfr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5800" y="4279927"/>
            <a:ext cx="4267200" cy="2578073"/>
          </a:xfrm>
        </p:spPr>
      </p:pic>
      <p:sp>
        <p:nvSpPr>
          <p:cNvPr id="8" name="TextBox 7"/>
          <p:cNvSpPr txBox="1"/>
          <p:nvPr/>
        </p:nvSpPr>
        <p:spPr>
          <a:xfrm>
            <a:off x="4800600" y="1752600"/>
            <a:ext cx="3886200" cy="4524315"/>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Competition from substitutes</a:t>
            </a:r>
          </a:p>
          <a:p>
            <a:pPr marL="285750" indent="-285750">
              <a:buFont typeface="Arial" panose="020B0604020202020204" pitchFamily="34" charset="0"/>
              <a:buChar char="•"/>
            </a:pPr>
            <a:r>
              <a:rPr lang="en-US" sz="3200" dirty="0" smtClean="0"/>
              <a:t>The threat of entry </a:t>
            </a:r>
          </a:p>
          <a:p>
            <a:pPr marL="285750" indent="-285750">
              <a:buFont typeface="Arial" panose="020B0604020202020204" pitchFamily="34" charset="0"/>
              <a:buChar char="•"/>
            </a:pPr>
            <a:r>
              <a:rPr lang="en-US" sz="3200" dirty="0" smtClean="0"/>
              <a:t>Rivalry between established competitors </a:t>
            </a:r>
          </a:p>
          <a:p>
            <a:pPr marL="285750" indent="-285750">
              <a:buFont typeface="Arial" panose="020B0604020202020204" pitchFamily="34" charset="0"/>
              <a:buChar char="•"/>
            </a:pPr>
            <a:r>
              <a:rPr lang="en-US" sz="3200" dirty="0" smtClean="0"/>
              <a:t>Buyer and supplier power</a:t>
            </a:r>
            <a:endParaRPr lang="en-US" sz="3200" dirty="0"/>
          </a:p>
          <a:p>
            <a:endParaRPr lang="en-US" sz="3200" dirty="0"/>
          </a:p>
        </p:txBody>
      </p:sp>
    </p:spTree>
    <p:extLst>
      <p:ext uri="{BB962C8B-B14F-4D97-AF65-F5344CB8AC3E}">
        <p14:creationId xmlns:p14="http://schemas.microsoft.com/office/powerpoint/2010/main" val="188642387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3"/>
          <p:cNvSpPr>
            <a:spLocks noGrp="1"/>
          </p:cNvSpPr>
          <p:nvPr>
            <p:ph type="title"/>
          </p:nvPr>
        </p:nvSpPr>
        <p:spPr/>
        <p:txBody>
          <a:bodyPr/>
          <a:lstStyle/>
          <a:p>
            <a:r>
              <a:rPr lang="en-US">
                <a:latin typeface="Calibri" charset="0"/>
              </a:rPr>
              <a:t>Applying Industry Analysis</a:t>
            </a:r>
          </a:p>
        </p:txBody>
      </p:sp>
      <p:sp>
        <p:nvSpPr>
          <p:cNvPr id="5" name="Content Placeholder 4"/>
          <p:cNvSpPr>
            <a:spLocks noGrp="1"/>
          </p:cNvSpPr>
          <p:nvPr>
            <p:ph sz="half" idx="2"/>
          </p:nvPr>
        </p:nvSpPr>
        <p:spPr/>
        <p:txBody>
          <a:bodyPr rtlCol="0">
            <a:normAutofit fontScale="92500" lnSpcReduction="10000"/>
          </a:bodyPr>
          <a:lstStyle/>
          <a:p>
            <a:pPr fontAlgn="auto">
              <a:spcAft>
                <a:spcPts val="0"/>
              </a:spcAft>
              <a:buFont typeface="Arial"/>
              <a:buChar char="•"/>
              <a:defRPr/>
            </a:pPr>
            <a:r>
              <a:rPr lang="en-US" dirty="0" smtClean="0">
                <a:ea typeface="+mn-ea"/>
                <a:cs typeface="+mn-cs"/>
              </a:rPr>
              <a:t>Industry structure drives competition, which drives industry profitability </a:t>
            </a:r>
          </a:p>
          <a:p>
            <a:pPr fontAlgn="auto">
              <a:spcAft>
                <a:spcPts val="0"/>
              </a:spcAft>
              <a:buFont typeface="Arial"/>
              <a:buChar char="•"/>
              <a:defRPr/>
            </a:pPr>
            <a:endParaRPr lang="en-US" dirty="0" smtClean="0">
              <a:ea typeface="+mn-ea"/>
              <a:cs typeface="+mn-cs"/>
            </a:endParaRPr>
          </a:p>
          <a:p>
            <a:pPr fontAlgn="auto">
              <a:spcAft>
                <a:spcPts val="0"/>
              </a:spcAft>
              <a:buFont typeface="Arial"/>
              <a:buChar char="•"/>
              <a:defRPr/>
            </a:pPr>
            <a:r>
              <a:rPr lang="en-US" dirty="0" smtClean="0">
                <a:ea typeface="+mn-ea"/>
                <a:cs typeface="+mn-cs"/>
              </a:rPr>
              <a:t>Forecasting industry profitability</a:t>
            </a:r>
          </a:p>
          <a:p>
            <a:pPr marL="0" indent="0" fontAlgn="auto">
              <a:spcAft>
                <a:spcPts val="0"/>
              </a:spcAft>
              <a:buFont typeface="Arial"/>
              <a:buNone/>
              <a:defRPr/>
            </a:pPr>
            <a:endParaRPr lang="en-US" dirty="0" smtClean="0">
              <a:ea typeface="+mn-ea"/>
              <a:cs typeface="+mn-cs"/>
            </a:endParaRPr>
          </a:p>
          <a:p>
            <a:pPr fontAlgn="auto">
              <a:spcAft>
                <a:spcPts val="0"/>
              </a:spcAft>
              <a:buFont typeface="Arial"/>
              <a:buChar char="•"/>
              <a:defRPr/>
            </a:pPr>
            <a:r>
              <a:rPr lang="en-US" dirty="0" smtClean="0">
                <a:ea typeface="+mn-ea"/>
                <a:cs typeface="+mn-cs"/>
              </a:rPr>
              <a:t>Positioning the firm </a:t>
            </a:r>
          </a:p>
          <a:p>
            <a:pPr fontAlgn="auto">
              <a:spcAft>
                <a:spcPts val="0"/>
              </a:spcAft>
              <a:buFont typeface="Arial"/>
              <a:buChar char="•"/>
              <a:defRPr/>
            </a:pPr>
            <a:endParaRPr lang="en-US" dirty="0" smtClean="0">
              <a:ea typeface="+mn-ea"/>
              <a:cs typeface="+mn-cs"/>
            </a:endParaRPr>
          </a:p>
          <a:p>
            <a:pPr fontAlgn="auto">
              <a:spcAft>
                <a:spcPts val="0"/>
              </a:spcAft>
              <a:buFont typeface="Arial"/>
              <a:buChar char="•"/>
              <a:defRPr/>
            </a:pPr>
            <a:r>
              <a:rPr lang="en-US" dirty="0" smtClean="0">
                <a:ea typeface="+mn-ea"/>
                <a:cs typeface="+mn-cs"/>
              </a:rPr>
              <a:t>Strategies to alter industry structure</a:t>
            </a:r>
          </a:p>
          <a:p>
            <a:pPr fontAlgn="auto">
              <a:spcAft>
                <a:spcPts val="0"/>
              </a:spcAft>
              <a:buFont typeface="Arial"/>
              <a:buChar char="•"/>
              <a:defRPr/>
            </a:pPr>
            <a:endParaRPr lang="en-US" dirty="0" smtClean="0">
              <a:ea typeface="+mn-ea"/>
              <a:cs typeface="+mn-cs"/>
            </a:endParaRPr>
          </a:p>
          <a:p>
            <a:pPr fontAlgn="auto">
              <a:spcAft>
                <a:spcPts val="0"/>
              </a:spcAft>
              <a:buFont typeface="Arial"/>
              <a:buChar char="•"/>
              <a:defRPr/>
            </a:pPr>
            <a:endParaRPr lang="en-US" dirty="0" smtClean="0">
              <a:ea typeface="+mn-ea"/>
              <a:cs typeface="+mn-cs"/>
            </a:endParaRPr>
          </a:p>
        </p:txBody>
      </p:sp>
      <p:pic>
        <p:nvPicPr>
          <p:cNvPr id="2051"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587625"/>
            <a:ext cx="4059238" cy="1743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8009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Understand the value and challenge of undertaking industry analysis and be able to provide a critique of Porter’s five forces framework</a:t>
            </a:r>
          </a:p>
          <a:p>
            <a:r>
              <a:rPr lang="en-US" dirty="0" smtClean="0"/>
              <a:t>Be able to analyze competition and customer requirements in order to identify opportunities for competitive advantage within an industry.</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1"/>
          <p:cNvSpPr>
            <a:spLocks noGrp="1"/>
          </p:cNvSpPr>
          <p:nvPr>
            <p:ph type="title"/>
          </p:nvPr>
        </p:nvSpPr>
        <p:spPr/>
        <p:txBody>
          <a:bodyPr/>
          <a:lstStyle/>
          <a:p>
            <a:r>
              <a:rPr lang="en-US">
                <a:latin typeface="Calibri" charset="0"/>
              </a:rPr>
              <a:t>Forecasting Industry Profitability</a:t>
            </a:r>
          </a:p>
        </p:txBody>
      </p:sp>
      <p:sp>
        <p:nvSpPr>
          <p:cNvPr id="3074" name="Content Placeholder 2"/>
          <p:cNvSpPr>
            <a:spLocks noGrp="1"/>
          </p:cNvSpPr>
          <p:nvPr>
            <p:ph idx="1"/>
          </p:nvPr>
        </p:nvSpPr>
        <p:spPr/>
        <p:txBody>
          <a:bodyPr>
            <a:normAutofit/>
          </a:bodyPr>
          <a:lstStyle/>
          <a:p>
            <a:r>
              <a:rPr lang="en-US" sz="2800" dirty="0">
                <a:latin typeface="Calibri" charset="0"/>
              </a:rPr>
              <a:t>If industry’s profitability is determined by structure of that industry, we can use observations of structural trends </a:t>
            </a:r>
          </a:p>
          <a:p>
            <a:endParaRPr lang="en-US" sz="2800" dirty="0" smtClean="0">
              <a:latin typeface="Calibri" charset="0"/>
            </a:endParaRPr>
          </a:p>
          <a:p>
            <a:r>
              <a:rPr lang="en-US" sz="2800" dirty="0" smtClean="0">
                <a:latin typeface="Calibri" charset="0"/>
              </a:rPr>
              <a:t>Long </a:t>
            </a:r>
            <a:r>
              <a:rPr lang="en-US" sz="2800" dirty="0">
                <a:latin typeface="Calibri" charset="0"/>
              </a:rPr>
              <a:t>term &amp; result of fundamental shifts in customer buying behaviors, technology and firm strategies  </a:t>
            </a:r>
          </a:p>
          <a:p>
            <a:endParaRPr lang="en-US" sz="2800" dirty="0" smtClean="0">
              <a:latin typeface="Calibri" charset="0"/>
            </a:endParaRPr>
          </a:p>
          <a:p>
            <a:r>
              <a:rPr lang="en-US" sz="2800" dirty="0" smtClean="0">
                <a:latin typeface="Calibri" charset="0"/>
              </a:rPr>
              <a:t>Current </a:t>
            </a:r>
            <a:r>
              <a:rPr lang="en-US" sz="2800" dirty="0">
                <a:latin typeface="Calibri" charset="0"/>
              </a:rPr>
              <a:t>observations can be used to identify emerging structural trends </a:t>
            </a:r>
          </a:p>
        </p:txBody>
      </p:sp>
    </p:spTree>
    <p:extLst>
      <p:ext uri="{BB962C8B-B14F-4D97-AF65-F5344CB8AC3E}">
        <p14:creationId xmlns:p14="http://schemas.microsoft.com/office/powerpoint/2010/main" val="11248700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p:nvPr>
        </p:nvSpPr>
        <p:spPr/>
        <p:txBody>
          <a:bodyPr/>
          <a:lstStyle/>
          <a:p>
            <a:r>
              <a:rPr lang="en-US">
                <a:latin typeface="Calibri" charset="0"/>
              </a:rPr>
              <a:t>To Predict Future Profitability:</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sz="2800" dirty="0" smtClean="0">
                <a:ea typeface="+mn-ea"/>
                <a:cs typeface="+mn-cs"/>
              </a:rPr>
              <a:t>Examine industry’s current &amp; recent levels of competition &amp; profitability </a:t>
            </a:r>
          </a:p>
          <a:p>
            <a:pPr fontAlgn="auto">
              <a:spcAft>
                <a:spcPts val="0"/>
              </a:spcAft>
              <a:buFont typeface="Arial"/>
              <a:buChar char="•"/>
              <a:defRPr/>
            </a:pPr>
            <a:endParaRPr lang="en-US" sz="2800" dirty="0" smtClean="0">
              <a:ea typeface="+mn-ea"/>
              <a:cs typeface="+mn-cs"/>
            </a:endParaRPr>
          </a:p>
          <a:p>
            <a:pPr fontAlgn="auto">
              <a:spcAft>
                <a:spcPts val="0"/>
              </a:spcAft>
              <a:buFont typeface="Arial"/>
              <a:buChar char="•"/>
              <a:defRPr/>
            </a:pPr>
            <a:r>
              <a:rPr lang="en-US" sz="2800" dirty="0" smtClean="0">
                <a:ea typeface="+mn-ea"/>
                <a:cs typeface="+mn-cs"/>
              </a:rPr>
              <a:t>Identify trends that are changing the industry’s structure </a:t>
            </a:r>
          </a:p>
          <a:p>
            <a:pPr fontAlgn="auto">
              <a:spcAft>
                <a:spcPts val="0"/>
              </a:spcAft>
              <a:buFont typeface="Arial"/>
              <a:buChar char="•"/>
              <a:defRPr/>
            </a:pPr>
            <a:endParaRPr lang="en-US" sz="2800" dirty="0" smtClean="0">
              <a:ea typeface="+mn-ea"/>
              <a:cs typeface="+mn-cs"/>
            </a:endParaRPr>
          </a:p>
          <a:p>
            <a:pPr fontAlgn="auto">
              <a:spcAft>
                <a:spcPts val="0"/>
              </a:spcAft>
              <a:buFont typeface="Arial"/>
              <a:buChar char="•"/>
              <a:defRPr/>
            </a:pPr>
            <a:r>
              <a:rPr lang="en-US" sz="2800" dirty="0" smtClean="0">
                <a:ea typeface="+mn-ea"/>
                <a:cs typeface="+mn-cs"/>
              </a:rPr>
              <a:t>Identify how these structural changes will affect the 5 forces of competition and resulting profitability of the industry </a:t>
            </a:r>
          </a:p>
          <a:p>
            <a:pPr marL="0" indent="0" fontAlgn="auto">
              <a:spcAft>
                <a:spcPts val="0"/>
              </a:spcAft>
              <a:buFont typeface="Arial"/>
              <a:buNone/>
              <a:defRPr/>
            </a:pPr>
            <a:endParaRPr lang="en-US" sz="2800" dirty="0" smtClean="0">
              <a:ea typeface="+mn-ea"/>
              <a:cs typeface="+mn-cs"/>
            </a:endParaRPr>
          </a:p>
          <a:p>
            <a:pPr fontAlgn="auto">
              <a:spcAft>
                <a:spcPts val="0"/>
              </a:spcAft>
              <a:buFont typeface="Arial"/>
              <a:buChar char="•"/>
              <a:defRPr/>
            </a:pPr>
            <a:endParaRPr lang="en-US" sz="2800" dirty="0" smtClean="0">
              <a:ea typeface="+mn-ea"/>
              <a:cs typeface="+mn-cs"/>
            </a:endParaRPr>
          </a:p>
        </p:txBody>
      </p:sp>
    </p:spTree>
    <p:extLst>
      <p:ext uri="{BB962C8B-B14F-4D97-AF65-F5344CB8AC3E}">
        <p14:creationId xmlns:p14="http://schemas.microsoft.com/office/powerpoint/2010/main" val="175329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title"/>
          </p:nvPr>
        </p:nvSpPr>
        <p:spPr/>
        <p:txBody>
          <a:bodyPr/>
          <a:lstStyle/>
          <a:p>
            <a:r>
              <a:rPr lang="en-US">
                <a:latin typeface="Calibri" charset="0"/>
              </a:rPr>
              <a:t>The Future of Horse Racing </a:t>
            </a:r>
          </a:p>
        </p:txBody>
      </p:sp>
      <p:pic>
        <p:nvPicPr>
          <p:cNvPr id="5122"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rcRect l="16827" r="16827"/>
          <a:stretch>
            <a:fillRect/>
          </a:stretch>
        </p:blipFill>
        <p:spPr/>
      </p:pic>
      <p:sp>
        <p:nvSpPr>
          <p:cNvPr id="7" name="Content Placeholder 6"/>
          <p:cNvSpPr>
            <a:spLocks noGrp="1"/>
          </p:cNvSpPr>
          <p:nvPr>
            <p:ph sz="quarter" idx="4"/>
          </p:nvPr>
        </p:nvSpPr>
        <p:spPr>
          <a:xfrm>
            <a:off x="4724400" y="2057400"/>
            <a:ext cx="3931920" cy="3951288"/>
          </a:xfrm>
        </p:spPr>
        <p:txBody>
          <a:bodyPr rtlCol="0">
            <a:noAutofit/>
          </a:bodyPr>
          <a:lstStyle/>
          <a:p>
            <a:pPr fontAlgn="auto">
              <a:spcAft>
                <a:spcPts val="0"/>
              </a:spcAft>
              <a:buFont typeface="Arial"/>
              <a:buChar char="•"/>
              <a:defRPr/>
            </a:pPr>
            <a:r>
              <a:rPr lang="en-US" dirty="0" smtClean="0">
                <a:ea typeface="+mn-ea"/>
                <a:cs typeface="+mn-cs"/>
              </a:rPr>
              <a:t>Betfair </a:t>
            </a:r>
          </a:p>
          <a:p>
            <a:pPr fontAlgn="auto">
              <a:spcAft>
                <a:spcPts val="0"/>
              </a:spcAft>
              <a:buFont typeface="Arial"/>
              <a:buChar char="•"/>
              <a:defRPr/>
            </a:pPr>
            <a:endParaRPr lang="en-US" dirty="0" smtClean="0">
              <a:ea typeface="+mn-ea"/>
              <a:cs typeface="+mn-cs"/>
            </a:endParaRPr>
          </a:p>
          <a:p>
            <a:pPr fontAlgn="auto">
              <a:spcAft>
                <a:spcPts val="0"/>
              </a:spcAft>
              <a:buFont typeface="Arial"/>
              <a:buChar char="•"/>
              <a:defRPr/>
            </a:pPr>
            <a:r>
              <a:rPr lang="en-US" dirty="0" smtClean="0">
                <a:ea typeface="+mn-ea"/>
                <a:cs typeface="+mn-cs"/>
              </a:rPr>
              <a:t>Find a new revenue model and pay attention to what ‘punter wants’</a:t>
            </a:r>
          </a:p>
          <a:p>
            <a:pPr marL="0" indent="0" fontAlgn="auto">
              <a:spcAft>
                <a:spcPts val="0"/>
              </a:spcAft>
              <a:buFont typeface="Arial"/>
              <a:buNone/>
              <a:defRPr/>
            </a:pPr>
            <a:endParaRPr lang="en-US" dirty="0" smtClean="0">
              <a:ea typeface="+mn-ea"/>
              <a:cs typeface="+mn-cs"/>
            </a:endParaRPr>
          </a:p>
          <a:p>
            <a:pPr fontAlgn="auto">
              <a:spcAft>
                <a:spcPts val="0"/>
              </a:spcAft>
              <a:buFont typeface="Arial"/>
              <a:buChar char="•"/>
              <a:defRPr/>
            </a:pPr>
            <a:r>
              <a:rPr lang="en-US" dirty="0" smtClean="0">
                <a:ea typeface="+mn-ea"/>
                <a:cs typeface="+mn-cs"/>
              </a:rPr>
              <a:t>Impact of these changes on competition has been long predicted</a:t>
            </a:r>
          </a:p>
        </p:txBody>
      </p:sp>
    </p:spTree>
    <p:extLst>
      <p:ext uri="{BB962C8B-B14F-4D97-AF65-F5344CB8AC3E}">
        <p14:creationId xmlns:p14="http://schemas.microsoft.com/office/powerpoint/2010/main" val="34848455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p:txBody>
          <a:bodyPr/>
          <a:lstStyle/>
          <a:p>
            <a:r>
              <a:rPr lang="en-US">
                <a:latin typeface="Calibri" charset="0"/>
              </a:rPr>
              <a:t>Positioning the Firm</a:t>
            </a:r>
          </a:p>
        </p:txBody>
      </p:sp>
      <p:sp>
        <p:nvSpPr>
          <p:cNvPr id="3" name="Content Placeholder 2"/>
          <p:cNvSpPr>
            <a:spLocks noGrp="1"/>
          </p:cNvSpPr>
          <p:nvPr>
            <p:ph sz="half" idx="2"/>
          </p:nvPr>
        </p:nvSpPr>
        <p:spPr>
          <a:xfrm>
            <a:off x="457201" y="1981201"/>
            <a:ext cx="4343400" cy="3830638"/>
          </a:xfrm>
        </p:spPr>
        <p:txBody>
          <a:bodyPr rtlCol="0">
            <a:noAutofit/>
          </a:bodyPr>
          <a:lstStyle/>
          <a:p>
            <a:pPr fontAlgn="auto">
              <a:spcAft>
                <a:spcPts val="0"/>
              </a:spcAft>
              <a:buFont typeface="Arial"/>
              <a:buChar char="•"/>
              <a:defRPr/>
            </a:pPr>
            <a:r>
              <a:rPr lang="en-US" sz="2000" dirty="0" smtClean="0">
                <a:ea typeface="+mn-ea"/>
                <a:cs typeface="+mn-cs"/>
              </a:rPr>
              <a:t>Understand competitive forces allows managers to position the firm</a:t>
            </a:r>
          </a:p>
          <a:p>
            <a:pPr marL="0" indent="0" fontAlgn="auto">
              <a:spcAft>
                <a:spcPts val="0"/>
              </a:spcAft>
              <a:buFont typeface="Arial"/>
              <a:buNone/>
              <a:defRPr/>
            </a:pPr>
            <a:endParaRPr lang="en-US" sz="2000" dirty="0" smtClean="0">
              <a:ea typeface="+mn-ea"/>
              <a:cs typeface="+mn-cs"/>
            </a:endParaRPr>
          </a:p>
          <a:p>
            <a:pPr fontAlgn="auto">
              <a:spcAft>
                <a:spcPts val="0"/>
              </a:spcAft>
              <a:buFont typeface="Arial"/>
              <a:buChar char="•"/>
              <a:defRPr/>
            </a:pPr>
            <a:r>
              <a:rPr lang="en-US" sz="2000" dirty="0" smtClean="0">
                <a:ea typeface="+mn-ea"/>
                <a:cs typeface="+mn-cs"/>
              </a:rPr>
              <a:t>Effective positioning requires firm to anticipate changes in competitive forces likely to impact industry </a:t>
            </a:r>
          </a:p>
          <a:p>
            <a:pPr fontAlgn="auto">
              <a:spcAft>
                <a:spcPts val="0"/>
              </a:spcAft>
              <a:buFont typeface="Arial"/>
              <a:buChar char="•"/>
              <a:defRPr/>
            </a:pPr>
            <a:endParaRPr lang="en-US" sz="2000" dirty="0" smtClean="0">
              <a:ea typeface="+mn-ea"/>
              <a:cs typeface="+mn-cs"/>
            </a:endParaRPr>
          </a:p>
          <a:p>
            <a:pPr fontAlgn="auto">
              <a:spcAft>
                <a:spcPts val="0"/>
              </a:spcAft>
              <a:buFont typeface="Arial"/>
              <a:buChar char="•"/>
              <a:defRPr/>
            </a:pPr>
            <a:r>
              <a:rPr lang="en-US" sz="2000" dirty="0" smtClean="0">
                <a:ea typeface="+mn-ea"/>
                <a:cs typeface="+mn-cs"/>
              </a:rPr>
              <a:t>Ex. Survivors- Vivid Entertainment</a:t>
            </a:r>
          </a:p>
          <a:p>
            <a:pPr fontAlgn="auto">
              <a:spcAft>
                <a:spcPts val="0"/>
              </a:spcAft>
              <a:buFont typeface="Arial"/>
              <a:buChar char="•"/>
              <a:defRPr/>
            </a:pPr>
            <a:r>
              <a:rPr lang="en-US" sz="2000" dirty="0" smtClean="0">
                <a:ea typeface="+mn-ea"/>
                <a:cs typeface="+mn-cs"/>
              </a:rPr>
              <a:t>Differentiated its DVDs &amp; initiated legal moves </a:t>
            </a:r>
          </a:p>
        </p:txBody>
      </p:sp>
      <p:pic>
        <p:nvPicPr>
          <p:cNvPr id="6147" name="Content Placeholder 6" descr="BU009454.png"/>
          <p:cNvPicPr>
            <a:picLocks noGrp="1" noChangeAspect="1"/>
          </p:cNvPicPr>
          <p:nvPr>
            <p:ph sz="quarter" idx="4"/>
          </p:nvPr>
        </p:nvPicPr>
        <p:blipFill>
          <a:blip r:embed="rId2" cstate="print">
            <a:extLst>
              <a:ext uri="{28A0092B-C50C-407E-A947-70E740481C1C}">
                <a14:useLocalDpi xmlns:a14="http://schemas.microsoft.com/office/drawing/2010/main" val="0"/>
              </a:ext>
            </a:extLst>
          </a:blip>
          <a:srcRect l="241" r="241"/>
          <a:stretch>
            <a:fillRect/>
          </a:stretch>
        </p:blipFill>
        <p:spPr/>
      </p:pic>
    </p:spTree>
    <p:extLst>
      <p:ext uri="{BB962C8B-B14F-4D97-AF65-F5344CB8AC3E}">
        <p14:creationId xmlns:p14="http://schemas.microsoft.com/office/powerpoint/2010/main" val="4169323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fontAlgn="auto">
              <a:spcAft>
                <a:spcPts val="0"/>
              </a:spcAft>
              <a:defRPr/>
            </a:pPr>
            <a:r>
              <a:rPr lang="en-US" dirty="0" smtClean="0">
                <a:ea typeface="+mj-ea"/>
                <a:cs typeface="+mj-cs"/>
              </a:rPr>
              <a:t>Strategies to Alter Industry Structure</a:t>
            </a:r>
          </a:p>
        </p:txBody>
      </p:sp>
      <p:sp>
        <p:nvSpPr>
          <p:cNvPr id="3" name="Content Placeholder 2"/>
          <p:cNvSpPr>
            <a:spLocks noGrp="1"/>
          </p:cNvSpPr>
          <p:nvPr>
            <p:ph sz="half" idx="2"/>
          </p:nvPr>
        </p:nvSpPr>
        <p:spPr/>
        <p:txBody>
          <a:bodyPr rtlCol="0">
            <a:normAutofit lnSpcReduction="10000"/>
          </a:bodyPr>
          <a:lstStyle/>
          <a:p>
            <a:pPr fontAlgn="auto">
              <a:spcAft>
                <a:spcPts val="0"/>
              </a:spcAft>
              <a:buFont typeface="Arial"/>
              <a:buChar char="•"/>
              <a:defRPr/>
            </a:pPr>
            <a:r>
              <a:rPr lang="en-US" dirty="0" smtClean="0">
                <a:ea typeface="+mn-ea"/>
                <a:cs typeface="+mn-cs"/>
              </a:rPr>
              <a:t>Understanding structural characteristics of industry determines the intensity of competition and level of profitability </a:t>
            </a:r>
          </a:p>
          <a:p>
            <a:pPr marL="0" indent="0" fontAlgn="auto">
              <a:spcAft>
                <a:spcPts val="0"/>
              </a:spcAft>
              <a:buFont typeface="Arial"/>
              <a:buNone/>
              <a:defRPr/>
            </a:pPr>
            <a:endParaRPr lang="en-US" dirty="0" smtClean="0">
              <a:ea typeface="+mn-ea"/>
              <a:cs typeface="+mn-cs"/>
            </a:endParaRPr>
          </a:p>
          <a:p>
            <a:pPr fontAlgn="auto">
              <a:spcAft>
                <a:spcPts val="0"/>
              </a:spcAft>
              <a:buFont typeface="Arial"/>
              <a:buChar char="•"/>
              <a:defRPr/>
            </a:pPr>
            <a:r>
              <a:rPr lang="en-US" dirty="0" smtClean="0">
                <a:ea typeface="+mn-ea"/>
                <a:cs typeface="+mn-cs"/>
              </a:rPr>
              <a:t>Ex. US Airline Industry</a:t>
            </a:r>
          </a:p>
          <a:p>
            <a:pPr marL="0" indent="0" fontAlgn="auto">
              <a:spcAft>
                <a:spcPts val="0"/>
              </a:spcAft>
              <a:buFont typeface="Arial"/>
              <a:buNone/>
              <a:defRPr/>
            </a:pPr>
            <a:r>
              <a:rPr lang="en-US" dirty="0" smtClean="0">
                <a:ea typeface="+mn-ea"/>
                <a:cs typeface="+mn-cs"/>
              </a:rPr>
              <a:t>	American Medical 	Association</a:t>
            </a:r>
          </a:p>
          <a:p>
            <a:pPr marL="0" indent="0" fontAlgn="auto">
              <a:spcAft>
                <a:spcPts val="0"/>
              </a:spcAft>
              <a:buFont typeface="Arial"/>
              <a:buNone/>
              <a:defRPr/>
            </a:pPr>
            <a:r>
              <a:rPr lang="en-US" dirty="0" smtClean="0">
                <a:ea typeface="+mn-ea"/>
                <a:cs typeface="+mn-cs"/>
              </a:rPr>
              <a:t>	Apple  </a:t>
            </a:r>
          </a:p>
        </p:txBody>
      </p:sp>
      <p:pic>
        <p:nvPicPr>
          <p:cNvPr id="717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10138" y="2782888"/>
            <a:ext cx="3154362" cy="2173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714938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p:txBody>
          <a:bodyPr/>
          <a:lstStyle/>
          <a:p>
            <a:r>
              <a:rPr lang="en-US">
                <a:latin typeface="Calibri" charset="0"/>
              </a:rPr>
              <a:t>Key Issues and Challenges</a:t>
            </a:r>
          </a:p>
        </p:txBody>
      </p:sp>
      <p:sp>
        <p:nvSpPr>
          <p:cNvPr id="8194" name="Content Placeholder 6"/>
          <p:cNvSpPr>
            <a:spLocks noGrp="1"/>
          </p:cNvSpPr>
          <p:nvPr>
            <p:ph sz="half" idx="2"/>
          </p:nvPr>
        </p:nvSpPr>
        <p:spPr/>
        <p:txBody>
          <a:bodyPr/>
          <a:lstStyle/>
          <a:p>
            <a:r>
              <a:rPr lang="en-US" dirty="0">
                <a:solidFill>
                  <a:srgbClr val="000000"/>
                </a:solidFill>
                <a:latin typeface="Calibri" charset="0"/>
              </a:rPr>
              <a:t>5 forces model offers systematic approach to analyzing competition &amp; practical insight </a:t>
            </a:r>
          </a:p>
          <a:p>
            <a:endParaRPr lang="en-US" dirty="0">
              <a:latin typeface="Calibri" charset="0"/>
            </a:endParaRPr>
          </a:p>
        </p:txBody>
      </p:sp>
      <p:sp>
        <p:nvSpPr>
          <p:cNvPr id="8195" name="Content Placeholder 9"/>
          <p:cNvSpPr>
            <a:spLocks noGrp="1"/>
          </p:cNvSpPr>
          <p:nvPr>
            <p:ph sz="quarter" idx="4"/>
          </p:nvPr>
        </p:nvSpPr>
        <p:spPr/>
        <p:txBody>
          <a:bodyPr/>
          <a:lstStyle/>
          <a:p>
            <a:r>
              <a:rPr lang="en-US">
                <a:latin typeface="Calibri" charset="0"/>
              </a:rPr>
              <a:t>Too simplified product/competition- omits important variables </a:t>
            </a:r>
          </a:p>
          <a:p>
            <a:r>
              <a:rPr lang="en-US">
                <a:latin typeface="Calibri" charset="0"/>
              </a:rPr>
              <a:t>Model is flawed and not supported by strong empirical evidence </a:t>
            </a:r>
          </a:p>
          <a:p>
            <a:endParaRPr lang="en-US">
              <a:latin typeface="Calibri" charset="0"/>
            </a:endParaRPr>
          </a:p>
        </p:txBody>
      </p:sp>
    </p:spTree>
    <p:extLst>
      <p:ext uri="{BB962C8B-B14F-4D97-AF65-F5344CB8AC3E}">
        <p14:creationId xmlns:p14="http://schemas.microsoft.com/office/powerpoint/2010/main" val="27592788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p:txBody>
          <a:bodyPr/>
          <a:lstStyle/>
          <a:p>
            <a:r>
              <a:rPr lang="en-US">
                <a:latin typeface="Calibri" charset="0"/>
              </a:rPr>
              <a:t>Defining the Industry </a:t>
            </a:r>
          </a:p>
        </p:txBody>
      </p:sp>
      <p:sp>
        <p:nvSpPr>
          <p:cNvPr id="9218" name="Content Placeholder 8"/>
          <p:cNvSpPr>
            <a:spLocks noGrp="1"/>
          </p:cNvSpPr>
          <p:nvPr>
            <p:ph idx="1"/>
          </p:nvPr>
        </p:nvSpPr>
        <p:spPr/>
        <p:txBody>
          <a:bodyPr/>
          <a:lstStyle/>
          <a:p>
            <a:r>
              <a:rPr lang="en-US">
                <a:latin typeface="Calibri" charset="0"/>
              </a:rPr>
              <a:t>Main Players? </a:t>
            </a:r>
          </a:p>
          <a:p>
            <a:r>
              <a:rPr lang="en-US">
                <a:latin typeface="Calibri" charset="0"/>
              </a:rPr>
              <a:t>Service based-blurred boundaries </a:t>
            </a:r>
          </a:p>
          <a:p>
            <a:r>
              <a:rPr lang="en-US">
                <a:latin typeface="Calibri" charset="0"/>
              </a:rPr>
              <a:t>Industry- group of firms that supplies a market </a:t>
            </a:r>
          </a:p>
          <a:p>
            <a:r>
              <a:rPr lang="en-US">
                <a:latin typeface="Calibri" charset="0"/>
              </a:rPr>
              <a:t>Key to defining market boundaries- Substitutability </a:t>
            </a:r>
          </a:p>
          <a:p>
            <a:r>
              <a:rPr lang="en-US">
                <a:latin typeface="Calibri" charset="0"/>
              </a:rPr>
              <a:t>Key to Geographical Boundaries of a market- price </a:t>
            </a:r>
          </a:p>
          <a:p>
            <a:endParaRPr lang="en-US">
              <a:latin typeface="Calibri" charset="0"/>
            </a:endParaRPr>
          </a:p>
        </p:txBody>
      </p:sp>
    </p:spTree>
    <p:extLst>
      <p:ext uri="{BB962C8B-B14F-4D97-AF65-F5344CB8AC3E}">
        <p14:creationId xmlns:p14="http://schemas.microsoft.com/office/powerpoint/2010/main" val="3915917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838200"/>
            <a:ext cx="7772400" cy="685799"/>
          </a:xfrm>
        </p:spPr>
        <p:txBody>
          <a:bodyPr>
            <a:normAutofit fontScale="90000"/>
          </a:bodyPr>
          <a:lstStyle/>
          <a:p>
            <a:r>
              <a:rPr lang="en-US" sz="3600" dirty="0" smtClean="0"/>
              <a:t>Choosing an appropriate level of analysis </a:t>
            </a:r>
            <a:endParaRPr lang="en-US" sz="3600" dirty="0"/>
          </a:p>
        </p:txBody>
      </p:sp>
      <p:sp>
        <p:nvSpPr>
          <p:cNvPr id="4" name="TextBox 3"/>
          <p:cNvSpPr txBox="1"/>
          <p:nvPr/>
        </p:nvSpPr>
        <p:spPr>
          <a:xfrm>
            <a:off x="1066800" y="2057400"/>
            <a:ext cx="7239000" cy="3754874"/>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What are the industries’ boundaries?</a:t>
            </a:r>
          </a:p>
          <a:p>
            <a:pPr marL="285750" indent="-285750">
              <a:buFont typeface="Arial" panose="020B0604020202020204" pitchFamily="34" charset="0"/>
              <a:buChar char="•"/>
            </a:pPr>
            <a:r>
              <a:rPr lang="en-US" sz="2000" dirty="0" smtClean="0"/>
              <a:t>Segmentation is the process of partitioning a market on the basis of characteristics that are likely to influence consumers’ purchasing behavior</a:t>
            </a:r>
          </a:p>
          <a:p>
            <a:endParaRPr lang="en-US" sz="2000" dirty="0" smtClean="0"/>
          </a:p>
          <a:p>
            <a:pPr marL="285750" indent="-285750">
              <a:buFont typeface="Arial" panose="020B0604020202020204" pitchFamily="34" charset="0"/>
              <a:buChar char="•"/>
            </a:pPr>
            <a:r>
              <a:rPr lang="en-US" sz="2000" dirty="0" smtClean="0"/>
              <a:t>It is particularly important if competition varies across different submarkets such that some are more attractive than others</a:t>
            </a:r>
          </a:p>
          <a:p>
            <a:pPr marL="742950" lvl="1" indent="-285750">
              <a:buFont typeface="Arial" panose="020B0604020202020204" pitchFamily="34" charset="0"/>
              <a:buChar char="•"/>
            </a:pPr>
            <a:r>
              <a:rPr lang="en-US" sz="2000" dirty="0" smtClean="0"/>
              <a:t>Ex. “We cut the market and then cut it again, looking for the most profitable customers to serve”- Dell’s CEO Kevin </a:t>
            </a:r>
            <a:r>
              <a:rPr lang="en-US" sz="2000" dirty="0"/>
              <a:t>R</a:t>
            </a:r>
            <a:r>
              <a:rPr lang="en-US" sz="2000" dirty="0" smtClean="0"/>
              <a:t>ollins   </a:t>
            </a:r>
          </a:p>
          <a:p>
            <a:endParaRPr lang="en-US" dirty="0" smtClean="0"/>
          </a:p>
        </p:txBody>
      </p:sp>
    </p:spTree>
    <p:extLst>
      <p:ext uri="{BB962C8B-B14F-4D97-AF65-F5344CB8AC3E}">
        <p14:creationId xmlns:p14="http://schemas.microsoft.com/office/powerpoint/2010/main" val="3753682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Stage </a:t>
            </a:r>
            <a:r>
              <a:rPr lang="en-US" dirty="0"/>
              <a:t>A</a:t>
            </a:r>
            <a:r>
              <a:rPr lang="en-US" dirty="0" smtClean="0"/>
              <a:t>nalysis</a:t>
            </a:r>
            <a:endParaRPr lang="en-US" dirty="0"/>
          </a:p>
        </p:txBody>
      </p:sp>
      <p:sp>
        <p:nvSpPr>
          <p:cNvPr id="3" name="Content Placeholder 2"/>
          <p:cNvSpPr>
            <a:spLocks noGrp="1"/>
          </p:cNvSpPr>
          <p:nvPr>
            <p:ph idx="1"/>
          </p:nvPr>
        </p:nvSpPr>
        <p:spPr/>
        <p:txBody>
          <a:bodyPr/>
          <a:lstStyle/>
          <a:p>
            <a:r>
              <a:rPr lang="en-US" dirty="0"/>
              <a:t>I</a:t>
            </a:r>
            <a:r>
              <a:rPr lang="en-US" dirty="0" smtClean="0"/>
              <a:t>dentify attractive segments</a:t>
            </a:r>
          </a:p>
          <a:p>
            <a:r>
              <a:rPr lang="en-US" dirty="0"/>
              <a:t>S</a:t>
            </a:r>
            <a:r>
              <a:rPr lang="en-US" dirty="0" smtClean="0"/>
              <a:t>elect strategies for different segments</a:t>
            </a:r>
          </a:p>
          <a:p>
            <a:r>
              <a:rPr lang="en-US" dirty="0"/>
              <a:t>D</a:t>
            </a:r>
            <a:r>
              <a:rPr lang="en-US" dirty="0" smtClean="0"/>
              <a:t>etermine how many segments to serve</a:t>
            </a:r>
          </a:p>
        </p:txBody>
      </p:sp>
      <p:pic>
        <p:nvPicPr>
          <p:cNvPr id="1026" name="Picture 2" descr="https://encrypted-tbn2.gstatic.com/images?q=tbn:ANd9GcSxnUq7SHu9rLhbTNtSMcStco1XWdGKA-LmgGLviV7VS5tRte0r">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3" t="4028" r="1971" b="3767"/>
          <a:stretch/>
        </p:blipFill>
        <p:spPr bwMode="auto">
          <a:xfrm>
            <a:off x="1936375" y="3550025"/>
            <a:ext cx="4616825" cy="2542957"/>
          </a:xfrm>
          <a:prstGeom prst="rect">
            <a:avLst/>
          </a:prstGeom>
          <a:noFill/>
          <a:ln>
            <a:noFill/>
          </a:ln>
        </p:spPr>
      </p:pic>
    </p:spTree>
    <p:extLst>
      <p:ext uri="{BB962C8B-B14F-4D97-AF65-F5344CB8AC3E}">
        <p14:creationId xmlns:p14="http://schemas.microsoft.com/office/powerpoint/2010/main" val="22980187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a:t>
            </a:r>
            <a:endParaRPr lang="en-US" dirty="0"/>
          </a:p>
        </p:txBody>
      </p:sp>
      <p:sp>
        <p:nvSpPr>
          <p:cNvPr id="4" name="AutoShape 2" descr="data:image/jpeg;base64,/9j/4AAQSkZJRgABAQAAAQABAAD/2wCEAAkGBxQSEhUUEhQUFBQUFxQVGBQXFRQYFBcXGBUYFhQUFhUYHCggGholHBUVITEhJSktLi4vFx8zODMsNygtLisBCgoKDg0OGhAQGywmICQtLCwsLDQvLCwsNDQvLC0sLCwsNCwtLDcsLCwsLCwsLCw0LCw1LCwtLCwsLCwsLDQsLP/AABEIAKUBMgMBIgACEQEDEQH/xAAcAAACAgMBAQAAAAAAAAAAAAAAAwQFAQIGBwj/xABOEAABAwIDAwcHBwkECgMAAAABAAIDERIEBSExQVEGEyJhcYGRFDJTkqHR0gcVUnKCscEjQkNUYpOUouEkY8LwFhczRWRzg4Sy4kSj8f/EABoBAQADAQEBAAAAAAAAAAAAAAABAgMEBQb/xAA1EQACAgEBBQQJAwQDAAAAAAAAAQIRAwQSEyExUQUiQZEVUmFxgaHB0eEysfAUI0KSBuLx/9oADAMBAAIRAxEAPwCntRam2otQCrUWptqLUAq1Fqbai1AKtRam2otQCrUWptqLUAq1Fqbai1AKtRam2otQCrUWptqLUAq1Fqbai1AKoi1NtRagFURRNtRagFWoom2otQCqIom2oLUBY4vk3PGy9zW6WXMD2mRl/mXsGorUeKXmWQTQBpe0G53N9BweRJSvNuDdj6a0VtjJIcLGzmsVh5DzkEuIHOF2IlseCI420oGN27amncomf5i2GOXmMQySWfG+UxmJxLo4+bIBcadF9XUptUAg43JpopWxOYede1rgxurqOrQEDfoUnM8A6CR0UlA9lKgGo1AcNewqTyhzEnEwvhlNwwcMbnNdqHUcHtJG/XXtWvKnENlzDEPjcHsIjo5pq3SJgND2goDb5il8oZh+jzr2hwF2lCwvFT2AqtA9i7McpoxmcIAwhhETA7EljedaRA4Ec9XTpUFOshRcgzmNsWEIxEUcETJRisO7z5Xm7UR0/KXVbQ7qIDlrVKy/L3zOLWUqGvfqaCjBc7XjRdHlnKRg8ij55jYThsSJmFwoHEO5pknXspXj1rOUZ6zmoD5VDHCMC6J8DnUf5UGEPdbTeTo6uuzegORaKiu7ip+WZO+cPc0xtbFbc6R4Y0XEhup6wrvCZtDHlxjOKY9zsEQI3SNFswFxjbCGCjgfz3OJcdiqsmzVsOCxZIhe94w9kUzQ9j6SG7oHzqA16tEBGxGWll/5SF1nN6Mka4uvNBZTzqb+CTjMI6J7o5Ba9uhbUGhoDTTtU/K81DMLinnm4JHy4F7I4gGD8nLV5jYOA1NFjlXijLj5XiZk0bg0xlr7g1lPMPA1uNOtSCrtQm2oQDbUWp1qLUAm1Fqdai1AJtRanWotQCbUWp1qLUAm1Fqdai1AJtRanWotQCbUWp1qLUAm1Fqdai1AJtRanWotQCbUWp1qLUAm1Fqdai1AJtRanWrFqAVai1OtWLUBDfgmk1I1WRhG1rTVS7UWoCOIRWu9DYQDUBSLUWoCPzA202rR2Dadyl2otQEXyVvBauwTTuUy1FqAhnAs4JhgFKU0Ui1FqAjuhBFCFhmHANQFJtRagFWoTbUIB9qLU61FqATai1OtRagE2otTrUWoBNqLU61FqATai1OtRagE2otTrUWoBNqLU61FqATai1NcABUkADaSaDxKqcdn8UYJbV9N4BDe40qfYhNeJY2otXHzctJf0bY29ZZU+BJUaTldiz+lt+qxjVBKUfFndiEnYD4FbeSu+ie/T715vLygxJ2zyet7lHdm0x2yyH7RTiWW79vy/J6gcMd9o7XN961MbRtfGPtheWnMJPSP9YoGYSekk9d3vUcS6eHxT819j1A836WP1lgyRemj8V5k3MpfSSfvH+9NjzOX0kh+3J71FS6/Iup6fxg/9v8Aqejc/D6ZiOfh9MxeeszSauj5P3knvXQckMFi8fOIxI5kbOlLIaOtbXzQHDV52AHrO5RUuvyLxnpW62Jf7fg6jCxNldbE7nHfRY1zj20bWg61dxcjsQ4Voxv1nAHwFV00JhwjObhYATraKAu3XyOp7e4DctR5TJrdYOAozuq5rnHwarRspmWJPuqvjb+hzw5FYjjEftn4VHm5KYpv6O76r2H2Vquqkyycg0m1oaflJtu7UOA9ihZLPLiIY3te9jy3ptdI7R46L26h2ocHDYrUzn7px2JwUkekjHs+s0jwJSbV6I4YwChtlbva4RyVHX/svxVDicvjmlMYj8nntvt6XNvFSKhrgC3UU6NwQil4HM2otUzF4N8TrXtIPsI4g7CEq1CBFqLU61FqATai1OtRagE2oTrVlAOtRanWotQCbUWp1qLUAm1Fqdai1AJtRanWotQCbUWp1qLUAm1FqdatJ5GsaXPIa0bSfw60JSbdI0DFCxGPAJbGBI4bTWkbPrOG09Q9qos75S1BayrW8Bo531j+aOr7tqoMJLPK9rWEjgBUNA3mg3KCW1HlxfyOkx04J/KOMjtzadEdTYxooc2VyTbaRt69XeG7xV3hcE2MaDXe47T/AJ4KRapswcm3bKPC8moG7Wl54uJP8o0UHlQ2ONjY2MYHP1JDWghoOnifuK6ulBU6DaezevPcdiefmc8+br3MH9KDtcoLQ4u2VrmagbS4jTfQmgHafxV9JkM1pHMt2bntr7NapfJHCc9iTIfNj6VN1xqGDu1PcF03KTN/JowWgF7zRoOzTznHqFR4oJPjRzgymaNhe+Jpa1txJe2tAK7OKocTICSQ0N6hu3fgpuL5Q4iRpa6Tou2tDGAceFfaq0Ort7+xCyXUkS4R7A0uaW3AEVFKg7CEoHuXU+TnERHEz+bQsw8LdgPmtOm3Ud9O5WvJ75Npp6PxFcPFtpT8q4dTT5nadepAmcJgsNJNII4wXveQGtG0kkAd2u1fQfJ7KWZbhGxMo5/nPdsMkhHScf2QNOwDetMgyPD4UEwxhjGV6RqXOdTpPc86mgqO0ngFOgaZnF2wU0HAbh2naf6KKt0dMf7cNp83yJeCwtvSd0nnUn/PV4DTtsYwqzByVaOoU8NFYwPWhzNjQ5czhX8xjJ4/zXFmJbwpLVkgH/UjcftrpCVzXKPoz4WTc4yYd3Y9vOMPrR/zIDq2lUXLPAPfE2eEf2jCkyMptezTnouurRUDi0K0y6a5gO8aHuUu5AUuWyQ5hh2v0NwDgd4NOK5TOMsdBJa4aHVp3EdXu3e0yMnJwOYTYcf7KQ8/ENwDySWDscHD1V2Gf4FuIgNdrem1w2tptI49m+lN6q14o0g0+Ejzm1FqkPjIJaRQtJBHWOHVvB3ghYtQq006Yi1Fqfai1CBFqynWoQDrUWp9qLUAi1FqfasWoBNqLU61FqATai1OtRagE2otW8sjWirjRUmY52wVaHBvf0lWU1E6MGmyZn3UPzDNWRDbcdtBUnTbQDU9y5o87i5AHutbqQBQ0puaN5127O06qqzGGOQt/LP6NaEs11JJq4Urqd6VhsLqTzgJINXG8UG814qu8h1OiXZ+qSaUHRMzLDNrRgo3YN9QPzid9TU14UVzydwIawvpq7Z9Uf1/Bc9zX9/s/wCYU3nNKGUkDdR9PBTvIdTL0Xq3/gzr3OA2kDtICjyZjC3zpYx9tvvXKFsfb9k+9bXR7C2o4Eaf+SjeQ6ll2Nq3/g/l9yzz7PIjC5kTw979OjrRv5xr2ad65NzaMIBFXEA6t0A147yfYr+AxnoshqTraGCp66BZGJjGnMtPaG+5N7Dqax7G1nJQ+a+5K5HvjigNz2BznVIuFQAABXwJ71W8tmOllj5sOe0M2tBIqXGuzsCn4RjJDZHg2yH6LRd7A1dNlnI2V9D5JhYR/eau9Vg++iLJF8jOfZWfE7yUvfJfc8n8hk2c3JXhY6vhRdXyd+TjFYijpf7PGd7tZSOqPd2uI7CvWMv5JsjoXPaCPRRMZ7XXFXUWFhaNBceNS4nrO5W2kYSwNeK+ZAynI8PhWMaxo/JtDQ91C7ZQnqJ6lKneZG0jNGnbJuA328SnSPjZsY2vUB7TvUafGFyOdcjTHo7dvkQ8UQXCJmzSo3anoj8T3cVaQxhha0f/AKd643NM45h4DSOdfJoT5renaHO6gAB3LmMfJjY8QZsRKQyKshfcyhtGjWAbydylOkZ5U5ybvlyPShiGxNlc7RsZc49g1/BR4OUWgNtCQDSuyu5cjmvKJ8uXGawtdO6MFtCR5xLiBtLejt6wquDMpHsBY2VzdlzYyRUaEXU26KmSUrpHbocWneNyytXfL8Hoh5S8Wt9vvUPP8wbPgnzRgjmXxyag0rG9jnlpPnNtJ12bVwjYZZzSx9N95LQPHRdvg8tZHg5MO0PcZWPDja9wucy0Afs6DZ1qMe3fEa1aXYrEu9fQ6HJJq3DsI71bBy5TJ2TRht0byQxrTQBorvoXkGncrlssp/MA+s9v+Gq2tHmbEuhznyhRFjsNiBtjkMbj+zJq3+djfWXUZNjw6PqoCOwjRVudZW/FRGJ9gY4tNQ91wLHBzSOgd4CZleUc20Ne++0UoBRp+trUjZpp3qHJFlik+ZV5/grGxyjzTSJx6v0DvDo+oqy1drmmG5+F8ddHtcOsO/NcOBB1XEYCQvjaXedscODgaO9oKquhrmja2/g/obWotTrUWqxzibUJ1qEA61Fqdai1AJtRanWotQCbUWp1qLUAm1TMPFFYQ8vMjq2NZbdpwuNNvFawRAnWtAC4020G4dZ2d6jZ/FJFHY8aS2hs7GPpATUgPpq47hbt1rRQ1YPLM1xkrnkPc/QkEOIqKGlHBulRRQQE3GvJkeTWpc4mu3zjtO88UsLhm+8z73QQUdPBexGCtmhYbtTAqWd0VZi1FFlNw2HdI4MYKuOwJZd0lbNGRkkAAknQAakngAuvyPkUXUdiXFg2822l5+sdjfv7FY5JlLMOK6OkO1/DqbwCtfKStIx6nkanWyl3cXD2kryIRRGPCBkLjpfQkjia7XO7SqzLeR+GjN0lZnbekejX6o299VLGIKGSvc4MYLnnWlaAD6T3bGt6/Cp0WlJs8zeZMcX3qvm/Hz5lvHiI4m0aGxsHABrR+CZhppZdY22t9I8EA/VbtPbp3qFgxAyUMe9s+IFXWihbHQa2s/N+s7Xs2Lk885e4qWV7sO0sghNAWUL7brGPc51QA5xGgGzeuhQ6njZdTb7nmd45kMQvxU11DXpEMj03U0r7FnCZ3hWtYIpmtbI+1mpo81Je0OIrdo7Q9XUvDpca6Z0pmffK1rSHvOwA3uDeiS5x0HZXrKVhcbKHRsFAWyc4Gak1c0RgN0OpqfBJ1s+454tuXE94zvWbQbWt+6iiiI9Q71CGIc4Mu1IaxhPEsaGk95BKlMkWT5nrY4tY4+45DlVyVve6aTEWRadFjKvOh0uc4Ab9y44ZdhnPsjhnmcdBdJq77MbQad69imibI0te0OadrSKg9yrcZj8Ng20NkQOxrWip+y0V71Etrqb4FhSqWPal4cXXyKLKeSJc5smKJIaKNw1axtFAAHcacB3krrsJhoY2hrIomAbA1jQBv4Lj8Ry9iFbY5HdtoH3lVkvL9/5sTR2uJ+6ibxLxJfZ2WctpQS8kenjFU2adi1diuJXlZ5fT7mReD/iWjuXGIdQO5trSQCWsJcBvIudStFG9iX9GZfYesiUkbCOsin3rbnqCp0HE6BeY8os/aI7YMbiJpCRrbzbWjfsa3d27VxuJnc81e5zjxcSfvUPLROHs2WSNt18P/D3LE8pMNH5+IiB4XgnwFSoWH5XRSyW4dk2JtFSIm0proS55aKbd68UonYXFyREuie+MkUJY4tNOFRuVd8zf0TFLg+Py/nxPUs1+UdsD3x+TvvadQ57QAdtDSu6nfVVnJbNOfMooB0i+gJIq9znuFTtoXU7lxmU5RNi3lkTS956RJOgGtXOcesq+5HYWTD42WCQWvDSHDbq0gih4UNVbHkbkrMNbosUNPJR/Uqb+52tqLU61Fq6j5oTahOtQgHWotTbUWoBVqLU21FqAVai1NtUfHYlsTC95AA47CTo0d5QlJt0iF/pFFh8RbLcGACrw0uAdUEBwGu5dLPj4sa22B8UtAat2ippbcylRv1pvXAw4AyVcdbqmvGqq8dlbonh8dWuGoLSQQeIpsXNv65ntx7KhkSUZU/Nfj5lHnWWyMq8gAudKCzWjXNe4Wjq0VC7FuH5oHefeurxuNlewtfV5uLrj51SSSTvrUqlmwrTtbTsWcZwt7SPVy6PXRxQ3M+KVNXz6NX+CubjnAbGntu96myQzNhE72xsjc5rGk84SS5rnCjW10oxx8OISn5fw1XRtzlxijjMDbGSCRwqw3ObFHCwi7VlGx7vpFbpYn0PInk7Ug9l7fl9kc7mMc8JAfzVSCRS47HOYRqdtzXDuW2WZ/NBWwQ3O2l0byQOoh+xMzGN8rw6Sg6LQBWtGgUG/Uk1ceJJKWzBMG2p9neobxRL48faudV3q9vD9yceWWL/uP3bvjU3L86zCZwDBF+7Og41Lkcm8uZJIQWCgFa166LusNCxgo1rWjqHtVduL5Iv/AEeoxyrLP4L7lUXvijrPiKO3lkbbR1Btpc49Q9gqUiPPp3xvbg2GIFwF0hYZpCdC+QtNABTzRs0HUuhDW7aAniQKrYvVozUVyMs+mlllxlw6HOZDlE8UpmleJHkscGi5rdD0gXuoQdBsB4aV0v8AKIxBzpDGEzUvDjUUAPRAA2anTrKHTtG1zR2kKO/NoG7ZWD7Q/BN60RHs6DfizR2TxEmjGMB1o1opU/WqD4JmGyuFh6LBXbXf7FFl5S4YfpK9jXn8FBm5XQjzQ93cAPaVR5fadePs5LlD+fE6VxpqO3q/oq7Gcp4Y2XB152BjTqT1nYB1rjc45QyT9HzGfRB2/WO9U7opHi1mldruHZ1qqk5OkdeTTQwYnlzPl4L9jp5eXOJu6PMt4NI176uqubxc73vc6QkvcaknaoU/J2UCraP21A0Pt2pWXYknoO3Do12gjaz8VaeJpXZy6HtXG8uw4KN8LX1JZctVkrVYHvtgsrCzVQEzKy4LW5DnoTaM0RRLL0XoV20XGSZ1NhS50DrS4AHQEaHTQ9p8VObypkkxUc8wbeLWuc0WlzRp0hsrQkV7OC5qfEBjet2vduH4+Cjw4gO0pQnZrv4LSMZVaPP1OfSuexOtpqvPqe6xODmhzTUOAIPUdi3tVXyOkuwcJJqaOHg9wVzau1O1Z8dkjsTcejoVahNtWVJQbai1MoiiAVai1Moi1ALtXN/KGP7C/wCvF/5hdRaqnlXgeewkrNdQ0jta4OG48FWXJm2naWWLfVfueO4bFyR+Y97PqucPuKsmcocTvlLvrNa72uCrJmNbIWflCRXY1pNRw6Qr2p+WNimJAfICK6GNo2Cp1vPBccoyqz7HHqtNKexfHpX4JUmcyu2lp/6cfuSXZg8/R9VvuUObGwNNC6Wv/Lb8SGYuEiodJvHmtGz7XWq7ufQ0l2hpIPZckqJXlrv2fVC0diSdzfVCUcRDxk8GfEtxLDxk/k+JTu59CPSWkX+aMGQ9XgsXFb89D/efye9HPQ/3n8nvTdT6D0rpfXNsPi3sNWPc0nbQ0TTmkx/TSeu73qN5TDwk9Zil4BkUpcGtfVorS9tT2aJu5JER7Q0uSVJ2/cLOOkO2WT13e9JfK47XE9pJTziIm1HNyd7m6exQ5szia6ghceH5Tb/KojFy5GmXV4sC2p8F7jZZW8E94q3Dg7TrK/YNp0bsHFKxOZmM0fhmtJAIq59CCKhw4g8VbcyOf01per8mbLCxhs0LzQQx7QB52vtUqfEakBkYGzRoPtKrKNcDtwaqOeO1BcCMui5NZDJizawhrBo6Q7OwDeVzzWknTaV2GMyl8L8JJE57DhXM5xmvSaXAmQDeCatP1hXYt9PHmzw/+QZv0Y/e/ovqSRyIc9p5ib8oBUMeLbzqHNa4GgNRv2rgs7gLXXlpbJG6kjSKGo0qevSh7l7QIJG5kx3m4Zkc8ktQCwhthYBXY6rzSm4FcV8oeWHoYiwtE1Y3kmt0hucHdtKj7C6Wj5lNo4yTaVpVDTVreNrfuoVii4GqZ99jntwjLqkwRVFFiigtZmqw4ootXhKKtswSsx6laUWzCpM3KizwmBEhPQMjiK0ArQfgFR5ngzE821aOB2g8F6VyBY5rQA1pGJZNcbem0tF8IDtzS1r+8rT5UcsDoYZ2toSy1xpStCWxVrtPQeK8KLuUaVHxWXK55HN+LLj5N5LsE2u1r5B4kO/xLqaLi/kkNcJJ/wA3/A1dxRI8hn45G+vHzF2oTKLKkyMVWaqKJVtzqgEgFbBRRImNkQDwFGzUgQyE7Gsc49gFT9yc16i53i2R4aZ7/NEb6jjVpAHeSB3o+RaH6keJfOZZiOeLKivmGuy4OGvd31Rk8mssgbYHCUhvAEho17/Yo2Hc49EC/wDZoT4U1Hcr/C4YMYHOLI3DTbXo1rQ6027lzOTao+mhpoYs2+s4nHOF5qPEn8FrBMAOGvE9XFdLiMrgcSTO2p42n/ElfNMPpmeA96uslLkefl0O3OUlOPFtlL5SOJ8VkYrrPirj5oh9LH4D3rIymL0rPD+qne+wyXZr9eJTHE9Z8VnypXPzTF6VngFn5qh9KzwHvTe+xlvRr9eJSeUj/JKlZZmQjlY7dWh27DoVZ/NcPpWeA962jyuDfI3uoPxUPJaqjTH2fsSUlkjw95Nz7DgODhsd9/FVOLy2SznC20DYXUaXV3NB1PdwXTQY6JrQGWlwAANW39znbO6idDlvOm480Sd75XPd3ghYK07R7eSUM2Ldz5dTl8uzh0TS2y7QitBWnA8dgWuK57EEGy0AUFG7vwXbx5G4ea6FvYw+8LY5K/04HZGPxctXkmzzIdn6WL4tv+exHK4HKHMFT52wbNOJJ4qXHlSn5vgJIWF4nDqU0taDqaaalUfzjL9I+A9ywbrme3ihJw/ttV8SwkwgYWH9tuzbtr+C7nLc0ukmiddKzCsD24hw1BtaXxlwFHA3aU4HgvOsHjX87G5zibHsd1aOB/Bejw5oXTxYZ8omfKbDHG0GOHolxLiakvoBtI0OxdeD9J8t2vtf1NS8EvuSJs4k5ueNoM8tHua2ob061awn6IqDrtt61F5d4jncqYXgNe3mXWktuDgQx2gPW7ZxUrOmviw80wbDI4XERAHpttBc0263Fgcdn4Km5cYHmMv1jfGZXRjm3uucxxN5a01OlGu0C2PLOMy7BGWMNuOhcbbjQC4ioGwbVYRcnBvqqDLp3tcXMDjq5ppdqK1pVvcrUZjid0Un/wBx/FcTq+J9fjWVY4qDVUvGiybyeZw+9ZPJ+P6KrhiMadkU3qyhNbh8e79G/ve4f4wndKy3q5zXmSjyfZwWj+TzKbAssy7GnbY360snxlKxeExMYrcHn6MbZH+0lTw6GW3O6215kTFcnuCq8Zl3NscTuH3mg+9TecxfopD/ANJ/uSMdHiXMdzkL2tpUuMTmgU2EuISNWi2XerFLvLk/H2Ha8iMzfzMgdGR5JzIiltIDmSMo9h+kGkE9/jZctXsnwMr9KsbFa0fmU6Z0/H9oqt5Gy8+Hwhz3GOBsjrqCNtSGBgpTVwJqerw25UxOZgsRq7oAMLNgrToEGmo1tO8Edq7D5UZ8kgb5G6h1Erqjh0W09i7aioOSORMwMJY15eXuvc4imtNAG1NKBXRmVUaTduxqEjn0KShX3oEiTrwPgVgk8D4FVJJQethIolx4HwWQ89ftQE1sq350Hbr2qEHHgfBZqeB8CgKPl5hiMK6SDoujLXOtA1ZXpbt23uK8nnzGR3nPJ37qV3aBe6PYXAgtJBBBFDQg6EFePcr+TUmDeXWuMDj0H0NG12MedxGwHfQJSLbcupRsxVXC/QHaQNR1rdpfQklo4aGpUJ6GzEabR1qSpO551K3N8Fa8lcrlxsj2teI2sbcXllwqTRraVGp1P2SqTA4SXEyCKFjpHnY1o3cTwArtK9k5L8nXYOARhrnPcbpHBruk7q6gNB/VAcy75P5t2Ji/cu+JDeQM2/FR90JP+Jd4YZPoP9UrU4eT0b/VKA46HkGPz8ST9WJo+9xTJeQ0dejPIBwLGO9oouqOFl9HJ6pWhwc3o5PVKEHJu5EAgjyl1DwiZXxuUY8gy0/k8Y8drPc8LtDgZvRSeqVr5BP6KT1SoLKTXI5EckZ/10/uv/ZU3KbBYjBhjvKDIHkioYG2kUIG01qK+C9H+bp/RP8ABQM95NzYmF0ZjeCaFppscNh7N3emyi+/yes/NnlDs9xG6V3g33KVDn0/pT4N9yg5rlU2HeWTxvjcNzgQD1tOwjsUSJ9NFGyuhbf5PWfmzpIszkkoHvLqa7h1bl6NyAiiaJcUJLpvMEJA6Ej20ModtIfThoS7avIoMRQq+yrNnxOD4nFrgKVFNh2gg6EKyoylJydtnqPJjnHOxxc1waMREYS4UrzQbE62vEM/mVP8oeceXYqDDN2RkGXqfsI+y271+pVGI5cYl0RiY2OMO2uYwB3GtS40PWBVTeTnJqdg5wxOL3itTStDrXU11UsqW+BwcUDAyIFrQSaVqSTtJJ1Kc6VvX4lLOV4n0Tv5fetDlGJ9E7xb71Wi7yzfNsYZ2/5JWj+bd5zQe1aHJ8T6J3i33rHzPifRO8W+9TRG3LqJOV4cm4Ncx3FksrD/ACuWmLye8fk8TiYzSn+0Lxt2m419qlDKMT6J3i33rcZVifRO/l96EbT6nn/LLLJsKI3jFTyh5c0kue20gAtFA7eLvBc5HiXE9JzndrifvK9Yzvk3PiIXROicK0LTpo4atO3u7CV5NmGDlwzzHiGOieNzhQHradjh1jigtnpXIjMGtw07I2/2h1tXV89jQRA3XcJJCfBXXyi40PEeFb50k7Sab2i0vPYKH1l5Nl2ZBpBbIGPGxwIqu5yDIMZI7ymRkkhcKMcW002EgHcpsg61+PSX5goTslxfoJPAe9KdkmL9BJ4KATvnHrQq75jxfoJfBCA9R8nZwPj/AEWfJG9fj/RCFYGfI2fteI9yPI2/teI9yEKAZGDbxd4j3LPkLfpP8R7kIU0SKkwDfpS+uPhUefLY3NIcZXAihBk0I4EU1QhKIOZn+TjK3Ek4V1TwnlaPBpASD8muVfqr/wCJm96whRQLHL+TGDw7bYI5owdoZiZW17SNT3pzsog/4r+MxHvQhTQsUcpw30cT/G4n4kl2U4X0eI/jsV8aEKBYp+TYPfFOf+9xfxpDsjwO/DzH/vcX8aEJQsWcjwH6rIf+8xXxrX5my/8AU3fxeK+JCEoWZbkmXfqR/isT8S2+Y8u/UR/EYj4llCmkLNTkOW/qDD2zzn73LQ5Llg/3dF+9l96EJSFsW7JcsP8Au2L97L71s3K8tGzLov3svvQhKQsY3D5e3/d0R7ZHn70xrsA3ZluG8AfvahCUhZIjzDCN2Zdhh9lnwJoz7DjZgMP4M+BCEoWH+kcP6jB4M+BYPKiH9Sg8GfAhCA0PKyIf/Cg8G/AsjlmwbMHEPV+BCEBn/TkfqsfrD4Vn/Tv/AIZnrf8AqhCAweXn/DM9b/1WD8oLv1dvrn4UIQGp+UR3oG+ufhWP9YjvQN9c/ChCEGP9YbvQN9c/CsoQgP/Z">
            <a:hlinkClick r:id="rId2"/>
          </p:cNvPr>
          <p:cNvSpPr>
            <a:spLocks noChangeAspect="1" noChangeArrowheads="1"/>
          </p:cNvSpPr>
          <p:nvPr/>
        </p:nvSpPr>
        <p:spPr bwMode="auto">
          <a:xfrm>
            <a:off x="46038" y="-1233488"/>
            <a:ext cx="4762500" cy="25717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Content Placeholder 4"/>
          <p:cNvSpPr>
            <a:spLocks noGrp="1"/>
          </p:cNvSpPr>
          <p:nvPr>
            <p:ph idx="1"/>
          </p:nvPr>
        </p:nvSpPr>
        <p:spPr/>
        <p:txBody>
          <a:bodyPr/>
          <a:lstStyle/>
          <a:p>
            <a:r>
              <a:rPr lang="en-US" dirty="0" smtClean="0"/>
              <a:t>Identify possible segmentation variables</a:t>
            </a:r>
          </a:p>
          <a:p>
            <a:r>
              <a:rPr lang="en-US" dirty="0" smtClean="0"/>
              <a:t>Construct a segmentation matrix</a:t>
            </a:r>
          </a:p>
          <a:p>
            <a:r>
              <a:rPr lang="en-US" dirty="0" smtClean="0"/>
              <a:t>Analyze segmentation attractiveness </a:t>
            </a:r>
          </a:p>
          <a:p>
            <a:r>
              <a:rPr lang="en-US" dirty="0" smtClean="0"/>
              <a:t>Identify key success factors for each segment</a:t>
            </a:r>
          </a:p>
          <a:p>
            <a:r>
              <a:rPr lang="en-US" dirty="0" smtClean="0"/>
              <a:t>Analyze the attraction of broad vs. narrow scope</a:t>
            </a:r>
            <a:endParaRPr lang="en-US" dirty="0"/>
          </a:p>
        </p:txBody>
      </p:sp>
    </p:spTree>
    <p:extLst>
      <p:ext uri="{BB962C8B-B14F-4D97-AF65-F5344CB8AC3E}">
        <p14:creationId xmlns:p14="http://schemas.microsoft.com/office/powerpoint/2010/main" val="2355042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Mobile Phone Industry</a:t>
            </a:r>
            <a:endParaRPr lang="en-US" dirty="0"/>
          </a:p>
        </p:txBody>
      </p:sp>
      <p:sp>
        <p:nvSpPr>
          <p:cNvPr id="3" name="Content Placeholder 2"/>
          <p:cNvSpPr>
            <a:spLocks noGrp="1"/>
          </p:cNvSpPr>
          <p:nvPr>
            <p:ph idx="1"/>
          </p:nvPr>
        </p:nvSpPr>
        <p:spPr/>
        <p:txBody>
          <a:bodyPr>
            <a:normAutofit/>
          </a:bodyPr>
          <a:lstStyle/>
          <a:p>
            <a:r>
              <a:rPr lang="en-US" dirty="0" smtClean="0"/>
              <a:t>In the early years Motorola, Ericsson, Nokia and Siemens dominated the design, production and marketing of mobile phones and had a strong presence in the mobile communications infrastructure business.</a:t>
            </a:r>
          </a:p>
          <a:p>
            <a:r>
              <a:rPr lang="en-US" dirty="0" smtClean="0"/>
              <a:t>As the industry progressed the technology and with the demand of the end-user it became difficult for a single handset manufacturer to retain leading expertise.</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Insight	</a:t>
            </a:r>
            <a:endParaRPr lang="en-US" dirty="0"/>
          </a:p>
        </p:txBody>
      </p:sp>
      <p:sp>
        <p:nvSpPr>
          <p:cNvPr id="3" name="Content Placeholder 2"/>
          <p:cNvSpPr>
            <a:spLocks noGrp="1"/>
          </p:cNvSpPr>
          <p:nvPr>
            <p:ph idx="1"/>
          </p:nvPr>
        </p:nvSpPr>
        <p:spPr/>
        <p:txBody>
          <a:bodyPr/>
          <a:lstStyle/>
          <a:p>
            <a:r>
              <a:rPr lang="en-US" dirty="0" smtClean="0"/>
              <a:t>Mobile phone</a:t>
            </a:r>
          </a:p>
          <a:p>
            <a:pPr lvl="1"/>
            <a:r>
              <a:rPr lang="en-US" dirty="0" smtClean="0"/>
              <a:t>Motivations</a:t>
            </a:r>
          </a:p>
          <a:p>
            <a:pPr lvl="1"/>
            <a:r>
              <a:rPr lang="en-US" dirty="0" smtClean="0"/>
              <a:t>Product attributes </a:t>
            </a:r>
          </a:p>
          <a:p>
            <a:pPr lvl="1"/>
            <a:r>
              <a:rPr lang="en-US" dirty="0"/>
              <a:t>U</a:t>
            </a:r>
            <a:r>
              <a:rPr lang="en-US" dirty="0" smtClean="0"/>
              <a:t>ser characteristics </a:t>
            </a:r>
          </a:p>
          <a:p>
            <a:pPr lvl="1"/>
            <a:r>
              <a:rPr lang="en-US" dirty="0" smtClean="0"/>
              <a:t>Geography</a:t>
            </a:r>
          </a:p>
          <a:p>
            <a:pPr lvl="1"/>
            <a:endParaRPr lang="en-US" dirty="0"/>
          </a:p>
        </p:txBody>
      </p:sp>
    </p:spTree>
    <p:extLst>
      <p:ext uri="{BB962C8B-B14F-4D97-AF65-F5344CB8AC3E}">
        <p14:creationId xmlns:p14="http://schemas.microsoft.com/office/powerpoint/2010/main" val="215466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Adding Additional Forces</a:t>
            </a:r>
            <a:endParaRPr lang="en-US" dirty="0"/>
          </a:p>
        </p:txBody>
      </p:sp>
      <p:sp>
        <p:nvSpPr>
          <p:cNvPr id="3" name="Content Placeholder 2"/>
          <p:cNvSpPr>
            <a:spLocks noGrp="1"/>
          </p:cNvSpPr>
          <p:nvPr>
            <p:ph idx="1"/>
          </p:nvPr>
        </p:nvSpPr>
        <p:spPr>
          <a:xfrm>
            <a:off x="457200" y="1600200"/>
            <a:ext cx="4724400" cy="2062103"/>
          </a:xfrm>
        </p:spPr>
        <p:txBody>
          <a:bodyPr/>
          <a:lstStyle/>
          <a:p>
            <a:pPr marL="0" indent="0">
              <a:buNone/>
            </a:pPr>
            <a:r>
              <a:rPr lang="en-US" dirty="0" smtClean="0"/>
              <a:t>Complements                vs</a:t>
            </a:r>
          </a:p>
          <a:p>
            <a:r>
              <a:rPr lang="en-US" dirty="0" smtClean="0"/>
              <a:t>Increase the value </a:t>
            </a:r>
          </a:p>
          <a:p>
            <a:pPr marL="0" indent="0">
              <a:buNone/>
            </a:pPr>
            <a:r>
              <a:rPr lang="en-US" dirty="0"/>
              <a:t> </a:t>
            </a:r>
            <a:r>
              <a:rPr lang="en-US" dirty="0" smtClean="0"/>
              <a:t>   of a product </a:t>
            </a:r>
          </a:p>
          <a:p>
            <a:endParaRPr lang="en-US" dirty="0" smtClean="0"/>
          </a:p>
          <a:p>
            <a:pPr lvl="1"/>
            <a:endParaRPr lang="en-US" dirty="0"/>
          </a:p>
        </p:txBody>
      </p:sp>
      <p:sp>
        <p:nvSpPr>
          <p:cNvPr id="4" name="TextBox 3"/>
          <p:cNvSpPr txBox="1"/>
          <p:nvPr/>
        </p:nvSpPr>
        <p:spPr>
          <a:xfrm>
            <a:off x="5715000" y="1600200"/>
            <a:ext cx="2667000" cy="2062103"/>
          </a:xfrm>
          <a:prstGeom prst="rect">
            <a:avLst/>
          </a:prstGeom>
          <a:noFill/>
        </p:spPr>
        <p:txBody>
          <a:bodyPr wrap="square" rtlCol="0">
            <a:spAutoFit/>
          </a:bodyPr>
          <a:lstStyle/>
          <a:p>
            <a:r>
              <a:rPr lang="en-US" sz="3200" dirty="0" smtClean="0"/>
              <a:t>Substitutes</a:t>
            </a:r>
          </a:p>
          <a:p>
            <a:pPr marL="457200" indent="-457200">
              <a:buFont typeface="Arial" panose="020B0604020202020204" pitchFamily="34" charset="0"/>
              <a:buChar char="•"/>
            </a:pPr>
            <a:r>
              <a:rPr lang="en-US" sz="3200" dirty="0" smtClean="0"/>
              <a:t>Reduces the value of a product </a:t>
            </a:r>
          </a:p>
        </p:txBody>
      </p:sp>
      <p:pic>
        <p:nvPicPr>
          <p:cNvPr id="3076" name="Picture 4" descr="http://ssl-product-images.www8-hp.com/digmedialib/prodimg/lowres/c030045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512792"/>
            <a:ext cx="3962400" cy="2973731"/>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http://www.thinkinkutah.com/wp-content/uploads/2012/05/ink-cartrid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267200"/>
            <a:ext cx="2438400" cy="17922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820809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Monopolization </a:t>
            </a:r>
            <a:endParaRPr lang="en-US" dirty="0"/>
          </a:p>
        </p:txBody>
      </p:sp>
      <p:pic>
        <p:nvPicPr>
          <p:cNvPr id="4102" name="Picture 6" descr="http://4.bp.blogspot.com/-Js06mABNGb0/UWRPLi_-a-I/AAAAAAAAWns/PvWCSbY6ns4/s1600/nintendo_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91018"/>
            <a:ext cx="4564116" cy="3084142"/>
          </a:xfrm>
          <a:prstGeom prst="rect">
            <a:avLst/>
          </a:prstGeom>
          <a:noFill/>
          <a:extLst>
            <a:ext uri="{909E8E84-426E-40dd-AFC4-6F175D3DCCD1}">
              <a14:hiddenFill xmlns:a14="http://schemas.microsoft.com/office/drawing/2010/main" xmlns="">
                <a:solidFill>
                  <a:srgbClr val="FFFFFF"/>
                </a:solidFill>
              </a14:hiddenFill>
            </a:ext>
          </a:extLst>
        </p:spPr>
      </p:pic>
      <p:pic>
        <p:nvPicPr>
          <p:cNvPr id="4104" name="Picture 8" descr="http://www.obsoletemedia.org/wp-content/uploads/2014/05/Nintendo-cartridge-comparis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716" y="3352800"/>
            <a:ext cx="2992383" cy="2515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553014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Dynamic </a:t>
            </a:r>
            <a:r>
              <a:rPr lang="en-US" dirty="0"/>
              <a:t>C</a:t>
            </a:r>
            <a:r>
              <a:rPr lang="en-US" dirty="0" smtClean="0"/>
              <a:t>ompetition</a:t>
            </a:r>
            <a:endParaRPr lang="en-US" dirty="0"/>
          </a:p>
        </p:txBody>
      </p:sp>
      <p:sp>
        <p:nvSpPr>
          <p:cNvPr id="3" name="Content Placeholder 2"/>
          <p:cNvSpPr>
            <a:spLocks noGrp="1"/>
          </p:cNvSpPr>
          <p:nvPr>
            <p:ph idx="1"/>
          </p:nvPr>
        </p:nvSpPr>
        <p:spPr/>
        <p:txBody>
          <a:bodyPr/>
          <a:lstStyle/>
          <a:p>
            <a:r>
              <a:rPr lang="en-US" dirty="0" smtClean="0"/>
              <a:t>Entry occurs slowly so that profits are undermined </a:t>
            </a:r>
          </a:p>
          <a:p>
            <a:r>
              <a:rPr lang="en-US" dirty="0" smtClean="0"/>
              <a:t>… Recent decades </a:t>
            </a:r>
          </a:p>
          <a:p>
            <a:r>
              <a:rPr lang="en-US" dirty="0" err="1" smtClean="0"/>
              <a:t>Hypercompetition</a:t>
            </a:r>
            <a:r>
              <a:rPr lang="en-US" dirty="0" smtClean="0"/>
              <a:t>-intense and rapid competitive moves </a:t>
            </a:r>
          </a:p>
          <a:p>
            <a:pPr lvl="1"/>
            <a:r>
              <a:rPr lang="en-US" dirty="0" smtClean="0"/>
              <a:t>Structure less stable </a:t>
            </a:r>
          </a:p>
          <a:p>
            <a:pPr lvl="1"/>
            <a:r>
              <a:rPr lang="en-US" dirty="0" smtClean="0"/>
              <a:t>Continuous recreation and renewing competitive advantages </a:t>
            </a:r>
            <a:endParaRPr lang="en-US" dirty="0"/>
          </a:p>
        </p:txBody>
      </p:sp>
    </p:spTree>
    <p:extLst>
      <p:ext uri="{BB962C8B-B14F-4D97-AF65-F5344CB8AC3E}">
        <p14:creationId xmlns:p14="http://schemas.microsoft.com/office/powerpoint/2010/main" val="33549215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Industry Matter?</a:t>
            </a:r>
            <a:endParaRPr lang="en-US" dirty="0"/>
          </a:p>
        </p:txBody>
      </p:sp>
      <p:sp>
        <p:nvSpPr>
          <p:cNvPr id="3" name="Content Placeholder 2"/>
          <p:cNvSpPr>
            <a:spLocks noGrp="1"/>
          </p:cNvSpPr>
          <p:nvPr>
            <p:ph idx="1"/>
          </p:nvPr>
        </p:nvSpPr>
        <p:spPr/>
        <p:txBody>
          <a:bodyPr/>
          <a:lstStyle/>
          <a:p>
            <a:r>
              <a:rPr lang="en-US" dirty="0" smtClean="0"/>
              <a:t>Are firms more profitable if they’re in a profitable industry?</a:t>
            </a:r>
          </a:p>
          <a:p>
            <a:pPr marL="742950" lvl="2" indent="-342900"/>
            <a:r>
              <a:rPr lang="en-US" dirty="0" smtClean="0"/>
              <a:t>Ex Apple and the IPhone</a:t>
            </a:r>
            <a:endParaRPr lang="en-US" dirty="0"/>
          </a:p>
          <a:p>
            <a:r>
              <a:rPr lang="en-US" dirty="0"/>
              <a:t>T</a:t>
            </a:r>
            <a:r>
              <a:rPr lang="en-US" dirty="0" smtClean="0"/>
              <a:t>he correct choice of firm strategy may be more important than the correct choice of industry</a:t>
            </a:r>
          </a:p>
        </p:txBody>
      </p:sp>
    </p:spTree>
    <p:extLst>
      <p:ext uri="{BB962C8B-B14F-4D97-AF65-F5344CB8AC3E}">
        <p14:creationId xmlns:p14="http://schemas.microsoft.com/office/powerpoint/2010/main" val="31063742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a:bodyPr>
          <a:lstStyle/>
          <a:p>
            <a:pPr algn="l"/>
            <a:r>
              <a:rPr lang="en-US" dirty="0" smtClean="0"/>
              <a:t>From industry attractiveness to competitive advantage: Identify key success factors</a:t>
            </a:r>
            <a:endParaRPr lang="en-US" dirty="0"/>
          </a:p>
        </p:txBody>
      </p:sp>
      <p:sp>
        <p:nvSpPr>
          <p:cNvPr id="3" name="Content Placeholder 2"/>
          <p:cNvSpPr>
            <a:spLocks noGrp="1"/>
          </p:cNvSpPr>
          <p:nvPr>
            <p:ph idx="1"/>
          </p:nvPr>
        </p:nvSpPr>
        <p:spPr>
          <a:xfrm>
            <a:off x="457200" y="2895600"/>
            <a:ext cx="8229600" cy="3230563"/>
          </a:xfrm>
        </p:spPr>
        <p:txBody>
          <a:bodyPr/>
          <a:lstStyle/>
          <a:p>
            <a:r>
              <a:rPr lang="en-US" dirty="0" smtClean="0"/>
              <a:t>How do you succeed in an industry?</a:t>
            </a:r>
          </a:p>
          <a:p>
            <a:pPr lvl="1"/>
            <a:r>
              <a:rPr lang="en-US" dirty="0" smtClean="0"/>
              <a:t>Must supply the customer what they want to buy</a:t>
            </a:r>
          </a:p>
          <a:p>
            <a:pPr lvl="1"/>
            <a:r>
              <a:rPr lang="en-US" dirty="0" smtClean="0"/>
              <a:t>Survive competition</a:t>
            </a:r>
          </a:p>
        </p:txBody>
      </p:sp>
    </p:spTree>
    <p:extLst>
      <p:ext uri="{BB962C8B-B14F-4D97-AF65-F5344CB8AC3E}">
        <p14:creationId xmlns:p14="http://schemas.microsoft.com/office/powerpoint/2010/main" val="4138479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p:cNvCxnSpPr/>
          <p:nvPr/>
        </p:nvCxnSpPr>
        <p:spPr>
          <a:xfrm flipH="1">
            <a:off x="5105400" y="4639235"/>
            <a:ext cx="1219202" cy="600636"/>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2667000" y="4038600"/>
            <a:ext cx="1066800" cy="1201271"/>
          </a:xfrm>
          <a:prstGeom prst="line">
            <a:avLst/>
          </a:prstGeom>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457200" y="274638"/>
            <a:ext cx="8229600" cy="639762"/>
          </a:xfrm>
        </p:spPr>
        <p:txBody>
          <a:bodyPr>
            <a:normAutofit fontScale="90000"/>
          </a:bodyPr>
          <a:lstStyle/>
          <a:p>
            <a:r>
              <a:rPr lang="en-US" dirty="0" smtClean="0"/>
              <a:t>Key success factors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5187502"/>
              </p:ext>
            </p:extLst>
          </p:nvPr>
        </p:nvGraphicFramePr>
        <p:xfrm>
          <a:off x="457200" y="990600"/>
          <a:ext cx="8229600" cy="513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4"/>
          <p:cNvSpPr/>
          <p:nvPr/>
        </p:nvSpPr>
        <p:spPr>
          <a:xfrm>
            <a:off x="3200400" y="5239871"/>
            <a:ext cx="26670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Key Success Factors</a:t>
            </a:r>
            <a:endParaRPr lang="en-US" dirty="0"/>
          </a:p>
        </p:txBody>
      </p:sp>
    </p:spTree>
    <p:extLst>
      <p:ext uri="{BB962C8B-B14F-4D97-AF65-F5344CB8AC3E}">
        <p14:creationId xmlns:p14="http://schemas.microsoft.com/office/powerpoint/2010/main" val="199460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Mobile Industry</a:t>
            </a:r>
            <a:endParaRPr lang="en-US" dirty="0"/>
          </a:p>
        </p:txBody>
      </p:sp>
      <p:sp>
        <p:nvSpPr>
          <p:cNvPr id="3" name="Content Placeholder 2"/>
          <p:cNvSpPr>
            <a:spLocks noGrp="1"/>
          </p:cNvSpPr>
          <p:nvPr>
            <p:ph idx="1"/>
          </p:nvPr>
        </p:nvSpPr>
        <p:spPr/>
        <p:txBody>
          <a:bodyPr/>
          <a:lstStyle/>
          <a:p>
            <a:r>
              <a:rPr lang="en-US" dirty="0" smtClean="0"/>
              <a:t>The early leaders transformed themselves into systems integrators and assemblers, thus opening it up for more specialized firms to produce components, subassemblies and software.</a:t>
            </a:r>
          </a:p>
          <a:p>
            <a:r>
              <a:rPr lang="en-US" dirty="0" smtClean="0"/>
              <a:t>More established telecom equipment manufactures entered the industry such as Sony, Sharp, LG, Samsung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Mobile Industry</a:t>
            </a:r>
            <a:endParaRPr lang="en-US" dirty="0"/>
          </a:p>
        </p:txBody>
      </p:sp>
      <p:sp>
        <p:nvSpPr>
          <p:cNvPr id="3" name="Content Placeholder 2"/>
          <p:cNvSpPr>
            <a:spLocks noGrp="1"/>
          </p:cNvSpPr>
          <p:nvPr>
            <p:ph idx="1"/>
          </p:nvPr>
        </p:nvSpPr>
        <p:spPr/>
        <p:txBody>
          <a:bodyPr/>
          <a:lstStyle/>
          <a:p>
            <a:r>
              <a:rPr lang="en-US" dirty="0" smtClean="0"/>
              <a:t>The handset market was shaken up even more with the introduction of the IPhone and Google’s development of the Android mobile operating system.</a:t>
            </a:r>
          </a:p>
          <a:p>
            <a:r>
              <a:rPr lang="en-US" dirty="0" smtClean="0"/>
              <a:t>Depressing industry profitability, differentiation problems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From environmental analysis to industry analysis</a:t>
            </a:r>
            <a:endParaRPr lang="en-US" dirty="0"/>
          </a:p>
        </p:txBody>
      </p:sp>
      <p:sp>
        <p:nvSpPr>
          <p:cNvPr id="3" name="Content Placeholder 2"/>
          <p:cNvSpPr>
            <a:spLocks noGrp="1"/>
          </p:cNvSpPr>
          <p:nvPr>
            <p:ph idx="1"/>
          </p:nvPr>
        </p:nvSpPr>
        <p:spPr/>
        <p:txBody>
          <a:bodyPr>
            <a:normAutofit/>
          </a:bodyPr>
          <a:lstStyle/>
          <a:p>
            <a:r>
              <a:rPr lang="en-US" dirty="0" smtClean="0"/>
              <a:t>Business environment </a:t>
            </a:r>
          </a:p>
          <a:p>
            <a:pPr lvl="1"/>
            <a:r>
              <a:rPr lang="en-US" dirty="0" smtClean="0"/>
              <a:t>All the external influences that affect its decisions and performance</a:t>
            </a:r>
          </a:p>
          <a:p>
            <a:pPr lvl="1"/>
            <a:r>
              <a:rPr lang="en-US" dirty="0" smtClean="0"/>
              <a:t>It may become difficult for managers to monitor all the external influences</a:t>
            </a:r>
          </a:p>
          <a:p>
            <a:pPr lvl="1"/>
            <a:r>
              <a:rPr lang="en-US" dirty="0" smtClean="0"/>
              <a:t>Starting point to begin to do so is some kind of system or framework for organizing information.</a:t>
            </a:r>
          </a:p>
          <a:p>
            <a:pPr lvl="1">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external influences</a:t>
            </a:r>
            <a:endParaRPr lang="en-US" dirty="0"/>
          </a:p>
        </p:txBody>
      </p:sp>
      <p:sp>
        <p:nvSpPr>
          <p:cNvPr id="3" name="Content Placeholder 2"/>
          <p:cNvSpPr>
            <a:spLocks noGrp="1"/>
          </p:cNvSpPr>
          <p:nvPr>
            <p:ph idx="1"/>
          </p:nvPr>
        </p:nvSpPr>
        <p:spPr/>
        <p:txBody>
          <a:bodyPr/>
          <a:lstStyle/>
          <a:p>
            <a:r>
              <a:rPr lang="en-US" dirty="0" smtClean="0"/>
              <a:t>Classifying influences</a:t>
            </a:r>
          </a:p>
          <a:p>
            <a:pPr lvl="1"/>
            <a:r>
              <a:rPr lang="en-US" dirty="0" smtClean="0"/>
              <a:t>Political</a:t>
            </a:r>
          </a:p>
          <a:p>
            <a:pPr lvl="1"/>
            <a:r>
              <a:rPr lang="en-US" dirty="0" smtClean="0"/>
              <a:t>Economic</a:t>
            </a:r>
          </a:p>
          <a:p>
            <a:pPr lvl="1"/>
            <a:r>
              <a:rPr lang="en-US" dirty="0" smtClean="0"/>
              <a:t>Social</a:t>
            </a:r>
          </a:p>
          <a:p>
            <a:pPr lvl="1"/>
            <a:r>
              <a:rPr lang="en-US" dirty="0" smtClean="0"/>
              <a:t>Technological</a:t>
            </a:r>
          </a:p>
          <a:p>
            <a:pPr lvl="1"/>
            <a:r>
              <a:rPr lang="en-US" dirty="0" smtClean="0"/>
              <a:t>Also know as a PEST analysis</a:t>
            </a:r>
            <a:endParaRPr lang="en-US" dirty="0"/>
          </a:p>
          <a:p>
            <a:pPr lvl="1">
              <a:buNone/>
            </a:pPr>
            <a:endParaRPr lang="en-US" dirty="0" smtClean="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289</TotalTime>
  <Words>2594</Words>
  <Application>Microsoft Office PowerPoint</Application>
  <PresentationFormat>On-screen Show (4:3)</PresentationFormat>
  <Paragraphs>305</Paragraphs>
  <Slides>56</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56</vt:i4>
      </vt:variant>
    </vt:vector>
  </HeadingPairs>
  <TitlesOfParts>
    <vt:vector size="59" baseType="lpstr">
      <vt:lpstr>Arial</vt:lpstr>
      <vt:lpstr>Calibri</vt:lpstr>
      <vt:lpstr>Clarity</vt:lpstr>
      <vt:lpstr>Industry Analysis</vt:lpstr>
      <vt:lpstr>Introduction</vt:lpstr>
      <vt:lpstr>Objectives</vt:lpstr>
      <vt:lpstr>Objectives</vt:lpstr>
      <vt:lpstr>The Mobile Phone Industry</vt:lpstr>
      <vt:lpstr>The Mobile Industry</vt:lpstr>
      <vt:lpstr>The Mobile Industry</vt:lpstr>
      <vt:lpstr>From environmental analysis to industry analysis</vt:lpstr>
      <vt:lpstr>Organizing external influences</vt:lpstr>
      <vt:lpstr>Organizing external influences</vt:lpstr>
      <vt:lpstr>Pest Analysis example </vt:lpstr>
      <vt:lpstr>PEST Analysis</vt:lpstr>
      <vt:lpstr>PEST Analysis </vt:lpstr>
      <vt:lpstr>PEST Analysis</vt:lpstr>
      <vt:lpstr>PEST Analysis</vt:lpstr>
      <vt:lpstr>Industry Environment</vt:lpstr>
      <vt:lpstr>Determinants of Industry Profit</vt:lpstr>
      <vt:lpstr>Analysis Industry Attractiveness</vt:lpstr>
      <vt:lpstr>Porters Five forces of Competition</vt:lpstr>
      <vt:lpstr>Competition from Substitutes</vt:lpstr>
      <vt:lpstr>Structural Determinants of the five forces of competition</vt:lpstr>
      <vt:lpstr>Threat of Entry</vt:lpstr>
      <vt:lpstr>Threat of Entry</vt:lpstr>
      <vt:lpstr>Threat of Entry</vt:lpstr>
      <vt:lpstr>Threat of Entry</vt:lpstr>
      <vt:lpstr>Threat of Entry</vt:lpstr>
      <vt:lpstr>Rivalry between established competitors </vt:lpstr>
      <vt:lpstr>Six Factors </vt:lpstr>
      <vt:lpstr>Concentration </vt:lpstr>
      <vt:lpstr>Diversity of Competitors</vt:lpstr>
      <vt:lpstr>Product Differentiation </vt:lpstr>
      <vt:lpstr>Excess Capacity and Exit Barriers</vt:lpstr>
      <vt:lpstr>Cost Conditions: Scale Economies and the Ratio of fixed to variable costs</vt:lpstr>
      <vt:lpstr>Bargaining power of buyers</vt:lpstr>
      <vt:lpstr>Buyers’ Price Sensitivity</vt:lpstr>
      <vt:lpstr>Relative Bargaining Power </vt:lpstr>
      <vt:lpstr>Bargaining Power of Suppliers</vt:lpstr>
      <vt:lpstr>Porter’s five forces framework applied to the mobile handset industry</vt:lpstr>
      <vt:lpstr>Applying Industry Analysis</vt:lpstr>
      <vt:lpstr>Forecasting Industry Profitability</vt:lpstr>
      <vt:lpstr>To Predict Future Profitability:</vt:lpstr>
      <vt:lpstr>The Future of Horse Racing </vt:lpstr>
      <vt:lpstr>Positioning the Firm</vt:lpstr>
      <vt:lpstr>Strategies to Alter Industry Structure</vt:lpstr>
      <vt:lpstr>Key Issues and Challenges</vt:lpstr>
      <vt:lpstr>Defining the Industry </vt:lpstr>
      <vt:lpstr>Choosing an appropriate level of analysis </vt:lpstr>
      <vt:lpstr>5 Stage Analysis</vt:lpstr>
      <vt:lpstr>Stages</vt:lpstr>
      <vt:lpstr>Case Insight </vt:lpstr>
      <vt:lpstr>Adding Additional Forces</vt:lpstr>
      <vt:lpstr>Monopolization </vt:lpstr>
      <vt:lpstr>Dealing with Dynamic Competition</vt:lpstr>
      <vt:lpstr>Does Industry Matter?</vt:lpstr>
      <vt:lpstr>From industry attractiveness to competitive advantage: Identify key success factors</vt:lpstr>
      <vt:lpstr>Key success factors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Analysis</dc:title>
  <dc:creator>owner</dc:creator>
  <cp:lastModifiedBy>Lafont, Matthew</cp:lastModifiedBy>
  <cp:revision>20</cp:revision>
  <cp:lastPrinted>2014-09-23T19:01:08Z</cp:lastPrinted>
  <dcterms:created xsi:type="dcterms:W3CDTF">2014-09-22T02:37:09Z</dcterms:created>
  <dcterms:modified xsi:type="dcterms:W3CDTF">2014-10-02T15:48:47Z</dcterms:modified>
</cp:coreProperties>
</file>