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7"/>
  </p:notesMasterIdLst>
  <p:sldIdLst>
    <p:sldId id="292" r:id="rId2"/>
    <p:sldId id="293" r:id="rId3"/>
    <p:sldId id="294" r:id="rId4"/>
    <p:sldId id="295" r:id="rId5"/>
    <p:sldId id="296" r:id="rId6"/>
    <p:sldId id="297" r:id="rId7"/>
    <p:sldId id="298" r:id="rId8"/>
    <p:sldId id="276" r:id="rId9"/>
    <p:sldId id="277" r:id="rId10"/>
    <p:sldId id="278" r:id="rId11"/>
    <p:sldId id="279" r:id="rId12"/>
    <p:sldId id="280" r:id="rId13"/>
    <p:sldId id="281" r:id="rId14"/>
    <p:sldId id="282" r:id="rId15"/>
    <p:sldId id="283" r:id="rId16"/>
    <p:sldId id="284" r:id="rId17"/>
    <p:sldId id="264" r:id="rId18"/>
    <p:sldId id="265" r:id="rId19"/>
    <p:sldId id="266" r:id="rId20"/>
    <p:sldId id="267" r:id="rId21"/>
    <p:sldId id="268" r:id="rId22"/>
    <p:sldId id="286" r:id="rId23"/>
    <p:sldId id="287" r:id="rId24"/>
    <p:sldId id="288" r:id="rId25"/>
    <p:sldId id="289" r:id="rId26"/>
    <p:sldId id="290" r:id="rId27"/>
    <p:sldId id="291" r:id="rId28"/>
    <p:sldId id="256" r:id="rId29"/>
    <p:sldId id="259" r:id="rId30"/>
    <p:sldId id="258" r:id="rId31"/>
    <p:sldId id="257" r:id="rId32"/>
    <p:sldId id="260" r:id="rId33"/>
    <p:sldId id="261" r:id="rId34"/>
    <p:sldId id="262"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9" autoAdjust="0"/>
    <p:restoredTop sz="71511" autoAdjust="0"/>
  </p:normalViewPr>
  <p:slideViewPr>
    <p:cSldViewPr>
      <p:cViewPr varScale="1">
        <p:scale>
          <a:sx n="56" d="100"/>
          <a:sy n="56" d="100"/>
        </p:scale>
        <p:origin x="19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F336E-3A75-45B2-B45A-AC88FBB0435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B731C92C-FB49-479C-8E90-E815E5CC69EF}">
      <dgm:prSet phldrT="[Text]"/>
      <dgm:spPr/>
      <dgm:t>
        <a:bodyPr/>
        <a:lstStyle/>
        <a:p>
          <a:r>
            <a:rPr lang="en-US" dirty="0" smtClean="0"/>
            <a:t>Managers &amp;Time</a:t>
          </a:r>
          <a:endParaRPr lang="en-US" dirty="0"/>
        </a:p>
      </dgm:t>
    </dgm:pt>
    <dgm:pt modelId="{582C0456-C106-4E50-A28F-8DF5F1373A85}" type="parTrans" cxnId="{6F40998B-D922-475A-9E10-1CF74CDCD0ED}">
      <dgm:prSet/>
      <dgm:spPr/>
      <dgm:t>
        <a:bodyPr/>
        <a:lstStyle/>
        <a:p>
          <a:endParaRPr lang="en-US"/>
        </a:p>
      </dgm:t>
    </dgm:pt>
    <dgm:pt modelId="{5F5CE675-2695-484F-9588-CDC3E4498F83}" type="sibTrans" cxnId="{6F40998B-D922-475A-9E10-1CF74CDCD0ED}">
      <dgm:prSet/>
      <dgm:spPr/>
      <dgm:t>
        <a:bodyPr/>
        <a:lstStyle/>
        <a:p>
          <a:endParaRPr lang="en-US"/>
        </a:p>
      </dgm:t>
    </dgm:pt>
    <dgm:pt modelId="{C304CF77-D582-4554-8248-5F6118978116}">
      <dgm:prSet phldrT="[Text]"/>
      <dgm:spPr/>
      <dgm:t>
        <a:bodyPr/>
        <a:lstStyle/>
        <a:p>
          <a:r>
            <a:rPr lang="en-US" dirty="0" smtClean="0"/>
            <a:t>Wal-Mart</a:t>
          </a:r>
          <a:endParaRPr lang="en-US" dirty="0"/>
        </a:p>
      </dgm:t>
    </dgm:pt>
    <dgm:pt modelId="{E51CE8C9-5BF1-4BDF-B017-F43D84D66C0D}" type="parTrans" cxnId="{72949B47-E12A-4C6A-BC28-592DEF81D25C}">
      <dgm:prSet/>
      <dgm:spPr/>
      <dgm:t>
        <a:bodyPr/>
        <a:lstStyle/>
        <a:p>
          <a:endParaRPr lang="en-US"/>
        </a:p>
      </dgm:t>
    </dgm:pt>
    <dgm:pt modelId="{CC49FBC8-52D8-40C9-BA8F-1ECAF7F7BD75}" type="sibTrans" cxnId="{72949B47-E12A-4C6A-BC28-592DEF81D25C}">
      <dgm:prSet/>
      <dgm:spPr/>
      <dgm:t>
        <a:bodyPr/>
        <a:lstStyle/>
        <a:p>
          <a:endParaRPr lang="en-US"/>
        </a:p>
      </dgm:t>
    </dgm:pt>
    <dgm:pt modelId="{E20AB430-F8E9-4F4C-B254-743D061E5800}">
      <dgm:prSet phldrT="[Text]"/>
      <dgm:spPr/>
      <dgm:t>
        <a:bodyPr/>
        <a:lstStyle/>
        <a:p>
          <a:r>
            <a:rPr lang="en-US" dirty="0" smtClean="0"/>
            <a:t>Royal Dutch Shell</a:t>
          </a:r>
          <a:endParaRPr lang="en-US" dirty="0"/>
        </a:p>
      </dgm:t>
    </dgm:pt>
    <dgm:pt modelId="{13263F6E-1DBF-447A-B3F9-9CDFDD2425EF}" type="parTrans" cxnId="{3B47B028-4BF8-4A58-B33C-96DF9531FB7D}">
      <dgm:prSet/>
      <dgm:spPr/>
      <dgm:t>
        <a:bodyPr/>
        <a:lstStyle/>
        <a:p>
          <a:endParaRPr lang="en-US"/>
        </a:p>
      </dgm:t>
    </dgm:pt>
    <dgm:pt modelId="{1E927871-EEDB-4A50-984F-0A5A69063F17}" type="sibTrans" cxnId="{3B47B028-4BF8-4A58-B33C-96DF9531FB7D}">
      <dgm:prSet/>
      <dgm:spPr/>
      <dgm:t>
        <a:bodyPr/>
        <a:lstStyle/>
        <a:p>
          <a:endParaRPr lang="en-US"/>
        </a:p>
      </dgm:t>
    </dgm:pt>
    <dgm:pt modelId="{2B67D640-16F5-4FFA-A004-CFC00C54C975}">
      <dgm:prSet phldrT="[Text]"/>
      <dgm:spPr/>
      <dgm:t>
        <a:bodyPr/>
        <a:lstStyle/>
        <a:p>
          <a:r>
            <a:rPr lang="en-US" dirty="0" smtClean="0"/>
            <a:t>Exxon</a:t>
          </a:r>
          <a:endParaRPr lang="en-US" dirty="0"/>
        </a:p>
      </dgm:t>
    </dgm:pt>
    <dgm:pt modelId="{FB17F6E4-897A-4746-BC55-0E51A353AAEC}" type="parTrans" cxnId="{F34036D4-2A66-47EA-B593-CC8F44364E98}">
      <dgm:prSet/>
      <dgm:spPr/>
      <dgm:t>
        <a:bodyPr/>
        <a:lstStyle/>
        <a:p>
          <a:endParaRPr lang="en-US"/>
        </a:p>
      </dgm:t>
    </dgm:pt>
    <dgm:pt modelId="{B4312CCB-48F1-4BDF-A4DE-48DFBA25F31C}" type="sibTrans" cxnId="{F34036D4-2A66-47EA-B593-CC8F44364E98}">
      <dgm:prSet/>
      <dgm:spPr/>
      <dgm:t>
        <a:bodyPr/>
        <a:lstStyle/>
        <a:p>
          <a:endParaRPr lang="en-US"/>
        </a:p>
      </dgm:t>
    </dgm:pt>
    <dgm:pt modelId="{D2D60FBB-3A86-4ED2-895D-99BC48DEA767}" type="pres">
      <dgm:prSet presAssocID="{CBAF336E-3A75-45B2-B45A-AC88FBB0435D}" presName="Name0" presStyleCnt="0">
        <dgm:presLayoutVars>
          <dgm:chMax val="1"/>
          <dgm:chPref val="1"/>
          <dgm:dir/>
          <dgm:animOne val="branch"/>
          <dgm:animLvl val="lvl"/>
        </dgm:presLayoutVars>
      </dgm:prSet>
      <dgm:spPr/>
      <dgm:t>
        <a:bodyPr/>
        <a:lstStyle/>
        <a:p>
          <a:endParaRPr lang="en-US"/>
        </a:p>
      </dgm:t>
    </dgm:pt>
    <dgm:pt modelId="{035511A5-F94C-4E60-ACE0-65283B31F294}" type="pres">
      <dgm:prSet presAssocID="{B731C92C-FB49-479C-8E90-E815E5CC69EF}" presName="singleCycle" presStyleCnt="0"/>
      <dgm:spPr/>
    </dgm:pt>
    <dgm:pt modelId="{1EA5CE4E-2B46-48FD-8A76-18AE8BCF5DD9}" type="pres">
      <dgm:prSet presAssocID="{B731C92C-FB49-479C-8E90-E815E5CC69EF}" presName="singleCenter" presStyleLbl="node1" presStyleIdx="0" presStyleCnt="4" custScaleX="216215" custScaleY="87152" custLinFactNeighborX="972" custLinFactNeighborY="-10686">
        <dgm:presLayoutVars>
          <dgm:chMax val="7"/>
          <dgm:chPref val="7"/>
        </dgm:presLayoutVars>
      </dgm:prSet>
      <dgm:spPr/>
      <dgm:t>
        <a:bodyPr/>
        <a:lstStyle/>
        <a:p>
          <a:endParaRPr lang="en-US"/>
        </a:p>
      </dgm:t>
    </dgm:pt>
    <dgm:pt modelId="{9DD6A30E-BC7F-40A2-ADFC-1CF05256EC31}" type="pres">
      <dgm:prSet presAssocID="{E51CE8C9-5BF1-4BDF-B017-F43D84D66C0D}" presName="Name56" presStyleLbl="parChTrans1D2" presStyleIdx="0" presStyleCnt="3"/>
      <dgm:spPr/>
      <dgm:t>
        <a:bodyPr/>
        <a:lstStyle/>
        <a:p>
          <a:endParaRPr lang="en-US"/>
        </a:p>
      </dgm:t>
    </dgm:pt>
    <dgm:pt modelId="{13A71066-4796-496A-A3F6-2CFE5B4359E6}" type="pres">
      <dgm:prSet presAssocID="{C304CF77-D582-4554-8248-5F6118978116}" presName="text0" presStyleLbl="node1" presStyleIdx="1" presStyleCnt="4" custScaleX="242538" custScaleY="100723" custRadScaleRad="100480" custRadScaleInc="-445">
        <dgm:presLayoutVars>
          <dgm:bulletEnabled val="1"/>
        </dgm:presLayoutVars>
      </dgm:prSet>
      <dgm:spPr/>
      <dgm:t>
        <a:bodyPr/>
        <a:lstStyle/>
        <a:p>
          <a:endParaRPr lang="en-US"/>
        </a:p>
      </dgm:t>
    </dgm:pt>
    <dgm:pt modelId="{4F1A15FA-D231-4E52-971E-2E2EBBD9E817}" type="pres">
      <dgm:prSet presAssocID="{13263F6E-1DBF-447A-B3F9-9CDFDD2425EF}" presName="Name56" presStyleLbl="parChTrans1D2" presStyleIdx="1" presStyleCnt="3"/>
      <dgm:spPr/>
      <dgm:t>
        <a:bodyPr/>
        <a:lstStyle/>
        <a:p>
          <a:endParaRPr lang="en-US"/>
        </a:p>
      </dgm:t>
    </dgm:pt>
    <dgm:pt modelId="{0D2EC613-393F-46F5-BEC2-F4CA079DE610}" type="pres">
      <dgm:prSet presAssocID="{E20AB430-F8E9-4F4C-B254-743D061E5800}" presName="text0" presStyleLbl="node1" presStyleIdx="2" presStyleCnt="4" custScaleX="209801" custScaleY="105125" custRadScaleRad="115629" custRadScaleInc="-6761">
        <dgm:presLayoutVars>
          <dgm:bulletEnabled val="1"/>
        </dgm:presLayoutVars>
      </dgm:prSet>
      <dgm:spPr/>
      <dgm:t>
        <a:bodyPr/>
        <a:lstStyle/>
        <a:p>
          <a:endParaRPr lang="en-US"/>
        </a:p>
      </dgm:t>
    </dgm:pt>
    <dgm:pt modelId="{85F62D91-70B4-4841-9038-C4EEF7739977}" type="pres">
      <dgm:prSet presAssocID="{FB17F6E4-897A-4746-BC55-0E51A353AAEC}" presName="Name56" presStyleLbl="parChTrans1D2" presStyleIdx="2" presStyleCnt="3"/>
      <dgm:spPr/>
      <dgm:t>
        <a:bodyPr/>
        <a:lstStyle/>
        <a:p>
          <a:endParaRPr lang="en-US"/>
        </a:p>
      </dgm:t>
    </dgm:pt>
    <dgm:pt modelId="{6CD91806-93DE-4FD8-AEC4-558C92A6BAE4}" type="pres">
      <dgm:prSet presAssocID="{2B67D640-16F5-4FFA-A004-CFC00C54C975}" presName="text0" presStyleLbl="node1" presStyleIdx="3" presStyleCnt="4" custScaleX="198972" custScaleY="103417" custRadScaleRad="113186" custRadScaleInc="6106">
        <dgm:presLayoutVars>
          <dgm:bulletEnabled val="1"/>
        </dgm:presLayoutVars>
      </dgm:prSet>
      <dgm:spPr/>
      <dgm:t>
        <a:bodyPr/>
        <a:lstStyle/>
        <a:p>
          <a:endParaRPr lang="en-US"/>
        </a:p>
      </dgm:t>
    </dgm:pt>
  </dgm:ptLst>
  <dgm:cxnLst>
    <dgm:cxn modelId="{6F40998B-D922-475A-9E10-1CF74CDCD0ED}" srcId="{CBAF336E-3A75-45B2-B45A-AC88FBB0435D}" destId="{B731C92C-FB49-479C-8E90-E815E5CC69EF}" srcOrd="0" destOrd="0" parTransId="{582C0456-C106-4E50-A28F-8DF5F1373A85}" sibTransId="{5F5CE675-2695-484F-9588-CDC3E4498F83}"/>
    <dgm:cxn modelId="{8EDC602D-F770-4E69-B806-92D60498A0D3}" type="presOf" srcId="{E51CE8C9-5BF1-4BDF-B017-F43D84D66C0D}" destId="{9DD6A30E-BC7F-40A2-ADFC-1CF05256EC31}" srcOrd="0" destOrd="0" presId="urn:microsoft.com/office/officeart/2008/layout/RadialCluster"/>
    <dgm:cxn modelId="{7E1D006B-5643-4292-A9F3-0798D6BA8D97}" type="presOf" srcId="{B731C92C-FB49-479C-8E90-E815E5CC69EF}" destId="{1EA5CE4E-2B46-48FD-8A76-18AE8BCF5DD9}" srcOrd="0" destOrd="0" presId="urn:microsoft.com/office/officeart/2008/layout/RadialCluster"/>
    <dgm:cxn modelId="{0A52D2B4-BC64-40D0-A46B-952D79EFDAAE}" type="presOf" srcId="{CBAF336E-3A75-45B2-B45A-AC88FBB0435D}" destId="{D2D60FBB-3A86-4ED2-895D-99BC48DEA767}" srcOrd="0" destOrd="0" presId="urn:microsoft.com/office/officeart/2008/layout/RadialCluster"/>
    <dgm:cxn modelId="{8B8A4E09-AE57-4464-9840-E994C4886751}" type="presOf" srcId="{C304CF77-D582-4554-8248-5F6118978116}" destId="{13A71066-4796-496A-A3F6-2CFE5B4359E6}" srcOrd="0" destOrd="0" presId="urn:microsoft.com/office/officeart/2008/layout/RadialCluster"/>
    <dgm:cxn modelId="{BB18A013-750A-4791-84EA-EFAB6B3306AD}" type="presOf" srcId="{13263F6E-1DBF-447A-B3F9-9CDFDD2425EF}" destId="{4F1A15FA-D231-4E52-971E-2E2EBBD9E817}" srcOrd="0" destOrd="0" presId="urn:microsoft.com/office/officeart/2008/layout/RadialCluster"/>
    <dgm:cxn modelId="{F34036D4-2A66-47EA-B593-CC8F44364E98}" srcId="{B731C92C-FB49-479C-8E90-E815E5CC69EF}" destId="{2B67D640-16F5-4FFA-A004-CFC00C54C975}" srcOrd="2" destOrd="0" parTransId="{FB17F6E4-897A-4746-BC55-0E51A353AAEC}" sibTransId="{B4312CCB-48F1-4BDF-A4DE-48DFBA25F31C}"/>
    <dgm:cxn modelId="{C833EDFD-AB89-47EC-8E7D-400FCA283F4E}" type="presOf" srcId="{E20AB430-F8E9-4F4C-B254-743D061E5800}" destId="{0D2EC613-393F-46F5-BEC2-F4CA079DE610}" srcOrd="0" destOrd="0" presId="urn:microsoft.com/office/officeart/2008/layout/RadialCluster"/>
    <dgm:cxn modelId="{E08E15A2-F50F-4E9F-AA3D-DC991D2AA007}" type="presOf" srcId="{FB17F6E4-897A-4746-BC55-0E51A353AAEC}" destId="{85F62D91-70B4-4841-9038-C4EEF7739977}" srcOrd="0" destOrd="0" presId="urn:microsoft.com/office/officeart/2008/layout/RadialCluster"/>
    <dgm:cxn modelId="{ADC603BA-9D9A-4513-BF7C-FD0862A8051A}" type="presOf" srcId="{2B67D640-16F5-4FFA-A004-CFC00C54C975}" destId="{6CD91806-93DE-4FD8-AEC4-558C92A6BAE4}" srcOrd="0" destOrd="0" presId="urn:microsoft.com/office/officeart/2008/layout/RadialCluster"/>
    <dgm:cxn modelId="{3B47B028-4BF8-4A58-B33C-96DF9531FB7D}" srcId="{B731C92C-FB49-479C-8E90-E815E5CC69EF}" destId="{E20AB430-F8E9-4F4C-B254-743D061E5800}" srcOrd="1" destOrd="0" parTransId="{13263F6E-1DBF-447A-B3F9-9CDFDD2425EF}" sibTransId="{1E927871-EEDB-4A50-984F-0A5A69063F17}"/>
    <dgm:cxn modelId="{72949B47-E12A-4C6A-BC28-592DEF81D25C}" srcId="{B731C92C-FB49-479C-8E90-E815E5CC69EF}" destId="{C304CF77-D582-4554-8248-5F6118978116}" srcOrd="0" destOrd="0" parTransId="{E51CE8C9-5BF1-4BDF-B017-F43D84D66C0D}" sibTransId="{CC49FBC8-52D8-40C9-BA8F-1ECAF7F7BD75}"/>
    <dgm:cxn modelId="{B616D5C5-9DD3-4AD2-BD6F-311B7AC5CF50}" type="presParOf" srcId="{D2D60FBB-3A86-4ED2-895D-99BC48DEA767}" destId="{035511A5-F94C-4E60-ACE0-65283B31F294}" srcOrd="0" destOrd="0" presId="urn:microsoft.com/office/officeart/2008/layout/RadialCluster"/>
    <dgm:cxn modelId="{D8B65A71-210A-4811-9474-B8D33088E2F8}" type="presParOf" srcId="{035511A5-F94C-4E60-ACE0-65283B31F294}" destId="{1EA5CE4E-2B46-48FD-8A76-18AE8BCF5DD9}" srcOrd="0" destOrd="0" presId="urn:microsoft.com/office/officeart/2008/layout/RadialCluster"/>
    <dgm:cxn modelId="{917578AC-7CCA-43EF-B213-B793BF789885}" type="presParOf" srcId="{035511A5-F94C-4E60-ACE0-65283B31F294}" destId="{9DD6A30E-BC7F-40A2-ADFC-1CF05256EC31}" srcOrd="1" destOrd="0" presId="urn:microsoft.com/office/officeart/2008/layout/RadialCluster"/>
    <dgm:cxn modelId="{4658974B-F489-4B49-9638-86D03C9E6BCA}" type="presParOf" srcId="{035511A5-F94C-4E60-ACE0-65283B31F294}" destId="{13A71066-4796-496A-A3F6-2CFE5B4359E6}" srcOrd="2" destOrd="0" presId="urn:microsoft.com/office/officeart/2008/layout/RadialCluster"/>
    <dgm:cxn modelId="{B2BB02B8-C95D-43E2-8AEC-7B3955E79468}" type="presParOf" srcId="{035511A5-F94C-4E60-ACE0-65283B31F294}" destId="{4F1A15FA-D231-4E52-971E-2E2EBBD9E817}" srcOrd="3" destOrd="0" presId="urn:microsoft.com/office/officeart/2008/layout/RadialCluster"/>
    <dgm:cxn modelId="{501E8E20-0F5E-4615-BCCF-DFEF524E74E0}" type="presParOf" srcId="{035511A5-F94C-4E60-ACE0-65283B31F294}" destId="{0D2EC613-393F-46F5-BEC2-F4CA079DE610}" srcOrd="4" destOrd="0" presId="urn:microsoft.com/office/officeart/2008/layout/RadialCluster"/>
    <dgm:cxn modelId="{B33D0ED8-1E0C-43EA-8777-E8078FEA12B1}" type="presParOf" srcId="{035511A5-F94C-4E60-ACE0-65283B31F294}" destId="{85F62D91-70B4-4841-9038-C4EEF7739977}" srcOrd="5" destOrd="0" presId="urn:microsoft.com/office/officeart/2008/layout/RadialCluster"/>
    <dgm:cxn modelId="{DE8115A3-BFC0-4D89-A750-919EAFC3258F}" type="presParOf" srcId="{035511A5-F94C-4E60-ACE0-65283B31F294}" destId="{6CD91806-93DE-4FD8-AEC4-558C92A6BAE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AAF69-7BE5-4A4B-B62F-DC8FE6B9E122}" type="datetimeFigureOut">
              <a:rPr lang="en-US" smtClean="0"/>
              <a:pPr/>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C658D-35BD-4415-886F-C5FB1E80B042}" type="slidenum">
              <a:rPr lang="en-US" smtClean="0"/>
              <a:pPr/>
              <a:t>‹#›</a:t>
            </a:fld>
            <a:endParaRPr lang="en-US"/>
          </a:p>
        </p:txBody>
      </p:sp>
    </p:spTree>
    <p:extLst>
      <p:ext uri="{BB962C8B-B14F-4D97-AF65-F5344CB8AC3E}">
        <p14:creationId xmlns:p14="http://schemas.microsoft.com/office/powerpoint/2010/main" val="418422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C658D-35BD-4415-886F-C5FB1E80B042}" type="slidenum">
              <a:rPr lang="en-US" smtClean="0"/>
              <a:pPr/>
              <a:t>1</a:t>
            </a:fld>
            <a:endParaRPr lang="en-US"/>
          </a:p>
        </p:txBody>
      </p:sp>
    </p:spTree>
    <p:extLst>
      <p:ext uri="{BB962C8B-B14F-4D97-AF65-F5344CB8AC3E}">
        <p14:creationId xmlns:p14="http://schemas.microsoft.com/office/powerpoint/2010/main" val="27161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10</a:t>
            </a:fld>
            <a:endParaRPr lang="en-US"/>
          </a:p>
        </p:txBody>
      </p:sp>
    </p:spTree>
    <p:extLst>
      <p:ext uri="{BB962C8B-B14F-4D97-AF65-F5344CB8AC3E}">
        <p14:creationId xmlns:p14="http://schemas.microsoft.com/office/powerpoint/2010/main" val="263741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11</a:t>
            </a:fld>
            <a:endParaRPr lang="en-US"/>
          </a:p>
        </p:txBody>
      </p:sp>
    </p:spTree>
    <p:extLst>
      <p:ext uri="{BB962C8B-B14F-4D97-AF65-F5344CB8AC3E}">
        <p14:creationId xmlns:p14="http://schemas.microsoft.com/office/powerpoint/2010/main" val="231051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12</a:t>
            </a:fld>
            <a:endParaRPr lang="en-US"/>
          </a:p>
        </p:txBody>
      </p:sp>
    </p:spTree>
    <p:extLst>
      <p:ext uri="{BB962C8B-B14F-4D97-AF65-F5344CB8AC3E}">
        <p14:creationId xmlns:p14="http://schemas.microsoft.com/office/powerpoint/2010/main" val="206421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13</a:t>
            </a:fld>
            <a:endParaRPr lang="en-US"/>
          </a:p>
        </p:txBody>
      </p:sp>
    </p:spTree>
    <p:extLst>
      <p:ext uri="{BB962C8B-B14F-4D97-AF65-F5344CB8AC3E}">
        <p14:creationId xmlns:p14="http://schemas.microsoft.com/office/powerpoint/2010/main" val="166411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14</a:t>
            </a:fld>
            <a:endParaRPr lang="en-US"/>
          </a:p>
        </p:txBody>
      </p:sp>
    </p:spTree>
    <p:extLst>
      <p:ext uri="{BB962C8B-B14F-4D97-AF65-F5344CB8AC3E}">
        <p14:creationId xmlns:p14="http://schemas.microsoft.com/office/powerpoint/2010/main" val="6465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15</a:t>
            </a:fld>
            <a:endParaRPr lang="en-US"/>
          </a:p>
        </p:txBody>
      </p:sp>
    </p:spTree>
    <p:extLst>
      <p:ext uri="{BB962C8B-B14F-4D97-AF65-F5344CB8AC3E}">
        <p14:creationId xmlns:p14="http://schemas.microsoft.com/office/powerpoint/2010/main" val="165427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16</a:t>
            </a:fld>
            <a:endParaRPr lang="en-US"/>
          </a:p>
        </p:txBody>
      </p:sp>
    </p:spTree>
    <p:extLst>
      <p:ext uri="{BB962C8B-B14F-4D97-AF65-F5344CB8AC3E}">
        <p14:creationId xmlns:p14="http://schemas.microsoft.com/office/powerpoint/2010/main" val="366260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17</a:t>
            </a:fld>
            <a:endParaRPr lang="en-US"/>
          </a:p>
        </p:txBody>
      </p:sp>
    </p:spTree>
    <p:extLst>
      <p:ext uri="{BB962C8B-B14F-4D97-AF65-F5344CB8AC3E}">
        <p14:creationId xmlns:p14="http://schemas.microsoft.com/office/powerpoint/2010/main" val="131224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18</a:t>
            </a:fld>
            <a:endParaRPr lang="en-US"/>
          </a:p>
        </p:txBody>
      </p:sp>
    </p:spTree>
    <p:extLst>
      <p:ext uri="{BB962C8B-B14F-4D97-AF65-F5344CB8AC3E}">
        <p14:creationId xmlns:p14="http://schemas.microsoft.com/office/powerpoint/2010/main" val="3775561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19</a:t>
            </a:fld>
            <a:endParaRPr lang="en-US"/>
          </a:p>
        </p:txBody>
      </p:sp>
    </p:spTree>
    <p:extLst>
      <p:ext uri="{BB962C8B-B14F-4D97-AF65-F5344CB8AC3E}">
        <p14:creationId xmlns:p14="http://schemas.microsoft.com/office/powerpoint/2010/main" val="422526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2</a:t>
            </a:fld>
            <a:endParaRPr lang="en-US"/>
          </a:p>
        </p:txBody>
      </p:sp>
    </p:spTree>
    <p:extLst>
      <p:ext uri="{BB962C8B-B14F-4D97-AF65-F5344CB8AC3E}">
        <p14:creationId xmlns:p14="http://schemas.microsoft.com/office/powerpoint/2010/main" val="174038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C658D-35BD-4415-886F-C5FB1E80B042}" type="slidenum">
              <a:rPr lang="en-US" smtClean="0"/>
              <a:pPr/>
              <a:t>20</a:t>
            </a:fld>
            <a:endParaRPr lang="en-US"/>
          </a:p>
        </p:txBody>
      </p:sp>
    </p:spTree>
    <p:extLst>
      <p:ext uri="{BB962C8B-B14F-4D97-AF65-F5344CB8AC3E}">
        <p14:creationId xmlns:p14="http://schemas.microsoft.com/office/powerpoint/2010/main" val="903967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21</a:t>
            </a:fld>
            <a:endParaRPr lang="en-US"/>
          </a:p>
        </p:txBody>
      </p:sp>
    </p:spTree>
    <p:extLst>
      <p:ext uri="{BB962C8B-B14F-4D97-AF65-F5344CB8AC3E}">
        <p14:creationId xmlns:p14="http://schemas.microsoft.com/office/powerpoint/2010/main" val="47784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22</a:t>
            </a:fld>
            <a:endParaRPr lang="en-US"/>
          </a:p>
        </p:txBody>
      </p:sp>
    </p:spTree>
    <p:extLst>
      <p:ext uri="{BB962C8B-B14F-4D97-AF65-F5344CB8AC3E}">
        <p14:creationId xmlns:p14="http://schemas.microsoft.com/office/powerpoint/2010/main" val="1282002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23</a:t>
            </a:fld>
            <a:endParaRPr lang="en-US"/>
          </a:p>
        </p:txBody>
      </p:sp>
    </p:spTree>
    <p:extLst>
      <p:ext uri="{BB962C8B-B14F-4D97-AF65-F5344CB8AC3E}">
        <p14:creationId xmlns:p14="http://schemas.microsoft.com/office/powerpoint/2010/main" val="290321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24</a:t>
            </a:fld>
            <a:endParaRPr lang="en-US"/>
          </a:p>
        </p:txBody>
      </p:sp>
    </p:spTree>
    <p:extLst>
      <p:ext uri="{BB962C8B-B14F-4D97-AF65-F5344CB8AC3E}">
        <p14:creationId xmlns:p14="http://schemas.microsoft.com/office/powerpoint/2010/main" val="2399151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25</a:t>
            </a:fld>
            <a:endParaRPr lang="en-US"/>
          </a:p>
        </p:txBody>
      </p:sp>
    </p:spTree>
    <p:extLst>
      <p:ext uri="{BB962C8B-B14F-4D97-AF65-F5344CB8AC3E}">
        <p14:creationId xmlns:p14="http://schemas.microsoft.com/office/powerpoint/2010/main" val="1044414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26</a:t>
            </a:fld>
            <a:endParaRPr lang="en-US"/>
          </a:p>
        </p:txBody>
      </p:sp>
    </p:spTree>
    <p:extLst>
      <p:ext uri="{BB962C8B-B14F-4D97-AF65-F5344CB8AC3E}">
        <p14:creationId xmlns:p14="http://schemas.microsoft.com/office/powerpoint/2010/main" val="3012986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27</a:t>
            </a:fld>
            <a:endParaRPr lang="en-US"/>
          </a:p>
        </p:txBody>
      </p:sp>
    </p:spTree>
    <p:extLst>
      <p:ext uri="{BB962C8B-B14F-4D97-AF65-F5344CB8AC3E}">
        <p14:creationId xmlns:p14="http://schemas.microsoft.com/office/powerpoint/2010/main" val="1723096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Tangibles:</a:t>
            </a:r>
          </a:p>
          <a:p>
            <a:r>
              <a:rPr lang="en-US" dirty="0" smtClean="0"/>
              <a:t>Raw materials, plant &amp; equipment </a:t>
            </a:r>
          </a:p>
          <a:p>
            <a:r>
              <a:rPr lang="en-US" dirty="0" smtClean="0"/>
              <a:t>Intangibles:</a:t>
            </a:r>
          </a:p>
          <a:p>
            <a:r>
              <a:rPr lang="en-US" dirty="0" smtClean="0"/>
              <a:t>Building a brand or managing intellectual capital </a:t>
            </a:r>
          </a:p>
          <a:p>
            <a:r>
              <a:rPr lang="en-US" dirty="0" smtClean="0"/>
              <a:t>Human:</a:t>
            </a:r>
          </a:p>
          <a:p>
            <a:r>
              <a:rPr lang="en-US" dirty="0" smtClean="0"/>
              <a:t>Recruiting or retaining the services of talented individuals such as</a:t>
            </a:r>
            <a:r>
              <a:rPr lang="en-US" baseline="0" dirty="0" smtClean="0"/>
              <a:t> </a:t>
            </a:r>
            <a:r>
              <a:rPr lang="en-US" dirty="0" smtClean="0"/>
              <a:t>AT&amp;T</a:t>
            </a:r>
            <a:r>
              <a:rPr lang="en-US" baseline="0" dirty="0" smtClean="0"/>
              <a:t> </a:t>
            </a:r>
            <a:r>
              <a:rPr lang="en-US" sz="1200" b="0" i="0" kern="1200" dirty="0" smtClean="0">
                <a:solidFill>
                  <a:schemeClr val="tx1"/>
                </a:solidFill>
                <a:effectLst/>
                <a:latin typeface="+mn-lt"/>
                <a:ea typeface="+mn-ea"/>
                <a:cs typeface="+mn-cs"/>
              </a:rPr>
              <a:t>is was honored to be included once again in the annual Hispanic Business 2014 Best Companies for Diversity list. Coming in at third place, AT&amp;T is no stranger to the list, having been named to the top spot last year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Yes companie</a:t>
            </a:r>
            <a:r>
              <a:rPr lang="en-US" sz="1200" b="0" i="0" kern="1200" baseline="0" dirty="0" smtClean="0">
                <a:solidFill>
                  <a:schemeClr val="tx1"/>
                </a:solidFill>
                <a:effectLst/>
                <a:latin typeface="+mn-lt"/>
                <a:ea typeface="+mn-ea"/>
                <a:cs typeface="+mn-cs"/>
              </a:rPr>
              <a:t>s can be well prepared with all the ammunition needed to be the best but if they can’t link them all up it will not have any effect. Possibly the most difficult problem in developing capabilities is that we know little about the linkage between resources and capabilities. Capabilities are not simply the outcome of the resources upon which they are based.</a:t>
            </a: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C658D-35BD-4415-886F-C5FB1E80B042}" type="slidenum">
              <a:rPr lang="en-US" smtClean="0"/>
              <a:pPr/>
              <a:t>28</a:t>
            </a:fld>
            <a:endParaRPr lang="en-US"/>
          </a:p>
        </p:txBody>
      </p:sp>
    </p:spTree>
    <p:extLst>
      <p:ext uri="{BB962C8B-B14F-4D97-AF65-F5344CB8AC3E}">
        <p14:creationId xmlns:p14="http://schemas.microsoft.com/office/powerpoint/2010/main" val="3542552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these companies</a:t>
            </a:r>
            <a:r>
              <a:rPr lang="en-US" baseline="0" dirty="0" smtClean="0"/>
              <a:t> for example:</a:t>
            </a:r>
          </a:p>
          <a:p>
            <a:r>
              <a:rPr lang="en-US" baseline="0" dirty="0" smtClean="0"/>
              <a:t>These examples were noted in 2012 when the book was published. </a:t>
            </a:r>
          </a:p>
          <a:p>
            <a:r>
              <a:rPr lang="en-US" baseline="0" dirty="0" smtClean="0"/>
              <a:t>-In the car industry we have GM with the higher R&amp;D and output than Honda, yet Honda still seems to be the world leader in power train technology. </a:t>
            </a:r>
          </a:p>
          <a:p>
            <a:r>
              <a:rPr lang="en-US" baseline="0" dirty="0" smtClean="0"/>
              <a:t>-With animated movies, we have competition between Pixar and its mother Walt Disney. Both producing similar animations yet Walt Disney being the industry giant still has a few things to work on. Pixar is becoming successful pretty fast.</a:t>
            </a:r>
          </a:p>
          <a:p>
            <a:r>
              <a:rPr lang="en-US" dirty="0" smtClean="0"/>
              <a:t>-In telecom</a:t>
            </a:r>
            <a:r>
              <a:rPr lang="en-US" baseline="0" dirty="0" smtClean="0"/>
              <a:t> equipment Cisco showed established companies such as Ericsson and Siemens that they too were a threat while establishing leadership in the new era of package switching.</a:t>
            </a:r>
            <a:endParaRPr lang="en-US" dirty="0"/>
          </a:p>
        </p:txBody>
      </p:sp>
      <p:sp>
        <p:nvSpPr>
          <p:cNvPr id="4" name="Slide Number Placeholder 3"/>
          <p:cNvSpPr>
            <a:spLocks noGrp="1"/>
          </p:cNvSpPr>
          <p:nvPr>
            <p:ph type="sldNum" sz="quarter" idx="10"/>
          </p:nvPr>
        </p:nvSpPr>
        <p:spPr/>
        <p:txBody>
          <a:bodyPr/>
          <a:lstStyle/>
          <a:p>
            <a:fld id="{F70C658D-35BD-4415-886F-C5FB1E80B042}" type="slidenum">
              <a:rPr lang="en-US" smtClean="0"/>
              <a:pPr/>
              <a:t>29</a:t>
            </a:fld>
            <a:endParaRPr lang="en-US"/>
          </a:p>
        </p:txBody>
      </p:sp>
    </p:spTree>
    <p:extLst>
      <p:ext uri="{BB962C8B-B14F-4D97-AF65-F5344CB8AC3E}">
        <p14:creationId xmlns:p14="http://schemas.microsoft.com/office/powerpoint/2010/main" val="176419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3</a:t>
            </a:fld>
            <a:endParaRPr lang="en-US"/>
          </a:p>
        </p:txBody>
      </p:sp>
    </p:spTree>
    <p:extLst>
      <p:ext uri="{BB962C8B-B14F-4D97-AF65-F5344CB8AC3E}">
        <p14:creationId xmlns:p14="http://schemas.microsoft.com/office/powerpoint/2010/main" val="1712553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one resource that does</a:t>
            </a:r>
            <a:r>
              <a:rPr lang="en-US" baseline="0" dirty="0" smtClean="0"/>
              <a:t> seem to be critical to the development of capabilities: managers with the requisite knowledge for capability building. </a:t>
            </a:r>
          </a:p>
          <a:p>
            <a:endParaRPr lang="en-US" dirty="0"/>
          </a:p>
        </p:txBody>
      </p:sp>
      <p:sp>
        <p:nvSpPr>
          <p:cNvPr id="4" name="Slide Number Placeholder 3"/>
          <p:cNvSpPr>
            <a:spLocks noGrp="1"/>
          </p:cNvSpPr>
          <p:nvPr>
            <p:ph type="sldNum" sz="quarter" idx="10"/>
          </p:nvPr>
        </p:nvSpPr>
        <p:spPr/>
        <p:txBody>
          <a:bodyPr/>
          <a:lstStyle/>
          <a:p>
            <a:fld id="{F70C658D-35BD-4415-886F-C5FB1E80B042}" type="slidenum">
              <a:rPr lang="en-US" smtClean="0"/>
              <a:pPr/>
              <a:t>30</a:t>
            </a:fld>
            <a:endParaRPr lang="en-US"/>
          </a:p>
        </p:txBody>
      </p:sp>
    </p:spTree>
    <p:extLst>
      <p:ext uri="{BB962C8B-B14F-4D97-AF65-F5344CB8AC3E}">
        <p14:creationId xmlns:p14="http://schemas.microsoft.com/office/powerpoint/2010/main" val="4191124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C658D-35BD-4415-886F-C5FB1E80B042}" type="slidenum">
              <a:rPr lang="en-US" smtClean="0"/>
              <a:pPr/>
              <a:t>31</a:t>
            </a:fld>
            <a:endParaRPr lang="en-US"/>
          </a:p>
        </p:txBody>
      </p:sp>
    </p:spTree>
    <p:extLst>
      <p:ext uri="{BB962C8B-B14F-4D97-AF65-F5344CB8AC3E}">
        <p14:creationId xmlns:p14="http://schemas.microsoft.com/office/powerpoint/2010/main" val="3100308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talked about establishing</a:t>
            </a:r>
            <a:r>
              <a:rPr lang="en-US" baseline="0" dirty="0" smtClean="0"/>
              <a:t> capabilities over a period of time. This should help the employees know what the company wants and establish a brand and goals among one another for the whole company but does that really help?</a:t>
            </a:r>
          </a:p>
          <a:p>
            <a:r>
              <a:rPr lang="en-US" baseline="0" dirty="0" smtClean="0"/>
              <a:t>Dorothy Leonard, a professor of business administration, argues in a book that she wrote that core capabilities are simultaneously core rigidities- they inhibit the firms ability to access and develop new capabilities.    </a:t>
            </a:r>
            <a:endParaRPr lang="en-US" dirty="0"/>
          </a:p>
        </p:txBody>
      </p:sp>
      <p:sp>
        <p:nvSpPr>
          <p:cNvPr id="4" name="Slide Number Placeholder 3"/>
          <p:cNvSpPr>
            <a:spLocks noGrp="1"/>
          </p:cNvSpPr>
          <p:nvPr>
            <p:ph type="sldNum" sz="quarter" idx="10"/>
          </p:nvPr>
        </p:nvSpPr>
        <p:spPr/>
        <p:txBody>
          <a:bodyPr/>
          <a:lstStyle/>
          <a:p>
            <a:fld id="{F70C658D-35BD-4415-886F-C5FB1E80B042}" type="slidenum">
              <a:rPr lang="en-US" smtClean="0"/>
              <a:pPr/>
              <a:t>32</a:t>
            </a:fld>
            <a:endParaRPr lang="en-US"/>
          </a:p>
        </p:txBody>
      </p:sp>
    </p:spTree>
    <p:extLst>
      <p:ext uri="{BB962C8B-B14F-4D97-AF65-F5344CB8AC3E}">
        <p14:creationId xmlns:p14="http://schemas.microsoft.com/office/powerpoint/2010/main" val="2547441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At&amp;T</a:t>
            </a:r>
            <a:r>
              <a:rPr lang="en-US" baseline="0" dirty="0" smtClean="0"/>
              <a:t> &amp; Direct TV</a:t>
            </a:r>
            <a:endParaRPr lang="en-US" dirty="0"/>
          </a:p>
        </p:txBody>
      </p:sp>
      <p:sp>
        <p:nvSpPr>
          <p:cNvPr id="4" name="Slide Number Placeholder 3"/>
          <p:cNvSpPr>
            <a:spLocks noGrp="1"/>
          </p:cNvSpPr>
          <p:nvPr>
            <p:ph type="sldNum" sz="quarter" idx="10"/>
          </p:nvPr>
        </p:nvSpPr>
        <p:spPr/>
        <p:txBody>
          <a:bodyPr/>
          <a:lstStyle/>
          <a:p>
            <a:fld id="{F70C658D-35BD-4415-886F-C5FB1E80B042}" type="slidenum">
              <a:rPr lang="en-US" smtClean="0"/>
              <a:pPr/>
              <a:t>33</a:t>
            </a:fld>
            <a:endParaRPr lang="en-US"/>
          </a:p>
        </p:txBody>
      </p:sp>
    </p:spTree>
    <p:extLst>
      <p:ext uri="{BB962C8B-B14F-4D97-AF65-F5344CB8AC3E}">
        <p14:creationId xmlns:p14="http://schemas.microsoft.com/office/powerpoint/2010/main" val="3600692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C658D-35BD-4415-886F-C5FB1E80B042}" type="slidenum">
              <a:rPr lang="en-US" smtClean="0"/>
              <a:pPr/>
              <a:t>34</a:t>
            </a:fld>
            <a:endParaRPr lang="en-US"/>
          </a:p>
        </p:txBody>
      </p:sp>
    </p:spTree>
    <p:extLst>
      <p:ext uri="{BB962C8B-B14F-4D97-AF65-F5344CB8AC3E}">
        <p14:creationId xmlns:p14="http://schemas.microsoft.com/office/powerpoint/2010/main" val="175944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4</a:t>
            </a:fld>
            <a:endParaRPr lang="en-US"/>
          </a:p>
        </p:txBody>
      </p:sp>
    </p:spTree>
    <p:extLst>
      <p:ext uri="{BB962C8B-B14F-4D97-AF65-F5344CB8AC3E}">
        <p14:creationId xmlns:p14="http://schemas.microsoft.com/office/powerpoint/2010/main" val="280805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5</a:t>
            </a:fld>
            <a:endParaRPr lang="en-US"/>
          </a:p>
        </p:txBody>
      </p:sp>
    </p:spTree>
    <p:extLst>
      <p:ext uri="{BB962C8B-B14F-4D97-AF65-F5344CB8AC3E}">
        <p14:creationId xmlns:p14="http://schemas.microsoft.com/office/powerpoint/2010/main" val="155641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6</a:t>
            </a:fld>
            <a:endParaRPr lang="en-US"/>
          </a:p>
        </p:txBody>
      </p:sp>
    </p:spTree>
    <p:extLst>
      <p:ext uri="{BB962C8B-B14F-4D97-AF65-F5344CB8AC3E}">
        <p14:creationId xmlns:p14="http://schemas.microsoft.com/office/powerpoint/2010/main" val="118635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7</a:t>
            </a:fld>
            <a:endParaRPr lang="en-US"/>
          </a:p>
        </p:txBody>
      </p:sp>
    </p:spTree>
    <p:extLst>
      <p:ext uri="{BB962C8B-B14F-4D97-AF65-F5344CB8AC3E}">
        <p14:creationId xmlns:p14="http://schemas.microsoft.com/office/powerpoint/2010/main" val="378785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8</a:t>
            </a:fld>
            <a:endParaRPr lang="en-US"/>
          </a:p>
        </p:txBody>
      </p:sp>
    </p:spTree>
    <p:extLst>
      <p:ext uri="{BB962C8B-B14F-4D97-AF65-F5344CB8AC3E}">
        <p14:creationId xmlns:p14="http://schemas.microsoft.com/office/powerpoint/2010/main" val="3092258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C658D-35BD-4415-886F-C5FB1E80B042}" type="slidenum">
              <a:rPr lang="en-US" smtClean="0"/>
              <a:pPr/>
              <a:t>9</a:t>
            </a:fld>
            <a:endParaRPr lang="en-US"/>
          </a:p>
        </p:txBody>
      </p:sp>
    </p:spTree>
    <p:extLst>
      <p:ext uri="{BB962C8B-B14F-4D97-AF65-F5344CB8AC3E}">
        <p14:creationId xmlns:p14="http://schemas.microsoft.com/office/powerpoint/2010/main" val="3878972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847B41-89C0-4869-852E-39474B8E797F}" type="datetimeFigureOut">
              <a:rPr lang="en-US" smtClean="0"/>
              <a:pPr/>
              <a:t>10/2/2014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AD32E4-F767-45AD-8D13-F1743C271F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47B41-89C0-4869-852E-39474B8E797F}" type="datetimeFigureOut">
              <a:rPr lang="en-US" smtClean="0"/>
              <a:pPr/>
              <a:t>10/2/2014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AD32E4-F767-45AD-8D13-F1743C271F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47B41-89C0-4869-852E-39474B8E797F}" type="datetimeFigureOut">
              <a:rPr lang="en-US" smtClean="0"/>
              <a:pPr/>
              <a:t>10/2/2014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AD32E4-F767-45AD-8D13-F1743C271F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47B41-89C0-4869-852E-39474B8E797F}" type="datetimeFigureOut">
              <a:rPr lang="en-US" smtClean="0"/>
              <a:pPr/>
              <a:t>10/2/2014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AD32E4-F767-45AD-8D13-F1743C271F9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847B41-89C0-4869-852E-39474B8E797F}" type="datetimeFigureOut">
              <a:rPr lang="en-US" smtClean="0"/>
              <a:pPr/>
              <a:t>10/2/2014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AD32E4-F767-45AD-8D13-F1743C271F9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847B41-89C0-4869-852E-39474B8E797F}" type="datetimeFigureOut">
              <a:rPr lang="en-US" smtClean="0"/>
              <a:pPr/>
              <a:t>10/2/2014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AD32E4-F767-45AD-8D13-F1743C271F9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847B41-89C0-4869-852E-39474B8E797F}" type="datetimeFigureOut">
              <a:rPr lang="en-US" smtClean="0"/>
              <a:pPr/>
              <a:t>10/2/2014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0AD32E4-F767-45AD-8D13-F1743C271F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847B41-89C0-4869-852E-39474B8E797F}" type="datetimeFigureOut">
              <a:rPr lang="en-US" smtClean="0"/>
              <a:pPr/>
              <a:t>10/2/2014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0AD32E4-F767-45AD-8D13-F1743C271F9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E847B41-89C0-4869-852E-39474B8E797F}" type="datetimeFigureOut">
              <a:rPr lang="en-US" smtClean="0"/>
              <a:pPr/>
              <a:t>10/2/2014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0AD32E4-F767-45AD-8D13-F1743C271F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E847B41-89C0-4869-852E-39474B8E797F}" type="datetimeFigureOut">
              <a:rPr lang="en-US" smtClean="0"/>
              <a:pPr/>
              <a:t>10/2/2014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AD32E4-F767-45AD-8D13-F1743C271F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847B41-89C0-4869-852E-39474B8E797F}" type="datetimeFigureOut">
              <a:rPr lang="en-US" smtClean="0"/>
              <a:pPr/>
              <a:t>10/2/2014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AD32E4-F767-45AD-8D13-F1743C271F9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847B41-89C0-4869-852E-39474B8E797F}" type="datetimeFigureOut">
              <a:rPr lang="en-US" smtClean="0"/>
              <a:pPr/>
              <a:t>10/2/2014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AD32E4-F767-45AD-8D13-F1743C271F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 and Capabilities</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Jacqueline Torres</a:t>
            </a:r>
          </a:p>
          <a:p>
            <a:r>
              <a:rPr lang="en-US" dirty="0" smtClean="0"/>
              <a:t>Olivia Garcia</a:t>
            </a:r>
          </a:p>
          <a:p>
            <a:r>
              <a:rPr lang="en-US" dirty="0" err="1" smtClean="0"/>
              <a:t>Carly</a:t>
            </a:r>
            <a:r>
              <a:rPr lang="en-US" dirty="0" smtClean="0"/>
              <a:t> Pyle</a:t>
            </a:r>
          </a:p>
          <a:p>
            <a:r>
              <a:rPr lang="en-US" dirty="0" smtClean="0"/>
              <a:t>Gabriella Cabello</a:t>
            </a:r>
          </a:p>
          <a:p>
            <a:r>
              <a:rPr lang="en-US" dirty="0" smtClean="0"/>
              <a:t>Gabriel Flores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lstStyle/>
          <a:p>
            <a:pPr marL="0" indent="0">
              <a:buNone/>
            </a:pPr>
            <a:r>
              <a:rPr lang="en-US" b="1" dirty="0" smtClean="0"/>
              <a:t>Core Competences</a:t>
            </a:r>
          </a:p>
          <a:p>
            <a:pPr marL="514350" indent="-514350">
              <a:buAutoNum type="arabicPeriod"/>
            </a:pPr>
            <a:r>
              <a:rPr lang="en-US" dirty="0" smtClean="0"/>
              <a:t>Make a disproportionate contribution to ultimate customer value</a:t>
            </a:r>
          </a:p>
          <a:p>
            <a:pPr marL="514350" indent="-514350">
              <a:buAutoNum type="arabicPeriod"/>
            </a:pPr>
            <a:r>
              <a:rPr lang="en-US" dirty="0" smtClean="0"/>
              <a:t>Provide a basis for entering new markets </a:t>
            </a:r>
          </a:p>
          <a:p>
            <a:pPr marL="0" indent="0">
              <a:buNone/>
            </a:pPr>
            <a:endParaRPr lang="en-US" dirty="0" smtClean="0"/>
          </a:p>
        </p:txBody>
      </p:sp>
      <p:pic>
        <p:nvPicPr>
          <p:cNvPr id="18" name="Picture 17"/>
          <p:cNvPicPr>
            <a:picLocks noChangeAspect="1"/>
          </p:cNvPicPr>
          <p:nvPr/>
        </p:nvPicPr>
        <p:blipFill>
          <a:blip r:embed="rId3" cstate="print"/>
          <a:stretch>
            <a:fillRect/>
          </a:stretch>
        </p:blipFill>
        <p:spPr>
          <a:xfrm>
            <a:off x="2636816" y="4248383"/>
            <a:ext cx="2706156" cy="1563557"/>
          </a:xfrm>
          <a:prstGeom prst="rect">
            <a:avLst/>
          </a:prstGeom>
        </p:spPr>
      </p:pic>
    </p:spTree>
    <p:extLst>
      <p:ext uri="{BB962C8B-B14F-4D97-AF65-F5344CB8AC3E}">
        <p14:creationId xmlns:p14="http://schemas.microsoft.com/office/powerpoint/2010/main" val="288647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a:t>Scaling</a:t>
            </a:r>
            <a:r>
              <a:rPr lang="en-US" dirty="0"/>
              <a:t>- AT&amp;T Labs knows how to create and develop technologies and services that can meet the needs of few or </a:t>
            </a:r>
            <a:r>
              <a:rPr lang="en-US" dirty="0" smtClean="0"/>
              <a:t>many</a:t>
            </a:r>
          </a:p>
          <a:p>
            <a:endParaRPr lang="en-US" dirty="0" smtClean="0"/>
          </a:p>
          <a:p>
            <a:r>
              <a:rPr lang="en-US" b="1" dirty="0" smtClean="0"/>
              <a:t>Integration of Software </a:t>
            </a:r>
            <a:r>
              <a:rPr lang="en-US" b="1" dirty="0"/>
              <a:t>Components</a:t>
            </a:r>
            <a:r>
              <a:rPr lang="en-US" dirty="0"/>
              <a:t>-expertise and knowledge of complex systems give us the unsurpassed ability to rapidly integrate anything—from "home grown" software to "off-the-shelf" </a:t>
            </a:r>
            <a:r>
              <a:rPr lang="en-US" dirty="0" smtClean="0"/>
              <a:t>products</a:t>
            </a:r>
          </a:p>
          <a:p>
            <a:endParaRPr lang="en-US" dirty="0" smtClean="0"/>
          </a:p>
          <a:p>
            <a:r>
              <a:rPr lang="en-US" b="1" dirty="0" smtClean="0"/>
              <a:t>Service</a:t>
            </a:r>
            <a:r>
              <a:rPr lang="en-US" b="1" dirty="0"/>
              <a:t>/Process </a:t>
            </a:r>
            <a:r>
              <a:rPr lang="en-US" b="1" dirty="0" smtClean="0"/>
              <a:t>Innovation</a:t>
            </a:r>
            <a:r>
              <a:rPr lang="en-US" dirty="0" smtClean="0"/>
              <a:t>- AT</a:t>
            </a:r>
            <a:r>
              <a:rPr lang="en-US" dirty="0"/>
              <a:t>&amp;T Labs has attracted some of the world's greatest scientists, engineers and </a:t>
            </a:r>
            <a:r>
              <a:rPr lang="en-US" dirty="0" smtClean="0"/>
              <a:t>developers</a:t>
            </a:r>
          </a:p>
          <a:p>
            <a:pPr marL="0" indent="0">
              <a:buNone/>
            </a:pPr>
            <a:endParaRPr lang="en-US" dirty="0"/>
          </a:p>
          <a:p>
            <a:r>
              <a:rPr lang="en-US" b="1" dirty="0"/>
              <a:t>Integration of Network </a:t>
            </a:r>
            <a:r>
              <a:rPr lang="en-US" b="1" dirty="0" smtClean="0"/>
              <a:t>Components</a:t>
            </a:r>
            <a:r>
              <a:rPr lang="en-US" dirty="0" smtClean="0"/>
              <a:t>- Running </a:t>
            </a:r>
            <a:r>
              <a:rPr lang="en-US" dirty="0"/>
              <a:t>such a large and complex network for over 100 years has given AT&amp;T Labs an incomparable knowledge of networks and the components that comprise them.</a:t>
            </a:r>
          </a:p>
          <a:p>
            <a:endParaRPr lang="en-US" dirty="0"/>
          </a:p>
          <a:p>
            <a:r>
              <a:rPr lang="en-US" b="1" dirty="0"/>
              <a:t>Network </a:t>
            </a:r>
            <a:r>
              <a:rPr lang="en-US" b="1" dirty="0" smtClean="0"/>
              <a:t>Management</a:t>
            </a:r>
            <a:r>
              <a:rPr lang="en-US" dirty="0" smtClean="0"/>
              <a:t>: Came up </a:t>
            </a:r>
            <a:r>
              <a:rPr lang="en-US" dirty="0"/>
              <a:t>with groundbreaking technologies in the Labs that </a:t>
            </a:r>
            <a:r>
              <a:rPr lang="en-US" dirty="0" smtClean="0"/>
              <a:t>enabled them </a:t>
            </a:r>
            <a:r>
              <a:rPr lang="en-US" dirty="0"/>
              <a:t>to monitor, anticipate, and act before failures can happen. Our expertise in network management is what makes our network the best in the industry in both reliability and performance.</a:t>
            </a:r>
          </a:p>
        </p:txBody>
      </p:sp>
      <p:sp>
        <p:nvSpPr>
          <p:cNvPr id="2" name="Title 1"/>
          <p:cNvSpPr>
            <a:spLocks noGrp="1"/>
          </p:cNvSpPr>
          <p:nvPr>
            <p:ph type="title"/>
          </p:nvPr>
        </p:nvSpPr>
        <p:spPr/>
        <p:txBody>
          <a:bodyPr/>
          <a:lstStyle/>
          <a:p>
            <a:r>
              <a:rPr lang="en-US" dirty="0" smtClean="0"/>
              <a:t>AT &amp; T Core Competences</a:t>
            </a:r>
            <a:endParaRPr lang="en-US" dirty="0"/>
          </a:p>
        </p:txBody>
      </p:sp>
    </p:spTree>
    <p:extLst>
      <p:ext uri="{BB962C8B-B14F-4D97-AF65-F5344CB8AC3E}">
        <p14:creationId xmlns:p14="http://schemas.microsoft.com/office/powerpoint/2010/main" val="308692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Functional Analysis- identifies organizational capabilities in relation to each of the principal functional areas of the firm</a:t>
            </a:r>
          </a:p>
          <a:p>
            <a:r>
              <a:rPr lang="en-US" dirty="0" smtClean="0"/>
              <a:t>Value Chain Analysis- separates the activities of the firm into a sequential chain  </a:t>
            </a:r>
            <a:endParaRPr lang="en-US" dirty="0"/>
          </a:p>
        </p:txBody>
      </p:sp>
      <p:sp>
        <p:nvSpPr>
          <p:cNvPr id="2" name="Title 1"/>
          <p:cNvSpPr>
            <a:spLocks noGrp="1"/>
          </p:cNvSpPr>
          <p:nvPr>
            <p:ph type="title"/>
          </p:nvPr>
        </p:nvSpPr>
        <p:spPr/>
        <p:txBody>
          <a:bodyPr>
            <a:normAutofit/>
          </a:bodyPr>
          <a:lstStyle/>
          <a:p>
            <a:r>
              <a:rPr lang="en-US" dirty="0" smtClean="0"/>
              <a:t>Classifying Capabilities </a:t>
            </a:r>
            <a:endParaRPr lang="en-US" dirty="0"/>
          </a:p>
        </p:txBody>
      </p:sp>
    </p:spTree>
    <p:extLst>
      <p:ext uri="{BB962C8B-B14F-4D97-AF65-F5344CB8AC3E}">
        <p14:creationId xmlns:p14="http://schemas.microsoft.com/office/powerpoint/2010/main" val="1074894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859617574"/>
              </p:ext>
            </p:extLst>
          </p:nvPr>
        </p:nvGraphicFramePr>
        <p:xfrm>
          <a:off x="1676400" y="381000"/>
          <a:ext cx="6255942" cy="5669280"/>
        </p:xfrm>
        <a:graphic>
          <a:graphicData uri="http://schemas.openxmlformats.org/drawingml/2006/table">
            <a:tbl>
              <a:tblPr firstRow="1" bandRow="1">
                <a:tableStyleId>{FABFCF23-3B69-468F-B69F-88F6DE6A72F2}</a:tableStyleId>
              </a:tblPr>
              <a:tblGrid>
                <a:gridCol w="2085314"/>
                <a:gridCol w="2085314"/>
                <a:gridCol w="2085314"/>
              </a:tblGrid>
              <a:tr h="854345">
                <a:tc>
                  <a:txBody>
                    <a:bodyPr/>
                    <a:lstStyle/>
                    <a:p>
                      <a:r>
                        <a:rPr lang="en-US" dirty="0" smtClean="0"/>
                        <a:t>Functional</a:t>
                      </a:r>
                      <a:r>
                        <a:rPr lang="en-US" baseline="0" dirty="0" smtClean="0"/>
                        <a:t> Areas</a:t>
                      </a:r>
                    </a:p>
                    <a:p>
                      <a:endParaRPr lang="en-US" baseline="0" dirty="0" smtClean="0"/>
                    </a:p>
                  </a:txBody>
                  <a:tcPr/>
                </a:tc>
                <a:tc>
                  <a:txBody>
                    <a:bodyPr/>
                    <a:lstStyle/>
                    <a:p>
                      <a:r>
                        <a:rPr lang="en-US" dirty="0" smtClean="0"/>
                        <a:t>Capability</a:t>
                      </a:r>
                      <a:endParaRPr lang="en-US" dirty="0"/>
                    </a:p>
                  </a:txBody>
                  <a:tcPr/>
                </a:tc>
                <a:tc>
                  <a:txBody>
                    <a:bodyPr/>
                    <a:lstStyle/>
                    <a:p>
                      <a:r>
                        <a:rPr lang="en-US" dirty="0" smtClean="0"/>
                        <a:t>Exemplars</a:t>
                      </a:r>
                    </a:p>
                    <a:p>
                      <a:endParaRPr lang="en-US" dirty="0" smtClean="0"/>
                    </a:p>
                    <a:p>
                      <a:endParaRPr lang="en-US" dirty="0"/>
                    </a:p>
                  </a:txBody>
                  <a:tcPr/>
                </a:tc>
              </a:tr>
              <a:tr h="4619257">
                <a:tc>
                  <a:txBody>
                    <a:bodyPr/>
                    <a:lstStyle/>
                    <a:p>
                      <a:r>
                        <a:rPr lang="en-US" dirty="0" smtClean="0"/>
                        <a:t>Corporate</a:t>
                      </a:r>
                      <a:r>
                        <a:rPr lang="en-US" baseline="0" dirty="0" smtClean="0"/>
                        <a:t> Functions</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Management Information </a:t>
                      </a:r>
                    </a:p>
                    <a:p>
                      <a:endParaRPr lang="en-US" dirty="0" smtClean="0"/>
                    </a:p>
                    <a:p>
                      <a:endParaRPr lang="en-US" dirty="0" smtClean="0"/>
                    </a:p>
                    <a:p>
                      <a:r>
                        <a:rPr lang="en-US" dirty="0" smtClean="0"/>
                        <a:t>Research</a:t>
                      </a:r>
                      <a:r>
                        <a:rPr lang="en-US" baseline="0" dirty="0" smtClean="0"/>
                        <a:t> &amp; Development </a:t>
                      </a:r>
                    </a:p>
                    <a:p>
                      <a:endParaRPr lang="en-US" baseline="0" dirty="0" smtClean="0"/>
                    </a:p>
                    <a:p>
                      <a:r>
                        <a:rPr lang="en-US" baseline="0" dirty="0" smtClean="0"/>
                        <a:t>Marketing </a:t>
                      </a:r>
                    </a:p>
                    <a:p>
                      <a:endParaRPr lang="en-US" dirty="0" smtClean="0"/>
                    </a:p>
                    <a:p>
                      <a:endParaRPr lang="en-US" dirty="0"/>
                    </a:p>
                  </a:txBody>
                  <a:tcPr/>
                </a:tc>
                <a:tc>
                  <a:txBody>
                    <a:bodyPr/>
                    <a:lstStyle/>
                    <a:p>
                      <a:r>
                        <a:rPr lang="en-US" dirty="0" smtClean="0"/>
                        <a:t>Financial Control</a:t>
                      </a:r>
                    </a:p>
                    <a:p>
                      <a:r>
                        <a:rPr lang="en-US" dirty="0" smtClean="0"/>
                        <a:t>Management Development</a:t>
                      </a:r>
                    </a:p>
                    <a:p>
                      <a:r>
                        <a:rPr lang="en-US" dirty="0" smtClean="0"/>
                        <a:t>Strategic</a:t>
                      </a:r>
                      <a:r>
                        <a:rPr lang="en-US" baseline="0" dirty="0" smtClean="0"/>
                        <a:t> innovation</a:t>
                      </a:r>
                    </a:p>
                    <a:p>
                      <a:r>
                        <a:rPr lang="en-US" baseline="0" dirty="0" smtClean="0"/>
                        <a:t> </a:t>
                      </a:r>
                      <a:r>
                        <a:rPr lang="en-US" dirty="0" smtClean="0"/>
                        <a:t> </a:t>
                      </a:r>
                    </a:p>
                    <a:p>
                      <a:r>
                        <a:rPr lang="en-US" dirty="0" smtClean="0"/>
                        <a:t>Integrated MIS network</a:t>
                      </a:r>
                      <a:r>
                        <a:rPr lang="en-US" baseline="0" dirty="0" smtClean="0"/>
                        <a:t> linked to managerial decision making </a:t>
                      </a:r>
                    </a:p>
                    <a:p>
                      <a:endParaRPr lang="en-US" baseline="0" dirty="0" smtClean="0"/>
                    </a:p>
                    <a:p>
                      <a:r>
                        <a:rPr lang="en-US" baseline="0" dirty="0" smtClean="0"/>
                        <a:t>Innovation new product development </a:t>
                      </a:r>
                    </a:p>
                    <a:p>
                      <a:endParaRPr lang="en-US" baseline="0" dirty="0" smtClean="0"/>
                    </a:p>
                    <a:p>
                      <a:r>
                        <a:rPr lang="en-US" baseline="0" dirty="0" smtClean="0"/>
                        <a:t>Responsiveness to market trends </a:t>
                      </a:r>
                      <a:endParaRPr lang="en-US" dirty="0"/>
                    </a:p>
                  </a:txBody>
                  <a:tcPr/>
                </a:tc>
                <a:tc>
                  <a:txBody>
                    <a:bodyPr/>
                    <a:lstStyle/>
                    <a:p>
                      <a:r>
                        <a:rPr lang="en-US" dirty="0" smtClean="0"/>
                        <a:t>Exxon</a:t>
                      </a:r>
                      <a:r>
                        <a:rPr lang="en-US" baseline="0" dirty="0" smtClean="0"/>
                        <a:t> Mobil </a:t>
                      </a:r>
                    </a:p>
                    <a:p>
                      <a:r>
                        <a:rPr lang="en-US" dirty="0" smtClean="0"/>
                        <a:t>General Electric, Shell</a:t>
                      </a:r>
                      <a:r>
                        <a:rPr lang="en-US" baseline="0" dirty="0" smtClean="0"/>
                        <a:t> </a:t>
                      </a:r>
                    </a:p>
                    <a:p>
                      <a:r>
                        <a:rPr lang="en-US" dirty="0" smtClean="0"/>
                        <a:t>Google, Haier </a:t>
                      </a:r>
                    </a:p>
                    <a:p>
                      <a:endParaRPr lang="en-US" dirty="0" smtClean="0"/>
                    </a:p>
                    <a:p>
                      <a:endParaRPr lang="en-US" dirty="0" smtClean="0"/>
                    </a:p>
                    <a:p>
                      <a:r>
                        <a:rPr lang="en-US" dirty="0" smtClean="0"/>
                        <a:t>Wal-Mart,</a:t>
                      </a:r>
                      <a:r>
                        <a:rPr lang="en-US" baseline="0" dirty="0" smtClean="0"/>
                        <a:t> Capital One, Dell Computer</a:t>
                      </a:r>
                    </a:p>
                    <a:p>
                      <a:endParaRPr lang="en-US" baseline="0" dirty="0" smtClean="0"/>
                    </a:p>
                    <a:p>
                      <a:endParaRPr lang="en-US" baseline="0" dirty="0" smtClean="0"/>
                    </a:p>
                    <a:p>
                      <a:endParaRPr lang="en-US" baseline="0" dirty="0" smtClean="0"/>
                    </a:p>
                    <a:p>
                      <a:r>
                        <a:rPr lang="en-US" baseline="0" dirty="0" smtClean="0"/>
                        <a:t>3M, Apple </a:t>
                      </a:r>
                    </a:p>
                    <a:p>
                      <a:endParaRPr lang="en-US" baseline="0" dirty="0" smtClean="0"/>
                    </a:p>
                    <a:p>
                      <a:endParaRPr lang="en-US" baseline="0" dirty="0" smtClean="0"/>
                    </a:p>
                    <a:p>
                      <a:r>
                        <a:rPr lang="en-US" baseline="0" dirty="0" smtClean="0"/>
                        <a:t>MTV, L’Oreal  </a:t>
                      </a:r>
                      <a:endParaRPr lang="en-US" dirty="0" smtClean="0"/>
                    </a:p>
                  </a:txBody>
                  <a:tcPr/>
                </a:tc>
              </a:tr>
            </a:tbl>
          </a:graphicData>
        </a:graphic>
      </p:graphicFrame>
    </p:spTree>
    <p:extLst>
      <p:ext uri="{BB962C8B-B14F-4D97-AF65-F5344CB8AC3E}">
        <p14:creationId xmlns:p14="http://schemas.microsoft.com/office/powerpoint/2010/main" val="129327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&amp; T’s Capabilities by Functions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93575060"/>
              </p:ext>
            </p:extLst>
          </p:nvPr>
        </p:nvGraphicFramePr>
        <p:xfrm>
          <a:off x="685800" y="1219200"/>
          <a:ext cx="7848600" cy="4834112"/>
        </p:xfrm>
        <a:graphic>
          <a:graphicData uri="http://schemas.openxmlformats.org/drawingml/2006/table">
            <a:tbl>
              <a:tblPr firstRow="1" bandRow="1">
                <a:tableStyleId>{5C22544A-7EE6-4342-B048-85BDC9FD1C3A}</a:tableStyleId>
              </a:tblPr>
              <a:tblGrid>
                <a:gridCol w="3924300"/>
                <a:gridCol w="3924300"/>
              </a:tblGrid>
              <a:tr h="343150">
                <a:tc>
                  <a:txBody>
                    <a:bodyPr/>
                    <a:lstStyle/>
                    <a:p>
                      <a:r>
                        <a:rPr lang="en-US" dirty="0" smtClean="0"/>
                        <a:t>Function </a:t>
                      </a:r>
                      <a:endParaRPr lang="en-US" dirty="0"/>
                    </a:p>
                  </a:txBody>
                  <a:tcPr/>
                </a:tc>
                <a:tc>
                  <a:txBody>
                    <a:bodyPr/>
                    <a:lstStyle/>
                    <a:p>
                      <a:r>
                        <a:rPr lang="en-US" dirty="0" smtClean="0"/>
                        <a:t>Illustrative Capability </a:t>
                      </a:r>
                      <a:endParaRPr lang="en-US" dirty="0"/>
                    </a:p>
                  </a:txBody>
                  <a:tcPr/>
                </a:tc>
              </a:tr>
              <a:tr h="857874">
                <a:tc>
                  <a:txBody>
                    <a:bodyPr/>
                    <a:lstStyle/>
                    <a:p>
                      <a:r>
                        <a:rPr lang="en-US" dirty="0" smtClean="0"/>
                        <a:t>Corporate</a:t>
                      </a:r>
                      <a:r>
                        <a:rPr lang="en-US" baseline="0" dirty="0" smtClean="0"/>
                        <a:t> Functions</a:t>
                      </a:r>
                      <a:endParaRPr lang="en-US" dirty="0"/>
                    </a:p>
                  </a:txBody>
                  <a:tcPr/>
                </a:tc>
                <a:tc>
                  <a:txBody>
                    <a:bodyPr/>
                    <a:lstStyle/>
                    <a:p>
                      <a:r>
                        <a:rPr lang="en-US" dirty="0" smtClean="0"/>
                        <a:t>Strategic Innovation </a:t>
                      </a:r>
                    </a:p>
                    <a:p>
                      <a:r>
                        <a:rPr lang="en-US" dirty="0" smtClean="0"/>
                        <a:t>Financial</a:t>
                      </a:r>
                      <a:r>
                        <a:rPr lang="en-US" baseline="0" dirty="0" smtClean="0"/>
                        <a:t> Control </a:t>
                      </a:r>
                    </a:p>
                    <a:p>
                      <a:r>
                        <a:rPr lang="en-US" baseline="0" dirty="0" smtClean="0"/>
                        <a:t>International Management </a:t>
                      </a:r>
                      <a:r>
                        <a:rPr lang="en-US" dirty="0" smtClean="0"/>
                        <a:t> </a:t>
                      </a:r>
                      <a:endParaRPr lang="en-US" dirty="0"/>
                    </a:p>
                  </a:txBody>
                  <a:tcPr/>
                </a:tc>
              </a:tr>
              <a:tr h="701356">
                <a:tc>
                  <a:txBody>
                    <a:bodyPr/>
                    <a:lstStyle/>
                    <a:p>
                      <a:r>
                        <a:rPr lang="en-US" dirty="0" smtClean="0"/>
                        <a:t>Management Information </a:t>
                      </a:r>
                      <a:endParaRPr lang="en-US" dirty="0"/>
                    </a:p>
                  </a:txBody>
                  <a:tcPr/>
                </a:tc>
                <a:tc>
                  <a:txBody>
                    <a:bodyPr/>
                    <a:lstStyle/>
                    <a:p>
                      <a:r>
                        <a:rPr lang="en-US" dirty="0" smtClean="0"/>
                        <a:t>Network</a:t>
                      </a:r>
                      <a:r>
                        <a:rPr lang="en-US" baseline="0" dirty="0" smtClean="0"/>
                        <a:t> linked to managerial decision making </a:t>
                      </a:r>
                      <a:endParaRPr lang="en-US" dirty="0"/>
                    </a:p>
                  </a:txBody>
                  <a:tcPr/>
                </a:tc>
              </a:tr>
              <a:tr h="600512">
                <a:tc>
                  <a:txBody>
                    <a:bodyPr/>
                    <a:lstStyle/>
                    <a:p>
                      <a:r>
                        <a:rPr lang="en-US" dirty="0" smtClean="0"/>
                        <a:t>Research &amp; Development </a:t>
                      </a:r>
                      <a:endParaRPr lang="en-US" dirty="0"/>
                    </a:p>
                  </a:txBody>
                  <a:tcPr/>
                </a:tc>
                <a:tc>
                  <a:txBody>
                    <a:bodyPr/>
                    <a:lstStyle/>
                    <a:p>
                      <a:r>
                        <a:rPr lang="en-US" dirty="0" smtClean="0"/>
                        <a:t>Innovative</a:t>
                      </a:r>
                      <a:r>
                        <a:rPr lang="en-US" baseline="0" dirty="0" smtClean="0"/>
                        <a:t> new product development </a:t>
                      </a:r>
                      <a:endParaRPr lang="en-US" dirty="0"/>
                    </a:p>
                  </a:txBody>
                  <a:tcPr/>
                </a:tc>
              </a:tr>
              <a:tr h="1115236">
                <a:tc>
                  <a:txBody>
                    <a:bodyPr/>
                    <a:lstStyle/>
                    <a:p>
                      <a:r>
                        <a:rPr lang="en-US" dirty="0" smtClean="0"/>
                        <a:t>Operations</a:t>
                      </a:r>
                      <a:endParaRPr lang="en-US" dirty="0"/>
                    </a:p>
                  </a:txBody>
                  <a:tcPr/>
                </a:tc>
                <a:tc>
                  <a:txBody>
                    <a:bodyPr/>
                    <a:lstStyle/>
                    <a:p>
                      <a:r>
                        <a:rPr lang="en-US" dirty="0" smtClean="0"/>
                        <a:t>Continuous</a:t>
                      </a:r>
                      <a:r>
                        <a:rPr lang="en-US" baseline="0" dirty="0" smtClean="0"/>
                        <a:t> Improvements in Operations </a:t>
                      </a:r>
                    </a:p>
                    <a:p>
                      <a:r>
                        <a:rPr lang="en-US" baseline="0" dirty="0" smtClean="0"/>
                        <a:t>Flexibility and Speed of Response </a:t>
                      </a:r>
                      <a:endParaRPr lang="en-US" dirty="0"/>
                    </a:p>
                  </a:txBody>
                  <a:tcPr/>
                </a:tc>
              </a:tr>
              <a:tr h="343150">
                <a:tc>
                  <a:txBody>
                    <a:bodyPr/>
                    <a:lstStyle/>
                    <a:p>
                      <a:r>
                        <a:rPr lang="en-US" dirty="0" smtClean="0"/>
                        <a:t>Product Design </a:t>
                      </a:r>
                      <a:endParaRPr lang="en-US" dirty="0"/>
                    </a:p>
                  </a:txBody>
                  <a:tcPr/>
                </a:tc>
                <a:tc>
                  <a:txBody>
                    <a:bodyPr/>
                    <a:lstStyle/>
                    <a:p>
                      <a:r>
                        <a:rPr lang="en-US" dirty="0" smtClean="0"/>
                        <a:t>Design Capability </a:t>
                      </a:r>
                      <a:endParaRPr lang="en-US" dirty="0"/>
                    </a:p>
                  </a:txBody>
                  <a:tcPr/>
                </a:tc>
              </a:tr>
              <a:tr h="343150">
                <a:tc>
                  <a:txBody>
                    <a:bodyPr/>
                    <a:lstStyle/>
                    <a:p>
                      <a:r>
                        <a:rPr lang="en-US" dirty="0" smtClean="0"/>
                        <a:t>Marketing </a:t>
                      </a:r>
                    </a:p>
                  </a:txBody>
                  <a:tcPr/>
                </a:tc>
                <a:tc>
                  <a:txBody>
                    <a:bodyPr/>
                    <a:lstStyle/>
                    <a:p>
                      <a:r>
                        <a:rPr lang="en-US" dirty="0" smtClean="0"/>
                        <a:t>Brand Management </a:t>
                      </a:r>
                      <a:endParaRPr lang="en-US" dirty="0"/>
                    </a:p>
                  </a:txBody>
                  <a:tcPr/>
                </a:tc>
              </a:tr>
              <a:tr h="343150">
                <a:tc>
                  <a:txBody>
                    <a:bodyPr/>
                    <a:lstStyle/>
                    <a:p>
                      <a:r>
                        <a:rPr lang="en-US" dirty="0" smtClean="0"/>
                        <a:t>Sales &amp; Distribution </a:t>
                      </a:r>
                      <a:endParaRPr lang="en-US" dirty="0"/>
                    </a:p>
                  </a:txBody>
                  <a:tcPr/>
                </a:tc>
                <a:tc>
                  <a:txBody>
                    <a:bodyPr/>
                    <a:lstStyle/>
                    <a:p>
                      <a:r>
                        <a:rPr lang="en-US" dirty="0" smtClean="0"/>
                        <a:t>Customer Service </a:t>
                      </a:r>
                      <a:endParaRPr lang="en-US" dirty="0"/>
                    </a:p>
                  </a:txBody>
                  <a:tcPr/>
                </a:tc>
              </a:tr>
            </a:tbl>
          </a:graphicData>
        </a:graphic>
      </p:graphicFrame>
    </p:spTree>
    <p:extLst>
      <p:ext uri="{BB962C8B-B14F-4D97-AF65-F5344CB8AC3E}">
        <p14:creationId xmlns:p14="http://schemas.microsoft.com/office/powerpoint/2010/main" val="294493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143000" y="1663700"/>
            <a:ext cx="6858000" cy="3517900"/>
          </a:xfrm>
          <a:prstGeom prst="rect">
            <a:avLst/>
          </a:prstGeom>
        </p:spPr>
      </p:pic>
      <p:sp>
        <p:nvSpPr>
          <p:cNvPr id="2" name="Title 1"/>
          <p:cNvSpPr>
            <a:spLocks noGrp="1"/>
          </p:cNvSpPr>
          <p:nvPr>
            <p:ph type="title"/>
          </p:nvPr>
        </p:nvSpPr>
        <p:spPr/>
        <p:txBody>
          <a:bodyPr/>
          <a:lstStyle/>
          <a:p>
            <a:r>
              <a:rPr lang="en-US" dirty="0" smtClean="0"/>
              <a:t>Porter’s Value Chain </a:t>
            </a:r>
            <a:endParaRPr lang="en-US" dirty="0"/>
          </a:p>
        </p:txBody>
      </p:sp>
    </p:spTree>
    <p:extLst>
      <p:ext uri="{BB962C8B-B14F-4D97-AF65-F5344CB8AC3E}">
        <p14:creationId xmlns:p14="http://schemas.microsoft.com/office/powerpoint/2010/main" val="277103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13134146"/>
              </p:ext>
            </p:extLst>
          </p:nvPr>
        </p:nvGraphicFramePr>
        <p:xfrm>
          <a:off x="609600" y="228600"/>
          <a:ext cx="7924801" cy="6185987"/>
        </p:xfrm>
        <a:graphic>
          <a:graphicData uri="http://schemas.openxmlformats.org/drawingml/2006/table">
            <a:tbl>
              <a:tblPr firstRow="1" bandRow="1">
                <a:tableStyleId>{5C22544A-7EE6-4342-B048-85BDC9FD1C3A}</a:tableStyleId>
              </a:tblPr>
              <a:tblGrid>
                <a:gridCol w="3116797"/>
                <a:gridCol w="2404002"/>
                <a:gridCol w="2404002"/>
              </a:tblGrid>
              <a:tr h="586247">
                <a:tc>
                  <a:txBody>
                    <a:bodyPr/>
                    <a:lstStyle/>
                    <a:p>
                      <a:r>
                        <a:rPr lang="en-US" dirty="0" smtClean="0"/>
                        <a:t>Type of Activity</a:t>
                      </a:r>
                      <a:r>
                        <a:rPr lang="en-US" baseline="0" dirty="0" smtClean="0"/>
                        <a:t> </a:t>
                      </a:r>
                      <a:endParaRPr lang="en-US" dirty="0"/>
                    </a:p>
                  </a:txBody>
                  <a:tcPr/>
                </a:tc>
                <a:tc>
                  <a:txBody>
                    <a:bodyPr/>
                    <a:lstStyle/>
                    <a:p>
                      <a:r>
                        <a:rPr lang="en-US" dirty="0" smtClean="0"/>
                        <a:t>Generic Value</a:t>
                      </a:r>
                      <a:r>
                        <a:rPr lang="en-US" baseline="0" dirty="0" smtClean="0"/>
                        <a:t> Chain Level </a:t>
                      </a:r>
                      <a:endParaRPr lang="en-US" dirty="0"/>
                    </a:p>
                  </a:txBody>
                  <a:tcPr/>
                </a:tc>
                <a:tc>
                  <a:txBody>
                    <a:bodyPr/>
                    <a:lstStyle/>
                    <a:p>
                      <a:r>
                        <a:rPr lang="en-US" dirty="0" smtClean="0"/>
                        <a:t>Illustrative examples</a:t>
                      </a:r>
                      <a:endParaRPr lang="en-US" dirty="0"/>
                    </a:p>
                  </a:txBody>
                  <a:tcPr/>
                </a:tc>
              </a:tr>
              <a:tr h="977079">
                <a:tc>
                  <a:txBody>
                    <a:bodyPr/>
                    <a:lstStyle/>
                    <a:p>
                      <a:r>
                        <a:rPr lang="en-US" sz="1600" dirty="0" smtClean="0"/>
                        <a:t>Primary Activities </a:t>
                      </a:r>
                      <a:endParaRPr lang="en-US" sz="1600" dirty="0"/>
                    </a:p>
                  </a:txBody>
                  <a:tcPr/>
                </a:tc>
                <a:tc>
                  <a:txBody>
                    <a:bodyPr/>
                    <a:lstStyle/>
                    <a:p>
                      <a:r>
                        <a:rPr lang="en-US" sz="1600" dirty="0" smtClean="0"/>
                        <a:t>Inbound Logistics</a:t>
                      </a:r>
                      <a:endParaRPr lang="en-US" sz="1600" dirty="0"/>
                    </a:p>
                  </a:txBody>
                  <a:tcPr/>
                </a:tc>
                <a:tc>
                  <a:txBody>
                    <a:bodyPr/>
                    <a:lstStyle/>
                    <a:p>
                      <a:r>
                        <a:rPr lang="en-US" sz="1600" dirty="0" smtClean="0"/>
                        <a:t>Purchasing,</a:t>
                      </a:r>
                      <a:r>
                        <a:rPr lang="en-US" sz="1600" baseline="0" dirty="0" smtClean="0"/>
                        <a:t> </a:t>
                      </a:r>
                      <a:r>
                        <a:rPr lang="en-US" sz="1600" dirty="0" smtClean="0"/>
                        <a:t>Supply Chain Management, Component Manufacture</a:t>
                      </a:r>
                      <a:r>
                        <a:rPr lang="en-US" sz="1600" baseline="0" dirty="0" smtClean="0"/>
                        <a:t> </a:t>
                      </a:r>
                      <a:endParaRPr lang="en-US" sz="1600" dirty="0"/>
                    </a:p>
                  </a:txBody>
                  <a:tcPr/>
                </a:tc>
              </a:tr>
              <a:tr h="768800">
                <a:tc>
                  <a:txBody>
                    <a:bodyPr/>
                    <a:lstStyle/>
                    <a:p>
                      <a:endParaRPr lang="en-US" sz="1600" dirty="0"/>
                    </a:p>
                  </a:txBody>
                  <a:tcPr/>
                </a:tc>
                <a:tc>
                  <a:txBody>
                    <a:bodyPr/>
                    <a:lstStyle/>
                    <a:p>
                      <a:r>
                        <a:rPr lang="en-US" sz="1600" dirty="0" smtClean="0"/>
                        <a:t>Marketing &amp; Sales</a:t>
                      </a:r>
                      <a:endParaRPr lang="en-US" sz="1600" dirty="0"/>
                    </a:p>
                  </a:txBody>
                  <a:tcPr/>
                </a:tc>
                <a:tc>
                  <a:txBody>
                    <a:bodyPr/>
                    <a:lstStyle/>
                    <a:p>
                      <a:r>
                        <a:rPr lang="en-US" sz="1600" dirty="0" smtClean="0"/>
                        <a:t>Market Research,</a:t>
                      </a:r>
                      <a:r>
                        <a:rPr lang="en-US" sz="1600" baseline="0" dirty="0" smtClean="0"/>
                        <a:t> Advertising, Pricing </a:t>
                      </a:r>
                      <a:endParaRPr lang="en-US" sz="1600" dirty="0"/>
                    </a:p>
                  </a:txBody>
                  <a:tcPr/>
                </a:tc>
              </a:tr>
              <a:tr h="753747">
                <a:tc>
                  <a:txBody>
                    <a:bodyPr/>
                    <a:lstStyle/>
                    <a:p>
                      <a:endParaRPr lang="en-US" sz="1600"/>
                    </a:p>
                  </a:txBody>
                  <a:tcPr/>
                </a:tc>
                <a:tc>
                  <a:txBody>
                    <a:bodyPr/>
                    <a:lstStyle/>
                    <a:p>
                      <a:r>
                        <a:rPr lang="en-US" sz="1600" dirty="0" smtClean="0"/>
                        <a:t>Service</a:t>
                      </a:r>
                      <a:r>
                        <a:rPr lang="en-US" sz="1600" baseline="0" dirty="0" smtClean="0"/>
                        <a:t> </a:t>
                      </a:r>
                      <a:endParaRPr lang="en-US" sz="1600" dirty="0"/>
                    </a:p>
                  </a:txBody>
                  <a:tcPr/>
                </a:tc>
                <a:tc>
                  <a:txBody>
                    <a:bodyPr/>
                    <a:lstStyle/>
                    <a:p>
                      <a:r>
                        <a:rPr lang="en-US" sz="1600" dirty="0" smtClean="0"/>
                        <a:t>Warranty,</a:t>
                      </a:r>
                      <a:r>
                        <a:rPr lang="en-US" sz="1600" baseline="0" dirty="0" smtClean="0"/>
                        <a:t> phone servicing arrangement </a:t>
                      </a:r>
                      <a:endParaRPr lang="en-US" sz="1600" dirty="0"/>
                    </a:p>
                  </a:txBody>
                  <a:tcPr/>
                </a:tc>
              </a:tr>
              <a:tr h="1200411">
                <a:tc>
                  <a:txBody>
                    <a:bodyPr/>
                    <a:lstStyle/>
                    <a:p>
                      <a:r>
                        <a:rPr lang="en-US" sz="1600" dirty="0" smtClean="0"/>
                        <a:t>Support Activities</a:t>
                      </a:r>
                      <a:r>
                        <a:rPr lang="en-US" sz="1600" baseline="0" dirty="0" smtClean="0"/>
                        <a:t> </a:t>
                      </a:r>
                      <a:endParaRPr lang="en-US" sz="1600" dirty="0"/>
                    </a:p>
                  </a:txBody>
                  <a:tcPr/>
                </a:tc>
                <a:tc>
                  <a:txBody>
                    <a:bodyPr/>
                    <a:lstStyle/>
                    <a:p>
                      <a:r>
                        <a:rPr lang="en-US" sz="1600" dirty="0" smtClean="0"/>
                        <a:t>Infrastructure</a:t>
                      </a:r>
                      <a:endParaRPr lang="en-US" sz="1600" dirty="0"/>
                    </a:p>
                  </a:txBody>
                  <a:tcPr/>
                </a:tc>
                <a:tc>
                  <a:txBody>
                    <a:bodyPr/>
                    <a:lstStyle/>
                    <a:p>
                      <a:r>
                        <a:rPr lang="en-US" sz="1600" dirty="0" smtClean="0"/>
                        <a:t>Global Communications, Risk Management, Customer Focus Approach </a:t>
                      </a:r>
                      <a:endParaRPr lang="en-US" sz="1600" dirty="0"/>
                    </a:p>
                  </a:txBody>
                  <a:tcPr/>
                </a:tc>
              </a:tr>
              <a:tr h="768800">
                <a:tc>
                  <a:txBody>
                    <a:bodyPr/>
                    <a:lstStyle/>
                    <a:p>
                      <a:endParaRPr lang="en-US" sz="1600"/>
                    </a:p>
                  </a:txBody>
                  <a:tcPr/>
                </a:tc>
                <a:tc>
                  <a:txBody>
                    <a:bodyPr/>
                    <a:lstStyle/>
                    <a:p>
                      <a:r>
                        <a:rPr lang="en-US" sz="1600" dirty="0" smtClean="0"/>
                        <a:t>Human Resource Management </a:t>
                      </a:r>
                      <a:endParaRPr lang="en-US" sz="1600" dirty="0"/>
                    </a:p>
                  </a:txBody>
                  <a:tcPr/>
                </a:tc>
                <a:tc>
                  <a:txBody>
                    <a:bodyPr/>
                    <a:lstStyle/>
                    <a:p>
                      <a:r>
                        <a:rPr lang="en-US" sz="1600" dirty="0" smtClean="0"/>
                        <a:t>Training&amp;</a:t>
                      </a:r>
                      <a:r>
                        <a:rPr lang="en-US" sz="1600" baseline="0" dirty="0" smtClean="0"/>
                        <a:t> Skills Development, Staff Recruitment</a:t>
                      </a:r>
                      <a:endParaRPr lang="en-US" sz="1600" dirty="0"/>
                    </a:p>
                  </a:txBody>
                  <a:tcPr/>
                </a:tc>
              </a:tr>
              <a:tr h="753747">
                <a:tc>
                  <a:txBody>
                    <a:bodyPr/>
                    <a:lstStyle/>
                    <a:p>
                      <a:endParaRPr lang="en-US" sz="1600" dirty="0"/>
                    </a:p>
                  </a:txBody>
                  <a:tcPr/>
                </a:tc>
                <a:tc>
                  <a:txBody>
                    <a:bodyPr/>
                    <a:lstStyle/>
                    <a:p>
                      <a:r>
                        <a:rPr lang="en-US" sz="1600" dirty="0" smtClean="0"/>
                        <a:t>Technology Development </a:t>
                      </a:r>
                      <a:endParaRPr lang="en-US" sz="1600" dirty="0"/>
                    </a:p>
                  </a:txBody>
                  <a:tcPr/>
                </a:tc>
                <a:tc>
                  <a:txBody>
                    <a:bodyPr/>
                    <a:lstStyle/>
                    <a:p>
                      <a:r>
                        <a:rPr lang="en-US" sz="1600" dirty="0" smtClean="0"/>
                        <a:t>Technology managed design &amp; manufacturing</a:t>
                      </a:r>
                      <a:r>
                        <a:rPr lang="en-US" sz="1600" baseline="0" dirty="0" smtClean="0"/>
                        <a:t> </a:t>
                      </a:r>
                      <a:endParaRPr lang="en-US" sz="1600" dirty="0"/>
                    </a:p>
                  </a:txBody>
                  <a:tcPr/>
                </a:tc>
              </a:tr>
            </a:tbl>
          </a:graphicData>
        </a:graphic>
      </p:graphicFrame>
    </p:spTree>
    <p:extLst>
      <p:ext uri="{BB962C8B-B14F-4D97-AF65-F5344CB8AC3E}">
        <p14:creationId xmlns:p14="http://schemas.microsoft.com/office/powerpoint/2010/main" val="367265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400" dirty="0" smtClean="0"/>
              <a:t>Organizational Capability – Requires the efforts of various individuals to be integrated with one another and with capital equipment, technology and other resources.</a:t>
            </a:r>
          </a:p>
          <a:p>
            <a:endParaRPr lang="en-US" sz="2400" dirty="0" smtClean="0"/>
          </a:p>
          <a:p>
            <a:r>
              <a:rPr lang="en-US" sz="2400" dirty="0" smtClean="0"/>
              <a:t>Organizational Process – The sequences that comprise organizational processes can be mapped using a flowchart</a:t>
            </a:r>
          </a:p>
          <a:p>
            <a:endParaRPr lang="en-US" sz="2400" dirty="0" smtClean="0"/>
          </a:p>
          <a:p>
            <a:r>
              <a:rPr lang="en-US" sz="2400" dirty="0" err="1" smtClean="0"/>
              <a:t>Routinisation</a:t>
            </a:r>
            <a:r>
              <a:rPr lang="en-US" sz="2400" dirty="0" smtClean="0"/>
              <a:t> – Is an essential step translating directions and operating practices into capabilities –only by becoming routine do processes become efficient and reliable</a:t>
            </a:r>
            <a:endParaRPr lang="en-US" sz="2400" dirty="0"/>
          </a:p>
        </p:txBody>
      </p:sp>
      <p:sp>
        <p:nvSpPr>
          <p:cNvPr id="2" name="Title 1"/>
          <p:cNvSpPr>
            <a:spLocks noGrp="1"/>
          </p:cNvSpPr>
          <p:nvPr>
            <p:ph type="title"/>
          </p:nvPr>
        </p:nvSpPr>
        <p:spPr/>
        <p:txBody>
          <a:bodyPr/>
          <a:lstStyle/>
          <a:p>
            <a:r>
              <a:rPr lang="en-US" dirty="0" smtClean="0"/>
              <a:t>The Nature of Capability </a:t>
            </a:r>
            <a:endParaRPr lang="en-US" dirty="0"/>
          </a:p>
        </p:txBody>
      </p:sp>
    </p:spTree>
    <p:extLst>
      <p:ext uri="{BB962C8B-B14F-4D97-AF65-F5344CB8AC3E}">
        <p14:creationId xmlns:p14="http://schemas.microsoft.com/office/powerpoint/2010/main" val="2767075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Appraising Resources and Capabilities</a:t>
            </a:r>
            <a:endParaRPr lang="en-US" dirty="0"/>
          </a:p>
        </p:txBody>
      </p:sp>
      <p:pic>
        <p:nvPicPr>
          <p:cNvPr id="1026" name="Picture 2" descr="http://o.quizlet.com/ubYpXG1vH0HVTwoxb6kWZ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00200"/>
            <a:ext cx="6553200" cy="43961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790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Scarcity – If a resource or capability is widely available within the industry, then it may be essential to compete, but it will not be a sufficient basis for competitive advantage</a:t>
            </a:r>
          </a:p>
          <a:p>
            <a:endParaRPr lang="en-US" sz="2400" dirty="0" smtClean="0"/>
          </a:p>
          <a:p>
            <a:r>
              <a:rPr lang="en-US" sz="2400" dirty="0" smtClean="0"/>
              <a:t>Relevance – A resource or capability must be relevant to the key success factors in the market. </a:t>
            </a:r>
            <a:endParaRPr lang="en-US" sz="2400" dirty="0"/>
          </a:p>
        </p:txBody>
      </p:sp>
      <p:sp>
        <p:nvSpPr>
          <p:cNvPr id="2" name="Title 1"/>
          <p:cNvSpPr>
            <a:spLocks noGrp="1"/>
          </p:cNvSpPr>
          <p:nvPr>
            <p:ph type="title"/>
          </p:nvPr>
        </p:nvSpPr>
        <p:spPr/>
        <p:txBody>
          <a:bodyPr>
            <a:normAutofit fontScale="90000"/>
          </a:bodyPr>
          <a:lstStyle/>
          <a:p>
            <a:r>
              <a:rPr lang="en-US" dirty="0" smtClean="0"/>
              <a:t>Establishing Competitive Advantage</a:t>
            </a:r>
            <a:endParaRPr lang="en-US" dirty="0"/>
          </a:p>
        </p:txBody>
      </p:sp>
    </p:spTree>
    <p:extLst>
      <p:ext uri="{BB962C8B-B14F-4D97-AF65-F5344CB8AC3E}">
        <p14:creationId xmlns:p14="http://schemas.microsoft.com/office/powerpoint/2010/main" val="370905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shift our focus from the external environment to </a:t>
            </a:r>
            <a:r>
              <a:rPr lang="en-US" smtClean="0"/>
              <a:t>the internal </a:t>
            </a:r>
            <a:r>
              <a:rPr lang="en-US" dirty="0" smtClean="0"/>
              <a:t>environment. We look within the firm and concentrate our attention on the resources and capabilities that firms possess. </a:t>
            </a:r>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Durability – Some resources are more durable than others and therefore are a more secure basis for competitive advantage</a:t>
            </a:r>
          </a:p>
          <a:p>
            <a:endParaRPr lang="en-US" sz="2400" dirty="0" smtClean="0"/>
          </a:p>
          <a:p>
            <a:r>
              <a:rPr lang="en-US" sz="2400" dirty="0" smtClean="0"/>
              <a:t>Transferability – The simplest means of acquiring the resources and capabilities necessary for imitating another firm’s strategy is to buy them</a:t>
            </a:r>
          </a:p>
          <a:p>
            <a:pPr marL="0" indent="0">
              <a:buNone/>
            </a:pPr>
            <a:endParaRPr lang="en-US" sz="2400" dirty="0" smtClean="0"/>
          </a:p>
          <a:p>
            <a:r>
              <a:rPr lang="en-US" sz="2400" dirty="0" smtClean="0"/>
              <a:t>Replicability – If a firm cannot buy a resource or capability, it must build it.  </a:t>
            </a:r>
            <a:endParaRPr lang="en-US" sz="2400" dirty="0"/>
          </a:p>
        </p:txBody>
      </p:sp>
      <p:sp>
        <p:nvSpPr>
          <p:cNvPr id="2" name="Title 1"/>
          <p:cNvSpPr>
            <a:spLocks noGrp="1"/>
          </p:cNvSpPr>
          <p:nvPr>
            <p:ph type="title"/>
          </p:nvPr>
        </p:nvSpPr>
        <p:spPr/>
        <p:txBody>
          <a:bodyPr>
            <a:normAutofit fontScale="90000"/>
          </a:bodyPr>
          <a:lstStyle/>
          <a:p>
            <a:r>
              <a:rPr lang="en-US" dirty="0" smtClean="0"/>
              <a:t>Sustaining Competitive Advantage</a:t>
            </a:r>
            <a:endParaRPr lang="en-US" dirty="0"/>
          </a:p>
        </p:txBody>
      </p:sp>
    </p:spTree>
    <p:extLst>
      <p:ext uri="{BB962C8B-B14F-4D97-AF65-F5344CB8AC3E}">
        <p14:creationId xmlns:p14="http://schemas.microsoft.com/office/powerpoint/2010/main" val="184264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400" dirty="0" smtClean="0"/>
              <a:t>Property rights – The less defined, the greater the importance of relative bargaining power in determining the division of returns between the firm and its individual members.</a:t>
            </a:r>
          </a:p>
          <a:p>
            <a:endParaRPr lang="en-US" sz="2400" dirty="0" smtClean="0"/>
          </a:p>
          <a:p>
            <a:r>
              <a:rPr lang="en-US" sz="2400" dirty="0" smtClean="0"/>
              <a:t>Relative bargaining power – The more closely  an organizational capability is identified with expertise of individual employees and the more effective those employees are at deploying their bargaining power. </a:t>
            </a:r>
          </a:p>
          <a:p>
            <a:endParaRPr lang="en-US" sz="2400" dirty="0" smtClean="0"/>
          </a:p>
          <a:p>
            <a:r>
              <a:rPr lang="en-US" sz="2400" dirty="0" err="1" smtClean="0"/>
              <a:t>Embeddedness</a:t>
            </a:r>
            <a:r>
              <a:rPr lang="en-US" sz="2400" dirty="0" smtClean="0"/>
              <a:t> – The degree to which economic activity is constrained by non-economic institutions.</a:t>
            </a:r>
            <a:endParaRPr lang="en-US" sz="2400" dirty="0"/>
          </a:p>
        </p:txBody>
      </p:sp>
      <p:sp>
        <p:nvSpPr>
          <p:cNvPr id="2" name="Title 1"/>
          <p:cNvSpPr>
            <a:spLocks noGrp="1"/>
          </p:cNvSpPr>
          <p:nvPr>
            <p:ph type="title"/>
          </p:nvPr>
        </p:nvSpPr>
        <p:spPr/>
        <p:txBody>
          <a:bodyPr>
            <a:normAutofit fontScale="90000"/>
          </a:bodyPr>
          <a:lstStyle/>
          <a:p>
            <a:r>
              <a:rPr lang="en-US" dirty="0" smtClean="0"/>
              <a:t>Appropriating The Returns To Competitive Advantage</a:t>
            </a:r>
            <a:endParaRPr lang="en-US" dirty="0"/>
          </a:p>
        </p:txBody>
      </p:sp>
    </p:spTree>
    <p:extLst>
      <p:ext uri="{BB962C8B-B14F-4D97-AF65-F5344CB8AC3E}">
        <p14:creationId xmlns:p14="http://schemas.microsoft.com/office/powerpoint/2010/main" val="3884064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Step 1: Identify the key resources and capabilities </a:t>
            </a:r>
          </a:p>
          <a:p>
            <a:r>
              <a:rPr lang="en-US" dirty="0" smtClean="0"/>
              <a:t>Step 2: Appraising resources and capabilities</a:t>
            </a:r>
          </a:p>
          <a:p>
            <a:r>
              <a:rPr lang="en-US" dirty="0" smtClean="0"/>
              <a:t> Step 3: Developing strategy implications </a:t>
            </a:r>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Putting resource and capability analysis to work: A practice guide </a:t>
            </a:r>
            <a:endParaRPr lang="en-US" dirty="0"/>
          </a:p>
        </p:txBody>
      </p:sp>
    </p:spTree>
    <p:extLst>
      <p:ext uri="{BB962C8B-B14F-4D97-AF65-F5344CB8AC3E}">
        <p14:creationId xmlns:p14="http://schemas.microsoft.com/office/powerpoint/2010/main" val="225298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What factors determine why some firms in an industry are more successful than others. </a:t>
            </a:r>
          </a:p>
          <a:p>
            <a:r>
              <a:rPr lang="en-US" dirty="0"/>
              <a:t> </a:t>
            </a:r>
            <a:r>
              <a:rPr lang="en-US" dirty="0" smtClean="0"/>
              <a:t>AT&amp;T key success factors:</a:t>
            </a:r>
          </a:p>
          <a:p>
            <a:pPr lvl="1"/>
            <a:r>
              <a:rPr lang="en-US" dirty="0" smtClean="0"/>
              <a:t>Loyal customers</a:t>
            </a:r>
          </a:p>
          <a:p>
            <a:pPr lvl="1"/>
            <a:r>
              <a:rPr lang="en-US" dirty="0" smtClean="0"/>
              <a:t>Faster speed </a:t>
            </a:r>
          </a:p>
          <a:p>
            <a:pPr lvl="1"/>
            <a:r>
              <a:rPr lang="en-US" dirty="0" smtClean="0"/>
              <a:t>Offer a variety of plans and pricing options </a:t>
            </a:r>
          </a:p>
          <a:p>
            <a:endParaRPr lang="en-US" dirty="0"/>
          </a:p>
        </p:txBody>
      </p:sp>
      <p:sp>
        <p:nvSpPr>
          <p:cNvPr id="4" name="Title 3"/>
          <p:cNvSpPr>
            <a:spLocks noGrp="1"/>
          </p:cNvSpPr>
          <p:nvPr>
            <p:ph type="title"/>
          </p:nvPr>
        </p:nvSpPr>
        <p:spPr/>
        <p:txBody>
          <a:bodyPr>
            <a:normAutofit fontScale="90000"/>
          </a:bodyPr>
          <a:lstStyle/>
          <a:p>
            <a:r>
              <a:rPr lang="en-US" dirty="0" smtClean="0"/>
              <a:t>Step 1: Identify the key resources and capabilities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298092"/>
            <a:ext cx="3124200" cy="2026508"/>
          </a:xfrm>
          <a:prstGeom prst="rect">
            <a:avLst/>
          </a:prstGeom>
        </p:spPr>
      </p:pic>
    </p:spTree>
    <p:extLst>
      <p:ext uri="{BB962C8B-B14F-4D97-AF65-F5344CB8AC3E}">
        <p14:creationId xmlns:p14="http://schemas.microsoft.com/office/powerpoint/2010/main" val="971816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capabilities and resources do these key success factors imply? </a:t>
            </a:r>
          </a:p>
          <a:p>
            <a:pPr lvl="1"/>
            <a:r>
              <a:rPr lang="en-US" dirty="0" smtClean="0"/>
              <a:t>Sales </a:t>
            </a:r>
          </a:p>
          <a:p>
            <a:pPr lvl="1"/>
            <a:r>
              <a:rPr lang="en-US" dirty="0" smtClean="0"/>
              <a:t>Marketing  </a:t>
            </a:r>
          </a:p>
          <a:p>
            <a:pPr lvl="1"/>
            <a:r>
              <a:rPr lang="en-US" dirty="0" smtClean="0"/>
              <a:t>Brand strength </a:t>
            </a:r>
          </a:p>
          <a:p>
            <a:pPr lvl="1"/>
            <a:r>
              <a:rPr lang="en-US" dirty="0" smtClean="0"/>
              <a:t>Effective supply chain management </a:t>
            </a:r>
          </a:p>
          <a:p>
            <a:pPr lvl="1"/>
            <a:endParaRPr lang="en-US" dirty="0" smtClean="0"/>
          </a:p>
          <a:p>
            <a:pPr lvl="1"/>
            <a:endParaRPr lang="en-US" dirty="0"/>
          </a:p>
        </p:txBody>
      </p:sp>
      <p:sp>
        <p:nvSpPr>
          <p:cNvPr id="2" name="Title 1"/>
          <p:cNvSpPr>
            <a:spLocks noGrp="1"/>
          </p:cNvSpPr>
          <p:nvPr>
            <p:ph type="title"/>
          </p:nvPr>
        </p:nvSpPr>
        <p:spPr/>
        <p:txBody>
          <a:bodyPr>
            <a:normAutofit fontScale="90000"/>
          </a:bodyPr>
          <a:lstStyle/>
          <a:p>
            <a:r>
              <a:rPr lang="en-US" dirty="0" smtClean="0"/>
              <a:t>Step 1: Identify the key resources and capabilities cont.</a:t>
            </a:r>
            <a:endParaRPr lang="en-US" dirty="0"/>
          </a:p>
        </p:txBody>
      </p:sp>
    </p:spTree>
    <p:extLst>
      <p:ext uri="{BB962C8B-B14F-4D97-AF65-F5344CB8AC3E}">
        <p14:creationId xmlns:p14="http://schemas.microsoft.com/office/powerpoint/2010/main" val="416221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Appraising resources and capabilities is not about data, its about insight and understanding</a:t>
            </a:r>
          </a:p>
          <a:p>
            <a:r>
              <a:rPr lang="en-US" dirty="0" smtClean="0"/>
              <a:t>Two key criteria: </a:t>
            </a:r>
          </a:p>
          <a:p>
            <a:pPr lvl="1"/>
            <a:r>
              <a:rPr lang="en-US" dirty="0" smtClean="0"/>
              <a:t>Importance: which resources and capabilities are most important in conferring sustainable competitive advantage</a:t>
            </a:r>
          </a:p>
          <a:p>
            <a:pPr lvl="1"/>
            <a:r>
              <a:rPr lang="en-US" dirty="0" smtClean="0"/>
              <a:t>Assessing relative strengths: The firms strengths and weaknesses as compared to its competitors</a:t>
            </a:r>
            <a:endParaRPr lang="en-US" dirty="0"/>
          </a:p>
        </p:txBody>
      </p:sp>
      <p:sp>
        <p:nvSpPr>
          <p:cNvPr id="2" name="Title 1"/>
          <p:cNvSpPr>
            <a:spLocks noGrp="1"/>
          </p:cNvSpPr>
          <p:nvPr>
            <p:ph type="title"/>
          </p:nvPr>
        </p:nvSpPr>
        <p:spPr/>
        <p:txBody>
          <a:bodyPr>
            <a:normAutofit fontScale="90000"/>
          </a:bodyPr>
          <a:lstStyle/>
          <a:p>
            <a:r>
              <a:rPr lang="en-US" dirty="0" smtClean="0"/>
              <a:t>Step 2: Appraising resources and capabilities </a:t>
            </a:r>
            <a:endParaRPr lang="en-US" dirty="0"/>
          </a:p>
        </p:txBody>
      </p:sp>
    </p:spTree>
    <p:extLst>
      <p:ext uri="{BB962C8B-B14F-4D97-AF65-F5344CB8AC3E}">
        <p14:creationId xmlns:p14="http://schemas.microsoft.com/office/powerpoint/2010/main" val="701232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Benchmarking: the process of comparing one’s business processes and performance to industry best practices from other companies</a:t>
            </a:r>
          </a:p>
          <a:p>
            <a:pPr lvl="1"/>
            <a:r>
              <a:rPr lang="en-US" dirty="0" smtClean="0"/>
              <a:t>Determine what and where improvements are needed</a:t>
            </a:r>
          </a:p>
          <a:p>
            <a:pPr lvl="1"/>
            <a:r>
              <a:rPr lang="en-US" dirty="0" smtClean="0"/>
              <a:t>Analyze how other organizations achieve their high performance levels</a:t>
            </a:r>
          </a:p>
          <a:p>
            <a:pPr lvl="1"/>
            <a:r>
              <a:rPr lang="en-US" dirty="0" smtClean="0"/>
              <a:t>Use information to improve their performance</a:t>
            </a:r>
          </a:p>
          <a:p>
            <a:pPr lvl="1"/>
            <a:r>
              <a:rPr lang="en-US" dirty="0" smtClean="0"/>
              <a:t>Importance </a:t>
            </a:r>
            <a:r>
              <a:rPr lang="en-US" dirty="0"/>
              <a:t>and relative strength within a company will help us determine what the key strengths and weaknesses are </a:t>
            </a:r>
          </a:p>
          <a:p>
            <a:pPr marL="342900" lvl="1" indent="0">
              <a:buNone/>
            </a:pPr>
            <a:endParaRPr lang="en-US" dirty="0" smtClean="0"/>
          </a:p>
        </p:txBody>
      </p:sp>
      <p:sp>
        <p:nvSpPr>
          <p:cNvPr id="2" name="Title 1"/>
          <p:cNvSpPr>
            <a:spLocks noGrp="1"/>
          </p:cNvSpPr>
          <p:nvPr>
            <p:ph type="title"/>
          </p:nvPr>
        </p:nvSpPr>
        <p:spPr/>
        <p:txBody>
          <a:bodyPr>
            <a:normAutofit fontScale="90000"/>
          </a:bodyPr>
          <a:lstStyle/>
          <a:p>
            <a:r>
              <a:rPr lang="en-US" dirty="0" smtClean="0"/>
              <a:t>Step 2: Appraising resources and capabilities cont.</a:t>
            </a:r>
            <a:endParaRPr lang="en-US" dirty="0"/>
          </a:p>
        </p:txBody>
      </p:sp>
    </p:spTree>
    <p:extLst>
      <p:ext uri="{BB962C8B-B14F-4D97-AF65-F5344CB8AC3E}">
        <p14:creationId xmlns:p14="http://schemas.microsoft.com/office/powerpoint/2010/main" val="2899786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Exploiting key strengths: Key task is to formulate a strategy to ensure that these resources are deployed to the greatest effect</a:t>
            </a:r>
          </a:p>
          <a:p>
            <a:r>
              <a:rPr lang="en-US" dirty="0" smtClean="0"/>
              <a:t>Managing key weaknesses: Key function is to outsource </a:t>
            </a:r>
          </a:p>
          <a:p>
            <a:r>
              <a:rPr lang="en-US" dirty="0" smtClean="0"/>
              <a:t>What about superfluous strengths? </a:t>
            </a:r>
            <a:endParaRPr lang="en-US" dirty="0"/>
          </a:p>
          <a:p>
            <a:pPr lvl="1"/>
            <a:r>
              <a:rPr lang="en-US" dirty="0" smtClean="0"/>
              <a:t>Lower the level of investment from these resources and capabilities </a:t>
            </a:r>
          </a:p>
          <a:p>
            <a:endParaRPr lang="en-US" dirty="0"/>
          </a:p>
        </p:txBody>
      </p:sp>
      <p:sp>
        <p:nvSpPr>
          <p:cNvPr id="2" name="Title 1"/>
          <p:cNvSpPr>
            <a:spLocks noGrp="1"/>
          </p:cNvSpPr>
          <p:nvPr>
            <p:ph type="title"/>
          </p:nvPr>
        </p:nvSpPr>
        <p:spPr/>
        <p:txBody>
          <a:bodyPr>
            <a:normAutofit fontScale="90000"/>
          </a:bodyPr>
          <a:lstStyle/>
          <a:p>
            <a:r>
              <a:rPr lang="en-US" dirty="0" smtClean="0"/>
              <a:t>Step 3: Developing strategy implications </a:t>
            </a:r>
            <a:endParaRPr lang="en-US" dirty="0"/>
          </a:p>
        </p:txBody>
      </p:sp>
    </p:spTree>
    <p:extLst>
      <p:ext uri="{BB962C8B-B14F-4D97-AF65-F5344CB8AC3E}">
        <p14:creationId xmlns:p14="http://schemas.microsoft.com/office/powerpoint/2010/main" val="45521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914400" lvl="1" indent="-457200" algn="l">
              <a:buFont typeface="Wingdings 3" panose="05040102010807070707" pitchFamily="18" charset="2"/>
              <a:buChar char=""/>
            </a:pPr>
            <a:r>
              <a:rPr lang="en-US" dirty="0" smtClean="0"/>
              <a:t>Managers generally know about acquiring resources </a:t>
            </a:r>
          </a:p>
          <a:p>
            <a:pPr marL="1371600" lvl="2" indent="-457200" algn="l">
              <a:buClr>
                <a:schemeClr val="bg2">
                  <a:lumMod val="50000"/>
                </a:schemeClr>
              </a:buClr>
              <a:buFont typeface="Verdana" panose="020B0604030504040204" pitchFamily="34" charset="0"/>
              <a:buChar char="◦"/>
            </a:pPr>
            <a:r>
              <a:rPr lang="en-US" dirty="0" smtClean="0"/>
              <a:t>Tangible</a:t>
            </a:r>
          </a:p>
          <a:p>
            <a:pPr marL="1371600" lvl="2" indent="-457200" algn="l">
              <a:buClr>
                <a:schemeClr val="accent1"/>
              </a:buClr>
              <a:buFont typeface="Verdana" panose="020B0604030504040204" pitchFamily="34" charset="0"/>
              <a:buChar char="◦"/>
            </a:pPr>
            <a:r>
              <a:rPr lang="en-US" dirty="0" smtClean="0"/>
              <a:t>Intangible</a:t>
            </a:r>
          </a:p>
          <a:p>
            <a:pPr marL="1371600" lvl="2" indent="-457200" algn="l">
              <a:buClr>
                <a:schemeClr val="accent1"/>
              </a:buClr>
              <a:buFont typeface="Verdana" panose="020B0604030504040204" pitchFamily="34" charset="0"/>
              <a:buChar char="◦"/>
            </a:pPr>
            <a:r>
              <a:rPr lang="en-US" dirty="0" smtClean="0"/>
              <a:t>Human</a:t>
            </a:r>
          </a:p>
          <a:p>
            <a:pPr lvl="1" algn="l"/>
            <a:endParaRPr lang="en-US" dirty="0"/>
          </a:p>
        </p:txBody>
      </p:sp>
      <p:sp>
        <p:nvSpPr>
          <p:cNvPr id="2" name="Title 1"/>
          <p:cNvSpPr>
            <a:spLocks noGrp="1"/>
          </p:cNvSpPr>
          <p:nvPr>
            <p:ph type="title"/>
          </p:nvPr>
        </p:nvSpPr>
        <p:spPr/>
        <p:txBody>
          <a:bodyPr>
            <a:normAutofit fontScale="90000"/>
          </a:bodyPr>
          <a:lstStyle/>
          <a:p>
            <a:pPr algn="l"/>
            <a:r>
              <a:rPr lang="en-US" dirty="0" smtClean="0"/>
              <a:t>Developing resources and capabilities</a:t>
            </a:r>
            <a:endParaRPr lang="en-US" dirty="0"/>
          </a:p>
        </p:txBody>
      </p:sp>
      <p:pic>
        <p:nvPicPr>
          <p:cNvPr id="1026" name="Picture 2" descr="FPO banner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1401" y="3646276"/>
            <a:ext cx="5155399" cy="2354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88339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ollywoodreporter.com/sites/default/files/imagecache/modal_800/2013/12/disney_vs_pixar_a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7620000" cy="4295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 y="381000"/>
            <a:ext cx="8229600" cy="4525963"/>
          </a:xfrm>
        </p:spPr>
        <p:txBody>
          <a:bodyPr/>
          <a:lstStyle/>
          <a:p>
            <a:pPr marL="0" lvl="1" indent="0">
              <a:buNone/>
            </a:pPr>
            <a:r>
              <a:rPr lang="en-US" dirty="0"/>
              <a:t>Help is needed linking resources and </a:t>
            </a:r>
            <a:r>
              <a:rPr lang="en-US" dirty="0" smtClean="0"/>
              <a:t>capabilities:</a:t>
            </a:r>
          </a:p>
          <a:p>
            <a:pPr lvl="1"/>
            <a:r>
              <a:rPr lang="en-US" dirty="0" smtClean="0"/>
              <a:t>GM </a:t>
            </a:r>
          </a:p>
          <a:p>
            <a:pPr lvl="2">
              <a:buClr>
                <a:schemeClr val="accent1"/>
              </a:buClr>
              <a:buFont typeface="Wingdings" panose="05000000000000000000" pitchFamily="2" charset="2"/>
              <a:buChar char="§"/>
            </a:pPr>
            <a:r>
              <a:rPr lang="en-US" dirty="0" smtClean="0"/>
              <a:t>Honda</a:t>
            </a:r>
          </a:p>
          <a:p>
            <a:pPr lvl="1"/>
            <a:r>
              <a:rPr lang="en-US" dirty="0" smtClean="0"/>
              <a:t>Walt Disney</a:t>
            </a:r>
          </a:p>
          <a:p>
            <a:pPr lvl="2">
              <a:buClr>
                <a:schemeClr val="accent1"/>
              </a:buClr>
              <a:buFont typeface="Wingdings" panose="05000000000000000000" pitchFamily="2" charset="2"/>
              <a:buChar char="§"/>
            </a:pPr>
            <a:r>
              <a:rPr lang="en-US" dirty="0" smtClean="0"/>
              <a:t>Pixar </a:t>
            </a:r>
          </a:p>
          <a:p>
            <a:pPr lvl="1"/>
            <a:r>
              <a:rPr lang="en-US" dirty="0" smtClean="0"/>
              <a:t>Ericsson and Siemens </a:t>
            </a:r>
          </a:p>
          <a:p>
            <a:pPr lvl="2">
              <a:buClr>
                <a:schemeClr val="accent1"/>
              </a:buClr>
              <a:buFont typeface="Wingdings" panose="05000000000000000000" pitchFamily="2" charset="2"/>
              <a:buChar char="§"/>
            </a:pPr>
            <a:r>
              <a:rPr lang="en-US" dirty="0" smtClean="0"/>
              <a:t>Cisco</a:t>
            </a:r>
            <a:endParaRPr lang="en-US" dirty="0"/>
          </a:p>
        </p:txBody>
      </p:sp>
    </p:spTree>
    <p:extLst>
      <p:ext uri="{BB962C8B-B14F-4D97-AF65-F5344CB8AC3E}">
        <p14:creationId xmlns:p14="http://schemas.microsoft.com/office/powerpoint/2010/main" val="262469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Appreciate the role of a firms resources and capabilities as a basis for formulating strategy</a:t>
            </a:r>
          </a:p>
          <a:p>
            <a:r>
              <a:rPr lang="en-US" dirty="0" smtClean="0"/>
              <a:t>Identify and appraise the resources and capabilities of a firm</a:t>
            </a:r>
          </a:p>
          <a:p>
            <a:r>
              <a:rPr lang="en-US" dirty="0" smtClean="0"/>
              <a:t>Evaluate the potential for a firm’s resources and capabilities to confer sustainable competitive advantage</a:t>
            </a:r>
          </a:p>
          <a:p>
            <a:r>
              <a:rPr lang="en-US" dirty="0" smtClean="0"/>
              <a:t>Use the results of resource and capability analysis to formulate strategies that exploit internal strengths while defending against internal weakness</a:t>
            </a:r>
          </a:p>
          <a:p>
            <a:r>
              <a:rPr lang="en-US" dirty="0" smtClean="0"/>
              <a:t>Identify the means through which a firm can develop its resources and capabilities</a:t>
            </a:r>
          </a:p>
          <a:p>
            <a:r>
              <a:rPr lang="en-US" dirty="0" smtClean="0"/>
              <a:t>Recognize the difficulties that managers face in developing the resources and capabilities of the organization</a:t>
            </a:r>
          </a:p>
          <a:p>
            <a:endParaRPr lang="en-US" dirty="0"/>
          </a:p>
        </p:txBody>
      </p:sp>
      <p:sp>
        <p:nvSpPr>
          <p:cNvPr id="2" name="Title 1"/>
          <p:cNvSpPr>
            <a:spLocks noGrp="1"/>
          </p:cNvSpPr>
          <p:nvPr>
            <p:ph type="title"/>
          </p:nvPr>
        </p:nvSpPr>
        <p:spPr/>
        <p:txBody>
          <a:bodyPr/>
          <a:lstStyle/>
          <a:p>
            <a:r>
              <a:rPr lang="en-US" dirty="0" smtClean="0"/>
              <a:t>Objectives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 dependency and the role of early experiences  </a:t>
            </a:r>
            <a:endParaRPr lang="en-US" dirty="0"/>
          </a:p>
        </p:txBody>
      </p:sp>
      <p:graphicFrame>
        <p:nvGraphicFramePr>
          <p:cNvPr id="5" name="Diagram 4"/>
          <p:cNvGraphicFramePr/>
          <p:nvPr>
            <p:extLst>
              <p:ext uri="{D42A27DB-BD31-4B8C-83A1-F6EECF244321}">
                <p14:modId xmlns:p14="http://schemas.microsoft.com/office/powerpoint/2010/main" val="2435842494"/>
              </p:ext>
            </p:extLst>
          </p:nvPr>
        </p:nvGraphicFramePr>
        <p:xfrm>
          <a:off x="1295400" y="1308291"/>
          <a:ext cx="66294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8595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t>The structure of organizational capability involves the coordination between the members integrating their skills with one another and other resources. </a:t>
            </a:r>
          </a:p>
          <a:p>
            <a:r>
              <a:rPr lang="en-US" sz="2800" dirty="0" smtClean="0"/>
              <a:t>Efficiency and effectiveness</a:t>
            </a:r>
          </a:p>
          <a:p>
            <a:pPr lvl="1"/>
            <a:r>
              <a:rPr lang="en-US" sz="2400" dirty="0" smtClean="0"/>
              <a:t>Organizational learning</a:t>
            </a:r>
          </a:p>
          <a:p>
            <a:pPr lvl="1"/>
            <a:r>
              <a:rPr lang="en-US" sz="2400" dirty="0" smtClean="0"/>
              <a:t>Culture</a:t>
            </a:r>
          </a:p>
        </p:txBody>
      </p:sp>
      <p:sp>
        <p:nvSpPr>
          <p:cNvPr id="2" name="Title 1"/>
          <p:cNvSpPr>
            <a:spLocks noGrp="1"/>
          </p:cNvSpPr>
          <p:nvPr>
            <p:ph type="title"/>
          </p:nvPr>
        </p:nvSpPr>
        <p:spPr/>
        <p:txBody>
          <a:bodyPr>
            <a:normAutofit fontScale="90000"/>
          </a:bodyPr>
          <a:lstStyle/>
          <a:p>
            <a:r>
              <a:rPr lang="en-US" dirty="0" smtClean="0"/>
              <a:t>The linkage between resources and capabilities </a:t>
            </a:r>
            <a:endParaRPr lang="en-US" dirty="0"/>
          </a:p>
        </p:txBody>
      </p:sp>
    </p:spTree>
    <p:extLst>
      <p:ext uri="{BB962C8B-B14F-4D97-AF65-F5344CB8AC3E}">
        <p14:creationId xmlns:p14="http://schemas.microsoft.com/office/powerpoint/2010/main" val="1469551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Core capabilities as core rigidities</a:t>
            </a:r>
          </a:p>
          <a:p>
            <a:pPr lvl="1"/>
            <a:r>
              <a:rPr lang="en-US" dirty="0" smtClean="0"/>
              <a:t>Flexibility in organizational routines</a:t>
            </a:r>
          </a:p>
          <a:p>
            <a:pPr lvl="1"/>
            <a:r>
              <a:rPr lang="en-US" dirty="0" smtClean="0"/>
              <a:t>Dynamic capability </a:t>
            </a:r>
          </a:p>
          <a:p>
            <a:pPr lvl="2">
              <a:buClr>
                <a:schemeClr val="accent1"/>
              </a:buClr>
              <a:buFont typeface="Wingdings" panose="05000000000000000000" pitchFamily="2" charset="2"/>
              <a:buChar char="§"/>
            </a:pPr>
            <a:r>
              <a:rPr lang="en-US" dirty="0" smtClean="0"/>
              <a:t>Start-up vs established firms </a:t>
            </a:r>
            <a:endParaRPr lang="en-US" dirty="0"/>
          </a:p>
        </p:txBody>
      </p:sp>
      <p:sp>
        <p:nvSpPr>
          <p:cNvPr id="2" name="Title 1"/>
          <p:cNvSpPr>
            <a:spLocks noGrp="1"/>
          </p:cNvSpPr>
          <p:nvPr>
            <p:ph type="title"/>
          </p:nvPr>
        </p:nvSpPr>
        <p:spPr/>
        <p:txBody>
          <a:bodyPr>
            <a:normAutofit fontScale="90000"/>
          </a:bodyPr>
          <a:lstStyle/>
          <a:p>
            <a:r>
              <a:rPr lang="en-US" dirty="0" smtClean="0"/>
              <a:t>Are organizational capabilities rigid or dynamic?</a:t>
            </a:r>
            <a:endParaRPr lang="en-US" dirty="0"/>
          </a:p>
        </p:txBody>
      </p:sp>
    </p:spTree>
    <p:extLst>
      <p:ext uri="{BB962C8B-B14F-4D97-AF65-F5344CB8AC3E}">
        <p14:creationId xmlns:p14="http://schemas.microsoft.com/office/powerpoint/2010/main" val="4175691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puploads.appadvice.com/wp-content/uploads/2014/05/attdirec-642x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352561"/>
            <a:ext cx="4880220" cy="30482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p:txBody>
          <a:bodyPr/>
          <a:lstStyle/>
          <a:p>
            <a:r>
              <a:rPr lang="en-US" dirty="0" smtClean="0"/>
              <a:t>Purpose</a:t>
            </a:r>
          </a:p>
          <a:p>
            <a:r>
              <a:rPr lang="en-US" dirty="0" smtClean="0"/>
              <a:t>Acquiring capabilities: </a:t>
            </a:r>
          </a:p>
          <a:p>
            <a:pPr lvl="1"/>
            <a:r>
              <a:rPr lang="en-US" dirty="0" smtClean="0"/>
              <a:t>Merger</a:t>
            </a:r>
          </a:p>
          <a:p>
            <a:pPr lvl="1"/>
            <a:r>
              <a:rPr lang="en-US" dirty="0" smtClean="0"/>
              <a:t>Acquisitions</a:t>
            </a:r>
          </a:p>
          <a:p>
            <a:pPr lvl="1"/>
            <a:r>
              <a:rPr lang="en-US" dirty="0"/>
              <a:t>A</a:t>
            </a:r>
            <a:r>
              <a:rPr lang="en-US" dirty="0" smtClean="0"/>
              <a:t>lliances </a:t>
            </a:r>
          </a:p>
          <a:p>
            <a:pPr lvl="2">
              <a:buClr>
                <a:schemeClr val="accent1"/>
              </a:buClr>
              <a:buFont typeface="Wingdings" panose="05000000000000000000" pitchFamily="2" charset="2"/>
              <a:buChar char="§"/>
            </a:pPr>
            <a:r>
              <a:rPr lang="en-US" dirty="0" smtClean="0"/>
              <a:t>Relational capability</a:t>
            </a:r>
          </a:p>
          <a:p>
            <a:pPr lvl="1"/>
            <a:endParaRPr lang="en-US" dirty="0"/>
          </a:p>
        </p:txBody>
      </p:sp>
      <p:sp>
        <p:nvSpPr>
          <p:cNvPr id="2" name="Title 1"/>
          <p:cNvSpPr>
            <a:spLocks noGrp="1"/>
          </p:cNvSpPr>
          <p:nvPr>
            <p:ph type="title"/>
          </p:nvPr>
        </p:nvSpPr>
        <p:spPr/>
        <p:txBody>
          <a:bodyPr>
            <a:normAutofit fontScale="90000"/>
          </a:bodyPr>
          <a:lstStyle/>
          <a:p>
            <a:r>
              <a:rPr lang="en-US" dirty="0" smtClean="0"/>
              <a:t>Approaches to capability development</a:t>
            </a:r>
            <a:endParaRPr lang="en-US" dirty="0"/>
          </a:p>
        </p:txBody>
      </p:sp>
    </p:spTree>
    <p:extLst>
      <p:ext uri="{BB962C8B-B14F-4D97-AF65-F5344CB8AC3E}">
        <p14:creationId xmlns:p14="http://schemas.microsoft.com/office/powerpoint/2010/main" val="2618497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Limiting the number and scope of the capabilities</a:t>
            </a:r>
          </a:p>
          <a:p>
            <a:r>
              <a:rPr lang="en-US" dirty="0" smtClean="0"/>
              <a:t>Develop and supply the products that supply the capabilities</a:t>
            </a:r>
          </a:p>
          <a:p>
            <a:endParaRPr lang="en-US" dirty="0"/>
          </a:p>
        </p:txBody>
      </p:sp>
      <p:sp>
        <p:nvSpPr>
          <p:cNvPr id="2" name="Title 1"/>
          <p:cNvSpPr>
            <a:spLocks noGrp="1"/>
          </p:cNvSpPr>
          <p:nvPr>
            <p:ph type="title"/>
          </p:nvPr>
        </p:nvSpPr>
        <p:spPr/>
        <p:txBody>
          <a:bodyPr>
            <a:normAutofit fontScale="90000"/>
          </a:bodyPr>
          <a:lstStyle/>
          <a:p>
            <a:r>
              <a:rPr lang="en-US" dirty="0" smtClean="0"/>
              <a:t>Internal development: focus and sequencing </a:t>
            </a:r>
            <a:endParaRPr lang="en-US" dirty="0"/>
          </a:p>
        </p:txBody>
      </p:sp>
    </p:spTree>
    <p:extLst>
      <p:ext uri="{BB962C8B-B14F-4D97-AF65-F5344CB8AC3E}">
        <p14:creationId xmlns:p14="http://schemas.microsoft.com/office/powerpoint/2010/main" val="2418881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Any Questions?</a:t>
            </a:r>
            <a:endParaRPr lang="en-US" dirty="0"/>
          </a:p>
        </p:txBody>
      </p:sp>
    </p:spTree>
    <p:extLst>
      <p:ext uri="{BB962C8B-B14F-4D97-AF65-F5344CB8AC3E}">
        <p14:creationId xmlns:p14="http://schemas.microsoft.com/office/powerpoint/2010/main" val="387117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Hyundai was seen as a shoddy company that provided shoddy cars</a:t>
            </a:r>
          </a:p>
          <a:p>
            <a:r>
              <a:rPr lang="en-US" dirty="0" smtClean="0"/>
              <a:t>They were the butt of many jokes but has had a remarkable example of capability over a short period of time</a:t>
            </a:r>
          </a:p>
          <a:p>
            <a:r>
              <a:rPr lang="en-US" dirty="0" smtClean="0"/>
              <a:t>They started producing cars in 1967, they assembled a Ford compact car but within 30 years it had acquired the sufficient ability to develop its own car designs launching the Accent in 1994</a:t>
            </a:r>
          </a:p>
          <a:p>
            <a:r>
              <a:rPr lang="en-US" dirty="0" smtClean="0"/>
              <a:t>They set clear goals and objectives for each phase</a:t>
            </a:r>
          </a:p>
          <a:p>
            <a:r>
              <a:rPr lang="en-US" dirty="0" smtClean="0"/>
              <a:t>Had little experience of overseas operation but saw it as an opportunity for expansion, they entered a joint venture with a domestic firm</a:t>
            </a:r>
          </a:p>
          <a:p>
            <a:r>
              <a:rPr lang="en-US" dirty="0" smtClean="0"/>
              <a:t>Established Production plants in India, USA, Europe, and China</a:t>
            </a:r>
            <a:endParaRPr lang="en-US" dirty="0"/>
          </a:p>
        </p:txBody>
      </p:sp>
      <p:sp>
        <p:nvSpPr>
          <p:cNvPr id="2" name="Title 1"/>
          <p:cNvSpPr>
            <a:spLocks noGrp="1"/>
          </p:cNvSpPr>
          <p:nvPr>
            <p:ph type="title"/>
          </p:nvPr>
        </p:nvSpPr>
        <p:spPr/>
        <p:txBody>
          <a:bodyPr/>
          <a:lstStyle/>
          <a:p>
            <a:r>
              <a:rPr lang="en-US" dirty="0" smtClean="0"/>
              <a:t>Hyundai Motor Company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Customized the car for each countries needs, thus helping differentiate what they had to offer to their different customers</a:t>
            </a:r>
          </a:p>
          <a:p>
            <a:r>
              <a:rPr lang="en-US" dirty="0" smtClean="0"/>
              <a:t>China-introduced a mid-size model in order to meet their need for an up market appearance</a:t>
            </a:r>
          </a:p>
          <a:p>
            <a:r>
              <a:rPr lang="en-US" dirty="0" smtClean="0"/>
              <a:t>India-They took their compact car but adjusted the structure and height of the car in order to meet the needs of the local road conditions</a:t>
            </a:r>
          </a:p>
          <a:p>
            <a:r>
              <a:rPr lang="en-US" dirty="0" smtClean="0"/>
              <a:t>To overcome the perception of Hyundai having poor quality vehicles Chung </a:t>
            </a:r>
            <a:r>
              <a:rPr lang="en-US" dirty="0" err="1" smtClean="0"/>
              <a:t>Mong</a:t>
            </a:r>
            <a:r>
              <a:rPr lang="en-US" dirty="0" smtClean="0"/>
              <a:t> Koo the chairman introduced 10 year/100,000 mile warranties</a:t>
            </a:r>
            <a:endParaRPr lang="en-US" dirty="0"/>
          </a:p>
        </p:txBody>
      </p:sp>
      <p:sp>
        <p:nvSpPr>
          <p:cNvPr id="2" name="Title 1"/>
          <p:cNvSpPr>
            <a:spLocks noGrp="1"/>
          </p:cNvSpPr>
          <p:nvPr>
            <p:ph type="title"/>
          </p:nvPr>
        </p:nvSpPr>
        <p:spPr/>
        <p:txBody>
          <a:bodyPr/>
          <a:lstStyle/>
          <a:p>
            <a:r>
              <a:rPr lang="en-US" dirty="0" smtClean="0"/>
              <a:t>Hyundai Motor Company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has become increasingly apparent that Competitive advantage rather than industry attractiveness is the primary source of superior profitability</a:t>
            </a:r>
          </a:p>
          <a:p>
            <a:endParaRPr lang="en-US" dirty="0"/>
          </a:p>
        </p:txBody>
      </p:sp>
      <p:sp>
        <p:nvSpPr>
          <p:cNvPr id="2" name="Title 1"/>
          <p:cNvSpPr>
            <a:spLocks noGrp="1"/>
          </p:cNvSpPr>
          <p:nvPr>
            <p:ph type="title"/>
          </p:nvPr>
        </p:nvSpPr>
        <p:spPr/>
        <p:txBody>
          <a:bodyPr>
            <a:normAutofit fontScale="90000"/>
          </a:bodyPr>
          <a:lstStyle/>
          <a:p>
            <a:r>
              <a:rPr lang="en-US" dirty="0" smtClean="0"/>
              <a:t>Role of Resources and Capabilities in Strategy Formulation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657600"/>
            <a:ext cx="6553200" cy="281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0200" y="3657600"/>
            <a:ext cx="6248400" cy="369332"/>
          </a:xfrm>
          <a:prstGeom prst="rect">
            <a:avLst/>
          </a:prstGeom>
          <a:noFill/>
        </p:spPr>
        <p:txBody>
          <a:bodyPr wrap="square" rtlCol="0">
            <a:spAutoFit/>
          </a:bodyPr>
          <a:lstStyle/>
          <a:p>
            <a:pPr algn="ctr"/>
            <a:r>
              <a:rPr lang="en-US" b="1" dirty="0" smtClean="0"/>
              <a:t>Resources</a:t>
            </a:r>
          </a:p>
        </p:txBody>
      </p:sp>
      <p:sp>
        <p:nvSpPr>
          <p:cNvPr id="4" name="TextBox 3"/>
          <p:cNvSpPr txBox="1"/>
          <p:nvPr/>
        </p:nvSpPr>
        <p:spPr>
          <a:xfrm>
            <a:off x="1600200" y="3962400"/>
            <a:ext cx="2438400" cy="2246769"/>
          </a:xfrm>
          <a:prstGeom prst="rect">
            <a:avLst/>
          </a:prstGeom>
          <a:noFill/>
        </p:spPr>
        <p:txBody>
          <a:bodyPr wrap="square" rtlCol="0">
            <a:spAutoFit/>
          </a:bodyPr>
          <a:lstStyle/>
          <a:p>
            <a:r>
              <a:rPr lang="en-US" sz="2000" b="1" dirty="0" smtClean="0"/>
              <a:t>TANGIBLE</a:t>
            </a:r>
          </a:p>
          <a:p>
            <a:pPr>
              <a:buFont typeface="Arial" pitchFamily="34" charset="0"/>
              <a:buChar char="•"/>
            </a:pPr>
            <a:r>
              <a:rPr lang="en-US" sz="2000" dirty="0" smtClean="0"/>
              <a:t> Financial ( Cash, Securities, borrowing capacity)</a:t>
            </a:r>
          </a:p>
          <a:p>
            <a:pPr>
              <a:buFont typeface="Arial" pitchFamily="34" charset="0"/>
              <a:buChar char="•"/>
            </a:pPr>
            <a:r>
              <a:rPr lang="en-US" sz="2000" dirty="0" smtClean="0"/>
              <a:t>Physical ( plant, equipment, land, mineral reserves)</a:t>
            </a:r>
            <a:endParaRPr lang="en-US" sz="2000" dirty="0"/>
          </a:p>
        </p:txBody>
      </p:sp>
      <p:sp>
        <p:nvSpPr>
          <p:cNvPr id="5" name="TextBox 4"/>
          <p:cNvSpPr txBox="1"/>
          <p:nvPr/>
        </p:nvSpPr>
        <p:spPr>
          <a:xfrm>
            <a:off x="3810000" y="3962400"/>
            <a:ext cx="2286000" cy="2031325"/>
          </a:xfrm>
          <a:prstGeom prst="rect">
            <a:avLst/>
          </a:prstGeom>
          <a:noFill/>
        </p:spPr>
        <p:txBody>
          <a:bodyPr wrap="square" rtlCol="0">
            <a:spAutoFit/>
          </a:bodyPr>
          <a:lstStyle/>
          <a:p>
            <a:r>
              <a:rPr lang="en-US" b="1" dirty="0" smtClean="0"/>
              <a:t>INTANGIBLE</a:t>
            </a:r>
          </a:p>
          <a:p>
            <a:pPr>
              <a:buFont typeface="Arial" pitchFamily="34" charset="0"/>
              <a:buChar char="•"/>
            </a:pPr>
            <a:r>
              <a:rPr lang="en-US" dirty="0" smtClean="0"/>
              <a:t> Technology (patents, copyrights, trade secrets)</a:t>
            </a:r>
          </a:p>
          <a:p>
            <a:pPr>
              <a:buFont typeface="Arial" pitchFamily="34" charset="0"/>
              <a:buChar char="•"/>
            </a:pPr>
            <a:r>
              <a:rPr lang="en-US" dirty="0" smtClean="0"/>
              <a:t>Reputation (brands, relationships)</a:t>
            </a:r>
          </a:p>
          <a:p>
            <a:pPr>
              <a:buFont typeface="Arial" pitchFamily="34" charset="0"/>
              <a:buChar char="•"/>
            </a:pPr>
            <a:r>
              <a:rPr lang="en-US" dirty="0" smtClean="0"/>
              <a:t>Culture</a:t>
            </a:r>
            <a:endParaRPr lang="en-US" dirty="0"/>
          </a:p>
        </p:txBody>
      </p:sp>
      <p:sp>
        <p:nvSpPr>
          <p:cNvPr id="6" name="TextBox 5"/>
          <p:cNvSpPr txBox="1"/>
          <p:nvPr/>
        </p:nvSpPr>
        <p:spPr>
          <a:xfrm>
            <a:off x="6096000" y="3962400"/>
            <a:ext cx="1905000" cy="1754326"/>
          </a:xfrm>
          <a:prstGeom prst="rect">
            <a:avLst/>
          </a:prstGeom>
          <a:noFill/>
        </p:spPr>
        <p:txBody>
          <a:bodyPr wrap="square" rtlCol="0">
            <a:spAutoFit/>
          </a:bodyPr>
          <a:lstStyle/>
          <a:p>
            <a:r>
              <a:rPr lang="en-US" b="1" dirty="0" smtClean="0"/>
              <a:t>HUMAN</a:t>
            </a:r>
          </a:p>
          <a:p>
            <a:pPr>
              <a:buFont typeface="Arial" pitchFamily="34" charset="0"/>
              <a:buChar char="•"/>
            </a:pPr>
            <a:r>
              <a:rPr lang="en-US" dirty="0" smtClean="0"/>
              <a:t>Skills/know-how</a:t>
            </a:r>
          </a:p>
          <a:p>
            <a:pPr>
              <a:buFont typeface="Arial" pitchFamily="34" charset="0"/>
              <a:buChar char="•"/>
            </a:pPr>
            <a:r>
              <a:rPr lang="en-US" dirty="0" smtClean="0"/>
              <a:t>Capacity for communication and collaboration</a:t>
            </a:r>
          </a:p>
          <a:p>
            <a:pPr>
              <a:buFont typeface="Arial" pitchFamily="34" charset="0"/>
              <a:buChar char="•"/>
            </a:pPr>
            <a:r>
              <a:rPr lang="en-US" dirty="0" smtClean="0"/>
              <a:t>Motivation</a:t>
            </a:r>
            <a:endParaRPr lang="en-US" dirty="0"/>
          </a:p>
        </p:txBody>
      </p:sp>
      <p:sp>
        <p:nvSpPr>
          <p:cNvPr id="7" name="Up Arrow 6"/>
          <p:cNvSpPr/>
          <p:nvPr/>
        </p:nvSpPr>
        <p:spPr>
          <a:xfrm>
            <a:off x="4343400" y="2824840"/>
            <a:ext cx="685800" cy="762000"/>
          </a:xfrm>
          <a:prstGeom prst="up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2800" y="2058847"/>
            <a:ext cx="2667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5200" y="2120540"/>
            <a:ext cx="2438400" cy="646331"/>
          </a:xfrm>
          <a:prstGeom prst="rect">
            <a:avLst/>
          </a:prstGeom>
          <a:noFill/>
        </p:spPr>
        <p:txBody>
          <a:bodyPr wrap="square" rtlCol="0">
            <a:spAutoFit/>
          </a:bodyPr>
          <a:lstStyle/>
          <a:p>
            <a:pPr algn="ctr"/>
            <a:r>
              <a:rPr lang="en-US" b="1" dirty="0" smtClean="0"/>
              <a:t>Organizational Capabilities</a:t>
            </a:r>
            <a:endParaRPr lang="en-US" b="1" dirty="0"/>
          </a:p>
        </p:txBody>
      </p:sp>
      <p:sp>
        <p:nvSpPr>
          <p:cNvPr id="10" name="Up Arrow 9"/>
          <p:cNvSpPr/>
          <p:nvPr/>
        </p:nvSpPr>
        <p:spPr>
          <a:xfrm>
            <a:off x="4360280" y="1222094"/>
            <a:ext cx="685800" cy="762000"/>
          </a:xfrm>
          <a:prstGeom prst="up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0" y="473250"/>
            <a:ext cx="2667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05200" y="600468"/>
            <a:ext cx="2362200" cy="461665"/>
          </a:xfrm>
          <a:prstGeom prst="rect">
            <a:avLst/>
          </a:prstGeom>
          <a:noFill/>
        </p:spPr>
        <p:txBody>
          <a:bodyPr wrap="square" rtlCol="0">
            <a:spAutoFit/>
          </a:bodyPr>
          <a:lstStyle/>
          <a:p>
            <a:pPr algn="ctr"/>
            <a:r>
              <a:rPr lang="en-US" sz="2400" b="1" dirty="0" smtClean="0"/>
              <a:t>Strategy</a:t>
            </a:r>
            <a:endParaRPr lang="en-US" sz="2400" b="1" dirty="0"/>
          </a:p>
        </p:txBody>
      </p:sp>
      <p:sp>
        <p:nvSpPr>
          <p:cNvPr id="13" name="Left Arrow 12"/>
          <p:cNvSpPr/>
          <p:nvPr/>
        </p:nvSpPr>
        <p:spPr>
          <a:xfrm>
            <a:off x="2667000" y="762000"/>
            <a:ext cx="609600" cy="533400"/>
          </a:xfrm>
          <a:prstGeom prst="lef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6096000" y="685800"/>
            <a:ext cx="609600" cy="533400"/>
          </a:xfrm>
          <a:prstGeom prst="lef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34200" y="533400"/>
            <a:ext cx="19812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86600" y="685800"/>
            <a:ext cx="1752600" cy="1015663"/>
          </a:xfrm>
          <a:prstGeom prst="rect">
            <a:avLst/>
          </a:prstGeom>
          <a:noFill/>
        </p:spPr>
        <p:txBody>
          <a:bodyPr wrap="square" rtlCol="0">
            <a:spAutoFit/>
          </a:bodyPr>
          <a:lstStyle/>
          <a:p>
            <a:pPr algn="ctr"/>
            <a:r>
              <a:rPr lang="en-US" sz="2000" b="1" dirty="0" smtClean="0"/>
              <a:t>Industry Key Success Factors</a:t>
            </a:r>
            <a:endParaRPr lang="en-US" sz="2000" b="1" dirty="0"/>
          </a:p>
        </p:txBody>
      </p:sp>
      <p:sp>
        <p:nvSpPr>
          <p:cNvPr id="17" name="Rectangle 16"/>
          <p:cNvSpPr/>
          <p:nvPr/>
        </p:nvSpPr>
        <p:spPr>
          <a:xfrm>
            <a:off x="533400" y="609600"/>
            <a:ext cx="20574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838200"/>
            <a:ext cx="1981200" cy="707886"/>
          </a:xfrm>
          <a:prstGeom prst="rect">
            <a:avLst/>
          </a:prstGeom>
          <a:noFill/>
        </p:spPr>
        <p:txBody>
          <a:bodyPr wrap="square" rtlCol="0">
            <a:spAutoFit/>
          </a:bodyPr>
          <a:lstStyle/>
          <a:p>
            <a:pPr algn="ctr"/>
            <a:r>
              <a:rPr lang="en-US" sz="2000" b="1" dirty="0" smtClean="0"/>
              <a:t>Competitive Advantage</a:t>
            </a:r>
            <a:endParaRPr lang="en-US"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b="1" dirty="0" smtClean="0"/>
              <a:t>Tangible Resources- </a:t>
            </a:r>
            <a:r>
              <a:rPr lang="en-US" dirty="0" smtClean="0"/>
              <a:t>3 car production bases in Korea &amp; 7 overseas manufacturing plants in China, Europe &amp; India, later Russia &amp; Brazil </a:t>
            </a:r>
          </a:p>
          <a:p>
            <a:r>
              <a:rPr lang="en-US" b="1" dirty="0" smtClean="0"/>
              <a:t>Intangible Resources- </a:t>
            </a:r>
            <a:r>
              <a:rPr lang="en-US" dirty="0" smtClean="0"/>
              <a:t>Building its brand </a:t>
            </a:r>
          </a:p>
          <a:p>
            <a:r>
              <a:rPr lang="en-US" b="1" dirty="0" smtClean="0"/>
              <a:t>Human Resources-</a:t>
            </a:r>
            <a:r>
              <a:rPr lang="en-US" dirty="0" smtClean="0"/>
              <a:t>Recruited experienced senior staff, locating in less developed areas </a:t>
            </a:r>
            <a:r>
              <a:rPr lang="en-US" b="1" dirty="0" smtClean="0"/>
              <a:t> </a:t>
            </a:r>
            <a:endParaRPr lang="en-US" b="1" dirty="0"/>
          </a:p>
        </p:txBody>
      </p:sp>
      <p:sp>
        <p:nvSpPr>
          <p:cNvPr id="2" name="Title 1"/>
          <p:cNvSpPr>
            <a:spLocks noGrp="1"/>
          </p:cNvSpPr>
          <p:nvPr>
            <p:ph type="title"/>
          </p:nvPr>
        </p:nvSpPr>
        <p:spPr/>
        <p:txBody>
          <a:bodyPr>
            <a:normAutofit/>
          </a:bodyPr>
          <a:lstStyle/>
          <a:p>
            <a:r>
              <a:rPr lang="en-US" sz="2800" dirty="0" smtClean="0"/>
              <a:t>Illustrative Examples of Resources Classified by the Type for the Hyundai Motor Company </a:t>
            </a:r>
            <a:endParaRPr lang="en-US" sz="2800" dirty="0"/>
          </a:p>
        </p:txBody>
      </p:sp>
      <p:pic>
        <p:nvPicPr>
          <p:cNvPr id="7" name="Picture 6"/>
          <p:cNvPicPr>
            <a:picLocks noChangeAspect="1"/>
          </p:cNvPicPr>
          <p:nvPr/>
        </p:nvPicPr>
        <p:blipFill>
          <a:blip r:embed="rId3" cstate="print"/>
          <a:stretch>
            <a:fillRect/>
          </a:stretch>
        </p:blipFill>
        <p:spPr>
          <a:xfrm>
            <a:off x="3068377" y="4407377"/>
            <a:ext cx="3007246" cy="1691576"/>
          </a:xfrm>
          <a:prstGeom prst="rect">
            <a:avLst/>
          </a:prstGeom>
        </p:spPr>
      </p:pic>
    </p:spTree>
    <p:extLst>
      <p:ext uri="{BB962C8B-B14F-4D97-AF65-F5344CB8AC3E}">
        <p14:creationId xmlns:p14="http://schemas.microsoft.com/office/powerpoint/2010/main" val="417351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b="1" dirty="0" smtClean="0"/>
              <a:t>Organizational Capability</a:t>
            </a:r>
            <a:r>
              <a:rPr lang="en-US" dirty="0" smtClean="0"/>
              <a:t>- firm’s capacity to deploy resources for a desired end result</a:t>
            </a:r>
          </a:p>
          <a:p>
            <a:r>
              <a:rPr lang="en-US" dirty="0" smtClean="0"/>
              <a:t>“The best part of my job is knowing that I’m making a difference in the company as a whole” -Management Assistant AT&amp;T</a:t>
            </a:r>
          </a:p>
          <a:p>
            <a:endParaRPr lang="en-US" dirty="0" smtClean="0"/>
          </a:p>
        </p:txBody>
      </p:sp>
      <p:sp>
        <p:nvSpPr>
          <p:cNvPr id="4" name="Title 3"/>
          <p:cNvSpPr>
            <a:spLocks noGrp="1"/>
          </p:cNvSpPr>
          <p:nvPr>
            <p:ph type="title"/>
          </p:nvPr>
        </p:nvSpPr>
        <p:spPr/>
        <p:txBody>
          <a:bodyPr>
            <a:normAutofit fontScale="90000"/>
          </a:bodyPr>
          <a:lstStyle/>
          <a:p>
            <a:r>
              <a:rPr lang="en-US" dirty="0" smtClean="0"/>
              <a:t>Identifying the Organization’s Capabilities </a:t>
            </a:r>
            <a:endParaRPr lang="en-US" dirty="0"/>
          </a:p>
        </p:txBody>
      </p:sp>
      <p:pic>
        <p:nvPicPr>
          <p:cNvPr id="17" name="Picture 16"/>
          <p:cNvPicPr>
            <a:picLocks noChangeAspect="1"/>
          </p:cNvPicPr>
          <p:nvPr/>
        </p:nvPicPr>
        <p:blipFill>
          <a:blip r:embed="rId3" cstate="print"/>
          <a:stretch>
            <a:fillRect/>
          </a:stretch>
        </p:blipFill>
        <p:spPr>
          <a:xfrm>
            <a:off x="4800600" y="4267200"/>
            <a:ext cx="3681337" cy="2270158"/>
          </a:xfrm>
          <a:prstGeom prst="rect">
            <a:avLst/>
          </a:prstGeom>
        </p:spPr>
      </p:pic>
    </p:spTree>
    <p:extLst>
      <p:ext uri="{BB962C8B-B14F-4D97-AF65-F5344CB8AC3E}">
        <p14:creationId xmlns:p14="http://schemas.microsoft.com/office/powerpoint/2010/main" val="4234880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2352</TotalTime>
  <Words>1968</Words>
  <Application>Microsoft Office PowerPoint</Application>
  <PresentationFormat>On-screen Show (4:3)</PresentationFormat>
  <Paragraphs>287</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Lucida Sans Unicode</vt:lpstr>
      <vt:lpstr>Verdana</vt:lpstr>
      <vt:lpstr>Wingdings</vt:lpstr>
      <vt:lpstr>Wingdings 2</vt:lpstr>
      <vt:lpstr>Wingdings 3</vt:lpstr>
      <vt:lpstr>Concourse</vt:lpstr>
      <vt:lpstr>Resources and Capabilities</vt:lpstr>
      <vt:lpstr>Introduction</vt:lpstr>
      <vt:lpstr>Objectives</vt:lpstr>
      <vt:lpstr>Hyundai Motor Company</vt:lpstr>
      <vt:lpstr>Hyundai Motor Company</vt:lpstr>
      <vt:lpstr>Role of Resources and Capabilities in Strategy Formulation</vt:lpstr>
      <vt:lpstr>PowerPoint Presentation</vt:lpstr>
      <vt:lpstr>Illustrative Examples of Resources Classified by the Type for the Hyundai Motor Company </vt:lpstr>
      <vt:lpstr>Identifying the Organization’s Capabilities </vt:lpstr>
      <vt:lpstr>PowerPoint Presentation</vt:lpstr>
      <vt:lpstr>AT &amp; T Core Competences</vt:lpstr>
      <vt:lpstr>Classifying Capabilities </vt:lpstr>
      <vt:lpstr>PowerPoint Presentation</vt:lpstr>
      <vt:lpstr>AT &amp; T’s Capabilities by Functions </vt:lpstr>
      <vt:lpstr>Porter’s Value Chain </vt:lpstr>
      <vt:lpstr>PowerPoint Presentation</vt:lpstr>
      <vt:lpstr>The Nature of Capability </vt:lpstr>
      <vt:lpstr>Appraising Resources and Capabilities</vt:lpstr>
      <vt:lpstr>Establishing Competitive Advantage</vt:lpstr>
      <vt:lpstr>Sustaining Competitive Advantage</vt:lpstr>
      <vt:lpstr>Appropriating The Returns To Competitive Advantage</vt:lpstr>
      <vt:lpstr>Putting resource and capability analysis to work: A practice guide </vt:lpstr>
      <vt:lpstr>Step 1: Identify the key resources and capabilities </vt:lpstr>
      <vt:lpstr>Step 1: Identify the key resources and capabilities cont.</vt:lpstr>
      <vt:lpstr>Step 2: Appraising resources and capabilities </vt:lpstr>
      <vt:lpstr>Step 2: Appraising resources and capabilities cont.</vt:lpstr>
      <vt:lpstr>Step 3: Developing strategy implications </vt:lpstr>
      <vt:lpstr>Developing resources and capabilities</vt:lpstr>
      <vt:lpstr>PowerPoint Presentation</vt:lpstr>
      <vt:lpstr>Path dependency and the role of early experiences  </vt:lpstr>
      <vt:lpstr>The linkage between resources and capabilities </vt:lpstr>
      <vt:lpstr>Are organizational capabilities rigid or dynamic?</vt:lpstr>
      <vt:lpstr>Approaches to capability development</vt:lpstr>
      <vt:lpstr>Internal development: focus and sequencing </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resources and capabilities</dc:title>
  <dc:creator>Gaby</dc:creator>
  <cp:lastModifiedBy>Lafont, Matthew</cp:lastModifiedBy>
  <cp:revision>36</cp:revision>
  <dcterms:created xsi:type="dcterms:W3CDTF">2014-09-28T03:48:38Z</dcterms:created>
  <dcterms:modified xsi:type="dcterms:W3CDTF">2014-10-02T20:40:58Z</dcterms:modified>
</cp:coreProperties>
</file>