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94" r:id="rId26"/>
    <p:sldId id="291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90AC-ACF0-48B1-92CD-4C4A754AFCD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EFC6-E129-4D6D-B2BF-2383C764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6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45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talked about one type of competitive advantage… here’s a</a:t>
            </a:r>
            <a:r>
              <a:rPr lang="en-US" baseline="0" dirty="0" smtClean="0"/>
              <a:t> second one</a:t>
            </a:r>
            <a:r>
              <a:rPr lang="en-US" baseline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9B84C-DD1F-4C4B-8F47-F04B09E6BE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2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EFC6-E129-4D6D-B2BF-2383C76446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4EE5-06B7-44B6-8EAF-D707D649AE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584C2B-E6E7-4CE9-9497-3A15FCBEA1B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D9D14D-03FC-4A5B-8FE2-9AC6782999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9dctu2WS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66999"/>
          </a:xfrm>
        </p:spPr>
        <p:txBody>
          <a:bodyPr/>
          <a:lstStyle/>
          <a:p>
            <a:r>
              <a:rPr lang="en-US" sz="6000" dirty="0" smtClean="0"/>
              <a:t>The nature and sources of competitive advantage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Jacqueline Torres</a:t>
            </a:r>
          </a:p>
          <a:p>
            <a:r>
              <a:rPr lang="en-US" dirty="0" smtClean="0"/>
              <a:t>Gabriela </a:t>
            </a:r>
            <a:r>
              <a:rPr lang="en-US" dirty="0" err="1" smtClean="0"/>
              <a:t>Cabelo</a:t>
            </a:r>
            <a:endParaRPr lang="en-US" dirty="0" smtClean="0"/>
          </a:p>
          <a:p>
            <a:r>
              <a:rPr lang="en-US" dirty="0" smtClean="0"/>
              <a:t>Olivia Garcia</a:t>
            </a:r>
          </a:p>
          <a:p>
            <a:r>
              <a:rPr lang="en-US" dirty="0" smtClean="0"/>
              <a:t>Ramon Flores</a:t>
            </a:r>
          </a:p>
          <a:p>
            <a:r>
              <a:rPr lang="en-US" dirty="0" err="1" smtClean="0"/>
              <a:t>Carly</a:t>
            </a:r>
            <a:r>
              <a:rPr lang="en-US" dirty="0" smtClean="0"/>
              <a:t> Pyle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600200"/>
          </a:xfrm>
        </p:spPr>
        <p:txBody>
          <a:bodyPr/>
          <a:lstStyle/>
          <a:p>
            <a:r>
              <a:rPr lang="en-US" dirty="0" smtClean="0"/>
              <a:t>External Sources of Change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5664199" cy="42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600200"/>
          </a:xfrm>
        </p:spPr>
        <p:txBody>
          <a:bodyPr/>
          <a:lstStyle/>
          <a:p>
            <a:r>
              <a:rPr lang="en-US" dirty="0" smtClean="0"/>
              <a:t>Global Financial Downturn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53000" y="2514600"/>
            <a:ext cx="3429000" cy="3276600"/>
          </a:xfrm>
        </p:spPr>
        <p:txBody>
          <a:bodyPr/>
          <a:lstStyle/>
          <a:p>
            <a:r>
              <a:rPr lang="en-US" dirty="0" smtClean="0"/>
              <a:t>2003-2008 price of oil tripled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Pushed to the edge of bankruptcy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4294995" cy="32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Competitive Advantage from Responsiveness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3200400"/>
          </a:xfrm>
        </p:spPr>
        <p:txBody>
          <a:bodyPr/>
          <a:lstStyle/>
          <a:p>
            <a:r>
              <a:rPr lang="en-US" b="1" dirty="0" smtClean="0"/>
              <a:t>Entrepreneurship</a:t>
            </a:r>
            <a:r>
              <a:rPr lang="en-US" dirty="0" smtClean="0"/>
              <a:t>- external change creates opportunities for profit</a:t>
            </a:r>
          </a:p>
          <a:p>
            <a:r>
              <a:rPr lang="en-US" b="1" dirty="0" smtClean="0"/>
              <a:t>Responsiveness: </a:t>
            </a:r>
          </a:p>
          <a:p>
            <a:pPr marL="0" indent="0">
              <a:buNone/>
            </a:pPr>
            <a:r>
              <a:rPr lang="en-US" dirty="0" smtClean="0"/>
              <a:t>	1. Anticipate </a:t>
            </a:r>
            <a:r>
              <a:rPr lang="en-US" dirty="0"/>
              <a:t>C</a:t>
            </a:r>
            <a:r>
              <a:rPr lang="en-US" dirty="0" smtClean="0"/>
              <a:t>hanges</a:t>
            </a:r>
          </a:p>
          <a:p>
            <a:pPr marL="0" indent="0">
              <a:buNone/>
            </a:pPr>
            <a:r>
              <a:rPr lang="en-US" dirty="0" smtClean="0"/>
              <a:t>	2. Speed </a:t>
            </a:r>
          </a:p>
          <a:p>
            <a:r>
              <a:rPr lang="en-US" b="1" dirty="0" smtClean="0"/>
              <a:t>Time- Based Competition- </a:t>
            </a:r>
            <a:r>
              <a:rPr lang="en-US" dirty="0" smtClean="0"/>
              <a:t>notion of speed as a source of competitive advantage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 Airlines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27861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Gaining or losing competitive advantage as a consequence of external change </a:t>
            </a:r>
          </a:p>
          <a:p>
            <a:r>
              <a:rPr lang="en-US" dirty="0" smtClean="0"/>
              <a:t>Airbus 380 Aircraft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18" y="1797539"/>
            <a:ext cx="5118182" cy="37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Competitive Advantage from Innovation: ‘new game strategies’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5269"/>
            <a:ext cx="8229600" cy="3389331"/>
          </a:xfrm>
        </p:spPr>
        <p:txBody>
          <a:bodyPr/>
          <a:lstStyle/>
          <a:p>
            <a:r>
              <a:rPr lang="en-US" dirty="0" smtClean="0"/>
              <a:t>Key Source of Competitive Advantage- </a:t>
            </a:r>
            <a:r>
              <a:rPr lang="en-US" b="1" dirty="0" smtClean="0"/>
              <a:t>Innovation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Strategic Innovation</a:t>
            </a:r>
            <a:r>
              <a:rPr lang="en-US" dirty="0" smtClean="0"/>
              <a:t>- creating value for customers from novel products, experiences or modes of product delivery </a:t>
            </a:r>
          </a:p>
          <a:p>
            <a:r>
              <a:rPr lang="en-US" dirty="0" smtClean="0"/>
              <a:t>Ex. Southwest Airlines, Apple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Go About Shaping Innovative Strategies?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7397262" cy="3840163"/>
          </a:xfrm>
        </p:spPr>
        <p:txBody>
          <a:bodyPr/>
          <a:lstStyle/>
          <a:p>
            <a:r>
              <a:rPr lang="en-US" dirty="0" smtClean="0"/>
              <a:t>New Industries- launching products creating new markets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Customer Segments- new customer segments for existing product concepts</a:t>
            </a:r>
          </a:p>
          <a:p>
            <a:endParaRPr lang="en-US" dirty="0" smtClean="0"/>
          </a:p>
          <a:p>
            <a:r>
              <a:rPr lang="en-US" dirty="0" smtClean="0"/>
              <a:t>New Sources of Competitive Advantage- novel approach to create value and not  a whole new industry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Competitive Advantage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for one firm to earn a higher profit than its rivals within the same market </a:t>
            </a:r>
          </a:p>
          <a:p>
            <a:r>
              <a:rPr lang="en-US" dirty="0" smtClean="0"/>
              <a:t>Imitation is the most direct form of competition </a:t>
            </a:r>
          </a:p>
          <a:p>
            <a:r>
              <a:rPr lang="en-US" dirty="0" smtClean="0"/>
              <a:t>Isolation mechanisms- to describe the barriers that protect a firm’s profits from being driven down by the competitive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Competitive Imitation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</a:t>
            </a:r>
          </a:p>
          <a:p>
            <a:r>
              <a:rPr lang="en-US" dirty="0" smtClean="0"/>
              <a:t>Incentive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Resource acquisition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Identification: obscuring superior performance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firm must be able to identify that a rival possesses a competitive advantage.</a:t>
            </a:r>
          </a:p>
          <a:p>
            <a:r>
              <a:rPr lang="en-US" dirty="0" smtClean="0"/>
              <a:t>A simple barrier to imitation is to obscure the firm’s superior profitability.</a:t>
            </a:r>
          </a:p>
          <a:p>
            <a:r>
              <a:rPr lang="en-US" dirty="0" smtClean="0"/>
              <a:t>Avoiding competition through avoiding disclosure of a firm’s profits is much easier for a private than a public company.</a:t>
            </a:r>
          </a:p>
          <a:p>
            <a:pPr lvl="1"/>
            <a:r>
              <a:rPr lang="en-US" dirty="0" smtClean="0"/>
              <a:t>Ex. Pedigree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Incentives: Deterrence and </a:t>
            </a:r>
            <a:br>
              <a:rPr lang="en-US" dirty="0" smtClean="0"/>
            </a:br>
            <a:r>
              <a:rPr lang="en-US" dirty="0" smtClean="0"/>
              <a:t> pre-emption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The firm must believe that by investing in imitation, it to can earn superior returns.</a:t>
            </a:r>
          </a:p>
          <a:p>
            <a:r>
              <a:rPr lang="en-US" dirty="0" smtClean="0"/>
              <a:t>If a firm can persuade rivals that imitation will be unprofitable, it may be able to avoid competitive challenges.</a:t>
            </a:r>
          </a:p>
          <a:p>
            <a:r>
              <a:rPr lang="en-US" dirty="0" smtClean="0"/>
              <a:t>A firm can also use deterrence and pre-emption. </a:t>
            </a:r>
          </a:p>
          <a:p>
            <a:r>
              <a:rPr lang="en-US" dirty="0" smtClean="0"/>
              <a:t>Deterrence: single aggressive intentions to imitators</a:t>
            </a:r>
          </a:p>
          <a:p>
            <a:r>
              <a:rPr lang="en-US" dirty="0" smtClean="0"/>
              <a:t>Pre-emption: exploit all available investment opportunities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more deeply on competitive advantage</a:t>
            </a:r>
          </a:p>
          <a:p>
            <a:r>
              <a:rPr lang="en-US" dirty="0" smtClean="0"/>
              <a:t>Focus on the dynamic relationship  between competitive advantage and the competitive process</a:t>
            </a:r>
          </a:p>
          <a:p>
            <a:r>
              <a:rPr lang="en-US" dirty="0" smtClean="0"/>
              <a:t>Competition provides the incentive for establishing advantage and is the means by which advantage is worn away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Incentives: Deterrence and </a:t>
            </a:r>
            <a:br>
              <a:rPr lang="en-US" dirty="0" smtClean="0"/>
            </a:br>
            <a:r>
              <a:rPr lang="en-US" dirty="0" smtClean="0"/>
              <a:t>pre-emption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ability to sustain competitive advantage using pre-emption depends on:</a:t>
            </a:r>
          </a:p>
          <a:p>
            <a:pPr lvl="1"/>
            <a:r>
              <a:rPr lang="en-US" sz="2800" dirty="0" smtClean="0"/>
              <a:t>The market must be small relative to the minimum efficient scale of production.</a:t>
            </a:r>
          </a:p>
          <a:p>
            <a:pPr lvl="1"/>
            <a:r>
              <a:rPr lang="en-US" sz="2800" dirty="0" smtClean="0"/>
              <a:t>There must be first-mover advantage that gives an incumbent preferential access to information and other resources, </a:t>
            </a:r>
            <a:r>
              <a:rPr lang="en-US" sz="2800" dirty="0"/>
              <a:t>p</a:t>
            </a:r>
            <a:r>
              <a:rPr lang="en-US" sz="2800" dirty="0" smtClean="0"/>
              <a:t>utting rivals at a disadvantage.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79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Diagnosing competitive advantage: ‘causal ambiguity’ and ‘uncertain imitability’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Diagnosis: The firm must be able to diagnose the features of its rival’s strategy that give rise to the competitive advantage.</a:t>
            </a:r>
          </a:p>
          <a:p>
            <a:r>
              <a:rPr lang="en-US" dirty="0" smtClean="0"/>
              <a:t>Rely on multiple sources of competitive advantage to create ‘casual ambiguity’</a:t>
            </a:r>
          </a:p>
          <a:p>
            <a:r>
              <a:rPr lang="en-US" dirty="0" smtClean="0"/>
              <a:t>Casual ambiguity: the situation where it is difficult or impossible to map the connections between actions and results. When causal ambiguity exists the source of a successful firm’s competitive advantage is unknown.</a:t>
            </a:r>
          </a:p>
          <a:p>
            <a:r>
              <a:rPr lang="en-US" dirty="0" smtClean="0"/>
              <a:t>Uncertain imitability: the situation where there is ambiguity associated with the causes of a competitor’s success. </a:t>
            </a:r>
          </a:p>
          <a:p>
            <a:r>
              <a:rPr lang="en-US" dirty="0" smtClean="0"/>
              <a:t>Ex. Wal-Mart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Acquiring resources and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Resource acquisition: The firm must be able to acquire through transfer or replication the resources and capabilities necessary for imitating the strategy of the advantaged firm.</a:t>
            </a:r>
          </a:p>
          <a:p>
            <a:r>
              <a:rPr lang="en-US" dirty="0" smtClean="0"/>
              <a:t>Base competitive advantage on resources and capabilities that are immobile and difficult to replicate.</a:t>
            </a:r>
          </a:p>
          <a:p>
            <a:r>
              <a:rPr lang="en-US" dirty="0" smtClean="0"/>
              <a:t>Two ways a firm can acquire resources and capabilities: it can buy them or it can build them</a:t>
            </a:r>
          </a:p>
          <a:p>
            <a:r>
              <a:rPr lang="en-US" dirty="0" smtClean="0"/>
              <a:t>First-mover advantage: the initial occupant of a strategic position or niche gains access to resources and capabilities that a follower cannot match.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firm can achieve a higher rate of profit over a rival in one of two ways:</a:t>
            </a:r>
          </a:p>
          <a:p>
            <a:pPr lvl="1"/>
            <a:r>
              <a:rPr lang="en-US" sz="2400" dirty="0"/>
              <a:t>Services at lower costs</a:t>
            </a:r>
          </a:p>
          <a:p>
            <a:pPr lvl="1"/>
            <a:r>
              <a:rPr lang="en-US" sz="2400" dirty="0"/>
              <a:t>Customer is willing to pay a price p</a:t>
            </a:r>
            <a:r>
              <a:rPr lang="en-US" sz="2400" dirty="0" smtClean="0"/>
              <a:t>remium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Firm Possesses: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Cost </a:t>
            </a:r>
            <a:r>
              <a:rPr lang="en-US" sz="2400" dirty="0" smtClean="0"/>
              <a:t>Advantage</a:t>
            </a:r>
          </a:p>
          <a:p>
            <a:pPr marL="742950" lvl="2" indent="-342900"/>
            <a:r>
              <a:rPr lang="en-US" sz="2400" dirty="0"/>
              <a:t>Similar product at lower </a:t>
            </a:r>
            <a:r>
              <a:rPr lang="en-US" sz="2400" dirty="0" smtClean="0"/>
              <a:t>cost</a:t>
            </a: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Differentiation </a:t>
            </a:r>
            <a:r>
              <a:rPr lang="en-US" sz="2400" dirty="0"/>
              <a:t>advantage</a:t>
            </a:r>
          </a:p>
          <a:p>
            <a:pPr lvl="2"/>
            <a:r>
              <a:rPr lang="en-US" sz="2400" dirty="0"/>
              <a:t>Price premium from unique </a:t>
            </a:r>
            <a:r>
              <a:rPr lang="en-US" sz="2400" dirty="0" smtClean="0"/>
              <a:t>product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 Advantage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5871389" cy="35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Advantage</a:t>
            </a:r>
            <a:endParaRPr lang="en-US" dirty="0"/>
          </a:p>
        </p:txBody>
      </p:sp>
      <p:pic>
        <p:nvPicPr>
          <p:cNvPr id="10" name="Content Placeholder 9" descr="13.05.15-AT&amp;T_Tra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03" r="-42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and Cost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7 principal determinants of a firm’s unit costs</a:t>
            </a:r>
          </a:p>
          <a:p>
            <a:pPr lvl="1"/>
            <a:r>
              <a:rPr lang="en-US" dirty="0"/>
              <a:t>We refer to these as cost </a:t>
            </a:r>
            <a:r>
              <a:rPr lang="en-US" dirty="0" smtClean="0"/>
              <a:t>drivers</a:t>
            </a:r>
          </a:p>
          <a:p>
            <a:pPr lvl="1"/>
            <a:endParaRPr lang="en-US" dirty="0"/>
          </a:p>
          <a:p>
            <a:r>
              <a:rPr lang="en-US" dirty="0" smtClean="0"/>
              <a:t>Cost Drivers varies across industries, across firms within an industry and across the different activities within a firm.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4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The Drivers of Cost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352800"/>
          </a:xfrm>
        </p:spPr>
        <p:txBody>
          <a:bodyPr/>
          <a:lstStyle/>
          <a:p>
            <a:pPr algn="ctr"/>
            <a:r>
              <a:rPr lang="en-US" dirty="0" smtClean="0"/>
              <a:t>Economies of Scale</a:t>
            </a:r>
          </a:p>
          <a:p>
            <a:pPr algn="ctr"/>
            <a:r>
              <a:rPr lang="en-US" dirty="0" smtClean="0"/>
              <a:t>Economies of Learning</a:t>
            </a:r>
          </a:p>
          <a:p>
            <a:pPr algn="ctr"/>
            <a:r>
              <a:rPr lang="en-US" dirty="0" smtClean="0"/>
              <a:t>Production Techniques</a:t>
            </a:r>
          </a:p>
          <a:p>
            <a:pPr algn="ctr"/>
            <a:r>
              <a:rPr lang="en-US" dirty="0" smtClean="0"/>
              <a:t>Product Design</a:t>
            </a:r>
          </a:p>
          <a:p>
            <a:pPr algn="ctr"/>
            <a:r>
              <a:rPr lang="en-US" dirty="0" smtClean="0"/>
              <a:t>Input Costs</a:t>
            </a:r>
          </a:p>
          <a:p>
            <a:pPr algn="ctr"/>
            <a:r>
              <a:rPr lang="en-US" dirty="0" smtClean="0"/>
              <a:t>Capacity Utilization</a:t>
            </a:r>
          </a:p>
          <a:p>
            <a:pPr algn="ctr"/>
            <a:r>
              <a:rPr lang="en-US" dirty="0" smtClean="0"/>
              <a:t>Residual Efficiency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 smtClean="0"/>
              <a:t>The Value Chain Analysis for Cost Advantage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73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Down the firm in separate Activities</a:t>
            </a:r>
          </a:p>
          <a:p>
            <a:pPr lvl="1"/>
            <a:r>
              <a:rPr lang="en-US" dirty="0"/>
              <a:t>The Separateness of one activity from another</a:t>
            </a:r>
          </a:p>
          <a:p>
            <a:pPr lvl="1"/>
            <a:r>
              <a:rPr lang="en-US" dirty="0"/>
              <a:t>The importance of an activity</a:t>
            </a:r>
          </a:p>
          <a:p>
            <a:pPr lvl="1"/>
            <a:r>
              <a:rPr lang="en-US" dirty="0"/>
              <a:t>The dissimilarity of activities in terms of cost drivers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the relative importance of different activities in the total cost of product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472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AT&amp;T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Analysis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Compare costs by activity</a:t>
            </a:r>
          </a:p>
          <a:p>
            <a:pPr marL="0" indent="0">
              <a:buNone/>
            </a:pPr>
            <a:r>
              <a:rPr lang="en-US" dirty="0" smtClean="0"/>
              <a:t>- To establish which activities the firms performs relatively efficiently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Identify Cost Drivers</a:t>
            </a:r>
          </a:p>
          <a:p>
            <a:pPr marL="0" indent="0">
              <a:buNone/>
            </a:pPr>
            <a:r>
              <a:rPr lang="en-US" dirty="0" smtClean="0"/>
              <a:t>Ex: Equipment, weekly production volume, and downtime between.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3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the meaning of the term’s competitive advantage and identify the circumstances in which a firm can create a competitive advantage over a rival</a:t>
            </a:r>
          </a:p>
          <a:p>
            <a:r>
              <a:rPr lang="en-US" dirty="0" smtClean="0"/>
              <a:t>Predict the potential for competition to wear way competitive advantage through imitation</a:t>
            </a:r>
          </a:p>
          <a:p>
            <a:r>
              <a:rPr lang="en-US" dirty="0" smtClean="0"/>
              <a:t>Recognize how resource conditions create imperfections in the competitive process that offer opportunities for competitive advantage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Analysis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Identify Linkages</a:t>
            </a:r>
          </a:p>
          <a:p>
            <a:r>
              <a:rPr lang="en-US" dirty="0" smtClean="0"/>
              <a:t>The Cost of one activity may be determined, in part, by the way in which other activities are performed.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Identify Opportunities for Reducing Costs</a:t>
            </a:r>
          </a:p>
          <a:p>
            <a:r>
              <a:rPr lang="en-US" dirty="0" smtClean="0"/>
              <a:t>By identifying areas of comparative </a:t>
            </a:r>
            <a:r>
              <a:rPr lang="en-US" dirty="0" err="1" smtClean="0"/>
              <a:t>ineffiency</a:t>
            </a:r>
            <a:r>
              <a:rPr lang="en-US" dirty="0" smtClean="0"/>
              <a:t> and the cost drivers for each, opportunities for cost reduction become evident. </a:t>
            </a:r>
          </a:p>
        </p:txBody>
      </p:sp>
    </p:spTree>
    <p:extLst>
      <p:ext uri="{BB962C8B-B14F-4D97-AF65-F5344CB8AC3E}">
        <p14:creationId xmlns:p14="http://schemas.microsoft.com/office/powerpoint/2010/main" val="27577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and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Differentiation </a:t>
            </a:r>
            <a:r>
              <a:rPr lang="en-US" sz="2800" dirty="0" smtClean="0"/>
              <a:t>advantage: when a firm is able to obtain from its differentiation a price premium in the market that exceeds the cost of providing the differentiation</a:t>
            </a:r>
          </a:p>
          <a:p>
            <a:r>
              <a:rPr lang="en-US" sz="2800" dirty="0"/>
              <a:t>Commodities: lacking physical differentiation </a:t>
            </a:r>
          </a:p>
          <a:p>
            <a:pPr lvl="1"/>
            <a:r>
              <a:rPr lang="en-US" sz="2400" dirty="0" err="1"/>
              <a:t>Cemex</a:t>
            </a:r>
            <a:r>
              <a:rPr lang="en-US" sz="2400" dirty="0"/>
              <a:t> Cement</a:t>
            </a:r>
          </a:p>
          <a:p>
            <a:pPr lvl="1"/>
            <a:r>
              <a:rPr lang="en-US" sz="2400" dirty="0"/>
              <a:t>Amazon Bookselling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92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stages of value chain analysis for differentiation advantage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814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600" dirty="0" smtClean="0"/>
              <a:t>Construct a value chain for the firm and the customer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Identify the drivers of uniqueness in each activity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Select the most promising differentiation variables for the firm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Locate linkage between the value chain of the firm and that of the buyer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222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Construct a value chain for the firm and the customer</a:t>
            </a:r>
          </a:p>
          <a:p>
            <a:pPr marL="857250" lvl="1" indent="-457200"/>
            <a:r>
              <a:rPr lang="en-US" dirty="0" smtClean="0"/>
              <a:t>Downstream in the value chain</a:t>
            </a:r>
          </a:p>
          <a:p>
            <a:pPr marL="0" indent="0">
              <a:buNone/>
            </a:pPr>
            <a:r>
              <a:rPr lang="en-US" dirty="0" smtClean="0"/>
              <a:t>2) Identify the driver of uniqueness in each activity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2.bp.blogspot.com/-rDi3cfIf7S4/Upeg0rh38VI/AAAAAAAAAbc/Fx0SIYUL3Ts/s1600/Porter's+Value+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5257800" cy="31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 Select the most promising differentiation variables for the firm </a:t>
            </a:r>
          </a:p>
          <a:p>
            <a:pPr marL="0" indent="0">
              <a:buNone/>
            </a:pPr>
            <a:r>
              <a:rPr lang="en-US" dirty="0" smtClean="0"/>
              <a:t>Supply side considerations :</a:t>
            </a:r>
          </a:p>
          <a:p>
            <a:pPr lvl="1"/>
            <a:r>
              <a:rPr lang="en-US" dirty="0" smtClean="0"/>
              <a:t>What can we produce at a lower cost?</a:t>
            </a:r>
          </a:p>
          <a:p>
            <a:pPr lvl="1"/>
            <a:r>
              <a:rPr lang="en-US" dirty="0" smtClean="0"/>
              <a:t>Are there any linkages among activities?</a:t>
            </a:r>
          </a:p>
          <a:p>
            <a:pPr lvl="1"/>
            <a:r>
              <a:rPr lang="en-US" dirty="0" smtClean="0"/>
              <a:t>How can uniqueness be sustained?</a:t>
            </a:r>
          </a:p>
        </p:txBody>
      </p:sp>
    </p:spTree>
    <p:extLst>
      <p:ext uri="{BB962C8B-B14F-4D97-AF65-F5344CB8AC3E}">
        <p14:creationId xmlns:p14="http://schemas.microsoft.com/office/powerpoint/2010/main" val="10510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4) Locate linkages between the value chain of the firm and that of the buyer</a:t>
            </a:r>
          </a:p>
          <a:p>
            <a:pPr lvl="1"/>
            <a:r>
              <a:rPr lang="en-US" dirty="0" smtClean="0"/>
              <a:t>Obtain a premium on the product that exceeds the cost of differentiation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172583"/>
              </p:ext>
            </p:extLst>
          </p:nvPr>
        </p:nvGraphicFramePr>
        <p:xfrm>
          <a:off x="1600200" y="1524000"/>
          <a:ext cx="5943600" cy="487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481"/>
                <a:gridCol w="3052119"/>
              </a:tblGrid>
              <a:tr h="1015676">
                <a:tc>
                  <a:txBody>
                    <a:bodyPr/>
                    <a:lstStyle/>
                    <a:p>
                      <a:r>
                        <a:rPr lang="en-US" dirty="0" smtClean="0"/>
                        <a:t>Porter’s Generic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Illustrative Examples of Industries fitting Porter’s Categories </a:t>
                      </a:r>
                      <a:endParaRPr lang="en-US" dirty="0"/>
                    </a:p>
                  </a:txBody>
                  <a:tcPr/>
                </a:tc>
              </a:tr>
              <a:tr h="565816">
                <a:tc>
                  <a:txBody>
                    <a:bodyPr/>
                    <a:lstStyle/>
                    <a:p>
                      <a:r>
                        <a:rPr lang="en-US" dirty="0" smtClean="0"/>
                        <a:t>Inbound Logistics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Aircraft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Ticketing 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Outbound Logistics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Flight Connections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 &amp;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Promotion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 and post</a:t>
                      </a:r>
                      <a:r>
                        <a:rPr lang="en-US" baseline="0" dirty="0" smtClean="0"/>
                        <a:t> flight service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Firm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Systems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HRM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 and Reward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Development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Systems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11914">
                <a:tc>
                  <a:txBody>
                    <a:bodyPr/>
                    <a:lstStyle/>
                    <a:p>
                      <a:r>
                        <a:rPr lang="en-US" dirty="0" smtClean="0"/>
                        <a:t>Procurement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 of Aircraft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32117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Using the Value Chain to explore Singapore Airlines’ differentiation Opportunities and initiatives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36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Generic Strategies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Leadership</a:t>
            </a:r>
          </a:p>
          <a:p>
            <a:r>
              <a:rPr lang="en-US" dirty="0" smtClean="0"/>
              <a:t>Differentiation</a:t>
            </a:r>
          </a:p>
          <a:p>
            <a:r>
              <a:rPr lang="en-US" dirty="0" smtClean="0"/>
              <a:t>Focus</a:t>
            </a:r>
          </a:p>
          <a:p>
            <a:pPr marL="0" indent="0">
              <a:buNone/>
            </a:pPr>
            <a:r>
              <a:rPr lang="en-US" dirty="0" smtClean="0"/>
              <a:t>“Stuck in the middle”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75273" y="5470991"/>
            <a:ext cx="3276600" cy="72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17090" y="4824658"/>
            <a:ext cx="163478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Differentiation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75273" y="4824660"/>
            <a:ext cx="16383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Leadership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1828" y="408482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of Competitive Advantage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75273" y="4455326"/>
            <a:ext cx="144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Cost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13573" y="4455326"/>
            <a:ext cx="171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75073" y="496315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Industry Wide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5427" y="5648959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Segment</a:t>
            </a:r>
          </a:p>
        </p:txBody>
      </p:sp>
    </p:spTree>
    <p:extLst>
      <p:ext uri="{BB962C8B-B14F-4D97-AF65-F5344CB8AC3E}">
        <p14:creationId xmlns:p14="http://schemas.microsoft.com/office/powerpoint/2010/main" val="22185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Distinguish the two primary types of competitive advantage: cost advantage and differentiation advantage</a:t>
            </a:r>
          </a:p>
          <a:p>
            <a:r>
              <a:rPr lang="en-US" dirty="0" smtClean="0"/>
              <a:t>Use the value chain framework to analyze potential sources of cost and differentiation advantage and to recommend strategies for enhancing competitiveness</a:t>
            </a:r>
          </a:p>
          <a:p>
            <a:r>
              <a:rPr lang="en-US" dirty="0" smtClean="0"/>
              <a:t>Appreciate the pitfalls of being stuck in the middle and the challenge of achieving effective differentiation and low cost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 Airlines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Singapore Airlines has a reputation for providing its passengers with a high-quality air travel experience</a:t>
            </a:r>
          </a:p>
          <a:p>
            <a:r>
              <a:rPr lang="en-US" dirty="0" smtClean="0"/>
              <a:t>Been acknowledged as the Worlds Best Airline 21 out 22 times that the title has been awarded</a:t>
            </a:r>
          </a:p>
          <a:p>
            <a:r>
              <a:rPr lang="en-US" dirty="0" smtClean="0"/>
              <a:t>They have based its strategy on two main pillars- its planes and its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 Airlines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 the age of the SIA fleet is 74 months as opposed to the industry average of around 160 months</a:t>
            </a:r>
          </a:p>
          <a:p>
            <a:r>
              <a:rPr lang="en-US" dirty="0" smtClean="0"/>
              <a:t>By having newer planes, it also helps keep maintenance cost low and the planes are newer and more fuel efficient</a:t>
            </a:r>
          </a:p>
          <a:p>
            <a:r>
              <a:rPr lang="en-US" dirty="0" smtClean="0"/>
              <a:t>They also spend less time in hangars and more time in the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 Airlines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Spend $70 million a year putting employees through 110 hours of retraining annually</a:t>
            </a:r>
          </a:p>
          <a:p>
            <a:r>
              <a:rPr lang="en-US" dirty="0" smtClean="0"/>
              <a:t>They focus on cutting cost, they use senior members to retrain and do it within the airline offices</a:t>
            </a:r>
          </a:p>
          <a:p>
            <a:r>
              <a:rPr lang="en-US" dirty="0" smtClean="0"/>
              <a:t>They also are innovative, they were one of the first airlines to introduce fully reclining seats, in-flight mobile telephone, and fax services, and biometric technology to simplify and speed up check-in times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 Airlines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dominate the business class market segment on many of its routes and it is this segment that is particularly sensitive to the level of economic activity</a:t>
            </a:r>
          </a:p>
          <a:p>
            <a:r>
              <a:rPr lang="en-US" dirty="0" smtClean="0"/>
              <a:t>In 2009 SIA posted a full year loss and its load factors were below the </a:t>
            </a:r>
            <a:r>
              <a:rPr lang="en-US" smtClean="0"/>
              <a:t>industry average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Emergence of Competitive Advantage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firms compete within the same market, one firm possesses a competitive advantage over its rivals when it earns a higher rate of profit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4024922"/>
            <a:ext cx="3393893" cy="172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62" y="3802063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424</TotalTime>
  <Words>1525</Words>
  <Application>Microsoft Office PowerPoint</Application>
  <PresentationFormat>On-screen Show (4:3)</PresentationFormat>
  <Paragraphs>211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Courier New</vt:lpstr>
      <vt:lpstr>Palatino Linotype</vt:lpstr>
      <vt:lpstr>Executive</vt:lpstr>
      <vt:lpstr>The nature and sources of competitive advantage</vt:lpstr>
      <vt:lpstr>Introduction</vt:lpstr>
      <vt:lpstr>Objectives</vt:lpstr>
      <vt:lpstr>Objectives</vt:lpstr>
      <vt:lpstr>Singapore Airlines</vt:lpstr>
      <vt:lpstr>Singapore Airlines</vt:lpstr>
      <vt:lpstr>Singapore Airlines</vt:lpstr>
      <vt:lpstr>Singapore Airlines</vt:lpstr>
      <vt:lpstr>The Emergence of Competitive Advantage </vt:lpstr>
      <vt:lpstr>External Sources of Change</vt:lpstr>
      <vt:lpstr>Global Financial Downturn</vt:lpstr>
      <vt:lpstr>Competitive Advantage from Responsiveness to Change</vt:lpstr>
      <vt:lpstr>Singapore Airlines </vt:lpstr>
      <vt:lpstr>Competitive Advantage from Innovation: ‘new game strategies’</vt:lpstr>
      <vt:lpstr>How Do We Go About Shaping Innovative Strategies? </vt:lpstr>
      <vt:lpstr>Sustaining Competitive Advantage </vt:lpstr>
      <vt:lpstr>Process of Competitive Imitation </vt:lpstr>
      <vt:lpstr>Identification: obscuring superior performance  </vt:lpstr>
      <vt:lpstr>Incentives: Deterrence and   pre-emption </vt:lpstr>
      <vt:lpstr>Incentives: Deterrence and  pre-emption cont. </vt:lpstr>
      <vt:lpstr>Diagnosing competitive advantage: ‘causal ambiguity’ and ‘uncertain imitability’ </vt:lpstr>
      <vt:lpstr>Acquiring resources and capabilities</vt:lpstr>
      <vt:lpstr>Types of Competitive Advantage</vt:lpstr>
      <vt:lpstr>Differentiation Advantage</vt:lpstr>
      <vt:lpstr>Cost Advantage</vt:lpstr>
      <vt:lpstr>Strategy and Cost Advantage</vt:lpstr>
      <vt:lpstr>The Drivers of Cost Advantage</vt:lpstr>
      <vt:lpstr>The Value Chain Analysis for Cost Advantage </vt:lpstr>
      <vt:lpstr>Value Chain Analysis Cont.</vt:lpstr>
      <vt:lpstr>Value Chain Analysis Cont.</vt:lpstr>
      <vt:lpstr>Strategy and differentiation</vt:lpstr>
      <vt:lpstr>Principal stages of value chain analysis for differentiation advantage</vt:lpstr>
      <vt:lpstr>PowerPoint Presentation</vt:lpstr>
      <vt:lpstr>PowerPoint Presentation</vt:lpstr>
      <vt:lpstr>PowerPoint Presentation</vt:lpstr>
      <vt:lpstr>PowerPoint Presentation</vt:lpstr>
      <vt:lpstr>3 Generic Strategies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and sources of competitive advantage</dc:title>
  <dc:creator>owner</dc:creator>
  <cp:lastModifiedBy>Lafont, Matthew</cp:lastModifiedBy>
  <cp:revision>19</cp:revision>
  <dcterms:created xsi:type="dcterms:W3CDTF">2014-10-07T03:53:06Z</dcterms:created>
  <dcterms:modified xsi:type="dcterms:W3CDTF">2014-10-30T21:38:59Z</dcterms:modified>
</cp:coreProperties>
</file>