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3"/>
  </p:notesMasterIdLst>
  <p:sldIdLst>
    <p:sldId id="334" r:id="rId2"/>
    <p:sldId id="321" r:id="rId3"/>
    <p:sldId id="322" r:id="rId4"/>
    <p:sldId id="300" r:id="rId5"/>
    <p:sldId id="301" r:id="rId6"/>
    <p:sldId id="302" r:id="rId7"/>
    <p:sldId id="303" r:id="rId8"/>
    <p:sldId id="304" r:id="rId9"/>
    <p:sldId id="305" r:id="rId10"/>
    <p:sldId id="306" r:id="rId11"/>
    <p:sldId id="323" r:id="rId12"/>
    <p:sldId id="324" r:id="rId13"/>
    <p:sldId id="325" r:id="rId14"/>
    <p:sldId id="326" r:id="rId15"/>
    <p:sldId id="327" r:id="rId16"/>
    <p:sldId id="328" r:id="rId17"/>
    <p:sldId id="329" r:id="rId18"/>
    <p:sldId id="330" r:id="rId19"/>
    <p:sldId id="331" r:id="rId20"/>
    <p:sldId id="332" r:id="rId21"/>
    <p:sldId id="333" r:id="rId22"/>
    <p:sldId id="307" r:id="rId23"/>
    <p:sldId id="308" r:id="rId24"/>
    <p:sldId id="309" r:id="rId25"/>
    <p:sldId id="310" r:id="rId26"/>
    <p:sldId id="311" r:id="rId27"/>
    <p:sldId id="312" r:id="rId28"/>
    <p:sldId id="313" r:id="rId29"/>
    <p:sldId id="314" r:id="rId30"/>
    <p:sldId id="315" r:id="rId31"/>
    <p:sldId id="316" r:id="rId32"/>
    <p:sldId id="317" r:id="rId33"/>
    <p:sldId id="318" r:id="rId34"/>
    <p:sldId id="319" r:id="rId35"/>
    <p:sldId id="293" r:id="rId36"/>
    <p:sldId id="292" r:id="rId37"/>
    <p:sldId id="294" r:id="rId38"/>
    <p:sldId id="295" r:id="rId39"/>
    <p:sldId id="296" r:id="rId40"/>
    <p:sldId id="297" r:id="rId41"/>
    <p:sldId id="298" r:id="rId42"/>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Arial" pitchFamily="-72" charset="0"/>
        <a:ea typeface="ＭＳ Ｐゴシック" pitchFamily="-72" charset="-128"/>
        <a:cs typeface="ＭＳ Ｐゴシック" pitchFamily="-72" charset="-128"/>
      </a:defRPr>
    </a:lvl1pPr>
    <a:lvl2pPr marL="457200" algn="l" rtl="0" fontAlgn="base">
      <a:spcBef>
        <a:spcPct val="0"/>
      </a:spcBef>
      <a:spcAft>
        <a:spcPct val="0"/>
      </a:spcAft>
      <a:defRPr sz="2400" kern="1200">
        <a:solidFill>
          <a:schemeClr val="tx1"/>
        </a:solidFill>
        <a:latin typeface="Arial" pitchFamily="-72" charset="0"/>
        <a:ea typeface="ＭＳ Ｐゴシック" pitchFamily="-72" charset="-128"/>
        <a:cs typeface="ＭＳ Ｐゴシック" pitchFamily="-72" charset="-128"/>
      </a:defRPr>
    </a:lvl2pPr>
    <a:lvl3pPr marL="914400" algn="l" rtl="0" fontAlgn="base">
      <a:spcBef>
        <a:spcPct val="0"/>
      </a:spcBef>
      <a:spcAft>
        <a:spcPct val="0"/>
      </a:spcAft>
      <a:defRPr sz="2400" kern="1200">
        <a:solidFill>
          <a:schemeClr val="tx1"/>
        </a:solidFill>
        <a:latin typeface="Arial" pitchFamily="-72" charset="0"/>
        <a:ea typeface="ＭＳ Ｐゴシック" pitchFamily="-72" charset="-128"/>
        <a:cs typeface="ＭＳ Ｐゴシック" pitchFamily="-72" charset="-128"/>
      </a:defRPr>
    </a:lvl3pPr>
    <a:lvl4pPr marL="1371600" algn="l" rtl="0" fontAlgn="base">
      <a:spcBef>
        <a:spcPct val="0"/>
      </a:spcBef>
      <a:spcAft>
        <a:spcPct val="0"/>
      </a:spcAft>
      <a:defRPr sz="2400" kern="1200">
        <a:solidFill>
          <a:schemeClr val="tx1"/>
        </a:solidFill>
        <a:latin typeface="Arial" pitchFamily="-72" charset="0"/>
        <a:ea typeface="ＭＳ Ｐゴシック" pitchFamily="-72" charset="-128"/>
        <a:cs typeface="ＭＳ Ｐゴシック" pitchFamily="-72" charset="-128"/>
      </a:defRPr>
    </a:lvl4pPr>
    <a:lvl5pPr marL="1828800" algn="l" rtl="0" fontAlgn="base">
      <a:spcBef>
        <a:spcPct val="0"/>
      </a:spcBef>
      <a:spcAft>
        <a:spcPct val="0"/>
      </a:spcAft>
      <a:defRPr sz="2400" kern="1200">
        <a:solidFill>
          <a:schemeClr val="tx1"/>
        </a:solidFill>
        <a:latin typeface="Arial" pitchFamily="-72" charset="0"/>
        <a:ea typeface="ＭＳ Ｐゴシック" pitchFamily="-72" charset="-128"/>
        <a:cs typeface="ＭＳ Ｐゴシック" pitchFamily="-72" charset="-128"/>
      </a:defRPr>
    </a:lvl5pPr>
    <a:lvl6pPr marL="2286000" algn="l" defTabSz="457200" rtl="0" eaLnBrk="1" latinLnBrk="0" hangingPunct="1">
      <a:defRPr sz="2400" kern="1200">
        <a:solidFill>
          <a:schemeClr val="tx1"/>
        </a:solidFill>
        <a:latin typeface="Arial" pitchFamily="-72" charset="0"/>
        <a:ea typeface="ＭＳ Ｐゴシック" pitchFamily="-72" charset="-128"/>
        <a:cs typeface="ＭＳ Ｐゴシック" pitchFamily="-72" charset="-128"/>
      </a:defRPr>
    </a:lvl6pPr>
    <a:lvl7pPr marL="2743200" algn="l" defTabSz="457200" rtl="0" eaLnBrk="1" latinLnBrk="0" hangingPunct="1">
      <a:defRPr sz="2400" kern="1200">
        <a:solidFill>
          <a:schemeClr val="tx1"/>
        </a:solidFill>
        <a:latin typeface="Arial" pitchFamily="-72" charset="0"/>
        <a:ea typeface="ＭＳ Ｐゴシック" pitchFamily="-72" charset="-128"/>
        <a:cs typeface="ＭＳ Ｐゴシック" pitchFamily="-72" charset="-128"/>
      </a:defRPr>
    </a:lvl7pPr>
    <a:lvl8pPr marL="3200400" algn="l" defTabSz="457200" rtl="0" eaLnBrk="1" latinLnBrk="0" hangingPunct="1">
      <a:defRPr sz="2400" kern="1200">
        <a:solidFill>
          <a:schemeClr val="tx1"/>
        </a:solidFill>
        <a:latin typeface="Arial" pitchFamily="-72" charset="0"/>
        <a:ea typeface="ＭＳ Ｐゴシック" pitchFamily="-72" charset="-128"/>
        <a:cs typeface="ＭＳ Ｐゴシック" pitchFamily="-72" charset="-128"/>
      </a:defRPr>
    </a:lvl8pPr>
    <a:lvl9pPr marL="3657600" algn="l" defTabSz="457200" rtl="0" eaLnBrk="1" latinLnBrk="0" hangingPunct="1">
      <a:defRPr sz="2400" kern="1200">
        <a:solidFill>
          <a:schemeClr val="tx1"/>
        </a:solidFill>
        <a:latin typeface="Arial" pitchFamily="-72" charset="0"/>
        <a:ea typeface="ＭＳ Ｐゴシック" pitchFamily="-72" charset="-128"/>
        <a:cs typeface="ＭＳ Ｐゴシック" pitchFamily="-72" charset="-128"/>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446"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889C7B2-4925-4C66-AF88-58569C39345B}" type="doc">
      <dgm:prSet loTypeId="urn:microsoft.com/office/officeart/2005/8/layout/hProcess11" loCatId="process" qsTypeId="urn:microsoft.com/office/officeart/2005/8/quickstyle/simple1" qsCatId="simple" csTypeId="urn:microsoft.com/office/officeart/2005/8/colors/accent1_3" csCatId="accent1" phldr="1"/>
      <dgm:spPr/>
      <dgm:t>
        <a:bodyPr/>
        <a:lstStyle/>
        <a:p>
          <a:endParaRPr lang="en-US"/>
        </a:p>
      </dgm:t>
    </dgm:pt>
    <dgm:pt modelId="{7C3EEE64-3464-4E91-A4D3-EF74BA4CF980}">
      <dgm:prSet/>
      <dgm:spPr/>
      <dgm:t>
        <a:bodyPr/>
        <a:lstStyle/>
        <a:p>
          <a:pPr rtl="0"/>
          <a:r>
            <a:rPr lang="en-US" b="0" dirty="0" smtClean="0"/>
            <a:t>THE INTRO PHASE</a:t>
          </a:r>
          <a:endParaRPr lang="en-US" b="0" dirty="0"/>
        </a:p>
      </dgm:t>
    </dgm:pt>
    <dgm:pt modelId="{BA1F774F-8452-4BAA-AAB6-4B46061F25BE}" type="parTrans" cxnId="{DB231F5B-66AE-4D61-BEA0-156EC70FD58F}">
      <dgm:prSet/>
      <dgm:spPr/>
      <dgm:t>
        <a:bodyPr/>
        <a:lstStyle/>
        <a:p>
          <a:endParaRPr lang="en-US"/>
        </a:p>
      </dgm:t>
    </dgm:pt>
    <dgm:pt modelId="{DEFBC4A5-CBB5-43FB-9761-D8797DC2F811}" type="sibTrans" cxnId="{DB231F5B-66AE-4D61-BEA0-156EC70FD58F}">
      <dgm:prSet/>
      <dgm:spPr/>
      <dgm:t>
        <a:bodyPr/>
        <a:lstStyle/>
        <a:p>
          <a:endParaRPr lang="en-US"/>
        </a:p>
      </dgm:t>
    </dgm:pt>
    <dgm:pt modelId="{E2055A14-1666-4635-9E18-E6698026390B}">
      <dgm:prSet/>
      <dgm:spPr/>
      <dgm:t>
        <a:bodyPr/>
        <a:lstStyle/>
        <a:p>
          <a:pPr rtl="0"/>
          <a:r>
            <a:rPr lang="en-US" dirty="0" smtClean="0"/>
            <a:t>THE GROWTH PHASE</a:t>
          </a:r>
          <a:endParaRPr lang="en-US" dirty="0"/>
        </a:p>
      </dgm:t>
    </dgm:pt>
    <dgm:pt modelId="{7C5B1375-C841-426F-907D-4291EE694A63}" type="parTrans" cxnId="{E8F1958E-BA77-4EF8-B05E-42E53F255FC3}">
      <dgm:prSet/>
      <dgm:spPr/>
      <dgm:t>
        <a:bodyPr/>
        <a:lstStyle/>
        <a:p>
          <a:endParaRPr lang="en-US"/>
        </a:p>
      </dgm:t>
    </dgm:pt>
    <dgm:pt modelId="{BFFAA4D3-D760-4CB6-8379-FB35B90406EB}" type="sibTrans" cxnId="{E8F1958E-BA77-4EF8-B05E-42E53F255FC3}">
      <dgm:prSet/>
      <dgm:spPr/>
      <dgm:t>
        <a:bodyPr/>
        <a:lstStyle/>
        <a:p>
          <a:endParaRPr lang="en-US"/>
        </a:p>
      </dgm:t>
    </dgm:pt>
    <dgm:pt modelId="{CBE659C8-6D44-4207-8671-16CACE321F2C}">
      <dgm:prSet/>
      <dgm:spPr/>
      <dgm:t>
        <a:bodyPr/>
        <a:lstStyle/>
        <a:p>
          <a:pPr rtl="0"/>
          <a:r>
            <a:rPr lang="en-US" dirty="0" smtClean="0"/>
            <a:t>THE MATURITY PHASE</a:t>
          </a:r>
          <a:endParaRPr lang="en-US" dirty="0"/>
        </a:p>
      </dgm:t>
    </dgm:pt>
    <dgm:pt modelId="{2AAD25DC-336B-41DB-A86E-BD76B6DB00BA}" type="parTrans" cxnId="{999C9C82-52AF-4BDA-9AB2-4AB036BC9537}">
      <dgm:prSet/>
      <dgm:spPr/>
      <dgm:t>
        <a:bodyPr/>
        <a:lstStyle/>
        <a:p>
          <a:endParaRPr lang="en-US"/>
        </a:p>
      </dgm:t>
    </dgm:pt>
    <dgm:pt modelId="{ED931CAC-19A8-4D10-981C-B48A1EBD29F8}" type="sibTrans" cxnId="{999C9C82-52AF-4BDA-9AB2-4AB036BC9537}">
      <dgm:prSet/>
      <dgm:spPr/>
      <dgm:t>
        <a:bodyPr/>
        <a:lstStyle/>
        <a:p>
          <a:endParaRPr lang="en-US"/>
        </a:p>
      </dgm:t>
    </dgm:pt>
    <dgm:pt modelId="{588584E0-6864-45DE-AF5D-6827D753346C}">
      <dgm:prSet/>
      <dgm:spPr/>
      <dgm:t>
        <a:bodyPr/>
        <a:lstStyle/>
        <a:p>
          <a:pPr rtl="0"/>
          <a:r>
            <a:rPr lang="en-US" dirty="0" smtClean="0"/>
            <a:t>THE DECLINE PHASE</a:t>
          </a:r>
          <a:endParaRPr lang="en-US" dirty="0"/>
        </a:p>
      </dgm:t>
    </dgm:pt>
    <dgm:pt modelId="{81E3F561-DFA4-450A-ABB8-78E21F8A066A}" type="parTrans" cxnId="{E5B5FF5B-461D-4E58-B58B-A0C04EE01414}">
      <dgm:prSet/>
      <dgm:spPr/>
      <dgm:t>
        <a:bodyPr/>
        <a:lstStyle/>
        <a:p>
          <a:endParaRPr lang="en-US"/>
        </a:p>
      </dgm:t>
    </dgm:pt>
    <dgm:pt modelId="{5A1C2E30-4098-4334-97AE-052D447E8A79}" type="sibTrans" cxnId="{E5B5FF5B-461D-4E58-B58B-A0C04EE01414}">
      <dgm:prSet/>
      <dgm:spPr/>
      <dgm:t>
        <a:bodyPr/>
        <a:lstStyle/>
        <a:p>
          <a:endParaRPr lang="en-US"/>
        </a:p>
      </dgm:t>
    </dgm:pt>
    <dgm:pt modelId="{0303DE91-08A9-4E96-954D-D1A0926150CB}">
      <dgm:prSet/>
      <dgm:spPr/>
      <dgm:t>
        <a:bodyPr/>
        <a:lstStyle/>
        <a:p>
          <a:pPr rtl="0"/>
          <a:r>
            <a:rPr lang="en-US" dirty="0" smtClean="0"/>
            <a:t>KEY SUCCESS FACTORS </a:t>
          </a:r>
          <a:endParaRPr lang="en-US" dirty="0"/>
        </a:p>
      </dgm:t>
    </dgm:pt>
    <dgm:pt modelId="{3EEA0D41-A410-4E2B-BCE5-A6FFD09C87CF}" type="parTrans" cxnId="{DEB173C9-8AB6-4061-A70C-3CD2E9D33871}">
      <dgm:prSet/>
      <dgm:spPr/>
      <dgm:t>
        <a:bodyPr/>
        <a:lstStyle/>
        <a:p>
          <a:endParaRPr lang="en-US"/>
        </a:p>
      </dgm:t>
    </dgm:pt>
    <dgm:pt modelId="{EB00FD14-18A3-4509-9915-F6E540F79661}" type="sibTrans" cxnId="{DEB173C9-8AB6-4061-A70C-3CD2E9D33871}">
      <dgm:prSet/>
      <dgm:spPr/>
      <dgm:t>
        <a:bodyPr/>
        <a:lstStyle/>
        <a:p>
          <a:endParaRPr lang="en-US"/>
        </a:p>
      </dgm:t>
    </dgm:pt>
    <dgm:pt modelId="{B7B88CCB-81E5-4304-8AC2-7849A6D9681F}" type="pres">
      <dgm:prSet presAssocID="{B889C7B2-4925-4C66-AF88-58569C39345B}" presName="Name0" presStyleCnt="0">
        <dgm:presLayoutVars>
          <dgm:dir/>
          <dgm:resizeHandles val="exact"/>
        </dgm:presLayoutVars>
      </dgm:prSet>
      <dgm:spPr/>
      <dgm:t>
        <a:bodyPr/>
        <a:lstStyle/>
        <a:p>
          <a:endParaRPr lang="en-US"/>
        </a:p>
      </dgm:t>
    </dgm:pt>
    <dgm:pt modelId="{F23DFBBB-0F3E-4551-8DE2-13AFE588C510}" type="pres">
      <dgm:prSet presAssocID="{B889C7B2-4925-4C66-AF88-58569C39345B}" presName="arrow" presStyleLbl="bgShp" presStyleIdx="0" presStyleCnt="1">
        <dgm:style>
          <a:lnRef idx="1">
            <a:schemeClr val="accent1"/>
          </a:lnRef>
          <a:fillRef idx="2">
            <a:schemeClr val="accent1"/>
          </a:fillRef>
          <a:effectRef idx="1">
            <a:schemeClr val="accent1"/>
          </a:effectRef>
          <a:fontRef idx="minor">
            <a:schemeClr val="dk1"/>
          </a:fontRef>
        </dgm:style>
      </dgm:prSet>
      <dgm:spPr/>
    </dgm:pt>
    <dgm:pt modelId="{C9D02730-2803-4223-93E3-E1C51F047142}" type="pres">
      <dgm:prSet presAssocID="{B889C7B2-4925-4C66-AF88-58569C39345B}" presName="points" presStyleCnt="0"/>
      <dgm:spPr/>
    </dgm:pt>
    <dgm:pt modelId="{9C6FA2B2-ACBE-4038-8A53-F23FEEBF7C81}" type="pres">
      <dgm:prSet presAssocID="{7C3EEE64-3464-4E91-A4D3-EF74BA4CF980}" presName="compositeA" presStyleCnt="0"/>
      <dgm:spPr/>
    </dgm:pt>
    <dgm:pt modelId="{D5AD43AA-2AF3-4E10-9E7D-C55CB769906A}" type="pres">
      <dgm:prSet presAssocID="{7C3EEE64-3464-4E91-A4D3-EF74BA4CF980}" presName="textA" presStyleLbl="revTx" presStyleIdx="0" presStyleCnt="5">
        <dgm:presLayoutVars>
          <dgm:bulletEnabled val="1"/>
        </dgm:presLayoutVars>
      </dgm:prSet>
      <dgm:spPr/>
      <dgm:t>
        <a:bodyPr/>
        <a:lstStyle/>
        <a:p>
          <a:endParaRPr lang="en-US"/>
        </a:p>
      </dgm:t>
    </dgm:pt>
    <dgm:pt modelId="{F6C8BA2C-4EA1-467F-B63D-CCF4E1023DC8}" type="pres">
      <dgm:prSet presAssocID="{7C3EEE64-3464-4E91-A4D3-EF74BA4CF980}" presName="circleA" presStyleLbl="node1" presStyleIdx="0" presStyleCnt="5"/>
      <dgm:spPr/>
    </dgm:pt>
    <dgm:pt modelId="{987207EE-53DD-4B5C-90ED-1078E743024C}" type="pres">
      <dgm:prSet presAssocID="{7C3EEE64-3464-4E91-A4D3-EF74BA4CF980}" presName="spaceA" presStyleCnt="0"/>
      <dgm:spPr/>
    </dgm:pt>
    <dgm:pt modelId="{31BA6A5A-3DC8-4EEF-A01C-4CC6C325FABC}" type="pres">
      <dgm:prSet presAssocID="{DEFBC4A5-CBB5-43FB-9761-D8797DC2F811}" presName="space" presStyleCnt="0"/>
      <dgm:spPr/>
    </dgm:pt>
    <dgm:pt modelId="{2F6FDC7B-58E4-450F-8236-7DEA0082E5C0}" type="pres">
      <dgm:prSet presAssocID="{E2055A14-1666-4635-9E18-E6698026390B}" presName="compositeB" presStyleCnt="0"/>
      <dgm:spPr/>
    </dgm:pt>
    <dgm:pt modelId="{D73B9914-FBBD-4646-9513-D5E55B195E73}" type="pres">
      <dgm:prSet presAssocID="{E2055A14-1666-4635-9E18-E6698026390B}" presName="textB" presStyleLbl="revTx" presStyleIdx="1" presStyleCnt="5">
        <dgm:presLayoutVars>
          <dgm:bulletEnabled val="1"/>
        </dgm:presLayoutVars>
      </dgm:prSet>
      <dgm:spPr/>
      <dgm:t>
        <a:bodyPr/>
        <a:lstStyle/>
        <a:p>
          <a:endParaRPr lang="en-US"/>
        </a:p>
      </dgm:t>
    </dgm:pt>
    <dgm:pt modelId="{D3C3E958-759E-4480-9A78-2F6649294ABC}" type="pres">
      <dgm:prSet presAssocID="{E2055A14-1666-4635-9E18-E6698026390B}" presName="circleB" presStyleLbl="node1" presStyleIdx="1" presStyleCnt="5"/>
      <dgm:spPr/>
    </dgm:pt>
    <dgm:pt modelId="{CDBE0EAD-6046-47C5-8D6C-BADB0D2B3937}" type="pres">
      <dgm:prSet presAssocID="{E2055A14-1666-4635-9E18-E6698026390B}" presName="spaceB" presStyleCnt="0"/>
      <dgm:spPr/>
    </dgm:pt>
    <dgm:pt modelId="{858AAB07-A227-4727-BCE3-CDE2FE129E3C}" type="pres">
      <dgm:prSet presAssocID="{BFFAA4D3-D760-4CB6-8379-FB35B90406EB}" presName="space" presStyleCnt="0"/>
      <dgm:spPr/>
    </dgm:pt>
    <dgm:pt modelId="{F966530B-426B-4EC0-80DC-93AB5EE386F4}" type="pres">
      <dgm:prSet presAssocID="{CBE659C8-6D44-4207-8671-16CACE321F2C}" presName="compositeA" presStyleCnt="0"/>
      <dgm:spPr/>
    </dgm:pt>
    <dgm:pt modelId="{B5B0A5C2-A2B0-4FBE-BFFE-D73D0323B458}" type="pres">
      <dgm:prSet presAssocID="{CBE659C8-6D44-4207-8671-16CACE321F2C}" presName="textA" presStyleLbl="revTx" presStyleIdx="2" presStyleCnt="5">
        <dgm:presLayoutVars>
          <dgm:bulletEnabled val="1"/>
        </dgm:presLayoutVars>
      </dgm:prSet>
      <dgm:spPr/>
      <dgm:t>
        <a:bodyPr/>
        <a:lstStyle/>
        <a:p>
          <a:endParaRPr lang="en-US"/>
        </a:p>
      </dgm:t>
    </dgm:pt>
    <dgm:pt modelId="{F4635027-C9A4-4F1A-B11E-5C955332B7DE}" type="pres">
      <dgm:prSet presAssocID="{CBE659C8-6D44-4207-8671-16CACE321F2C}" presName="circleA" presStyleLbl="node1" presStyleIdx="2" presStyleCnt="5"/>
      <dgm:spPr/>
    </dgm:pt>
    <dgm:pt modelId="{7BF7ADC1-0BCC-44E5-B308-6DB6604CBB33}" type="pres">
      <dgm:prSet presAssocID="{CBE659C8-6D44-4207-8671-16CACE321F2C}" presName="spaceA" presStyleCnt="0"/>
      <dgm:spPr/>
    </dgm:pt>
    <dgm:pt modelId="{D6FEEF9D-D237-4E00-95AE-633F45C45139}" type="pres">
      <dgm:prSet presAssocID="{ED931CAC-19A8-4D10-981C-B48A1EBD29F8}" presName="space" presStyleCnt="0"/>
      <dgm:spPr/>
    </dgm:pt>
    <dgm:pt modelId="{7B2008A4-42D1-4E1A-8E02-4E017DC09DCD}" type="pres">
      <dgm:prSet presAssocID="{588584E0-6864-45DE-AF5D-6827D753346C}" presName="compositeB" presStyleCnt="0"/>
      <dgm:spPr/>
    </dgm:pt>
    <dgm:pt modelId="{A998E6DC-6E02-44D0-A711-F06FDEE6EAB5}" type="pres">
      <dgm:prSet presAssocID="{588584E0-6864-45DE-AF5D-6827D753346C}" presName="textB" presStyleLbl="revTx" presStyleIdx="3" presStyleCnt="5">
        <dgm:presLayoutVars>
          <dgm:bulletEnabled val="1"/>
        </dgm:presLayoutVars>
      </dgm:prSet>
      <dgm:spPr/>
      <dgm:t>
        <a:bodyPr/>
        <a:lstStyle/>
        <a:p>
          <a:endParaRPr lang="en-US"/>
        </a:p>
      </dgm:t>
    </dgm:pt>
    <dgm:pt modelId="{C0947CDB-5187-4A9F-B685-A6ACAA9968E5}" type="pres">
      <dgm:prSet presAssocID="{588584E0-6864-45DE-AF5D-6827D753346C}" presName="circleB" presStyleLbl="node1" presStyleIdx="3" presStyleCnt="5"/>
      <dgm:spPr/>
    </dgm:pt>
    <dgm:pt modelId="{82BCB6C2-1E1E-47FF-8647-FD1C8EB4754D}" type="pres">
      <dgm:prSet presAssocID="{588584E0-6864-45DE-AF5D-6827D753346C}" presName="spaceB" presStyleCnt="0"/>
      <dgm:spPr/>
    </dgm:pt>
    <dgm:pt modelId="{3F1FC319-561A-4751-99C8-4418D29E86E6}" type="pres">
      <dgm:prSet presAssocID="{5A1C2E30-4098-4334-97AE-052D447E8A79}" presName="space" presStyleCnt="0"/>
      <dgm:spPr/>
    </dgm:pt>
    <dgm:pt modelId="{E8739ECC-FFD3-431F-89BA-A6C0FD9A30B8}" type="pres">
      <dgm:prSet presAssocID="{0303DE91-08A9-4E96-954D-D1A0926150CB}" presName="compositeA" presStyleCnt="0"/>
      <dgm:spPr/>
    </dgm:pt>
    <dgm:pt modelId="{BAFBE21D-5078-4373-B229-2919E9540759}" type="pres">
      <dgm:prSet presAssocID="{0303DE91-08A9-4E96-954D-D1A0926150CB}" presName="textA" presStyleLbl="revTx" presStyleIdx="4" presStyleCnt="5">
        <dgm:presLayoutVars>
          <dgm:bulletEnabled val="1"/>
        </dgm:presLayoutVars>
      </dgm:prSet>
      <dgm:spPr/>
      <dgm:t>
        <a:bodyPr/>
        <a:lstStyle/>
        <a:p>
          <a:endParaRPr lang="en-US"/>
        </a:p>
      </dgm:t>
    </dgm:pt>
    <dgm:pt modelId="{F319E4EF-27F2-49B5-9F9E-80913DEA3204}" type="pres">
      <dgm:prSet presAssocID="{0303DE91-08A9-4E96-954D-D1A0926150CB}" presName="circleA" presStyleLbl="node1" presStyleIdx="4" presStyleCnt="5"/>
      <dgm:spPr/>
    </dgm:pt>
    <dgm:pt modelId="{CFA1A217-258C-49DA-84AA-61A25E5854CA}" type="pres">
      <dgm:prSet presAssocID="{0303DE91-08A9-4E96-954D-D1A0926150CB}" presName="spaceA" presStyleCnt="0"/>
      <dgm:spPr/>
    </dgm:pt>
  </dgm:ptLst>
  <dgm:cxnLst>
    <dgm:cxn modelId="{17D99B69-321F-4293-9CA4-1D1E72A7BF73}" type="presOf" srcId="{CBE659C8-6D44-4207-8671-16CACE321F2C}" destId="{B5B0A5C2-A2B0-4FBE-BFFE-D73D0323B458}" srcOrd="0" destOrd="0" presId="urn:microsoft.com/office/officeart/2005/8/layout/hProcess11"/>
    <dgm:cxn modelId="{DB231F5B-66AE-4D61-BEA0-156EC70FD58F}" srcId="{B889C7B2-4925-4C66-AF88-58569C39345B}" destId="{7C3EEE64-3464-4E91-A4D3-EF74BA4CF980}" srcOrd="0" destOrd="0" parTransId="{BA1F774F-8452-4BAA-AAB6-4B46061F25BE}" sibTransId="{DEFBC4A5-CBB5-43FB-9761-D8797DC2F811}"/>
    <dgm:cxn modelId="{5FDD1260-E496-4884-A636-993650BD35DB}" type="presOf" srcId="{E2055A14-1666-4635-9E18-E6698026390B}" destId="{D73B9914-FBBD-4646-9513-D5E55B195E73}" srcOrd="0" destOrd="0" presId="urn:microsoft.com/office/officeart/2005/8/layout/hProcess11"/>
    <dgm:cxn modelId="{EBA84879-EDE5-418A-BF7C-447F66ACC66B}" type="presOf" srcId="{B889C7B2-4925-4C66-AF88-58569C39345B}" destId="{B7B88CCB-81E5-4304-8AC2-7849A6D9681F}" srcOrd="0" destOrd="0" presId="urn:microsoft.com/office/officeart/2005/8/layout/hProcess11"/>
    <dgm:cxn modelId="{E5B5FF5B-461D-4E58-B58B-A0C04EE01414}" srcId="{B889C7B2-4925-4C66-AF88-58569C39345B}" destId="{588584E0-6864-45DE-AF5D-6827D753346C}" srcOrd="3" destOrd="0" parTransId="{81E3F561-DFA4-450A-ABB8-78E21F8A066A}" sibTransId="{5A1C2E30-4098-4334-97AE-052D447E8A79}"/>
    <dgm:cxn modelId="{DEB173C9-8AB6-4061-A70C-3CD2E9D33871}" srcId="{B889C7B2-4925-4C66-AF88-58569C39345B}" destId="{0303DE91-08A9-4E96-954D-D1A0926150CB}" srcOrd="4" destOrd="0" parTransId="{3EEA0D41-A410-4E2B-BCE5-A6FFD09C87CF}" sibTransId="{EB00FD14-18A3-4509-9915-F6E540F79661}"/>
    <dgm:cxn modelId="{A3C7B16E-2CE7-4735-A81F-47C78D3DFFB0}" type="presOf" srcId="{7C3EEE64-3464-4E91-A4D3-EF74BA4CF980}" destId="{D5AD43AA-2AF3-4E10-9E7D-C55CB769906A}" srcOrd="0" destOrd="0" presId="urn:microsoft.com/office/officeart/2005/8/layout/hProcess11"/>
    <dgm:cxn modelId="{D69379E7-F6AA-4977-90AB-D3861BF4902C}" type="presOf" srcId="{0303DE91-08A9-4E96-954D-D1A0926150CB}" destId="{BAFBE21D-5078-4373-B229-2919E9540759}" srcOrd="0" destOrd="0" presId="urn:microsoft.com/office/officeart/2005/8/layout/hProcess11"/>
    <dgm:cxn modelId="{E8F1958E-BA77-4EF8-B05E-42E53F255FC3}" srcId="{B889C7B2-4925-4C66-AF88-58569C39345B}" destId="{E2055A14-1666-4635-9E18-E6698026390B}" srcOrd="1" destOrd="0" parTransId="{7C5B1375-C841-426F-907D-4291EE694A63}" sibTransId="{BFFAA4D3-D760-4CB6-8379-FB35B90406EB}"/>
    <dgm:cxn modelId="{999C9C82-52AF-4BDA-9AB2-4AB036BC9537}" srcId="{B889C7B2-4925-4C66-AF88-58569C39345B}" destId="{CBE659C8-6D44-4207-8671-16CACE321F2C}" srcOrd="2" destOrd="0" parTransId="{2AAD25DC-336B-41DB-A86E-BD76B6DB00BA}" sibTransId="{ED931CAC-19A8-4D10-981C-B48A1EBD29F8}"/>
    <dgm:cxn modelId="{B4655988-35F2-442D-ADCA-6168448E83A4}" type="presOf" srcId="{588584E0-6864-45DE-AF5D-6827D753346C}" destId="{A998E6DC-6E02-44D0-A711-F06FDEE6EAB5}" srcOrd="0" destOrd="0" presId="urn:microsoft.com/office/officeart/2005/8/layout/hProcess11"/>
    <dgm:cxn modelId="{F5BE8E75-E965-495A-BABC-930D0F7DB3D8}" type="presParOf" srcId="{B7B88CCB-81E5-4304-8AC2-7849A6D9681F}" destId="{F23DFBBB-0F3E-4551-8DE2-13AFE588C510}" srcOrd="0" destOrd="0" presId="urn:microsoft.com/office/officeart/2005/8/layout/hProcess11"/>
    <dgm:cxn modelId="{FAAF28F5-1F37-4307-937D-F7ED910053F1}" type="presParOf" srcId="{B7B88CCB-81E5-4304-8AC2-7849A6D9681F}" destId="{C9D02730-2803-4223-93E3-E1C51F047142}" srcOrd="1" destOrd="0" presId="urn:microsoft.com/office/officeart/2005/8/layout/hProcess11"/>
    <dgm:cxn modelId="{B20AB54D-A7FD-4A7D-B3D5-3D9215E84FC7}" type="presParOf" srcId="{C9D02730-2803-4223-93E3-E1C51F047142}" destId="{9C6FA2B2-ACBE-4038-8A53-F23FEEBF7C81}" srcOrd="0" destOrd="0" presId="urn:microsoft.com/office/officeart/2005/8/layout/hProcess11"/>
    <dgm:cxn modelId="{A3F957FC-0119-4092-A13B-ABDD3CF10B93}" type="presParOf" srcId="{9C6FA2B2-ACBE-4038-8A53-F23FEEBF7C81}" destId="{D5AD43AA-2AF3-4E10-9E7D-C55CB769906A}" srcOrd="0" destOrd="0" presId="urn:microsoft.com/office/officeart/2005/8/layout/hProcess11"/>
    <dgm:cxn modelId="{DAFF8D13-6CCF-494C-A68E-9A4EAC432A2E}" type="presParOf" srcId="{9C6FA2B2-ACBE-4038-8A53-F23FEEBF7C81}" destId="{F6C8BA2C-4EA1-467F-B63D-CCF4E1023DC8}" srcOrd="1" destOrd="0" presId="urn:microsoft.com/office/officeart/2005/8/layout/hProcess11"/>
    <dgm:cxn modelId="{5F23D2F1-9F06-45B4-986E-D259658BB121}" type="presParOf" srcId="{9C6FA2B2-ACBE-4038-8A53-F23FEEBF7C81}" destId="{987207EE-53DD-4B5C-90ED-1078E743024C}" srcOrd="2" destOrd="0" presId="urn:microsoft.com/office/officeart/2005/8/layout/hProcess11"/>
    <dgm:cxn modelId="{47EE0E1E-9117-4C02-B0EA-14102885C6C3}" type="presParOf" srcId="{C9D02730-2803-4223-93E3-E1C51F047142}" destId="{31BA6A5A-3DC8-4EEF-A01C-4CC6C325FABC}" srcOrd="1" destOrd="0" presId="urn:microsoft.com/office/officeart/2005/8/layout/hProcess11"/>
    <dgm:cxn modelId="{3F7AFE13-2C5D-4A2B-9542-A1BB7227580D}" type="presParOf" srcId="{C9D02730-2803-4223-93E3-E1C51F047142}" destId="{2F6FDC7B-58E4-450F-8236-7DEA0082E5C0}" srcOrd="2" destOrd="0" presId="urn:microsoft.com/office/officeart/2005/8/layout/hProcess11"/>
    <dgm:cxn modelId="{71CBC1C6-6FB9-41A1-9174-10F9889982C0}" type="presParOf" srcId="{2F6FDC7B-58E4-450F-8236-7DEA0082E5C0}" destId="{D73B9914-FBBD-4646-9513-D5E55B195E73}" srcOrd="0" destOrd="0" presId="urn:microsoft.com/office/officeart/2005/8/layout/hProcess11"/>
    <dgm:cxn modelId="{77106E7D-2A0E-438E-841B-154544A17CFB}" type="presParOf" srcId="{2F6FDC7B-58E4-450F-8236-7DEA0082E5C0}" destId="{D3C3E958-759E-4480-9A78-2F6649294ABC}" srcOrd="1" destOrd="0" presId="urn:microsoft.com/office/officeart/2005/8/layout/hProcess11"/>
    <dgm:cxn modelId="{F295AFAA-40AA-44A4-A0B8-1C4C5324E7ED}" type="presParOf" srcId="{2F6FDC7B-58E4-450F-8236-7DEA0082E5C0}" destId="{CDBE0EAD-6046-47C5-8D6C-BADB0D2B3937}" srcOrd="2" destOrd="0" presId="urn:microsoft.com/office/officeart/2005/8/layout/hProcess11"/>
    <dgm:cxn modelId="{FEEB2501-BB9B-4DFF-BB03-BE212D1285C1}" type="presParOf" srcId="{C9D02730-2803-4223-93E3-E1C51F047142}" destId="{858AAB07-A227-4727-BCE3-CDE2FE129E3C}" srcOrd="3" destOrd="0" presId="urn:microsoft.com/office/officeart/2005/8/layout/hProcess11"/>
    <dgm:cxn modelId="{E201B864-BEAF-45D8-90A3-BF63DDEC431D}" type="presParOf" srcId="{C9D02730-2803-4223-93E3-E1C51F047142}" destId="{F966530B-426B-4EC0-80DC-93AB5EE386F4}" srcOrd="4" destOrd="0" presId="urn:microsoft.com/office/officeart/2005/8/layout/hProcess11"/>
    <dgm:cxn modelId="{4D32674B-8546-4964-A8B4-98F0E7BBAC4A}" type="presParOf" srcId="{F966530B-426B-4EC0-80DC-93AB5EE386F4}" destId="{B5B0A5C2-A2B0-4FBE-BFFE-D73D0323B458}" srcOrd="0" destOrd="0" presId="urn:microsoft.com/office/officeart/2005/8/layout/hProcess11"/>
    <dgm:cxn modelId="{D0F68127-A6D8-4F78-BA57-0E2F2A75F2C9}" type="presParOf" srcId="{F966530B-426B-4EC0-80DC-93AB5EE386F4}" destId="{F4635027-C9A4-4F1A-B11E-5C955332B7DE}" srcOrd="1" destOrd="0" presId="urn:microsoft.com/office/officeart/2005/8/layout/hProcess11"/>
    <dgm:cxn modelId="{7C2EE6CA-0FF2-4053-8C59-CEA57530EEF7}" type="presParOf" srcId="{F966530B-426B-4EC0-80DC-93AB5EE386F4}" destId="{7BF7ADC1-0BCC-44E5-B308-6DB6604CBB33}" srcOrd="2" destOrd="0" presId="urn:microsoft.com/office/officeart/2005/8/layout/hProcess11"/>
    <dgm:cxn modelId="{578B9951-9DC8-4D5F-BD8C-E8ED460D8778}" type="presParOf" srcId="{C9D02730-2803-4223-93E3-E1C51F047142}" destId="{D6FEEF9D-D237-4E00-95AE-633F45C45139}" srcOrd="5" destOrd="0" presId="urn:microsoft.com/office/officeart/2005/8/layout/hProcess11"/>
    <dgm:cxn modelId="{7423DF4C-8A40-44AA-B41D-061FE7D47135}" type="presParOf" srcId="{C9D02730-2803-4223-93E3-E1C51F047142}" destId="{7B2008A4-42D1-4E1A-8E02-4E017DC09DCD}" srcOrd="6" destOrd="0" presId="urn:microsoft.com/office/officeart/2005/8/layout/hProcess11"/>
    <dgm:cxn modelId="{97860276-6E23-489B-A9D1-AE776477D825}" type="presParOf" srcId="{7B2008A4-42D1-4E1A-8E02-4E017DC09DCD}" destId="{A998E6DC-6E02-44D0-A711-F06FDEE6EAB5}" srcOrd="0" destOrd="0" presId="urn:microsoft.com/office/officeart/2005/8/layout/hProcess11"/>
    <dgm:cxn modelId="{A87A09A1-20E3-41FF-9BC7-5FBD5A248CCD}" type="presParOf" srcId="{7B2008A4-42D1-4E1A-8E02-4E017DC09DCD}" destId="{C0947CDB-5187-4A9F-B685-A6ACAA9968E5}" srcOrd="1" destOrd="0" presId="urn:microsoft.com/office/officeart/2005/8/layout/hProcess11"/>
    <dgm:cxn modelId="{18CDC62D-7127-415F-928C-393344168230}" type="presParOf" srcId="{7B2008A4-42D1-4E1A-8E02-4E017DC09DCD}" destId="{82BCB6C2-1E1E-47FF-8647-FD1C8EB4754D}" srcOrd="2" destOrd="0" presId="urn:microsoft.com/office/officeart/2005/8/layout/hProcess11"/>
    <dgm:cxn modelId="{60EF229A-F7EC-4BFF-8F76-2E5FFB55A17C}" type="presParOf" srcId="{C9D02730-2803-4223-93E3-E1C51F047142}" destId="{3F1FC319-561A-4751-99C8-4418D29E86E6}" srcOrd="7" destOrd="0" presId="urn:microsoft.com/office/officeart/2005/8/layout/hProcess11"/>
    <dgm:cxn modelId="{B32E7CA8-C650-4376-9276-14B03232DF93}" type="presParOf" srcId="{C9D02730-2803-4223-93E3-E1C51F047142}" destId="{E8739ECC-FFD3-431F-89BA-A6C0FD9A30B8}" srcOrd="8" destOrd="0" presId="urn:microsoft.com/office/officeart/2005/8/layout/hProcess11"/>
    <dgm:cxn modelId="{CBD3317E-73DE-4CE8-98F2-A666FAE8B35F}" type="presParOf" srcId="{E8739ECC-FFD3-431F-89BA-A6C0FD9A30B8}" destId="{BAFBE21D-5078-4373-B229-2919E9540759}" srcOrd="0" destOrd="0" presId="urn:microsoft.com/office/officeart/2005/8/layout/hProcess11"/>
    <dgm:cxn modelId="{259ED31A-C906-43FD-897D-4F9C82401019}" type="presParOf" srcId="{E8739ECC-FFD3-431F-89BA-A6C0FD9A30B8}" destId="{F319E4EF-27F2-49B5-9F9E-80913DEA3204}" srcOrd="1" destOrd="0" presId="urn:microsoft.com/office/officeart/2005/8/layout/hProcess11"/>
    <dgm:cxn modelId="{02D145D9-0D53-439A-A478-C550C4DC0A3A}" type="presParOf" srcId="{E8739ECC-FFD3-431F-89BA-A6C0FD9A30B8}" destId="{CFA1A217-258C-49DA-84AA-61A25E5854CA}" srcOrd="2" destOrd="0" presId="urn:microsoft.com/office/officeart/2005/8/layout/hProcess1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9CA39DA-DDF9-4CD2-B1F5-A85641A8EEE3}" type="doc">
      <dgm:prSet loTypeId="urn:microsoft.com/office/officeart/2005/8/layout/hierarchy6" loCatId="hierarchy" qsTypeId="urn:microsoft.com/office/officeart/2005/8/quickstyle/simple1" qsCatId="simple" csTypeId="urn:microsoft.com/office/officeart/2005/8/colors/colorful4" csCatId="colorful" phldr="1"/>
      <dgm:spPr/>
      <dgm:t>
        <a:bodyPr/>
        <a:lstStyle/>
        <a:p>
          <a:endParaRPr lang="en-US"/>
        </a:p>
      </dgm:t>
    </dgm:pt>
    <dgm:pt modelId="{A71EC7F4-C040-4607-B0EA-7B9CB0F014E7}">
      <dgm:prSet>
        <dgm:style>
          <a:lnRef idx="2">
            <a:schemeClr val="accent4"/>
          </a:lnRef>
          <a:fillRef idx="1">
            <a:schemeClr val="lt1"/>
          </a:fillRef>
          <a:effectRef idx="0">
            <a:schemeClr val="accent4"/>
          </a:effectRef>
          <a:fontRef idx="minor">
            <a:schemeClr val="dk1"/>
          </a:fontRef>
        </dgm:style>
      </dgm:prSet>
      <dgm:spPr/>
      <dgm:t>
        <a:bodyPr/>
        <a:lstStyle/>
        <a:p>
          <a:pPr rtl="0"/>
          <a:r>
            <a:rPr lang="en-US" dirty="0" smtClean="0"/>
            <a:t>Two types of entrants:</a:t>
          </a:r>
          <a:endParaRPr lang="en-US" dirty="0"/>
        </a:p>
      </dgm:t>
    </dgm:pt>
    <dgm:pt modelId="{0DD0D535-5304-415A-B9B4-8D958A0F5910}" type="parTrans" cxnId="{5272C270-2B07-4341-B2F9-5024F0398649}">
      <dgm:prSet/>
      <dgm:spPr/>
      <dgm:t>
        <a:bodyPr/>
        <a:lstStyle/>
        <a:p>
          <a:endParaRPr lang="en-US"/>
        </a:p>
      </dgm:t>
    </dgm:pt>
    <dgm:pt modelId="{30E15A6A-AA81-444D-8459-6E4FE4E4021F}" type="sibTrans" cxnId="{5272C270-2B07-4341-B2F9-5024F0398649}">
      <dgm:prSet/>
      <dgm:spPr/>
      <dgm:t>
        <a:bodyPr/>
        <a:lstStyle/>
        <a:p>
          <a:endParaRPr lang="en-US"/>
        </a:p>
      </dgm:t>
    </dgm:pt>
    <dgm:pt modelId="{64177053-D754-4D52-900E-AC4A1812034D}">
      <dgm:prSet>
        <dgm:style>
          <a:lnRef idx="2">
            <a:schemeClr val="accent4"/>
          </a:lnRef>
          <a:fillRef idx="1">
            <a:schemeClr val="lt1"/>
          </a:fillRef>
          <a:effectRef idx="0">
            <a:schemeClr val="accent4"/>
          </a:effectRef>
          <a:fontRef idx="minor">
            <a:schemeClr val="dk1"/>
          </a:fontRef>
        </dgm:style>
      </dgm:prSet>
      <dgm:spPr/>
      <dgm:t>
        <a:bodyPr/>
        <a:lstStyle/>
        <a:p>
          <a:pPr rtl="0"/>
          <a:r>
            <a:rPr lang="en-US" dirty="0" smtClean="0"/>
            <a:t>‘de novo’ entrants</a:t>
          </a:r>
          <a:endParaRPr lang="en-US" dirty="0"/>
        </a:p>
      </dgm:t>
    </dgm:pt>
    <dgm:pt modelId="{9B72556E-2FB7-4117-8AD3-2BEF09E722E9}" type="parTrans" cxnId="{0A763EE4-F622-4D97-AD96-FE51612835A8}">
      <dgm:prSet/>
      <dgm:spPr/>
      <dgm:t>
        <a:bodyPr/>
        <a:lstStyle/>
        <a:p>
          <a:endParaRPr lang="en-US"/>
        </a:p>
      </dgm:t>
    </dgm:pt>
    <dgm:pt modelId="{AE0BD08B-4EFE-4B53-8D9A-D2E279B9FF0A}" type="sibTrans" cxnId="{0A763EE4-F622-4D97-AD96-FE51612835A8}">
      <dgm:prSet/>
      <dgm:spPr/>
      <dgm:t>
        <a:bodyPr/>
        <a:lstStyle/>
        <a:p>
          <a:endParaRPr lang="en-US"/>
        </a:p>
      </dgm:t>
    </dgm:pt>
    <dgm:pt modelId="{C7486660-C4D4-4AF1-9AE7-674A102A3DBA}">
      <dgm:prSet>
        <dgm:style>
          <a:lnRef idx="2">
            <a:schemeClr val="accent4"/>
          </a:lnRef>
          <a:fillRef idx="1">
            <a:schemeClr val="lt1"/>
          </a:fillRef>
          <a:effectRef idx="0">
            <a:schemeClr val="accent4"/>
          </a:effectRef>
          <a:fontRef idx="minor">
            <a:schemeClr val="dk1"/>
          </a:fontRef>
        </dgm:style>
      </dgm:prSet>
      <dgm:spPr/>
      <dgm:t>
        <a:bodyPr/>
        <a:lstStyle/>
        <a:p>
          <a:pPr rtl="0"/>
          <a:r>
            <a:rPr lang="en-US" dirty="0" smtClean="0"/>
            <a:t>‘de </a:t>
          </a:r>
          <a:r>
            <a:rPr lang="en-US" dirty="0" err="1" smtClean="0"/>
            <a:t>alio</a:t>
          </a:r>
          <a:r>
            <a:rPr lang="en-US" dirty="0" smtClean="0"/>
            <a:t>’ entrants</a:t>
          </a:r>
          <a:endParaRPr lang="en-US" dirty="0"/>
        </a:p>
      </dgm:t>
    </dgm:pt>
    <dgm:pt modelId="{06674E9A-0589-437D-A913-EA5175098EE7}" type="parTrans" cxnId="{993380FE-7987-445C-8A4A-AD65EB194A1B}">
      <dgm:prSet/>
      <dgm:spPr/>
      <dgm:t>
        <a:bodyPr/>
        <a:lstStyle/>
        <a:p>
          <a:endParaRPr lang="en-US"/>
        </a:p>
      </dgm:t>
    </dgm:pt>
    <dgm:pt modelId="{05E4F0E4-3763-4FD9-BD89-F32A818C03D0}" type="sibTrans" cxnId="{993380FE-7987-445C-8A4A-AD65EB194A1B}">
      <dgm:prSet/>
      <dgm:spPr/>
      <dgm:t>
        <a:bodyPr/>
        <a:lstStyle/>
        <a:p>
          <a:endParaRPr lang="en-US"/>
        </a:p>
      </dgm:t>
    </dgm:pt>
    <dgm:pt modelId="{AD86C204-435C-40BC-9A1B-4DDAA411877A}" type="pres">
      <dgm:prSet presAssocID="{79CA39DA-DDF9-4CD2-B1F5-A85641A8EEE3}" presName="mainComposite" presStyleCnt="0">
        <dgm:presLayoutVars>
          <dgm:chPref val="1"/>
          <dgm:dir/>
          <dgm:animOne val="branch"/>
          <dgm:animLvl val="lvl"/>
          <dgm:resizeHandles val="exact"/>
        </dgm:presLayoutVars>
      </dgm:prSet>
      <dgm:spPr/>
      <dgm:t>
        <a:bodyPr/>
        <a:lstStyle/>
        <a:p>
          <a:endParaRPr lang="en-US"/>
        </a:p>
      </dgm:t>
    </dgm:pt>
    <dgm:pt modelId="{AEBBA3D4-B13A-4041-B437-6B7115A955F7}" type="pres">
      <dgm:prSet presAssocID="{79CA39DA-DDF9-4CD2-B1F5-A85641A8EEE3}" presName="hierFlow" presStyleCnt="0"/>
      <dgm:spPr/>
    </dgm:pt>
    <dgm:pt modelId="{0C20CCC7-2522-4CB9-B947-8985BA74E3FE}" type="pres">
      <dgm:prSet presAssocID="{79CA39DA-DDF9-4CD2-B1F5-A85641A8EEE3}" presName="hierChild1" presStyleCnt="0">
        <dgm:presLayoutVars>
          <dgm:chPref val="1"/>
          <dgm:animOne val="branch"/>
          <dgm:animLvl val="lvl"/>
        </dgm:presLayoutVars>
      </dgm:prSet>
      <dgm:spPr/>
    </dgm:pt>
    <dgm:pt modelId="{4C7A0B05-A265-4ACA-BC63-C9A81772AB76}" type="pres">
      <dgm:prSet presAssocID="{A71EC7F4-C040-4607-B0EA-7B9CB0F014E7}" presName="Name14" presStyleCnt="0"/>
      <dgm:spPr/>
    </dgm:pt>
    <dgm:pt modelId="{47FF5960-DEBA-4D34-B8EB-303ADC2E8838}" type="pres">
      <dgm:prSet presAssocID="{A71EC7F4-C040-4607-B0EA-7B9CB0F014E7}" presName="level1Shape" presStyleLbl="node0" presStyleIdx="0" presStyleCnt="1">
        <dgm:presLayoutVars>
          <dgm:chPref val="3"/>
        </dgm:presLayoutVars>
      </dgm:prSet>
      <dgm:spPr/>
      <dgm:t>
        <a:bodyPr/>
        <a:lstStyle/>
        <a:p>
          <a:endParaRPr lang="en-US"/>
        </a:p>
      </dgm:t>
    </dgm:pt>
    <dgm:pt modelId="{AC2AAD1F-D421-4D31-99FC-84686111E8D1}" type="pres">
      <dgm:prSet presAssocID="{A71EC7F4-C040-4607-B0EA-7B9CB0F014E7}" presName="hierChild2" presStyleCnt="0"/>
      <dgm:spPr/>
    </dgm:pt>
    <dgm:pt modelId="{53BCC9C2-7D4C-4DB3-A08E-7438FA0E2025}" type="pres">
      <dgm:prSet presAssocID="{9B72556E-2FB7-4117-8AD3-2BEF09E722E9}" presName="Name19" presStyleLbl="parChTrans1D2" presStyleIdx="0" presStyleCnt="2"/>
      <dgm:spPr/>
      <dgm:t>
        <a:bodyPr/>
        <a:lstStyle/>
        <a:p>
          <a:endParaRPr lang="en-US"/>
        </a:p>
      </dgm:t>
    </dgm:pt>
    <dgm:pt modelId="{F27D6053-BB8C-483F-8D1E-6C81639E9A1C}" type="pres">
      <dgm:prSet presAssocID="{64177053-D754-4D52-900E-AC4A1812034D}" presName="Name21" presStyleCnt="0"/>
      <dgm:spPr/>
    </dgm:pt>
    <dgm:pt modelId="{A71E1A53-C4EE-4658-9227-BED152BF6A06}" type="pres">
      <dgm:prSet presAssocID="{64177053-D754-4D52-900E-AC4A1812034D}" presName="level2Shape" presStyleLbl="node2" presStyleIdx="0" presStyleCnt="2"/>
      <dgm:spPr/>
      <dgm:t>
        <a:bodyPr/>
        <a:lstStyle/>
        <a:p>
          <a:endParaRPr lang="en-US"/>
        </a:p>
      </dgm:t>
    </dgm:pt>
    <dgm:pt modelId="{5995A9AD-12DF-457B-85DD-DE55E6720CF4}" type="pres">
      <dgm:prSet presAssocID="{64177053-D754-4D52-900E-AC4A1812034D}" presName="hierChild3" presStyleCnt="0"/>
      <dgm:spPr/>
    </dgm:pt>
    <dgm:pt modelId="{42D22874-FEB5-4933-897F-E70B1DD22CEA}" type="pres">
      <dgm:prSet presAssocID="{06674E9A-0589-437D-A913-EA5175098EE7}" presName="Name19" presStyleLbl="parChTrans1D2" presStyleIdx="1" presStyleCnt="2"/>
      <dgm:spPr/>
      <dgm:t>
        <a:bodyPr/>
        <a:lstStyle/>
        <a:p>
          <a:endParaRPr lang="en-US"/>
        </a:p>
      </dgm:t>
    </dgm:pt>
    <dgm:pt modelId="{3628E7F8-D7E9-492D-A7B6-014B74D8EAF1}" type="pres">
      <dgm:prSet presAssocID="{C7486660-C4D4-4AF1-9AE7-674A102A3DBA}" presName="Name21" presStyleCnt="0"/>
      <dgm:spPr/>
    </dgm:pt>
    <dgm:pt modelId="{A52EE70E-9DED-487C-A7FF-C06E46CEB412}" type="pres">
      <dgm:prSet presAssocID="{C7486660-C4D4-4AF1-9AE7-674A102A3DBA}" presName="level2Shape" presStyleLbl="node2" presStyleIdx="1" presStyleCnt="2"/>
      <dgm:spPr/>
      <dgm:t>
        <a:bodyPr/>
        <a:lstStyle/>
        <a:p>
          <a:endParaRPr lang="en-US"/>
        </a:p>
      </dgm:t>
    </dgm:pt>
    <dgm:pt modelId="{C2D0E67B-90D2-44A8-8A49-F60EAECE2634}" type="pres">
      <dgm:prSet presAssocID="{C7486660-C4D4-4AF1-9AE7-674A102A3DBA}" presName="hierChild3" presStyleCnt="0"/>
      <dgm:spPr/>
    </dgm:pt>
    <dgm:pt modelId="{28A8796A-20C4-4416-BDC4-C85433218FAC}" type="pres">
      <dgm:prSet presAssocID="{79CA39DA-DDF9-4CD2-B1F5-A85641A8EEE3}" presName="bgShapesFlow" presStyleCnt="0"/>
      <dgm:spPr/>
    </dgm:pt>
  </dgm:ptLst>
  <dgm:cxnLst>
    <dgm:cxn modelId="{A1D0DA51-B1CB-498B-A920-C0C698D732C0}" type="presOf" srcId="{A71EC7F4-C040-4607-B0EA-7B9CB0F014E7}" destId="{47FF5960-DEBA-4D34-B8EB-303ADC2E8838}" srcOrd="0" destOrd="0" presId="urn:microsoft.com/office/officeart/2005/8/layout/hierarchy6"/>
    <dgm:cxn modelId="{3C7DBC69-7026-4BB7-9069-10FE53445E45}" type="presOf" srcId="{06674E9A-0589-437D-A913-EA5175098EE7}" destId="{42D22874-FEB5-4933-897F-E70B1DD22CEA}" srcOrd="0" destOrd="0" presId="urn:microsoft.com/office/officeart/2005/8/layout/hierarchy6"/>
    <dgm:cxn modelId="{993380FE-7987-445C-8A4A-AD65EB194A1B}" srcId="{A71EC7F4-C040-4607-B0EA-7B9CB0F014E7}" destId="{C7486660-C4D4-4AF1-9AE7-674A102A3DBA}" srcOrd="1" destOrd="0" parTransId="{06674E9A-0589-437D-A913-EA5175098EE7}" sibTransId="{05E4F0E4-3763-4FD9-BD89-F32A818C03D0}"/>
    <dgm:cxn modelId="{0A763EE4-F622-4D97-AD96-FE51612835A8}" srcId="{A71EC7F4-C040-4607-B0EA-7B9CB0F014E7}" destId="{64177053-D754-4D52-900E-AC4A1812034D}" srcOrd="0" destOrd="0" parTransId="{9B72556E-2FB7-4117-8AD3-2BEF09E722E9}" sibTransId="{AE0BD08B-4EFE-4B53-8D9A-D2E279B9FF0A}"/>
    <dgm:cxn modelId="{418FD467-880D-4EC6-9D14-2A53B462841E}" type="presOf" srcId="{79CA39DA-DDF9-4CD2-B1F5-A85641A8EEE3}" destId="{AD86C204-435C-40BC-9A1B-4DDAA411877A}" srcOrd="0" destOrd="0" presId="urn:microsoft.com/office/officeart/2005/8/layout/hierarchy6"/>
    <dgm:cxn modelId="{AADD0687-0DEC-494E-A49F-E523EBA57098}" type="presOf" srcId="{64177053-D754-4D52-900E-AC4A1812034D}" destId="{A71E1A53-C4EE-4658-9227-BED152BF6A06}" srcOrd="0" destOrd="0" presId="urn:microsoft.com/office/officeart/2005/8/layout/hierarchy6"/>
    <dgm:cxn modelId="{6F27793E-1A95-4577-A60F-14E5B2C0EF7E}" type="presOf" srcId="{C7486660-C4D4-4AF1-9AE7-674A102A3DBA}" destId="{A52EE70E-9DED-487C-A7FF-C06E46CEB412}" srcOrd="0" destOrd="0" presId="urn:microsoft.com/office/officeart/2005/8/layout/hierarchy6"/>
    <dgm:cxn modelId="{40C33282-D2AF-4251-8E4D-9DACD22538CE}" type="presOf" srcId="{9B72556E-2FB7-4117-8AD3-2BEF09E722E9}" destId="{53BCC9C2-7D4C-4DB3-A08E-7438FA0E2025}" srcOrd="0" destOrd="0" presId="urn:microsoft.com/office/officeart/2005/8/layout/hierarchy6"/>
    <dgm:cxn modelId="{5272C270-2B07-4341-B2F9-5024F0398649}" srcId="{79CA39DA-DDF9-4CD2-B1F5-A85641A8EEE3}" destId="{A71EC7F4-C040-4607-B0EA-7B9CB0F014E7}" srcOrd="0" destOrd="0" parTransId="{0DD0D535-5304-415A-B9B4-8D958A0F5910}" sibTransId="{30E15A6A-AA81-444D-8459-6E4FE4E4021F}"/>
    <dgm:cxn modelId="{07F16584-02EE-4879-AFF1-68B93F174916}" type="presParOf" srcId="{AD86C204-435C-40BC-9A1B-4DDAA411877A}" destId="{AEBBA3D4-B13A-4041-B437-6B7115A955F7}" srcOrd="0" destOrd="0" presId="urn:microsoft.com/office/officeart/2005/8/layout/hierarchy6"/>
    <dgm:cxn modelId="{BECD21D3-3D7F-4354-98C9-FFDE339591C1}" type="presParOf" srcId="{AEBBA3D4-B13A-4041-B437-6B7115A955F7}" destId="{0C20CCC7-2522-4CB9-B947-8985BA74E3FE}" srcOrd="0" destOrd="0" presId="urn:microsoft.com/office/officeart/2005/8/layout/hierarchy6"/>
    <dgm:cxn modelId="{709C541B-717D-478D-A45F-DB8F9E20140D}" type="presParOf" srcId="{0C20CCC7-2522-4CB9-B947-8985BA74E3FE}" destId="{4C7A0B05-A265-4ACA-BC63-C9A81772AB76}" srcOrd="0" destOrd="0" presId="urn:microsoft.com/office/officeart/2005/8/layout/hierarchy6"/>
    <dgm:cxn modelId="{96B5AEBC-2960-4BD0-878C-D4C22327D180}" type="presParOf" srcId="{4C7A0B05-A265-4ACA-BC63-C9A81772AB76}" destId="{47FF5960-DEBA-4D34-B8EB-303ADC2E8838}" srcOrd="0" destOrd="0" presId="urn:microsoft.com/office/officeart/2005/8/layout/hierarchy6"/>
    <dgm:cxn modelId="{E1382F85-B733-4617-939B-EB9FD90C5563}" type="presParOf" srcId="{4C7A0B05-A265-4ACA-BC63-C9A81772AB76}" destId="{AC2AAD1F-D421-4D31-99FC-84686111E8D1}" srcOrd="1" destOrd="0" presId="urn:microsoft.com/office/officeart/2005/8/layout/hierarchy6"/>
    <dgm:cxn modelId="{B5489474-DBB7-43D1-A03D-F1A0A272EA37}" type="presParOf" srcId="{AC2AAD1F-D421-4D31-99FC-84686111E8D1}" destId="{53BCC9C2-7D4C-4DB3-A08E-7438FA0E2025}" srcOrd="0" destOrd="0" presId="urn:microsoft.com/office/officeart/2005/8/layout/hierarchy6"/>
    <dgm:cxn modelId="{F746C223-213E-427A-B83F-7722D371D663}" type="presParOf" srcId="{AC2AAD1F-D421-4D31-99FC-84686111E8D1}" destId="{F27D6053-BB8C-483F-8D1E-6C81639E9A1C}" srcOrd="1" destOrd="0" presId="urn:microsoft.com/office/officeart/2005/8/layout/hierarchy6"/>
    <dgm:cxn modelId="{72FF4F1E-9B2B-40D6-BB74-593EE4FC0EC5}" type="presParOf" srcId="{F27D6053-BB8C-483F-8D1E-6C81639E9A1C}" destId="{A71E1A53-C4EE-4658-9227-BED152BF6A06}" srcOrd="0" destOrd="0" presId="urn:microsoft.com/office/officeart/2005/8/layout/hierarchy6"/>
    <dgm:cxn modelId="{BE47A5FC-0605-4D30-BECD-B17A1A8CEDFA}" type="presParOf" srcId="{F27D6053-BB8C-483F-8D1E-6C81639E9A1C}" destId="{5995A9AD-12DF-457B-85DD-DE55E6720CF4}" srcOrd="1" destOrd="0" presId="urn:microsoft.com/office/officeart/2005/8/layout/hierarchy6"/>
    <dgm:cxn modelId="{55A8CAB1-CC90-4A40-BCC1-1A3635AA5251}" type="presParOf" srcId="{AC2AAD1F-D421-4D31-99FC-84686111E8D1}" destId="{42D22874-FEB5-4933-897F-E70B1DD22CEA}" srcOrd="2" destOrd="0" presId="urn:microsoft.com/office/officeart/2005/8/layout/hierarchy6"/>
    <dgm:cxn modelId="{33B9A8A2-AFAC-491B-B83C-C43ACD595ACC}" type="presParOf" srcId="{AC2AAD1F-D421-4D31-99FC-84686111E8D1}" destId="{3628E7F8-D7E9-492D-A7B6-014B74D8EAF1}" srcOrd="3" destOrd="0" presId="urn:microsoft.com/office/officeart/2005/8/layout/hierarchy6"/>
    <dgm:cxn modelId="{87BCA54F-554C-4086-BC29-A9CDBDD4B744}" type="presParOf" srcId="{3628E7F8-D7E9-492D-A7B6-014B74D8EAF1}" destId="{A52EE70E-9DED-487C-A7FF-C06E46CEB412}" srcOrd="0" destOrd="0" presId="urn:microsoft.com/office/officeart/2005/8/layout/hierarchy6"/>
    <dgm:cxn modelId="{6CB7AED0-1D6C-4A2A-9061-0C39FD584A99}" type="presParOf" srcId="{3628E7F8-D7E9-492D-A7B6-014B74D8EAF1}" destId="{C2D0E67B-90D2-44A8-8A49-F60EAECE2634}" srcOrd="1" destOrd="0" presId="urn:microsoft.com/office/officeart/2005/8/layout/hierarchy6"/>
    <dgm:cxn modelId="{D95DDE37-7337-4D81-B351-13424AEAA071}" type="presParOf" srcId="{AD86C204-435C-40BC-9A1B-4DDAA411877A}" destId="{28A8796A-20C4-4416-BDC4-C85433218FAC}" srcOrd="1" destOrd="0" presId="urn:microsoft.com/office/officeart/2005/8/layout/hierarchy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D1B46BD-9490-41FF-9864-C20F3C2BD240}"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921B1794-F8B9-45C9-8F49-1AADF7458E67}">
      <dgm:prSet/>
      <dgm:spPr/>
      <dgm:t>
        <a:bodyPr/>
        <a:lstStyle/>
        <a:p>
          <a:pPr rtl="0"/>
          <a:r>
            <a:rPr lang="en-US" dirty="0" smtClean="0"/>
            <a:t>Innovation is the basis for success</a:t>
          </a:r>
          <a:endParaRPr lang="en-US" dirty="0"/>
        </a:p>
      </dgm:t>
    </dgm:pt>
    <dgm:pt modelId="{6905A26E-8E02-4D4A-9A07-396D81A124F4}" type="parTrans" cxnId="{995EC8F7-F13C-4572-8610-BBC253516621}">
      <dgm:prSet/>
      <dgm:spPr/>
      <dgm:t>
        <a:bodyPr/>
        <a:lstStyle/>
        <a:p>
          <a:endParaRPr lang="en-US"/>
        </a:p>
      </dgm:t>
    </dgm:pt>
    <dgm:pt modelId="{ED43463B-84D0-431F-ADB1-18257858007D}" type="sibTrans" cxnId="{995EC8F7-F13C-4572-8610-BBC253516621}">
      <dgm:prSet/>
      <dgm:spPr/>
      <dgm:t>
        <a:bodyPr/>
        <a:lstStyle/>
        <a:p>
          <a:endParaRPr lang="en-US"/>
        </a:p>
      </dgm:t>
    </dgm:pt>
    <dgm:pt modelId="{411E7EB8-8AAA-4AA2-A540-AFB2B45D6BEF}">
      <dgm:prSet/>
      <dgm:spPr/>
      <dgm:t>
        <a:bodyPr/>
        <a:lstStyle/>
        <a:p>
          <a:pPr rtl="0"/>
          <a:r>
            <a:rPr lang="en-US" dirty="0" smtClean="0"/>
            <a:t>Financial resources increasingly important</a:t>
          </a:r>
          <a:endParaRPr lang="en-US" dirty="0"/>
        </a:p>
      </dgm:t>
    </dgm:pt>
    <dgm:pt modelId="{86ED5A9B-54CA-4A36-AAAD-063B5D342619}" type="parTrans" cxnId="{74DBCD7D-F33A-4769-8F6C-158E1C9045E4}">
      <dgm:prSet/>
      <dgm:spPr/>
      <dgm:t>
        <a:bodyPr/>
        <a:lstStyle/>
        <a:p>
          <a:endParaRPr lang="en-US"/>
        </a:p>
      </dgm:t>
    </dgm:pt>
    <dgm:pt modelId="{1558ED69-D4C8-4C25-ABA5-51CF23EE9DAB}" type="sibTrans" cxnId="{74DBCD7D-F33A-4769-8F6C-158E1C9045E4}">
      <dgm:prSet/>
      <dgm:spPr/>
      <dgm:t>
        <a:bodyPr/>
        <a:lstStyle/>
        <a:p>
          <a:endParaRPr lang="en-US"/>
        </a:p>
      </dgm:t>
    </dgm:pt>
    <dgm:pt modelId="{2987383A-C94D-429B-A092-41A4D436C0A5}">
      <dgm:prSet/>
      <dgm:spPr/>
      <dgm:t>
        <a:bodyPr/>
        <a:lstStyle/>
        <a:p>
          <a:pPr rtl="0"/>
          <a:r>
            <a:rPr lang="en-US" dirty="0" smtClean="0"/>
            <a:t>Product development must be supported by:</a:t>
          </a:r>
          <a:endParaRPr lang="en-US" dirty="0"/>
        </a:p>
      </dgm:t>
    </dgm:pt>
    <dgm:pt modelId="{6F480195-D95A-4F51-8733-78AFFCC56CCC}" type="parTrans" cxnId="{91392467-B83E-4CF0-9D1C-04F2E4A9846E}">
      <dgm:prSet/>
      <dgm:spPr/>
      <dgm:t>
        <a:bodyPr/>
        <a:lstStyle/>
        <a:p>
          <a:endParaRPr lang="en-US"/>
        </a:p>
      </dgm:t>
    </dgm:pt>
    <dgm:pt modelId="{F7654A58-2529-4780-B529-21D10324C514}" type="sibTrans" cxnId="{91392467-B83E-4CF0-9D1C-04F2E4A9846E}">
      <dgm:prSet/>
      <dgm:spPr/>
      <dgm:t>
        <a:bodyPr/>
        <a:lstStyle/>
        <a:p>
          <a:endParaRPr lang="en-US"/>
        </a:p>
      </dgm:t>
    </dgm:pt>
    <dgm:pt modelId="{34F6D245-87C1-4DA5-B2D6-DBA2978E2ABF}">
      <dgm:prSet/>
      <dgm:spPr/>
      <dgm:t>
        <a:bodyPr/>
        <a:lstStyle/>
        <a:p>
          <a:pPr rtl="0"/>
          <a:r>
            <a:rPr lang="en-US" dirty="0" smtClean="0"/>
            <a:t>Manufacturing</a:t>
          </a:r>
          <a:endParaRPr lang="en-US" dirty="0"/>
        </a:p>
      </dgm:t>
    </dgm:pt>
    <dgm:pt modelId="{73721283-BD47-46DB-B9CA-2749C2D4402B}" type="parTrans" cxnId="{61D009B3-EEBF-4771-A91D-34009BB24CA0}">
      <dgm:prSet/>
      <dgm:spPr/>
      <dgm:t>
        <a:bodyPr/>
        <a:lstStyle/>
        <a:p>
          <a:endParaRPr lang="en-US"/>
        </a:p>
      </dgm:t>
    </dgm:pt>
    <dgm:pt modelId="{C325D19F-E938-4219-B8A6-B955852FC11A}" type="sibTrans" cxnId="{61D009B3-EEBF-4771-A91D-34009BB24CA0}">
      <dgm:prSet/>
      <dgm:spPr/>
      <dgm:t>
        <a:bodyPr/>
        <a:lstStyle/>
        <a:p>
          <a:endParaRPr lang="en-US"/>
        </a:p>
      </dgm:t>
    </dgm:pt>
    <dgm:pt modelId="{FD026CF9-0BD4-4BE3-966F-FE50AFDDFA84}">
      <dgm:prSet/>
      <dgm:spPr/>
      <dgm:t>
        <a:bodyPr/>
        <a:lstStyle/>
        <a:p>
          <a:pPr rtl="0"/>
          <a:r>
            <a:rPr lang="en-US" dirty="0" smtClean="0"/>
            <a:t>Marketing</a:t>
          </a:r>
          <a:endParaRPr lang="en-US" dirty="0"/>
        </a:p>
      </dgm:t>
    </dgm:pt>
    <dgm:pt modelId="{3D5B1DA6-9E01-4248-AD3D-90E959ADF5BF}" type="parTrans" cxnId="{7F6AA552-90FA-46D0-816B-C16959D0EA30}">
      <dgm:prSet/>
      <dgm:spPr/>
      <dgm:t>
        <a:bodyPr/>
        <a:lstStyle/>
        <a:p>
          <a:endParaRPr lang="en-US"/>
        </a:p>
      </dgm:t>
    </dgm:pt>
    <dgm:pt modelId="{BF3F6A33-360C-4B2A-B048-45B97F98CCA4}" type="sibTrans" cxnId="{7F6AA552-90FA-46D0-816B-C16959D0EA30}">
      <dgm:prSet/>
      <dgm:spPr/>
      <dgm:t>
        <a:bodyPr/>
        <a:lstStyle/>
        <a:p>
          <a:endParaRPr lang="en-US"/>
        </a:p>
      </dgm:t>
    </dgm:pt>
    <dgm:pt modelId="{DBBE4B23-28FD-4482-9B17-38BFDBAC1023}">
      <dgm:prSet/>
      <dgm:spPr/>
      <dgm:t>
        <a:bodyPr/>
        <a:lstStyle/>
        <a:p>
          <a:pPr rtl="0"/>
          <a:r>
            <a:rPr lang="en-US" dirty="0" smtClean="0"/>
            <a:t>Distribution </a:t>
          </a:r>
          <a:endParaRPr lang="en-US" dirty="0"/>
        </a:p>
      </dgm:t>
    </dgm:pt>
    <dgm:pt modelId="{82D5E4D7-2433-4DD7-913B-624B659BFE2E}" type="parTrans" cxnId="{776CB0A8-1CA4-470B-9E9A-98348948B63C}">
      <dgm:prSet/>
      <dgm:spPr/>
      <dgm:t>
        <a:bodyPr/>
        <a:lstStyle/>
        <a:p>
          <a:endParaRPr lang="en-US"/>
        </a:p>
      </dgm:t>
    </dgm:pt>
    <dgm:pt modelId="{75282C55-5911-4B39-AAD2-9587AFDF9ECB}" type="sibTrans" cxnId="{776CB0A8-1CA4-470B-9E9A-98348948B63C}">
      <dgm:prSet/>
      <dgm:spPr/>
      <dgm:t>
        <a:bodyPr/>
        <a:lstStyle/>
        <a:p>
          <a:endParaRPr lang="en-US"/>
        </a:p>
      </dgm:t>
    </dgm:pt>
    <dgm:pt modelId="{F873D417-22C9-4C53-8182-3C8BD1D92048}" type="pres">
      <dgm:prSet presAssocID="{4D1B46BD-9490-41FF-9864-C20F3C2BD240}" presName="linear" presStyleCnt="0">
        <dgm:presLayoutVars>
          <dgm:animLvl val="lvl"/>
          <dgm:resizeHandles val="exact"/>
        </dgm:presLayoutVars>
      </dgm:prSet>
      <dgm:spPr/>
      <dgm:t>
        <a:bodyPr/>
        <a:lstStyle/>
        <a:p>
          <a:endParaRPr lang="en-US"/>
        </a:p>
      </dgm:t>
    </dgm:pt>
    <dgm:pt modelId="{30644650-7D4B-4326-A0F6-AF43BA9DFFAC}" type="pres">
      <dgm:prSet presAssocID="{921B1794-F8B9-45C9-8F49-1AADF7458E67}" presName="parentText" presStyleLbl="node1" presStyleIdx="0" presStyleCnt="3">
        <dgm:presLayoutVars>
          <dgm:chMax val="0"/>
          <dgm:bulletEnabled val="1"/>
        </dgm:presLayoutVars>
      </dgm:prSet>
      <dgm:spPr/>
      <dgm:t>
        <a:bodyPr/>
        <a:lstStyle/>
        <a:p>
          <a:endParaRPr lang="en-US"/>
        </a:p>
      </dgm:t>
    </dgm:pt>
    <dgm:pt modelId="{E4DA8D70-E504-4FB4-A443-70BE2743FB6A}" type="pres">
      <dgm:prSet presAssocID="{ED43463B-84D0-431F-ADB1-18257858007D}" presName="spacer" presStyleCnt="0"/>
      <dgm:spPr/>
    </dgm:pt>
    <dgm:pt modelId="{5865009E-0329-4005-8911-2D4C30930C2E}" type="pres">
      <dgm:prSet presAssocID="{411E7EB8-8AAA-4AA2-A540-AFB2B45D6BEF}" presName="parentText" presStyleLbl="node1" presStyleIdx="1" presStyleCnt="3">
        <dgm:presLayoutVars>
          <dgm:chMax val="0"/>
          <dgm:bulletEnabled val="1"/>
        </dgm:presLayoutVars>
      </dgm:prSet>
      <dgm:spPr/>
      <dgm:t>
        <a:bodyPr/>
        <a:lstStyle/>
        <a:p>
          <a:endParaRPr lang="en-US"/>
        </a:p>
      </dgm:t>
    </dgm:pt>
    <dgm:pt modelId="{4686A54C-4FA1-4578-A710-C027BD02C3B3}" type="pres">
      <dgm:prSet presAssocID="{1558ED69-D4C8-4C25-ABA5-51CF23EE9DAB}" presName="spacer" presStyleCnt="0"/>
      <dgm:spPr/>
    </dgm:pt>
    <dgm:pt modelId="{2EA534C0-6AB7-46FA-AF9A-2EF42240C4BF}" type="pres">
      <dgm:prSet presAssocID="{2987383A-C94D-429B-A092-41A4D436C0A5}" presName="parentText" presStyleLbl="node1" presStyleIdx="2" presStyleCnt="3">
        <dgm:presLayoutVars>
          <dgm:chMax val="0"/>
          <dgm:bulletEnabled val="1"/>
        </dgm:presLayoutVars>
      </dgm:prSet>
      <dgm:spPr/>
      <dgm:t>
        <a:bodyPr/>
        <a:lstStyle/>
        <a:p>
          <a:endParaRPr lang="en-US"/>
        </a:p>
      </dgm:t>
    </dgm:pt>
    <dgm:pt modelId="{99C2DB2E-A4A5-48DE-ABC3-D64CC47DFABD}" type="pres">
      <dgm:prSet presAssocID="{2987383A-C94D-429B-A092-41A4D436C0A5}" presName="childText" presStyleLbl="revTx" presStyleIdx="0" presStyleCnt="1">
        <dgm:presLayoutVars>
          <dgm:bulletEnabled val="1"/>
        </dgm:presLayoutVars>
      </dgm:prSet>
      <dgm:spPr/>
      <dgm:t>
        <a:bodyPr/>
        <a:lstStyle/>
        <a:p>
          <a:endParaRPr lang="en-US"/>
        </a:p>
      </dgm:t>
    </dgm:pt>
  </dgm:ptLst>
  <dgm:cxnLst>
    <dgm:cxn modelId="{215AE136-678F-4497-9241-DAB2A20812E6}" type="presOf" srcId="{4D1B46BD-9490-41FF-9864-C20F3C2BD240}" destId="{F873D417-22C9-4C53-8182-3C8BD1D92048}" srcOrd="0" destOrd="0" presId="urn:microsoft.com/office/officeart/2005/8/layout/vList2"/>
    <dgm:cxn modelId="{91392467-B83E-4CF0-9D1C-04F2E4A9846E}" srcId="{4D1B46BD-9490-41FF-9864-C20F3C2BD240}" destId="{2987383A-C94D-429B-A092-41A4D436C0A5}" srcOrd="2" destOrd="0" parTransId="{6F480195-D95A-4F51-8733-78AFFCC56CCC}" sibTransId="{F7654A58-2529-4780-B529-21D10324C514}"/>
    <dgm:cxn modelId="{61D009B3-EEBF-4771-A91D-34009BB24CA0}" srcId="{2987383A-C94D-429B-A092-41A4D436C0A5}" destId="{34F6D245-87C1-4DA5-B2D6-DBA2978E2ABF}" srcOrd="0" destOrd="0" parTransId="{73721283-BD47-46DB-B9CA-2749C2D4402B}" sibTransId="{C325D19F-E938-4219-B8A6-B955852FC11A}"/>
    <dgm:cxn modelId="{CE43CC1D-014C-44D2-9C83-E91D2BBD0868}" type="presOf" srcId="{921B1794-F8B9-45C9-8F49-1AADF7458E67}" destId="{30644650-7D4B-4326-A0F6-AF43BA9DFFAC}" srcOrd="0" destOrd="0" presId="urn:microsoft.com/office/officeart/2005/8/layout/vList2"/>
    <dgm:cxn modelId="{74DBCD7D-F33A-4769-8F6C-158E1C9045E4}" srcId="{4D1B46BD-9490-41FF-9864-C20F3C2BD240}" destId="{411E7EB8-8AAA-4AA2-A540-AFB2B45D6BEF}" srcOrd="1" destOrd="0" parTransId="{86ED5A9B-54CA-4A36-AAAD-063B5D342619}" sibTransId="{1558ED69-D4C8-4C25-ABA5-51CF23EE9DAB}"/>
    <dgm:cxn modelId="{80F2F628-196C-440D-B968-D330BC05A8CB}" type="presOf" srcId="{2987383A-C94D-429B-A092-41A4D436C0A5}" destId="{2EA534C0-6AB7-46FA-AF9A-2EF42240C4BF}" srcOrd="0" destOrd="0" presId="urn:microsoft.com/office/officeart/2005/8/layout/vList2"/>
    <dgm:cxn modelId="{7F6AA552-90FA-46D0-816B-C16959D0EA30}" srcId="{2987383A-C94D-429B-A092-41A4D436C0A5}" destId="{FD026CF9-0BD4-4BE3-966F-FE50AFDDFA84}" srcOrd="1" destOrd="0" parTransId="{3D5B1DA6-9E01-4248-AD3D-90E959ADF5BF}" sibTransId="{BF3F6A33-360C-4B2A-B048-45B97F98CCA4}"/>
    <dgm:cxn modelId="{B40AB28E-FFAF-492F-9060-E1CC3F37F370}" type="presOf" srcId="{FD026CF9-0BD4-4BE3-966F-FE50AFDDFA84}" destId="{99C2DB2E-A4A5-48DE-ABC3-D64CC47DFABD}" srcOrd="0" destOrd="1" presId="urn:microsoft.com/office/officeart/2005/8/layout/vList2"/>
    <dgm:cxn modelId="{034F2CA4-2D78-4A83-B75D-8141C46408B3}" type="presOf" srcId="{411E7EB8-8AAA-4AA2-A540-AFB2B45D6BEF}" destId="{5865009E-0329-4005-8911-2D4C30930C2E}" srcOrd="0" destOrd="0" presId="urn:microsoft.com/office/officeart/2005/8/layout/vList2"/>
    <dgm:cxn modelId="{A390ED19-B2C0-4264-994D-425B99FC5BC2}" type="presOf" srcId="{DBBE4B23-28FD-4482-9B17-38BFDBAC1023}" destId="{99C2DB2E-A4A5-48DE-ABC3-D64CC47DFABD}" srcOrd="0" destOrd="2" presId="urn:microsoft.com/office/officeart/2005/8/layout/vList2"/>
    <dgm:cxn modelId="{776CB0A8-1CA4-470B-9E9A-98348948B63C}" srcId="{2987383A-C94D-429B-A092-41A4D436C0A5}" destId="{DBBE4B23-28FD-4482-9B17-38BFDBAC1023}" srcOrd="2" destOrd="0" parTransId="{82D5E4D7-2433-4DD7-913B-624B659BFE2E}" sibTransId="{75282C55-5911-4B39-AAD2-9587AFDF9ECB}"/>
    <dgm:cxn modelId="{995EC8F7-F13C-4572-8610-BBC253516621}" srcId="{4D1B46BD-9490-41FF-9864-C20F3C2BD240}" destId="{921B1794-F8B9-45C9-8F49-1AADF7458E67}" srcOrd="0" destOrd="0" parTransId="{6905A26E-8E02-4D4A-9A07-396D81A124F4}" sibTransId="{ED43463B-84D0-431F-ADB1-18257858007D}"/>
    <dgm:cxn modelId="{7F5ED747-5100-4228-97E9-6C8708CAFBCF}" type="presOf" srcId="{34F6D245-87C1-4DA5-B2D6-DBA2978E2ABF}" destId="{99C2DB2E-A4A5-48DE-ABC3-D64CC47DFABD}" srcOrd="0" destOrd="0" presId="urn:microsoft.com/office/officeart/2005/8/layout/vList2"/>
    <dgm:cxn modelId="{77093B3D-9081-47F6-B051-7E5E8CA7A200}" type="presParOf" srcId="{F873D417-22C9-4C53-8182-3C8BD1D92048}" destId="{30644650-7D4B-4326-A0F6-AF43BA9DFFAC}" srcOrd="0" destOrd="0" presId="urn:microsoft.com/office/officeart/2005/8/layout/vList2"/>
    <dgm:cxn modelId="{5A29821D-0CC9-4E15-9270-562B0D81D121}" type="presParOf" srcId="{F873D417-22C9-4C53-8182-3C8BD1D92048}" destId="{E4DA8D70-E504-4FB4-A443-70BE2743FB6A}" srcOrd="1" destOrd="0" presId="urn:microsoft.com/office/officeart/2005/8/layout/vList2"/>
    <dgm:cxn modelId="{7007B006-B2E4-47A6-834E-02C1AB48CACF}" type="presParOf" srcId="{F873D417-22C9-4C53-8182-3C8BD1D92048}" destId="{5865009E-0329-4005-8911-2D4C30930C2E}" srcOrd="2" destOrd="0" presId="urn:microsoft.com/office/officeart/2005/8/layout/vList2"/>
    <dgm:cxn modelId="{A1D4A0D9-EA97-441E-A5AF-C0871D33708E}" type="presParOf" srcId="{F873D417-22C9-4C53-8182-3C8BD1D92048}" destId="{4686A54C-4FA1-4578-A710-C027BD02C3B3}" srcOrd="3" destOrd="0" presId="urn:microsoft.com/office/officeart/2005/8/layout/vList2"/>
    <dgm:cxn modelId="{3B93F872-A214-47F3-AA24-0BB1D1432782}" type="presParOf" srcId="{F873D417-22C9-4C53-8182-3C8BD1D92048}" destId="{2EA534C0-6AB7-46FA-AF9A-2EF42240C4BF}" srcOrd="4" destOrd="0" presId="urn:microsoft.com/office/officeart/2005/8/layout/vList2"/>
    <dgm:cxn modelId="{269BF915-0D8A-4BDD-9E9C-BD814665472B}" type="presParOf" srcId="{F873D417-22C9-4C53-8182-3C8BD1D92048}" destId="{99C2DB2E-A4A5-48DE-ABC3-D64CC47DFABD}" srcOrd="5"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hierarchy6">
  <dgm:title val=""/>
  <dgm:desc val=""/>
  <dgm:catLst>
    <dgm:cat type="hierarchy" pri="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aram type="vertAlign" val="mid"/>
      <dgm:param type="horzAlign" val="ctr"/>
    </dgm:alg>
    <dgm:shape xmlns:r="http://schemas.openxmlformats.org/officeDocument/2006/relationships" r:blip="">
      <dgm:adjLst/>
    </dgm:shape>
    <dgm:presOf/>
    <dgm:choose name="Name0">
      <dgm:if name="Name1" axis="ch" ptType="node" func="cnt" op="gte" val="2">
        <dgm:choose name="Name2">
          <dgm:if name="Name3" func="var" arg="dir" op="equ" val="norm">
            <dgm:constrLst>
              <dgm:constr type="l" for="ch" forName="hierFlow" refType="w" fact="0.3"/>
              <dgm:constr type="t" for="ch" forName="hierFlow"/>
              <dgm:constr type="r" for="ch" forName="hierFlow" refType="w" fact="0.98"/>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if>
          <dgm:else name="Name4">
            <dgm:constrLst>
              <dgm:constr type="l" for="ch" forName="hierFlow" refType="w" fact="0.02"/>
              <dgm:constr type="t" for="ch" forName="hierFlow"/>
              <dgm:constr type="r" for="ch" forName="hierFlow" refType="w" fact="0.7"/>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ruleLst/>
    <dgm:layoutNode name="hierFlow">
      <dgm:alg type="lin">
        <dgm:param type="linDir" val="fromT"/>
        <dgm:param type="nodeVertAlign" val="t"/>
        <dgm:param type="vertAlign" val="t"/>
        <dgm:param type="nodeHorzAlign" val="ctr"/>
        <dgm:param type="fallback" val="2D"/>
      </dgm:alg>
      <dgm:shape xmlns:r="http://schemas.openxmlformats.org/officeDocument/2006/relationships" r:blip="">
        <dgm:adjLst/>
      </dgm:shape>
      <dgm:presOf/>
      <dgm:constrLst/>
      <dgm:ruleLst/>
      <dgm:choose name="Name6">
        <dgm:if name="Name7" axis="ch" ptType="node" func="cnt" op="gte" val="2">
          <dgm:layoutNode name="firstBuf">
            <dgm:alg type="sp"/>
            <dgm:shape xmlns:r="http://schemas.openxmlformats.org/officeDocument/2006/relationships" r:blip="">
              <dgm:adjLst/>
            </dgm:shape>
            <dgm:presOf/>
            <dgm:constrLst/>
            <dgm:ruleLst/>
          </dgm:layoutNode>
        </dgm:if>
        <dgm:else name="Name8"/>
      </dgm:choose>
      <dgm:layoutNode name="hierChild1">
        <dgm:varLst>
          <dgm:chPref val="1"/>
          <dgm:animOne val="branch"/>
          <dgm:animLvl val="lvl"/>
        </dgm:varLst>
        <dgm:choose name="Name9">
          <dgm:if name="Name10" func="var" arg="dir" op="equ" val="norm">
            <dgm:alg type="hierChild">
              <dgm:param type="linDir" val="fromL"/>
              <dgm:param type="vertAlign" val="t"/>
            </dgm:alg>
          </dgm:if>
          <dgm:else name="Name11">
            <dgm:alg type="hierChild">
              <dgm:param type="linDir" val="fromR"/>
              <dgm:param type="vertAlign" val="t"/>
            </dgm:alg>
          </dgm:else>
        </dgm:choose>
        <dgm:shape xmlns:r="http://schemas.openxmlformats.org/officeDocument/2006/relationships" r:blip="">
          <dgm:adjLst/>
        </dgm:shape>
        <dgm:presOf/>
        <dgm:constrLst>
          <dgm:constr type="primFontSz" for="des" ptType="node" op="equ"/>
        </dgm:constrLst>
        <dgm:ruleLst/>
        <dgm:forEach name="Name12" axis="ch" cnt="3">
          <dgm:forEach name="Name13" axis="self" ptType="node">
            <dgm:layoutNode name="Name14">
              <dgm:alg type="hierRoot"/>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2">
                <dgm:choose name="Name15">
                  <dgm:if name="Name16" func="var" arg="dir" op="equ" val="norm">
                    <dgm:alg type="hierChild">
                      <dgm:param type="linDir" val="fromL"/>
                    </dgm:alg>
                  </dgm:if>
                  <dgm:else name="Name17">
                    <dgm:alg type="hierChild">
                      <dgm:param type="linDir" val="fromR"/>
                    </dgm:alg>
                  </dgm:else>
                </dgm:choose>
                <dgm:shape xmlns:r="http://schemas.openxmlformats.org/officeDocument/2006/relationships" r:blip="">
                  <dgm:adjLst/>
                </dgm:shape>
                <dgm:presOf/>
                <dgm:constrLst/>
                <dgm:ruleLst/>
                <dgm:forEach name="repeat" axis="ch">
                  <dgm:forEach name="Name18" axis="self" ptType="parTrans" cnt="1">
                    <dgm:layoutNode name="Name19">
                      <dgm:alg type="conn">
                        <dgm:param type="dim" val="1D"/>
                        <dgm:param type="endSty" val="noArr"/>
                        <dgm:param type="connRout" val="bend"/>
                        <dgm:param type="begPts" val="bCtr"/>
                        <dgm:param type="endPts" val="tCtr"/>
                      </dgm:alg>
                      <dgm:shape xmlns:r="http://schemas.openxmlformats.org/officeDocument/2006/relationships" type="conn" r:blip="">
                        <dgm:adjLst/>
                      </dgm:shape>
                      <dgm:presOf axis="self"/>
                      <dgm:constrLst>
                        <dgm:constr type="w" val="1"/>
                        <dgm:constr type="h" val="1"/>
                        <dgm:constr type="begPad"/>
                        <dgm:constr type="endPad"/>
                      </dgm:constrLst>
                      <dgm:ruleLst/>
                    </dgm:layoutNode>
                  </dgm:forEach>
                  <dgm:forEach name="Name20" axis="self" ptType="node">
                    <dgm:layoutNode name="Name21">
                      <dgm:alg type="hierRoot"/>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3">
                        <dgm:choose name="Name22">
                          <dgm:if name="Name23" func="var" arg="dir" op="equ" val="norm">
                            <dgm:alg type="hierChild">
                              <dgm:param type="linDir" val="fromL"/>
                            </dgm:alg>
                          </dgm:if>
                          <dgm:else name="Name24">
                            <dgm:alg type="hierChild">
                              <dgm:param type="linDir" val="fromR"/>
                            </dgm:alg>
                          </dgm:else>
                        </dgm:choose>
                        <dgm:shape xmlns:r="http://schemas.openxmlformats.org/officeDocument/2006/relationships" r:blip="">
                          <dgm:adjLst/>
                        </dgm:shape>
                        <dgm:presOf/>
                        <dgm:constrLst/>
                        <dgm:ruleLst/>
                        <dgm:forEach name="Name25" ref="repeat"/>
                      </dgm:layoutNode>
                    </dgm:layoutNode>
                  </dgm:forEach>
                </dgm:forEach>
              </dgm:layoutNode>
            </dgm:layoutNode>
          </dgm:forEach>
        </dgm:forEach>
      </dgm:layoutNode>
    </dgm:layoutNode>
    <dgm:layoutNode name="bgShapesFlow">
      <dgm:alg type="lin">
        <dgm:param type="linDir" val="fromT"/>
        <dgm:param type="nodeVertAlign" val="t"/>
        <dgm:param type="vertAlign" val="t"/>
        <dgm:param type="nodeHorzAlign" val="ctr"/>
      </dgm:alg>
      <dgm:shape xmlns:r="http://schemas.openxmlformats.org/officeDocument/2006/relationships" r:blip="">
        <dgm:adjLst/>
      </dgm:shape>
      <dgm:presOf/>
      <dgm:constrLst>
        <dgm:constr type="userB"/>
        <dgm:constr type="w" for="ch" forName="rectComp" refType="w"/>
        <dgm:constr type="h" for="ch" forName="rectComp" refType="h"/>
        <dgm:constr type="w" for="des" forName="bgRect" refType="w"/>
        <dgm:constr type="primFontSz" for="des" forName="bgRectTx" op="equ"/>
      </dgm:constrLst>
      <dgm:ruleLst/>
      <dgm:forEach name="Name26" axis="ch" ptType="node" st="2">
        <dgm:layoutNode name="rectComp">
          <dgm:alg type="composite">
            <dgm:param type="vertAlign" val="t"/>
            <dgm:param type="horzAlign" val="ctr"/>
          </dgm:alg>
          <dgm:shape xmlns:r="http://schemas.openxmlformats.org/officeDocument/2006/relationships" r:blip="">
            <dgm:adjLst/>
          </dgm:shape>
          <dgm:presOf/>
          <dgm:choose name="Name27">
            <dgm:if name="Name28" func="var" arg="dir" op="equ" val="norm">
              <dgm:constrLst>
                <dgm:constr type="userA"/>
                <dgm:constr type="l" for="ch" forName="bgRect"/>
                <dgm:constr type="t" for="ch" forName="bgRect"/>
                <dgm:constr type="h" for="ch" forName="bgRect" refType="userA" fact="1.2"/>
                <dgm:constr type="l" for="ch" forName="bgRectTx"/>
                <dgm:constr type="t" for="ch" forName="bgRectTx"/>
                <dgm:constr type="w" for="ch" forName="bgRectTx" refType="w" refFor="ch" refForName="bgRect" fact="0.3"/>
                <dgm:constr type="h" for="ch" forName="bgRectTx" refType="h" refFor="ch" refForName="bgRect" op="equ"/>
              </dgm:constrLst>
            </dgm:if>
            <dgm:else name="Name29">
              <dgm:constrLst>
                <dgm:constr type="userA"/>
                <dgm:constr type="l" for="ch" forName="bgRect"/>
                <dgm:constr type="t" for="ch" forName="bgRect"/>
                <dgm:constr type="h" for="ch" forName="bgRect" refType="userA" fact="1.2"/>
                <dgm:constr type="r" for="ch" forName="bgRectTx" refType="w"/>
                <dgm:constr type="t" for="ch" forName="bgRectTx"/>
                <dgm:constr type="w" for="ch" forName="bgRectTx" refType="w" refFor="ch" refForName="bgRect" fact="0.3"/>
                <dgm:constr type="h" for="ch" forName="bgRectTx" refType="h" refFor="ch" refForName="bgRect" op="equ"/>
              </dgm:constrLst>
            </dgm:else>
          </dgm:choose>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presOf axis="desOrSelf" ptType="node"/>
            <dgm:shape xmlns:r="http://schemas.openxmlformats.org/officeDocument/2006/relationships" type="rect" r:blip="" zOrderOff="-999" hideGeom="1">
              <dgm:adjLst/>
            </dgm:shape>
            <dgm:constrLst>
              <dgm:constr type="primFontSz" val="65"/>
            </dgm:constrLst>
            <dgm:ruleLst>
              <dgm:rule type="primFontSz" val="5" fact="NaN" max="NaN"/>
            </dgm:ruleLst>
          </dgm:layoutNode>
        </dgm:layoutNode>
        <dgm:choose name="Name30">
          <dgm:if name="Name31" axis="self" ptType="node" func="revPos" op="gte" val="2">
            <dgm:layoutNode name="spComp">
              <dgm:alg type="composite">
                <dgm:param type="vertAlign" val="t"/>
                <dgm:param type="horzAlign" val="ctr"/>
              </dgm:alg>
              <dgm:shape xmlns:r="http://schemas.openxmlformats.org/officeDocument/2006/relationships" r:blip="">
                <dgm:adjLst/>
              </dgm:shape>
              <dgm:presOf/>
              <dgm:constrLst>
                <dgm:constr type="userA"/>
                <dgm:constr type="userB"/>
                <dgm:constr type="l" for="ch" forName="vSp"/>
                <dgm:constr type="t" for="ch" forName="vSp"/>
                <dgm:constr type="h" for="ch" forName="vSp" refType="userB"/>
                <dgm:constr type="hOff" for="ch" forName="vSp" refType="userA" fact="-0.2"/>
              </dgm:constrLst>
              <dgm:ruleLst/>
              <dgm:layoutNode name="vSp">
                <dgm:alg type="sp"/>
                <dgm:shape xmlns:r="http://schemas.openxmlformats.org/officeDocument/2006/relationships" r:blip="">
                  <dgm:adjLst/>
                </dgm:shape>
                <dgm:presOf/>
                <dgm:constrLst/>
                <dgm:ruleLst/>
              </dgm:layoutNode>
            </dgm:layoutNode>
          </dgm:if>
          <dgm:else name="Name32"/>
        </dgm:choose>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84390F5-FE12-4283-A2F2-D409DA8C55F9}" type="datetimeFigureOut">
              <a:rPr lang="en-US" smtClean="0"/>
              <a:t>10/30/2014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DB4B7CD-47B8-4E51-9787-ECDD4181E255}" type="slidenum">
              <a:rPr lang="en-US" smtClean="0"/>
              <a:t>‹#›</a:t>
            </a:fld>
            <a:endParaRPr lang="en-US"/>
          </a:p>
        </p:txBody>
      </p:sp>
    </p:spTree>
    <p:extLst>
      <p:ext uri="{BB962C8B-B14F-4D97-AF65-F5344CB8AC3E}">
        <p14:creationId xmlns:p14="http://schemas.microsoft.com/office/powerpoint/2010/main" val="31517982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dirty="0" smtClean="0"/>
              <a:t>De novo= start up</a:t>
            </a:r>
          </a:p>
          <a:p>
            <a:pPr>
              <a:buFont typeface="Arial" pitchFamily="34" charset="0"/>
              <a:buChar char="•"/>
            </a:pPr>
            <a:r>
              <a:rPr lang="en-US" dirty="0" smtClean="0"/>
              <a:t>De </a:t>
            </a:r>
            <a:r>
              <a:rPr lang="en-US" dirty="0" err="1" smtClean="0"/>
              <a:t>alio</a:t>
            </a:r>
            <a:r>
              <a:rPr lang="en-US" dirty="0" smtClean="0"/>
              <a:t>= existing companies</a:t>
            </a:r>
          </a:p>
          <a:p>
            <a:pPr>
              <a:buFont typeface="Arial" pitchFamily="34" charset="0"/>
              <a:buChar char="•"/>
            </a:pPr>
            <a:r>
              <a:rPr lang="en-US" dirty="0" smtClean="0"/>
              <a:t>Winning the battle for technological leadership</a:t>
            </a:r>
          </a:p>
          <a:p>
            <a:pPr>
              <a:buFont typeface="Arial" pitchFamily="34" charset="0"/>
              <a:buChar char="•"/>
            </a:pPr>
            <a:endParaRPr lang="en-US" dirty="0"/>
          </a:p>
        </p:txBody>
      </p:sp>
      <p:sp>
        <p:nvSpPr>
          <p:cNvPr id="4" name="Slide Number Placeholder 3"/>
          <p:cNvSpPr>
            <a:spLocks noGrp="1"/>
          </p:cNvSpPr>
          <p:nvPr>
            <p:ph type="sldNum" sz="quarter" idx="10"/>
          </p:nvPr>
        </p:nvSpPr>
        <p:spPr/>
        <p:txBody>
          <a:bodyPr/>
          <a:lstStyle/>
          <a:p>
            <a:fld id="{777366DD-6410-4097-B600-2BAEF687124C}" type="slidenum">
              <a:rPr lang="en-US" smtClean="0"/>
              <a:t>12</a:t>
            </a:fld>
            <a:endParaRPr lang="en-US"/>
          </a:p>
        </p:txBody>
      </p:sp>
    </p:spTree>
    <p:extLst>
      <p:ext uri="{BB962C8B-B14F-4D97-AF65-F5344CB8AC3E}">
        <p14:creationId xmlns:p14="http://schemas.microsoft.com/office/powerpoint/2010/main" val="39126186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77366DD-6410-4097-B600-2BAEF687124C}" type="slidenum">
              <a:rPr lang="en-US" smtClean="0"/>
              <a:t>14</a:t>
            </a:fld>
            <a:endParaRPr lang="en-US"/>
          </a:p>
        </p:txBody>
      </p:sp>
    </p:spTree>
    <p:extLst>
      <p:ext uri="{BB962C8B-B14F-4D97-AF65-F5344CB8AC3E}">
        <p14:creationId xmlns:p14="http://schemas.microsoft.com/office/powerpoint/2010/main" val="272073883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a:p>
        </p:txBody>
      </p:sp>
      <p:grpSp>
        <p:nvGrpSpPr>
          <p:cNvPr id="5" name="Group 15"/>
          <p:cNvGrpSpPr>
            <a:grpSpLocks/>
          </p:cNvGrpSpPr>
          <p:nvPr/>
        </p:nvGrpSpPr>
        <p:grpSpPr bwMode="auto">
          <a:xfrm>
            <a:off x="-3175" y="4953000"/>
            <a:ext cx="9147175" cy="1911350"/>
            <a:chOff x="-3765" y="4832896"/>
            <a:chExt cx="9147765" cy="2032192"/>
          </a:xfrm>
        </p:grpSpPr>
        <p:sp>
          <p:nvSpPr>
            <p:cNvPr id="6" name="Freeform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sz="1800">
                <a:latin typeface="+mn-lt"/>
                <a:ea typeface="+mn-ea"/>
                <a:cs typeface="+mn-cs"/>
              </a:endParaRPr>
            </a:p>
          </p:txBody>
        </p:sp>
        <p:sp>
          <p:nvSpPr>
            <p:cNvPr id="7" name="Freeform 6"/>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sz="1800">
                <a:latin typeface="+mn-lt"/>
                <a:ea typeface="+mn-ea"/>
                <a:cs typeface="+mn-cs"/>
              </a:endParaRPr>
            </a:p>
          </p:txBody>
        </p:sp>
        <p:sp>
          <p:nvSpPr>
            <p:cNvPr id="8" name="Freeform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a:p>
          </p:txBody>
        </p:sp>
        <p:cxnSp>
          <p:nvCxnSpPr>
            <p:cNvPr id="10" name="Straight Connector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lstStyle>
          <a:p>
            <a:r>
              <a:rPr lang="en-US" smtClean="0"/>
              <a:t>Click to edit Master title style</a:t>
            </a:r>
            <a:endParaRPr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11" name="Date Placeholder 29"/>
          <p:cNvSpPr>
            <a:spLocks noGrp="1"/>
          </p:cNvSpPr>
          <p:nvPr>
            <p:ph type="dt" sz="half" idx="10"/>
          </p:nvPr>
        </p:nvSpPr>
        <p:spPr/>
        <p:txBody>
          <a:bodyPr/>
          <a:lstStyle>
            <a:lvl1pPr>
              <a:defRPr>
                <a:solidFill>
                  <a:srgbClr val="FFFFFF"/>
                </a:solidFill>
              </a:defRPr>
            </a:lvl1pPr>
          </a:lstStyle>
          <a:p>
            <a:pPr>
              <a:defRPr/>
            </a:pPr>
            <a:fld id="{BD684B1C-DA41-4C26-BD43-DC42D8FD2FB1}" type="datetimeFigureOut">
              <a:rPr lang="en-US"/>
              <a:pPr>
                <a:defRPr/>
              </a:pPr>
              <a:t>10/30/2014</a:t>
            </a:fld>
            <a:endParaRPr lang="en-US"/>
          </a:p>
        </p:txBody>
      </p:sp>
      <p:sp>
        <p:nvSpPr>
          <p:cNvPr id="12" name="Footer Placeholder 18"/>
          <p:cNvSpPr>
            <a:spLocks noGrp="1"/>
          </p:cNvSpPr>
          <p:nvPr>
            <p:ph type="ftr" sz="quarter" idx="11"/>
          </p:nvPr>
        </p:nvSpPr>
        <p:spPr/>
        <p:txBody>
          <a:bodyPr/>
          <a:lstStyle>
            <a:lvl1pPr>
              <a:defRPr>
                <a:solidFill>
                  <a:schemeClr val="accent1">
                    <a:tint val="20000"/>
                  </a:schemeClr>
                </a:solidFill>
              </a:defRPr>
            </a:lvl1pPr>
          </a:lstStyle>
          <a:p>
            <a:pPr>
              <a:defRPr/>
            </a:pPr>
            <a:endParaRPr lang="en-US"/>
          </a:p>
        </p:txBody>
      </p:sp>
      <p:sp>
        <p:nvSpPr>
          <p:cNvPr id="13" name="Slide Number Placeholder 26"/>
          <p:cNvSpPr>
            <a:spLocks noGrp="1"/>
          </p:cNvSpPr>
          <p:nvPr>
            <p:ph type="sldNum" sz="quarter" idx="12"/>
          </p:nvPr>
        </p:nvSpPr>
        <p:spPr/>
        <p:txBody>
          <a:bodyPr/>
          <a:lstStyle>
            <a:lvl1pPr>
              <a:defRPr>
                <a:solidFill>
                  <a:srgbClr val="FFFFFF"/>
                </a:solidFill>
              </a:defRPr>
            </a:lvl1pPr>
          </a:lstStyle>
          <a:p>
            <a:pPr>
              <a:defRPr/>
            </a:pPr>
            <a:fld id="{8E17AD65-9229-429D-A1D1-AF527DE6054B}"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EA99A769-96D0-4E15-8297-F8E6D3E3DD0F}" type="datetimeFigureOut">
              <a:rPr lang="en-US"/>
              <a:pPr>
                <a:defRPr/>
              </a:pPr>
              <a:t>10/30/2014</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2C05B301-36FA-4931-8224-F72D3923115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450DCEE5-5B0C-4631-8247-6FE1962FBD9F}" type="datetimeFigureOut">
              <a:rPr lang="en-US"/>
              <a:pPr>
                <a:defRPr/>
              </a:pPr>
              <a:t>10/30/2014</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2691A32E-B83D-43F8-9D18-15F2E14F352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rtlCol="0"/>
          <a:lstStyle/>
          <a:p>
            <a:r>
              <a:rPr lang="en-US" smtClean="0"/>
              <a:t>Click to edit Master title style</a:t>
            </a:r>
            <a:endParaRPr lang="en-US"/>
          </a:p>
        </p:txBody>
      </p:sp>
      <p:sp>
        <p:nvSpPr>
          <p:cNvPr id="4" name="Date Placeholder 9"/>
          <p:cNvSpPr>
            <a:spLocks noGrp="1"/>
          </p:cNvSpPr>
          <p:nvPr>
            <p:ph type="dt" sz="half" idx="10"/>
          </p:nvPr>
        </p:nvSpPr>
        <p:spPr/>
        <p:txBody>
          <a:bodyPr/>
          <a:lstStyle>
            <a:lvl1pPr>
              <a:defRPr/>
            </a:lvl1pPr>
          </a:lstStyle>
          <a:p>
            <a:pPr>
              <a:defRPr/>
            </a:pPr>
            <a:fld id="{C77079DF-0344-4E40-B980-FF39D83EFD4B}" type="datetimeFigureOut">
              <a:rPr lang="en-US"/>
              <a:pPr>
                <a:defRPr/>
              </a:pPr>
              <a:t>10/30/2014</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B1EFCC81-4243-4A6A-88B1-5961A4562E32}"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4" name="Chevron 3"/>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fontAlgn="auto">
              <a:spcBef>
                <a:spcPts val="0"/>
              </a:spcBef>
              <a:spcAft>
                <a:spcPts val="0"/>
              </a:spcAft>
              <a:defRPr/>
            </a:pPr>
            <a:endParaRPr lang="en-US" sz="1800"/>
          </a:p>
        </p:txBody>
      </p:sp>
      <p:sp>
        <p:nvSpPr>
          <p:cNvPr id="5" name="Chevron 4"/>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fontAlgn="auto">
              <a:spcBef>
                <a:spcPts val="0"/>
              </a:spcBef>
              <a:spcAft>
                <a:spcPts val="0"/>
              </a:spcAft>
              <a:defRPr/>
            </a:pPr>
            <a:endParaRPr lang="en-US" sz="1800"/>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lstStyle>
          <a:p>
            <a:r>
              <a:rPr lang="en-US" smtClean="0"/>
              <a:t>Click to edit Master title style</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lstStyle>
          <a:p>
            <a:pPr>
              <a:defRPr/>
            </a:pPr>
            <a:fld id="{19B4AD46-FC49-45B9-B11C-6663EA671136}" type="datetimeFigureOut">
              <a:rPr lang="en-US"/>
              <a:pPr>
                <a:defRPr/>
              </a:pPr>
              <a:t>10/30/2014</a:t>
            </a:fld>
            <a:endParaRPr 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C18668C1-52D7-4831-BC69-81FFB9D349A5}"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p>
            <a:r>
              <a:rPr lang="en-US" smtClean="0"/>
              <a:t>Click to edit Master title style</a:t>
            </a:r>
            <a:endParaRPr lang="en-US"/>
          </a:p>
        </p:txBody>
      </p:sp>
      <p:sp>
        <p:nvSpPr>
          <p:cNvPr id="5" name="Date Placeholder 4"/>
          <p:cNvSpPr>
            <a:spLocks noGrp="1"/>
          </p:cNvSpPr>
          <p:nvPr>
            <p:ph type="dt" sz="half" idx="10"/>
          </p:nvPr>
        </p:nvSpPr>
        <p:spPr/>
        <p:txBody>
          <a:bodyPr/>
          <a:lstStyle>
            <a:lvl1pPr>
              <a:defRPr/>
            </a:lvl1pPr>
          </a:lstStyle>
          <a:p>
            <a:pPr>
              <a:defRPr/>
            </a:pPr>
            <a:fld id="{1A261F53-7EF2-43D9-88DA-188519BCE774}" type="datetimeFigureOut">
              <a:rPr lang="en-US"/>
              <a:pPr>
                <a:defRPr/>
              </a:pPr>
              <a:t>10/30/2014</a:t>
            </a:fld>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0AE577B9-00D2-4171-B973-58A474077F4B}"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pPr>
              <a:defRPr/>
            </a:pPr>
            <a:fld id="{2166EC3B-9BDF-4C52-9B10-68A94EC062F2}" type="datetimeFigureOut">
              <a:rPr lang="en-US"/>
              <a:pPr>
                <a:defRPr/>
              </a:pPr>
              <a:t>10/30/2014</a:t>
            </a:fld>
            <a:endParaRPr lang="en-US"/>
          </a:p>
        </p:txBody>
      </p:sp>
      <p:sp>
        <p:nvSpPr>
          <p:cNvPr id="8" name="Footer Placeholder 7"/>
          <p:cNvSpPr>
            <a:spLocks noGrp="1"/>
          </p:cNvSpPr>
          <p:nvPr>
            <p:ph type="ftr" sz="quarter" idx="11"/>
          </p:nvPr>
        </p:nvSpPr>
        <p:spPr/>
        <p:txBody>
          <a:bodyPr/>
          <a:lstStyle>
            <a:lvl1pPr>
              <a:defRPr/>
            </a:lvl1pPr>
          </a:lstStyle>
          <a:p>
            <a:pPr>
              <a:defRPr/>
            </a:pPr>
            <a:endParaRPr lang="en-US"/>
          </a:p>
        </p:txBody>
      </p:sp>
      <p:sp>
        <p:nvSpPr>
          <p:cNvPr id="9" name="Slide Number Placeholder 8"/>
          <p:cNvSpPr>
            <a:spLocks noGrp="1"/>
          </p:cNvSpPr>
          <p:nvPr>
            <p:ph type="sldNum" sz="quarter" idx="12"/>
          </p:nvPr>
        </p:nvSpPr>
        <p:spPr/>
        <p:txBody>
          <a:bodyPr/>
          <a:lstStyle>
            <a:lvl1pPr>
              <a:defRPr/>
            </a:lvl1pPr>
          </a:lstStyle>
          <a:p>
            <a:pPr>
              <a:defRPr/>
            </a:pPr>
            <a:fld id="{8A5AD268-ED0C-4A25-AE30-DBE45A2EB873}"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fld id="{F5CA72DF-2A6C-44FD-BD1F-C8A713F87AE1}" type="datetimeFigureOut">
              <a:rPr lang="en-US"/>
              <a:pPr>
                <a:defRPr/>
              </a:pPr>
              <a:t>10/30/2014</a:t>
            </a:fld>
            <a:endParaRPr lang="en-US"/>
          </a:p>
        </p:txBody>
      </p:sp>
      <p:sp>
        <p:nvSpPr>
          <p:cNvPr id="4" name="Footer Placeholder 3"/>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p:txBody>
          <a:bodyPr/>
          <a:lstStyle>
            <a:lvl1pPr>
              <a:defRPr/>
            </a:lvl1pPr>
          </a:lstStyle>
          <a:p>
            <a:pPr>
              <a:defRPr/>
            </a:pPr>
            <a:fld id="{7E21FEB8-7718-4A61-85D4-64FB3A28579F}"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39881B95-329F-40F5-AB93-F7EA04AFD3F8}" type="datetimeFigureOut">
              <a:rPr lang="en-US"/>
              <a:pPr>
                <a:defRPr/>
              </a:pPr>
              <a:t>10/30/2014</a:t>
            </a:fld>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0DC43D26-10EE-4DD1-B740-EED60BC42E7D}"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pPr>
              <a:defRPr/>
            </a:pPr>
            <a:fld id="{51AC8829-7416-4C5E-8AD4-F8D4CFC52D05}" type="datetimeFigureOut">
              <a:rPr lang="en-US"/>
              <a:pPr>
                <a:defRPr/>
              </a:pPr>
              <a:t>10/30/2014</a:t>
            </a:fld>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FEBED191-523E-4249-84E0-ED722A3DE63F}"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5" name="Freeform 4"/>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sz="1800">
              <a:latin typeface="+mn-lt"/>
              <a:ea typeface="+mn-ea"/>
              <a:cs typeface="+mn-cs"/>
            </a:endParaRPr>
          </a:p>
        </p:txBody>
      </p:sp>
      <p:sp>
        <p:nvSpPr>
          <p:cNvPr id="6" name="Freeform 5"/>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sz="1800">
              <a:latin typeface="+mn-lt"/>
              <a:ea typeface="+mn-ea"/>
              <a:cs typeface="+mn-cs"/>
            </a:endParaRPr>
          </a:p>
        </p:txBody>
      </p:sp>
      <p:sp>
        <p:nvSpPr>
          <p:cNvPr id="7" name="Right Triangle 6"/>
          <p:cNvSpPr>
            <a:spLocks/>
          </p:cNvSpPr>
          <p:nvPr/>
        </p:nvSpPr>
        <p:spPr bwMode="auto">
          <a:xfrm>
            <a:off x="-6042" y="5791253"/>
            <a:ext cx="3402314" cy="1080868"/>
          </a:xfrm>
          <a:prstGeom prst="rtTriangle">
            <a:avLst/>
          </a:prstGeom>
          <a:blipFill>
            <a:blip r:embed="rId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a:p>
        </p:txBody>
      </p:sp>
      <p:cxnSp>
        <p:nvCxnSpPr>
          <p:cNvPr id="8" name="Straight Connector 7"/>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8"/>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fontAlgn="auto">
              <a:spcBef>
                <a:spcPts val="0"/>
              </a:spcBef>
              <a:spcAft>
                <a:spcPts val="0"/>
              </a:spcAft>
              <a:defRPr/>
            </a:pPr>
            <a:endParaRPr lang="en-US" sz="1800"/>
          </a:p>
        </p:txBody>
      </p:sp>
      <p:sp>
        <p:nvSpPr>
          <p:cNvPr id="10" name="Chevron 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fontAlgn="auto">
              <a:spcBef>
                <a:spcPts val="0"/>
              </a:spcBef>
              <a:spcAft>
                <a:spcPts val="0"/>
              </a:spcAft>
              <a:defRPr/>
            </a:pPr>
            <a:endParaRPr lang="en-US" sz="1800"/>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a:solidFill>
                  <a:schemeClr val="tx1"/>
                </a:solidFill>
              </a:defRPr>
            </a:lvl1pPr>
          </a:lstStyle>
          <a:p>
            <a:pPr>
              <a:defRPr/>
            </a:pPr>
            <a:fld id="{7D79CDD6-5BE3-4963-A2F3-A21E854E32D7}" type="datetimeFigureOut">
              <a:rPr lang="en-US"/>
              <a:pPr>
                <a:defRPr/>
              </a:pPr>
              <a:t>10/30/2014</a:t>
            </a:fld>
            <a:endParaRPr lang="en-US"/>
          </a:p>
        </p:txBody>
      </p:sp>
      <p:sp>
        <p:nvSpPr>
          <p:cNvPr id="12" name="Footer Placeholder 5"/>
          <p:cNvSpPr>
            <a:spLocks noGrp="1"/>
          </p:cNvSpPr>
          <p:nvPr>
            <p:ph type="ftr" sz="quarter" idx="11"/>
          </p:nvPr>
        </p:nvSpPr>
        <p:spPr/>
        <p:txBody>
          <a:bodyPr/>
          <a:lstStyle>
            <a:lvl1pPr>
              <a:defRPr>
                <a:solidFill>
                  <a:schemeClr val="tx1"/>
                </a:solidFill>
              </a:defRPr>
            </a:lvl1pPr>
          </a:lstStyle>
          <a:p>
            <a:pPr>
              <a:defRPr/>
            </a:pPr>
            <a:endParaRPr lang="en-US"/>
          </a:p>
        </p:txBody>
      </p:sp>
      <p:sp>
        <p:nvSpPr>
          <p:cNvPr id="13" name="Slide Number Placeholder 6"/>
          <p:cNvSpPr>
            <a:spLocks noGrp="1"/>
          </p:cNvSpPr>
          <p:nvPr>
            <p:ph type="sldNum" sz="quarter" idx="12"/>
          </p:nvPr>
        </p:nvSpPr>
        <p:spPr/>
        <p:txBody>
          <a:bodyPr/>
          <a:lstStyle>
            <a:lvl1pPr>
              <a:defRPr>
                <a:solidFill>
                  <a:schemeClr val="tx1"/>
                </a:solidFill>
              </a:defRPr>
            </a:lvl1pPr>
          </a:lstStyle>
          <a:p>
            <a:pPr>
              <a:defRPr/>
            </a:pPr>
            <a:fld id="{1E43B91E-24F2-4D52-8C05-A61C80BF01C5}"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sz="1800">
              <a:latin typeface="+mn-lt"/>
              <a:ea typeface="+mn-ea"/>
              <a:cs typeface="+mn-cs"/>
            </a:endParaRPr>
          </a:p>
        </p:txBody>
      </p:sp>
      <p:sp>
        <p:nvSpPr>
          <p:cNvPr id="12" name="Freeform 11"/>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sz="1800">
              <a:latin typeface="+mn-lt"/>
              <a:ea typeface="+mn-ea"/>
              <a:cs typeface="+mn-cs"/>
            </a:endParaRPr>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lang="en-US" smtClean="0"/>
              <a:t>Click to edit Master title style</a:t>
            </a:r>
            <a:endParaRPr lang="en-US"/>
          </a:p>
        </p:txBody>
      </p:sp>
      <p:sp>
        <p:nvSpPr>
          <p:cNvPr id="1033" name="Text Placeholder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fontAlgn="auto" latinLnBrk="0" hangingPunct="1">
              <a:spcBef>
                <a:spcPts val="0"/>
              </a:spcBef>
              <a:spcAft>
                <a:spcPts val="0"/>
              </a:spcAft>
              <a:defRPr kumimoji="0" sz="1000">
                <a:solidFill>
                  <a:schemeClr val="tx1"/>
                </a:solidFill>
                <a:latin typeface="+mn-lt"/>
                <a:ea typeface="+mn-ea"/>
                <a:cs typeface="+mn-cs"/>
              </a:defRPr>
            </a:lvl1pPr>
          </a:lstStyle>
          <a:p>
            <a:pPr>
              <a:defRPr/>
            </a:pPr>
            <a:fld id="{D63F5C5A-5334-47A7-BF14-9D8A7B7DA8DA}" type="datetimeFigureOut">
              <a:rPr lang="en-US"/>
              <a:pPr>
                <a:defRPr/>
              </a:pPr>
              <a:t>10/30/2014</a:t>
            </a:fld>
            <a:endParaRPr lang="en-US"/>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fontAlgn="auto" latinLnBrk="0" hangingPunct="1">
              <a:spcBef>
                <a:spcPts val="0"/>
              </a:spcBef>
              <a:spcAft>
                <a:spcPts val="0"/>
              </a:spcAft>
              <a:defRPr kumimoji="0" sz="1000">
                <a:solidFill>
                  <a:schemeClr val="tx1"/>
                </a:solidFill>
                <a:latin typeface="+mn-lt"/>
                <a:ea typeface="+mn-ea"/>
                <a:cs typeface="+mn-cs"/>
              </a:defRPr>
            </a:lvl1pPr>
          </a:lstStyle>
          <a:p>
            <a:pPr>
              <a:defRPr/>
            </a:pPr>
            <a:endParaRPr lang="en-US"/>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anchor="b"/>
          <a:lstStyle>
            <a:lvl1pPr algn="r" eaLnBrk="1" fontAlgn="auto" latinLnBrk="0" hangingPunct="1">
              <a:spcBef>
                <a:spcPts val="0"/>
              </a:spcBef>
              <a:spcAft>
                <a:spcPts val="0"/>
              </a:spcAft>
              <a:defRPr kumimoji="0" sz="1000" b="0">
                <a:solidFill>
                  <a:schemeClr val="tx1"/>
                </a:solidFill>
                <a:latin typeface="+mn-lt"/>
                <a:ea typeface="+mn-ea"/>
                <a:cs typeface="+mn-cs"/>
              </a:defRPr>
            </a:lvl1pPr>
          </a:lstStyle>
          <a:p>
            <a:pPr>
              <a:defRPr/>
            </a:pPr>
            <a:fld id="{C630D94A-5EBC-4D5C-B2E5-AB45F27B42A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72" r:id="rId1"/>
    <p:sldLayoutId id="2147483671" r:id="rId2"/>
    <p:sldLayoutId id="2147483673" r:id="rId3"/>
    <p:sldLayoutId id="2147483674" r:id="rId4"/>
    <p:sldLayoutId id="2147483675" r:id="rId5"/>
    <p:sldLayoutId id="2147483676" r:id="rId6"/>
    <p:sldLayoutId id="2147483670" r:id="rId7"/>
    <p:sldLayoutId id="2147483677" r:id="rId8"/>
    <p:sldLayoutId id="2147483678" r:id="rId9"/>
    <p:sldLayoutId id="2147483669" r:id="rId10"/>
    <p:sldLayoutId id="2147483668" r:id="rId11"/>
  </p:sldLayoutIdLst>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ＭＳ Ｐゴシック" pitchFamily="-72" charset="-128"/>
          <a:cs typeface="ＭＳ Ｐゴシック" pitchFamily="-72" charset="-128"/>
        </a:defRPr>
      </a:lvl1pPr>
      <a:lvl2pPr algn="l" rtl="0" eaLnBrk="0" fontAlgn="base" hangingPunct="0">
        <a:spcBef>
          <a:spcPct val="0"/>
        </a:spcBef>
        <a:spcAft>
          <a:spcPct val="0"/>
        </a:spcAft>
        <a:defRPr sz="4100" b="1">
          <a:solidFill>
            <a:schemeClr val="tx2"/>
          </a:solidFill>
          <a:latin typeface="Lucida Sans Unicode" charset="0"/>
          <a:ea typeface="ＭＳ Ｐゴシック" pitchFamily="-72" charset="-128"/>
          <a:cs typeface="ＭＳ Ｐゴシック" pitchFamily="-72" charset="-128"/>
        </a:defRPr>
      </a:lvl2pPr>
      <a:lvl3pPr algn="l" rtl="0" eaLnBrk="0" fontAlgn="base" hangingPunct="0">
        <a:spcBef>
          <a:spcPct val="0"/>
        </a:spcBef>
        <a:spcAft>
          <a:spcPct val="0"/>
        </a:spcAft>
        <a:defRPr sz="4100" b="1">
          <a:solidFill>
            <a:schemeClr val="tx2"/>
          </a:solidFill>
          <a:latin typeface="Lucida Sans Unicode" charset="0"/>
          <a:ea typeface="ＭＳ Ｐゴシック" pitchFamily="-72" charset="-128"/>
          <a:cs typeface="ＭＳ Ｐゴシック" pitchFamily="-72" charset="-128"/>
        </a:defRPr>
      </a:lvl3pPr>
      <a:lvl4pPr algn="l" rtl="0" eaLnBrk="0" fontAlgn="base" hangingPunct="0">
        <a:spcBef>
          <a:spcPct val="0"/>
        </a:spcBef>
        <a:spcAft>
          <a:spcPct val="0"/>
        </a:spcAft>
        <a:defRPr sz="4100" b="1">
          <a:solidFill>
            <a:schemeClr val="tx2"/>
          </a:solidFill>
          <a:latin typeface="Lucida Sans Unicode" charset="0"/>
          <a:ea typeface="ＭＳ Ｐゴシック" pitchFamily="-72" charset="-128"/>
          <a:cs typeface="ＭＳ Ｐゴシック" pitchFamily="-72" charset="-128"/>
        </a:defRPr>
      </a:lvl4pPr>
      <a:lvl5pPr algn="l" rtl="0" eaLnBrk="0" fontAlgn="base" hangingPunct="0">
        <a:spcBef>
          <a:spcPct val="0"/>
        </a:spcBef>
        <a:spcAft>
          <a:spcPct val="0"/>
        </a:spcAft>
        <a:defRPr sz="4100" b="1">
          <a:solidFill>
            <a:schemeClr val="tx2"/>
          </a:solidFill>
          <a:latin typeface="Lucida Sans Unicode" charset="0"/>
          <a:ea typeface="ＭＳ Ｐゴシック" pitchFamily="-72" charset="-128"/>
          <a:cs typeface="ＭＳ Ｐゴシック" pitchFamily="-72" charset="-128"/>
        </a:defRPr>
      </a:lvl5pPr>
      <a:lvl6pPr marL="457200" algn="l" rtl="0" fontAlgn="base">
        <a:spcBef>
          <a:spcPct val="0"/>
        </a:spcBef>
        <a:spcAft>
          <a:spcPct val="0"/>
        </a:spcAft>
        <a:defRPr sz="4100" b="1">
          <a:solidFill>
            <a:schemeClr val="tx2"/>
          </a:solidFill>
          <a:latin typeface="Lucida Sans Unicode" charset="0"/>
          <a:ea typeface="ＭＳ Ｐゴシック" pitchFamily="-72" charset="-128"/>
          <a:cs typeface="ＭＳ Ｐゴシック" pitchFamily="-72" charset="-128"/>
        </a:defRPr>
      </a:lvl6pPr>
      <a:lvl7pPr marL="914400" algn="l" rtl="0" fontAlgn="base">
        <a:spcBef>
          <a:spcPct val="0"/>
        </a:spcBef>
        <a:spcAft>
          <a:spcPct val="0"/>
        </a:spcAft>
        <a:defRPr sz="4100" b="1">
          <a:solidFill>
            <a:schemeClr val="tx2"/>
          </a:solidFill>
          <a:latin typeface="Lucida Sans Unicode" charset="0"/>
          <a:ea typeface="ＭＳ Ｐゴシック" pitchFamily="-72" charset="-128"/>
          <a:cs typeface="ＭＳ Ｐゴシック" pitchFamily="-72" charset="-128"/>
        </a:defRPr>
      </a:lvl7pPr>
      <a:lvl8pPr marL="1371600" algn="l" rtl="0" fontAlgn="base">
        <a:spcBef>
          <a:spcPct val="0"/>
        </a:spcBef>
        <a:spcAft>
          <a:spcPct val="0"/>
        </a:spcAft>
        <a:defRPr sz="4100" b="1">
          <a:solidFill>
            <a:schemeClr val="tx2"/>
          </a:solidFill>
          <a:latin typeface="Lucida Sans Unicode" charset="0"/>
          <a:ea typeface="ＭＳ Ｐゴシック" pitchFamily="-72" charset="-128"/>
          <a:cs typeface="ＭＳ Ｐゴシック" pitchFamily="-72" charset="-128"/>
        </a:defRPr>
      </a:lvl8pPr>
      <a:lvl9pPr marL="1828800" algn="l" rtl="0" fontAlgn="base">
        <a:spcBef>
          <a:spcPct val="0"/>
        </a:spcBef>
        <a:spcAft>
          <a:spcPct val="0"/>
        </a:spcAft>
        <a:defRPr sz="4100" b="1">
          <a:solidFill>
            <a:schemeClr val="tx2"/>
          </a:solidFill>
          <a:latin typeface="Lucida Sans Unicode" charset="0"/>
          <a:ea typeface="ＭＳ Ｐゴシック" pitchFamily="-72" charset="-128"/>
          <a:cs typeface="ＭＳ Ｐゴシック" pitchFamily="-72" charset="-128"/>
        </a:defRPr>
      </a:lvl9pPr>
    </p:titleStyle>
    <p:bodyStyle>
      <a:lvl1pPr marL="365125" indent="-255588" algn="l" rtl="0" eaLnBrk="0" fontAlgn="base" hangingPunct="0">
        <a:spcBef>
          <a:spcPts val="400"/>
        </a:spcBef>
        <a:spcAft>
          <a:spcPct val="0"/>
        </a:spcAft>
        <a:buClr>
          <a:schemeClr val="accent1"/>
        </a:buClr>
        <a:buSzPct val="68000"/>
        <a:buFont typeface="Wingdings 3" pitchFamily="-72" charset="2"/>
        <a:buChar char=""/>
        <a:defRPr sz="2700" kern="1200">
          <a:solidFill>
            <a:schemeClr val="tx1"/>
          </a:solidFill>
          <a:latin typeface="+mn-lt"/>
          <a:ea typeface="ＭＳ Ｐゴシック" pitchFamily="-72" charset="-128"/>
          <a:cs typeface="ＭＳ Ｐゴシック" pitchFamily="-72" charset="-128"/>
        </a:defRPr>
      </a:lvl1pPr>
      <a:lvl2pPr marL="620713" indent="-228600" algn="l" rtl="0" eaLnBrk="0" fontAlgn="base" hangingPunct="0">
        <a:spcBef>
          <a:spcPts val="325"/>
        </a:spcBef>
        <a:spcAft>
          <a:spcPct val="0"/>
        </a:spcAft>
        <a:buClr>
          <a:schemeClr val="accent1"/>
        </a:buClr>
        <a:buFont typeface="Verdana" pitchFamily="-72" charset="0"/>
        <a:buChar char="◦"/>
        <a:defRPr sz="2300" kern="1200">
          <a:solidFill>
            <a:schemeClr val="tx1"/>
          </a:solidFill>
          <a:latin typeface="+mn-lt"/>
          <a:ea typeface="ＭＳ Ｐゴシック" pitchFamily="-72" charset="-128"/>
          <a:cs typeface="+mn-cs"/>
        </a:defRPr>
      </a:lvl2pPr>
      <a:lvl3pPr marL="858838" indent="-228600" algn="l" rtl="0" eaLnBrk="0" fontAlgn="base" hangingPunct="0">
        <a:spcBef>
          <a:spcPts val="350"/>
        </a:spcBef>
        <a:spcAft>
          <a:spcPct val="0"/>
        </a:spcAft>
        <a:buClr>
          <a:schemeClr val="accent2"/>
        </a:buClr>
        <a:buSzPct val="100000"/>
        <a:buFont typeface="Wingdings 2" pitchFamily="-72" charset="2"/>
        <a:buChar char=""/>
        <a:defRPr sz="2100" kern="1200">
          <a:solidFill>
            <a:schemeClr val="tx1"/>
          </a:solidFill>
          <a:latin typeface="+mn-lt"/>
          <a:ea typeface="ＭＳ Ｐゴシック" pitchFamily="-72" charset="-128"/>
          <a:cs typeface="+mn-cs"/>
        </a:defRPr>
      </a:lvl3pPr>
      <a:lvl4pPr marL="1143000" indent="-228600" algn="l" rtl="0" eaLnBrk="0" fontAlgn="base" hangingPunct="0">
        <a:spcBef>
          <a:spcPts val="350"/>
        </a:spcBef>
        <a:spcAft>
          <a:spcPct val="0"/>
        </a:spcAft>
        <a:buClr>
          <a:schemeClr val="accent2"/>
        </a:buClr>
        <a:buFont typeface="Wingdings 2" pitchFamily="-72" charset="2"/>
        <a:buChar char=""/>
        <a:defRPr sz="1900" kern="1200">
          <a:solidFill>
            <a:schemeClr val="tx1"/>
          </a:solidFill>
          <a:latin typeface="+mn-lt"/>
          <a:ea typeface="ＭＳ Ｐゴシック" pitchFamily="-72" charset="-128"/>
          <a:cs typeface="+mn-cs"/>
        </a:defRPr>
      </a:lvl4pPr>
      <a:lvl5pPr marL="1371600" indent="-228600" algn="l" rtl="0" eaLnBrk="0" fontAlgn="base" hangingPunct="0">
        <a:spcBef>
          <a:spcPts val="350"/>
        </a:spcBef>
        <a:spcAft>
          <a:spcPct val="0"/>
        </a:spcAft>
        <a:buClr>
          <a:schemeClr val="accent2"/>
        </a:buClr>
        <a:buFont typeface="Wingdings 2" pitchFamily="-72" charset="2"/>
        <a:buChar char=""/>
        <a:defRPr kern="1200">
          <a:solidFill>
            <a:schemeClr val="tx1"/>
          </a:solidFill>
          <a:latin typeface="+mn-lt"/>
          <a:ea typeface="ＭＳ Ｐゴシック" pitchFamily="-72" charset="-128"/>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Business Strategies in Different Industry and </a:t>
            </a:r>
            <a:r>
              <a:rPr lang="en-US" dirty="0" err="1" smtClean="0"/>
              <a:t>Sectoral</a:t>
            </a:r>
            <a:r>
              <a:rPr lang="en-US" dirty="0" smtClean="0"/>
              <a:t> Contexts</a:t>
            </a:r>
            <a:endParaRPr lang="en-US" dirty="0"/>
          </a:p>
        </p:txBody>
      </p:sp>
      <p:sp>
        <p:nvSpPr>
          <p:cNvPr id="3" name="Subtitle 2"/>
          <p:cNvSpPr>
            <a:spLocks noGrp="1"/>
          </p:cNvSpPr>
          <p:nvPr>
            <p:ph type="subTitle" idx="1"/>
          </p:nvPr>
        </p:nvSpPr>
        <p:spPr/>
        <p:txBody>
          <a:bodyPr/>
          <a:lstStyle/>
          <a:p>
            <a:r>
              <a:rPr lang="en-US" dirty="0" smtClean="0"/>
              <a:t>Chapter 5</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p:txBody>
          <a:bodyPr wrap="square" lIns="91440" tIns="45720" rIns="91440" bIns="45720" numCol="1" anchor="b" anchorCtr="0" compatLnSpc="1">
            <a:prstTxWarp prst="textNoShape">
              <a:avLst/>
            </a:prstTxWarp>
            <a:normAutofit fontScale="90000"/>
          </a:bodyPr>
          <a:lstStyle/>
          <a:p>
            <a:r>
              <a:rPr lang="en-US" smtClean="0">
                <a:effectLst/>
              </a:rPr>
              <a:t>Differences in Industry Life Cycles</a:t>
            </a:r>
          </a:p>
        </p:txBody>
      </p:sp>
      <p:sp>
        <p:nvSpPr>
          <p:cNvPr id="41987" name="Content Placeholder 2"/>
          <p:cNvSpPr>
            <a:spLocks noGrp="1"/>
          </p:cNvSpPr>
          <p:nvPr>
            <p:ph sz="quarter" idx="4294967295"/>
          </p:nvPr>
        </p:nvSpPr>
        <p:spPr/>
        <p:txBody>
          <a:bodyPr/>
          <a:lstStyle/>
          <a:p>
            <a:pPr marL="273050" indent="-273050"/>
            <a:r>
              <a:rPr lang="en-US" sz="2600" smtClean="0"/>
              <a:t>Also industry life cycles can go through revivals or rejuvenation through breakthrough product innovation   Ex: HDTV’s</a:t>
            </a:r>
          </a:p>
          <a:p>
            <a:pPr marL="273050" indent="-273050"/>
            <a:r>
              <a:rPr lang="en-US" sz="2600" smtClean="0"/>
              <a:t>Also industry life cycles may be at different stages in different countries allowing companies to switch focus when a product reaches decline stage in a certain country</a:t>
            </a:r>
            <a:endParaRPr lang="en-US" sz="2800" smtClean="0"/>
          </a:p>
        </p:txBody>
      </p:sp>
      <p:pic>
        <p:nvPicPr>
          <p:cNvPr id="41988" name="Picture 3" descr="download (1).jpg"/>
          <p:cNvPicPr>
            <a:picLocks noChangeAspect="1"/>
          </p:cNvPicPr>
          <p:nvPr/>
        </p:nvPicPr>
        <p:blipFill>
          <a:blip r:embed="rId2" cstate="print"/>
          <a:srcRect/>
          <a:stretch>
            <a:fillRect/>
          </a:stretch>
        </p:blipFill>
        <p:spPr bwMode="auto">
          <a:xfrm>
            <a:off x="3048000" y="4498306"/>
            <a:ext cx="4908376" cy="1962819"/>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Strategy at Different Stages of the Life Cycle</a:t>
            </a:r>
            <a:endParaRPr lang="en-US" dirty="0"/>
          </a:p>
        </p:txBody>
      </p:sp>
      <p:graphicFrame>
        <p:nvGraphicFramePr>
          <p:cNvPr id="6" name="Content Placeholder 5"/>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Introduction Phase</a:t>
            </a:r>
            <a:endParaRPr lang="en-US" dirty="0"/>
          </a:p>
        </p:txBody>
      </p:sp>
      <p:graphicFrame>
        <p:nvGraphicFramePr>
          <p:cNvPr id="5" name="Content Placeholder 4"/>
          <p:cNvGraphicFramePr>
            <a:graphicFrameLocks noGrp="1"/>
          </p:cNvGraphicFramePr>
          <p:nvPr>
            <p:ph idx="1"/>
          </p:nvPr>
        </p:nvGraphicFramePr>
        <p:xfrm>
          <a:off x="533400" y="15240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Introduction Phase</a:t>
            </a:r>
            <a:endParaRPr lang="en-US"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Growth Phase</a:t>
            </a:r>
            <a:endParaRPr lang="en-US" dirty="0"/>
          </a:p>
        </p:txBody>
      </p:sp>
      <p:sp>
        <p:nvSpPr>
          <p:cNvPr id="3" name="Content Placeholder 2"/>
          <p:cNvSpPr>
            <a:spLocks noGrp="1"/>
          </p:cNvSpPr>
          <p:nvPr>
            <p:ph idx="1"/>
          </p:nvPr>
        </p:nvSpPr>
        <p:spPr>
          <a:xfrm>
            <a:off x="467544" y="1412776"/>
            <a:ext cx="8229600" cy="4525962"/>
          </a:xfrm>
        </p:spPr>
        <p:txBody>
          <a:bodyPr>
            <a:normAutofit lnSpcReduction="10000"/>
          </a:bodyPr>
          <a:lstStyle/>
          <a:p>
            <a:r>
              <a:rPr lang="en-US" dirty="0" smtClean="0"/>
              <a:t>As demand grows in domestic and international markets, a dominant design usually emerges.</a:t>
            </a:r>
          </a:p>
          <a:p>
            <a:r>
              <a:rPr lang="en-US" dirty="0" smtClean="0"/>
              <a:t>As market expands, the firm needs to adapt its product design and manufacturing capability.</a:t>
            </a:r>
          </a:p>
          <a:p>
            <a:r>
              <a:rPr lang="en-US" dirty="0" smtClean="0"/>
              <a:t>Access to distribution becomes critical.</a:t>
            </a:r>
          </a:p>
          <a:p>
            <a:r>
              <a:rPr lang="en-US" dirty="0" smtClean="0"/>
              <a:t>Overseas demand may be initially serviced by exports. Eventually production and assembly may shift away from advanced countries and these countries will start to import.</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Maturity Phase</a:t>
            </a:r>
            <a:endParaRPr lang="en-US" dirty="0"/>
          </a:p>
        </p:txBody>
      </p:sp>
      <p:sp>
        <p:nvSpPr>
          <p:cNvPr id="3" name="Content Placeholder 2"/>
          <p:cNvSpPr>
            <a:spLocks noGrp="1"/>
          </p:cNvSpPr>
          <p:nvPr>
            <p:ph idx="1"/>
          </p:nvPr>
        </p:nvSpPr>
        <p:spPr/>
        <p:txBody>
          <a:bodyPr/>
          <a:lstStyle/>
          <a:p>
            <a:r>
              <a:rPr lang="en-US" dirty="0" smtClean="0"/>
              <a:t>Competitive advantage is increasingly a quest for efficiency.</a:t>
            </a:r>
          </a:p>
          <a:p>
            <a:r>
              <a:rPr lang="en-US" dirty="0" smtClean="0"/>
              <a:t>Low wages and low overheads become key success factors.</a:t>
            </a:r>
          </a:p>
          <a:p>
            <a:r>
              <a:rPr lang="en-US" dirty="0" smtClean="0"/>
              <a:t>Number of firms begins to fall.</a:t>
            </a:r>
          </a:p>
          <a:p>
            <a:pPr>
              <a:buNone/>
            </a:pP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Maturity Phase Contd.</a:t>
            </a:r>
            <a:endParaRPr lang="en-US" dirty="0"/>
          </a:p>
        </p:txBody>
      </p:sp>
      <p:sp>
        <p:nvSpPr>
          <p:cNvPr id="3" name="Content Placeholder 2"/>
          <p:cNvSpPr>
            <a:spLocks noGrp="1"/>
          </p:cNvSpPr>
          <p:nvPr>
            <p:ph idx="1"/>
          </p:nvPr>
        </p:nvSpPr>
        <p:spPr/>
        <p:txBody>
          <a:bodyPr>
            <a:normAutofit/>
          </a:bodyPr>
          <a:lstStyle/>
          <a:p>
            <a:r>
              <a:rPr lang="en-US" dirty="0" smtClean="0"/>
              <a:t>PC industry experienced ‘shakeout’ period in the 1990’s. </a:t>
            </a:r>
          </a:p>
          <a:p>
            <a:r>
              <a:rPr lang="en-US" dirty="0" smtClean="0"/>
              <a:t>Only 20% of firms that began producing PCs in the previous 22yrs had survived.</a:t>
            </a:r>
          </a:p>
          <a:p>
            <a:r>
              <a:rPr lang="en-US" dirty="0" smtClean="0"/>
              <a:t>Whereas in 1987 there were 286 firms in the market, by 2010 only 6 leading firms dominated (Acer, Apple, Dell, Hewlett-Packard, Lenovo and Toshiba)</a:t>
            </a:r>
          </a:p>
          <a:p>
            <a:r>
              <a:rPr lang="en-US" dirty="0" smtClean="0"/>
              <a:t>All together, these companies accounted for 60% of global sales.</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Decline Phase</a:t>
            </a:r>
            <a:endParaRPr lang="en-US" dirty="0"/>
          </a:p>
        </p:txBody>
      </p:sp>
      <p:sp>
        <p:nvSpPr>
          <p:cNvPr id="3" name="Content Placeholder 2"/>
          <p:cNvSpPr>
            <a:spLocks noGrp="1"/>
          </p:cNvSpPr>
          <p:nvPr>
            <p:ph idx="1"/>
          </p:nvPr>
        </p:nvSpPr>
        <p:spPr/>
        <p:txBody>
          <a:bodyPr>
            <a:normAutofit/>
          </a:bodyPr>
          <a:lstStyle/>
          <a:p>
            <a:r>
              <a:rPr lang="en-US" dirty="0" smtClean="0"/>
              <a:t>Can be a result of technological substitution, changes in consumer preferences, demographic shifts or foreign competition.</a:t>
            </a:r>
          </a:p>
          <a:p>
            <a:r>
              <a:rPr lang="en-US" dirty="0" smtClean="0"/>
              <a:t>Key features are:</a:t>
            </a:r>
          </a:p>
          <a:p>
            <a:pPr lvl="1"/>
            <a:r>
              <a:rPr lang="en-US" dirty="0" smtClean="0"/>
              <a:t>Excess capacity</a:t>
            </a:r>
          </a:p>
          <a:p>
            <a:pPr lvl="1"/>
            <a:r>
              <a:rPr lang="en-US" dirty="0" smtClean="0"/>
              <a:t>Lack of technical change</a:t>
            </a:r>
          </a:p>
          <a:p>
            <a:pPr lvl="1"/>
            <a:r>
              <a:rPr lang="en-US" dirty="0" smtClean="0"/>
              <a:t>A declining number of competitors</a:t>
            </a:r>
          </a:p>
          <a:p>
            <a:pPr lvl="1"/>
            <a:r>
              <a:rPr lang="en-US" dirty="0" smtClean="0"/>
              <a:t>High average of both physical and human resources</a:t>
            </a:r>
          </a:p>
          <a:p>
            <a:pPr lvl="1"/>
            <a:r>
              <a:rPr lang="en-US" dirty="0" smtClean="0"/>
              <a:t>Aggressive price competition</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Key Success Factors and Strategy</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During introductory stage, product innovation is the basis for initial entry. Moving from 1</a:t>
            </a:r>
            <a:r>
              <a:rPr lang="en-US" baseline="30000" dirty="0" smtClean="0"/>
              <a:t>st</a:t>
            </a:r>
            <a:r>
              <a:rPr lang="en-US" dirty="0" smtClean="0"/>
              <a:t> generation to 2</a:t>
            </a:r>
            <a:r>
              <a:rPr lang="en-US" baseline="30000" dirty="0" smtClean="0"/>
              <a:t>nd</a:t>
            </a:r>
            <a:r>
              <a:rPr lang="en-US" dirty="0" smtClean="0"/>
              <a:t> generation of products, investment requirements grow. Capabilities in product development also need to be supported by manufacturing, marketing, and distribution.</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Key Success Factors and Strategy</a:t>
            </a:r>
            <a:endParaRPr lang="en-US" dirty="0"/>
          </a:p>
        </p:txBody>
      </p:sp>
      <p:sp>
        <p:nvSpPr>
          <p:cNvPr id="3" name="Content Placeholder 2"/>
          <p:cNvSpPr>
            <a:spLocks noGrp="1"/>
          </p:cNvSpPr>
          <p:nvPr>
            <p:ph idx="1"/>
          </p:nvPr>
        </p:nvSpPr>
        <p:spPr/>
        <p:txBody>
          <a:bodyPr/>
          <a:lstStyle/>
          <a:p>
            <a:pPr>
              <a:buNone/>
            </a:pPr>
            <a:r>
              <a:rPr lang="en-US" dirty="0" smtClean="0"/>
              <a:t>2. Once the growth stage is reached, key challenge is scaling up. As the market expands, the firm needs to adapt its product design and manufacturing capability to large-scale production. Access to distribution becomes critical.</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p:cNvSpPr>
          <p:nvPr>
            <p:ph type="title"/>
          </p:nvPr>
        </p:nvSpPr>
        <p:spPr bwMode="auto">
          <a:noFill/>
        </p:spPr>
        <p:txBody>
          <a:bodyPr wrap="square" lIns="91440" tIns="45720" rIns="91440" bIns="45720" numCol="1" anchorCtr="0" compatLnSpc="1">
            <a:prstTxWarp prst="textNoShape">
              <a:avLst/>
            </a:prstTxWarp>
          </a:bodyPr>
          <a:lstStyle/>
          <a:p>
            <a:r>
              <a:rPr lang="en-US">
                <a:effectLst/>
              </a:rPr>
              <a:t>Introduction</a:t>
            </a:r>
          </a:p>
        </p:txBody>
      </p:sp>
      <p:sp>
        <p:nvSpPr>
          <p:cNvPr id="57347" name="Rectangle 3"/>
          <p:cNvSpPr>
            <a:spLocks noGrp="1"/>
          </p:cNvSpPr>
          <p:nvPr>
            <p:ph type="body" idx="1"/>
          </p:nvPr>
        </p:nvSpPr>
        <p:spPr/>
        <p:txBody>
          <a:bodyPr/>
          <a:lstStyle/>
          <a:p>
            <a:r>
              <a:rPr lang="en-US" dirty="0"/>
              <a:t>Purpose of this chapter:</a:t>
            </a:r>
          </a:p>
          <a:p>
            <a:pPr lvl="1"/>
            <a:r>
              <a:rPr lang="en-US" dirty="0"/>
              <a:t>Understand how managers adapt strategies to fit environments</a:t>
            </a:r>
          </a:p>
          <a:p>
            <a:pPr lvl="1"/>
            <a:r>
              <a:rPr lang="en-US" dirty="0"/>
              <a:t>How managers predict change </a:t>
            </a:r>
          </a:p>
          <a:p>
            <a:pPr lvl="1"/>
            <a:r>
              <a:rPr lang="en-US" dirty="0"/>
              <a:t>How managers adapt strategies to cope with change</a:t>
            </a:r>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Key Success Factors and Strategy</a:t>
            </a:r>
            <a:endParaRPr lang="en-US" dirty="0"/>
          </a:p>
        </p:txBody>
      </p:sp>
      <p:sp>
        <p:nvSpPr>
          <p:cNvPr id="3" name="Content Placeholder 2"/>
          <p:cNvSpPr>
            <a:spLocks noGrp="1"/>
          </p:cNvSpPr>
          <p:nvPr>
            <p:ph idx="1"/>
          </p:nvPr>
        </p:nvSpPr>
        <p:spPr/>
        <p:txBody>
          <a:bodyPr/>
          <a:lstStyle/>
          <a:p>
            <a:pPr>
              <a:buNone/>
            </a:pPr>
            <a:r>
              <a:rPr lang="en-US" dirty="0" smtClean="0"/>
              <a:t>3. With the maturity stage, competitive advantage is increasingly a quest for efficiency. Cost efficiency through scale of economies, low wages, and low overheads become key success factors. </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Key Success Factors and Strategy</a:t>
            </a:r>
            <a:endParaRPr lang="en-US" dirty="0"/>
          </a:p>
        </p:txBody>
      </p:sp>
      <p:sp>
        <p:nvSpPr>
          <p:cNvPr id="3" name="Content Placeholder 2"/>
          <p:cNvSpPr>
            <a:spLocks noGrp="1"/>
          </p:cNvSpPr>
          <p:nvPr>
            <p:ph idx="1"/>
          </p:nvPr>
        </p:nvSpPr>
        <p:spPr/>
        <p:txBody>
          <a:bodyPr/>
          <a:lstStyle/>
          <a:p>
            <a:pPr>
              <a:buNone/>
            </a:pPr>
            <a:r>
              <a:rPr lang="en-US" dirty="0" smtClean="0"/>
              <a:t>4. The transition to decline intensifies pressures for cost cutting. It also requires maintaining stability by encouraging orderly exit of industry capacity and capturing residual market demand.</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idx="4294967295"/>
          </p:nvPr>
        </p:nvSpPr>
        <p:spPr bwMode="auto">
          <a:xfrm>
            <a:off x="457200" y="228600"/>
            <a:ext cx="8229600" cy="1143000"/>
          </a:xfrm>
          <a:noFill/>
        </p:spPr>
        <p:txBody>
          <a:bodyPr wrap="square" lIns="91440" tIns="45720" rIns="91440" bIns="45720" numCol="1" anchorCtr="0" compatLnSpc="1">
            <a:prstTxWarp prst="textNoShape">
              <a:avLst/>
            </a:prstTxWarp>
          </a:bodyPr>
          <a:lstStyle/>
          <a:p>
            <a:r>
              <a:rPr lang="en-US" smtClean="0">
                <a:effectLst/>
              </a:rPr>
              <a:t>Strategy in public-sector</a:t>
            </a:r>
          </a:p>
        </p:txBody>
      </p:sp>
      <p:sp>
        <p:nvSpPr>
          <p:cNvPr id="43011" name="Content Placeholder 2"/>
          <p:cNvSpPr>
            <a:spLocks noGrp="1"/>
          </p:cNvSpPr>
          <p:nvPr>
            <p:ph idx="4294967295"/>
          </p:nvPr>
        </p:nvSpPr>
        <p:spPr>
          <a:xfrm>
            <a:off x="457200" y="1143000"/>
            <a:ext cx="8229600" cy="4525963"/>
          </a:xfrm>
        </p:spPr>
        <p:txBody>
          <a:bodyPr/>
          <a:lstStyle/>
          <a:p>
            <a:pPr marL="342900" indent="-342900"/>
            <a:r>
              <a:rPr lang="en-US" sz="2600" smtClean="0"/>
              <a:t>Public sectors</a:t>
            </a:r>
          </a:p>
          <a:p>
            <a:pPr marL="742950" lvl="1" indent="-285750"/>
            <a:r>
              <a:rPr lang="en-US" sz="2600" smtClean="0"/>
              <a:t>Ownership usually vested in government</a:t>
            </a:r>
          </a:p>
          <a:p>
            <a:pPr marL="742950" lvl="1" indent="-285750"/>
            <a:r>
              <a:rPr lang="en-US" sz="2600" smtClean="0"/>
              <a:t>Serve national/public interest</a:t>
            </a:r>
          </a:p>
          <a:p>
            <a:pPr marL="742950" lvl="1" indent="-285750"/>
            <a:r>
              <a:rPr lang="en-US" sz="2600" smtClean="0"/>
              <a:t>Provide services not provided by market</a:t>
            </a:r>
          </a:p>
          <a:p>
            <a:pPr marL="1143000" lvl="2"/>
            <a:r>
              <a:rPr lang="en-US" sz="2600" smtClean="0"/>
              <a:t>Street lights, drainage systems, and national defense</a:t>
            </a:r>
            <a:endParaRPr lang="en-US" smtClean="0"/>
          </a:p>
        </p:txBody>
      </p:sp>
      <p:pic>
        <p:nvPicPr>
          <p:cNvPr id="43012" name="Picture 3" descr="KundraLogos.jpg"/>
          <p:cNvPicPr>
            <a:picLocks noChangeAspect="1"/>
          </p:cNvPicPr>
          <p:nvPr/>
        </p:nvPicPr>
        <p:blipFill>
          <a:blip r:embed="rId2" cstate="print"/>
          <a:srcRect b="58141"/>
          <a:stretch>
            <a:fillRect/>
          </a:stretch>
        </p:blipFill>
        <p:spPr bwMode="auto">
          <a:xfrm>
            <a:off x="1600200" y="3886200"/>
            <a:ext cx="7010400" cy="2336800"/>
          </a:xfrm>
          <a:prstGeom prst="rect">
            <a:avLst/>
          </a:prstGeom>
          <a:noFill/>
          <a:ln w="9525">
            <a:noFill/>
            <a:miter lim="800000"/>
            <a:headEnd/>
            <a:tailEnd/>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idx="4294967295"/>
          </p:nvPr>
        </p:nvSpPr>
        <p:spPr bwMode="auto">
          <a:noFill/>
        </p:spPr>
        <p:txBody>
          <a:bodyPr wrap="square" lIns="91440" tIns="45720" rIns="91440" bIns="45720" numCol="1" anchorCtr="0" compatLnSpc="1">
            <a:prstTxWarp prst="textNoShape">
              <a:avLst/>
            </a:prstTxWarp>
            <a:normAutofit fontScale="90000"/>
          </a:bodyPr>
          <a:lstStyle/>
          <a:p>
            <a:r>
              <a:rPr lang="en-US" smtClean="0">
                <a:effectLst/>
              </a:rPr>
              <a:t>Strategy in the not for profit sector</a:t>
            </a:r>
          </a:p>
        </p:txBody>
      </p:sp>
      <p:sp>
        <p:nvSpPr>
          <p:cNvPr id="44035" name="Content Placeholder 2"/>
          <p:cNvSpPr>
            <a:spLocks noGrp="1"/>
          </p:cNvSpPr>
          <p:nvPr>
            <p:ph idx="4294967295"/>
          </p:nvPr>
        </p:nvSpPr>
        <p:spPr/>
        <p:txBody>
          <a:bodyPr/>
          <a:lstStyle/>
          <a:p>
            <a:pPr marL="342900" indent="-342900"/>
            <a:r>
              <a:rPr lang="en-US" sz="2600" smtClean="0"/>
              <a:t>Not-for-profits</a:t>
            </a:r>
          </a:p>
          <a:p>
            <a:pPr marL="742950" lvl="1" indent="-285750"/>
            <a:r>
              <a:rPr lang="en-US" sz="2600" smtClean="0"/>
              <a:t>Surplus funds pay for organizations goals</a:t>
            </a:r>
          </a:p>
          <a:p>
            <a:pPr marL="742950" lvl="1" indent="-285750"/>
            <a:r>
              <a:rPr lang="en-US" sz="2600" smtClean="0"/>
              <a:t>Taxes and regulation are special</a:t>
            </a:r>
          </a:p>
          <a:p>
            <a:pPr marL="742950" lvl="1" indent="-285750"/>
            <a:r>
              <a:rPr lang="en-US" sz="2600" smtClean="0"/>
              <a:t>Usually found in education, healthcare, and religion.</a:t>
            </a:r>
            <a:endParaRPr lang="en-US" smtClean="0"/>
          </a:p>
        </p:txBody>
      </p:sp>
      <p:pic>
        <p:nvPicPr>
          <p:cNvPr id="44036" name="Picture 4" descr="Asset-2-.png"/>
          <p:cNvPicPr>
            <a:picLocks noChangeAspect="1"/>
          </p:cNvPicPr>
          <p:nvPr/>
        </p:nvPicPr>
        <p:blipFill>
          <a:blip r:embed="rId2" cstate="print"/>
          <a:srcRect/>
          <a:stretch>
            <a:fillRect/>
          </a:stretch>
        </p:blipFill>
        <p:spPr bwMode="auto">
          <a:xfrm>
            <a:off x="3124200" y="3429000"/>
            <a:ext cx="5029200" cy="2520950"/>
          </a:xfrm>
          <a:prstGeom prst="rect">
            <a:avLst/>
          </a:prstGeom>
          <a:noFill/>
          <a:ln w="9525">
            <a:noFill/>
            <a:miter lim="800000"/>
            <a:headEnd/>
            <a:tailEnd/>
          </a:ln>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p:txBody>
          <a:bodyPr wrap="square" lIns="91440" tIns="45720" rIns="91440" bIns="45720" numCol="1" anchorCtr="0" compatLnSpc="1">
            <a:prstTxWarp prst="textNoShape">
              <a:avLst/>
            </a:prstTxWarp>
            <a:normAutofit fontScale="90000"/>
          </a:bodyPr>
          <a:lstStyle/>
          <a:p>
            <a:r>
              <a:rPr lang="en-US" sz="3700" smtClean="0">
                <a:effectLst/>
              </a:rPr>
              <a:t>Key Differences in public and private organizations</a:t>
            </a:r>
          </a:p>
        </p:txBody>
      </p:sp>
      <p:sp>
        <p:nvSpPr>
          <p:cNvPr id="45059" name="Content Placeholder 2"/>
          <p:cNvSpPr>
            <a:spLocks noGrp="1"/>
          </p:cNvSpPr>
          <p:nvPr>
            <p:ph idx="4294967295"/>
          </p:nvPr>
        </p:nvSpPr>
        <p:spPr/>
        <p:txBody>
          <a:bodyPr/>
          <a:lstStyle/>
          <a:p>
            <a:pPr marL="342900" indent="-342900"/>
            <a:r>
              <a:rPr lang="en-US" smtClean="0"/>
              <a:t>Multiple, potentially conflicting goals</a:t>
            </a:r>
          </a:p>
          <a:p>
            <a:pPr marL="742950" lvl="1" indent="-285750">
              <a:buFont typeface="Verdana" pitchFamily="-72" charset="0"/>
              <a:buNone/>
            </a:pPr>
            <a:endParaRPr lang="en-US" smtClean="0"/>
          </a:p>
          <a:p>
            <a:pPr marL="342900" indent="-342900"/>
            <a:r>
              <a:rPr lang="en-US" smtClean="0"/>
              <a:t>Distinctive constraints and different levers</a:t>
            </a:r>
          </a:p>
          <a:p>
            <a:pPr marL="342900" indent="-342900"/>
            <a:endParaRPr lang="en-US" smtClean="0"/>
          </a:p>
          <a:p>
            <a:pPr marL="342900" indent="-342900"/>
            <a:r>
              <a:rPr lang="en-US" smtClean="0"/>
              <a:t>An absence in market forces</a:t>
            </a:r>
          </a:p>
          <a:p>
            <a:pPr marL="342900" indent="-342900"/>
            <a:endParaRPr lang="en-US" smtClean="0"/>
          </a:p>
          <a:p>
            <a:pPr marL="342900" indent="-342900"/>
            <a:r>
              <a:rPr lang="en-US" smtClean="0"/>
              <a:t>Monopoly Power</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idx="4294967295"/>
          </p:nvPr>
        </p:nvSpPr>
        <p:spPr bwMode="auto">
          <a:noFill/>
        </p:spPr>
        <p:txBody>
          <a:bodyPr wrap="square" lIns="91440" tIns="45720" rIns="91440" bIns="45720" numCol="1" anchorCtr="0" compatLnSpc="1">
            <a:prstTxWarp prst="textNoShape">
              <a:avLst/>
            </a:prstTxWarp>
          </a:bodyPr>
          <a:lstStyle/>
          <a:p>
            <a:r>
              <a:rPr lang="en-US">
                <a:effectLst/>
              </a:rPr>
              <a:t>Continued</a:t>
            </a:r>
          </a:p>
        </p:txBody>
      </p:sp>
      <p:sp>
        <p:nvSpPr>
          <p:cNvPr id="46083" name="Content Placeholder 2"/>
          <p:cNvSpPr>
            <a:spLocks noGrp="1"/>
          </p:cNvSpPr>
          <p:nvPr>
            <p:ph idx="4294967295"/>
          </p:nvPr>
        </p:nvSpPr>
        <p:spPr/>
        <p:txBody>
          <a:bodyPr/>
          <a:lstStyle/>
          <a:p>
            <a:pPr marL="342900" indent="-342900"/>
            <a:r>
              <a:rPr lang="en-US" smtClean="0"/>
              <a:t> Less autonomy and flexibility</a:t>
            </a:r>
          </a:p>
          <a:p>
            <a:pPr marL="342900" indent="-342900"/>
            <a:endParaRPr lang="en-US" smtClean="0"/>
          </a:p>
          <a:p>
            <a:pPr marL="342900" indent="-342900"/>
            <a:r>
              <a:rPr lang="en-US" smtClean="0"/>
              <a:t>Increased accountability</a:t>
            </a:r>
          </a:p>
          <a:p>
            <a:pPr marL="342900" indent="-342900"/>
            <a:endParaRPr lang="en-US" smtClean="0"/>
          </a:p>
          <a:p>
            <a:pPr marL="342900" indent="-342900"/>
            <a:r>
              <a:rPr lang="en-US" smtClean="0"/>
              <a:t>Less predictability</a:t>
            </a:r>
          </a:p>
          <a:p>
            <a:pPr marL="342900" indent="-342900"/>
            <a:endParaRPr lang="en-US" smtClean="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p:txBody>
          <a:bodyPr wrap="square" lIns="91440" tIns="45720" rIns="91440" bIns="45720" numCol="1" anchorCtr="0" compatLnSpc="1">
            <a:prstTxWarp prst="textNoShape">
              <a:avLst/>
            </a:prstTxWarp>
            <a:normAutofit fontScale="90000"/>
          </a:bodyPr>
          <a:lstStyle/>
          <a:p>
            <a:r>
              <a:rPr lang="en-US" sz="3700" smtClean="0">
                <a:effectLst/>
              </a:rPr>
              <a:t>Differences that impact not-for-profit strategies</a:t>
            </a:r>
          </a:p>
        </p:txBody>
      </p:sp>
      <p:sp>
        <p:nvSpPr>
          <p:cNvPr id="47107" name="Content Placeholder 2"/>
          <p:cNvSpPr>
            <a:spLocks noGrp="1"/>
          </p:cNvSpPr>
          <p:nvPr>
            <p:ph idx="4294967295"/>
          </p:nvPr>
        </p:nvSpPr>
        <p:spPr/>
        <p:txBody>
          <a:bodyPr/>
          <a:lstStyle/>
          <a:p>
            <a:pPr marL="342900" indent="-342900"/>
            <a:r>
              <a:rPr lang="en-US" smtClean="0"/>
              <a:t>The employment of volunteers</a:t>
            </a:r>
          </a:p>
          <a:p>
            <a:pPr marL="342900" indent="-342900"/>
            <a:endParaRPr lang="en-US" smtClean="0"/>
          </a:p>
          <a:p>
            <a:pPr marL="342900" indent="-342900"/>
            <a:r>
              <a:rPr lang="en-US" smtClean="0"/>
              <a:t>Fundraising</a:t>
            </a:r>
          </a:p>
          <a:p>
            <a:pPr marL="342900" indent="-342900"/>
            <a:endParaRPr lang="en-US" smtClean="0"/>
          </a:p>
          <a:p>
            <a:pPr marL="342900" indent="-342900"/>
            <a:endParaRPr lang="en-US" smtClean="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idx="4294967295"/>
          </p:nvPr>
        </p:nvSpPr>
        <p:spPr bwMode="auto">
          <a:noFill/>
        </p:spPr>
        <p:txBody>
          <a:bodyPr wrap="square" lIns="91440" tIns="45720" rIns="91440" bIns="45720" numCol="1" anchorCtr="0" compatLnSpc="1">
            <a:prstTxWarp prst="textNoShape">
              <a:avLst/>
            </a:prstTxWarp>
          </a:bodyPr>
          <a:lstStyle/>
          <a:p>
            <a:r>
              <a:rPr lang="en-US" smtClean="0">
                <a:effectLst/>
              </a:rPr>
              <a:t>Stakeholder Analysis</a:t>
            </a:r>
          </a:p>
        </p:txBody>
      </p:sp>
      <p:sp>
        <p:nvSpPr>
          <p:cNvPr id="48131" name="Content Placeholder 2"/>
          <p:cNvSpPr>
            <a:spLocks noGrp="1"/>
          </p:cNvSpPr>
          <p:nvPr>
            <p:ph idx="4294967295"/>
          </p:nvPr>
        </p:nvSpPr>
        <p:spPr/>
        <p:txBody>
          <a:bodyPr/>
          <a:lstStyle/>
          <a:p>
            <a:pPr marL="342900" indent="-342900" defTabSz="457200"/>
            <a:r>
              <a:rPr lang="en-US" smtClean="0"/>
              <a:t>The process of identifying, understanding and prioritizing the needs of key stakeholders so that the questions of “how stakeholders can participate in strategy formulation” and “how relationships with stakeholders are best managed” can be addressed</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idx="4294967295"/>
          </p:nvPr>
        </p:nvSpPr>
        <p:spPr bwMode="auto">
          <a:noFill/>
        </p:spPr>
        <p:txBody>
          <a:bodyPr wrap="square" lIns="91440" tIns="45720" rIns="91440" bIns="45720" numCol="1" anchorCtr="0" compatLnSpc="1">
            <a:prstTxWarp prst="textNoShape">
              <a:avLst/>
            </a:prstTxWarp>
          </a:bodyPr>
          <a:lstStyle/>
          <a:p>
            <a:r>
              <a:rPr lang="en-US" smtClean="0">
                <a:effectLst/>
              </a:rPr>
              <a:t>Stakeholder Analysis</a:t>
            </a:r>
          </a:p>
        </p:txBody>
      </p:sp>
      <p:sp>
        <p:nvSpPr>
          <p:cNvPr id="49155" name="Content Placeholder 2"/>
          <p:cNvSpPr>
            <a:spLocks noGrp="1"/>
          </p:cNvSpPr>
          <p:nvPr>
            <p:ph idx="4294967295"/>
          </p:nvPr>
        </p:nvSpPr>
        <p:spPr/>
        <p:txBody>
          <a:bodyPr/>
          <a:lstStyle/>
          <a:p>
            <a:pPr marL="0" indent="0" defTabSz="457200">
              <a:buFont typeface="Wingdings 3" pitchFamily="-72" charset="2"/>
              <a:buNone/>
            </a:pPr>
            <a:r>
              <a:rPr lang="en-US" smtClean="0"/>
              <a:t>The needs and goals of stakeholders often conflict and organizations are involved in an ongoing process of balancing and managing multiple objectives and relationships.</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idx="4294967295"/>
          </p:nvPr>
        </p:nvSpPr>
        <p:spPr bwMode="auto">
          <a:noFill/>
        </p:spPr>
        <p:txBody>
          <a:bodyPr wrap="square" lIns="91440" tIns="45720" rIns="91440" bIns="45720" numCol="1" anchorCtr="0" compatLnSpc="1">
            <a:prstTxWarp prst="textNoShape">
              <a:avLst/>
            </a:prstTxWarp>
          </a:bodyPr>
          <a:lstStyle/>
          <a:p>
            <a:r>
              <a:rPr lang="en-US" smtClean="0">
                <a:effectLst/>
              </a:rPr>
              <a:t>Stakeholder Analysis</a:t>
            </a:r>
          </a:p>
        </p:txBody>
      </p:sp>
      <p:sp>
        <p:nvSpPr>
          <p:cNvPr id="3" name="Content Placeholder 2"/>
          <p:cNvSpPr>
            <a:spLocks noGrp="1"/>
          </p:cNvSpPr>
          <p:nvPr>
            <p:ph idx="4294967295"/>
          </p:nvPr>
        </p:nvSpPr>
        <p:spPr/>
        <p:txBody>
          <a:bodyPr>
            <a:normAutofit/>
          </a:bodyPr>
          <a:lstStyle/>
          <a:p>
            <a:pPr marL="0" indent="0" defTabSz="457200">
              <a:buFont typeface="Wingdings 3" pitchFamily="-72" charset="2"/>
              <a:buNone/>
            </a:pPr>
            <a:r>
              <a:rPr lang="en-US" sz="2800" smtClean="0"/>
              <a:t>Outline of the key steps in stakeholder analysis</a:t>
            </a:r>
          </a:p>
          <a:p>
            <a:pPr marL="0" indent="0" defTabSz="457200">
              <a:buFont typeface="Calibri" pitchFamily="-72" charset="0"/>
              <a:buAutoNum type="arabicPeriod"/>
            </a:pPr>
            <a:r>
              <a:rPr lang="en-US" sz="2300" smtClean="0"/>
              <a:t>Identification of the list of potential stakeholders</a:t>
            </a:r>
          </a:p>
          <a:p>
            <a:pPr marL="0" indent="0" defTabSz="457200">
              <a:buFont typeface="Calibri" pitchFamily="-72" charset="0"/>
              <a:buAutoNum type="arabicPeriod"/>
            </a:pPr>
            <a:r>
              <a:rPr lang="en-US" sz="2300" smtClean="0"/>
              <a:t>Ranking stakeholders according to their importance and influence on the organization</a:t>
            </a:r>
          </a:p>
          <a:p>
            <a:pPr marL="0" indent="0" defTabSz="457200">
              <a:buFont typeface="Calibri" pitchFamily="-72" charset="0"/>
              <a:buAutoNum type="arabicPeriod"/>
            </a:pPr>
            <a:r>
              <a:rPr lang="en-US" sz="2300" smtClean="0"/>
              <a:t>Identifying the criteria that each stakeholder is likely to use to judge the organization’s performance</a:t>
            </a:r>
            <a:endParaRPr lang="en-US" sz="23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p:cNvSpPr>
          <p:nvPr>
            <p:ph type="title"/>
          </p:nvPr>
        </p:nvSpPr>
        <p:spPr bwMode="auto">
          <a:noFill/>
        </p:spPr>
        <p:txBody>
          <a:bodyPr wrap="square" lIns="91440" tIns="45720" rIns="91440" bIns="45720" numCol="1" anchorCtr="0" compatLnSpc="1">
            <a:prstTxWarp prst="textNoShape">
              <a:avLst/>
            </a:prstTxWarp>
            <a:normAutofit fontScale="90000"/>
          </a:bodyPr>
          <a:lstStyle/>
          <a:p>
            <a:r>
              <a:rPr lang="en-US">
                <a:effectLst/>
              </a:rPr>
              <a:t>Evolution of Personal Computers</a:t>
            </a:r>
          </a:p>
        </p:txBody>
      </p:sp>
      <p:sp>
        <p:nvSpPr>
          <p:cNvPr id="58371" name="Rectangle 3"/>
          <p:cNvSpPr>
            <a:spLocks noGrp="1"/>
          </p:cNvSpPr>
          <p:nvPr>
            <p:ph type="body" idx="1"/>
          </p:nvPr>
        </p:nvSpPr>
        <p:spPr/>
        <p:txBody>
          <a:bodyPr/>
          <a:lstStyle/>
          <a:p>
            <a:r>
              <a:rPr lang="en-US" dirty="0"/>
              <a:t>1980s Initial leaders </a:t>
            </a:r>
          </a:p>
          <a:p>
            <a:pPr lvl="1"/>
            <a:r>
              <a:rPr lang="en-US" dirty="0"/>
              <a:t>Apple 20% of market </a:t>
            </a:r>
          </a:p>
          <a:p>
            <a:pPr lvl="1"/>
            <a:r>
              <a:rPr lang="en-US" dirty="0"/>
              <a:t>Tandy 15% of market </a:t>
            </a:r>
          </a:p>
          <a:p>
            <a:pPr lvl="1"/>
            <a:r>
              <a:rPr lang="en-US" dirty="0"/>
              <a:t>Commodore 7% of market</a:t>
            </a:r>
          </a:p>
          <a:p>
            <a:r>
              <a:rPr lang="en-US" dirty="0"/>
              <a:t>IBM enter market</a:t>
            </a:r>
          </a:p>
          <a:p>
            <a:pPr lvl="1"/>
            <a:r>
              <a:rPr lang="en-US" dirty="0"/>
              <a:t>Open strategy  </a:t>
            </a:r>
          </a:p>
          <a:p>
            <a:r>
              <a:rPr lang="en-US" dirty="0"/>
              <a:t>As a result of changing marketplace, structure of PC industry and the way manufacturers compete is changing </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idx="4294967295"/>
          </p:nvPr>
        </p:nvSpPr>
        <p:spPr bwMode="auto">
          <a:noFill/>
        </p:spPr>
        <p:txBody>
          <a:bodyPr wrap="square" lIns="91440" tIns="45720" rIns="91440" bIns="45720" numCol="1" anchorCtr="0" compatLnSpc="1">
            <a:prstTxWarp prst="textNoShape">
              <a:avLst/>
            </a:prstTxWarp>
          </a:bodyPr>
          <a:lstStyle/>
          <a:p>
            <a:r>
              <a:rPr lang="en-US" smtClean="0">
                <a:effectLst/>
              </a:rPr>
              <a:t>Stakeholder Analysis</a:t>
            </a:r>
          </a:p>
        </p:txBody>
      </p:sp>
      <p:sp>
        <p:nvSpPr>
          <p:cNvPr id="51203" name="Content Placeholder 2"/>
          <p:cNvSpPr>
            <a:spLocks noGrp="1"/>
          </p:cNvSpPr>
          <p:nvPr>
            <p:ph idx="4294967295"/>
          </p:nvPr>
        </p:nvSpPr>
        <p:spPr/>
        <p:txBody>
          <a:bodyPr/>
          <a:lstStyle/>
          <a:p>
            <a:pPr marL="514350" indent="-514350" defTabSz="457200">
              <a:buFont typeface="Arial" pitchFamily="-72" charset="0"/>
              <a:buAutoNum type="arabicPeriod" startAt="4"/>
            </a:pPr>
            <a:r>
              <a:rPr lang="en-US" sz="2300" smtClean="0"/>
              <a:t>Deciding how well the organization is doing from its stakeholders’ perspective</a:t>
            </a:r>
          </a:p>
          <a:p>
            <a:pPr marL="514350" indent="-514350" defTabSz="457200">
              <a:buFont typeface="Arial" pitchFamily="-72" charset="0"/>
              <a:buAutoNum type="arabicPeriod" startAt="4"/>
            </a:pPr>
            <a:r>
              <a:rPr lang="en-US" sz="2300" smtClean="0"/>
              <a:t>Identifying what can be done to satisfy each stakeholder</a:t>
            </a:r>
          </a:p>
          <a:p>
            <a:pPr marL="514350" indent="-514350" defTabSz="457200">
              <a:buFont typeface="Arial" pitchFamily="-72" charset="0"/>
              <a:buAutoNum type="arabicPeriod" startAt="4"/>
            </a:pPr>
            <a:r>
              <a:rPr lang="en-US" sz="2300" smtClean="0"/>
              <a:t>Identifying and recording longer term issues with individual stakeholders and stakeholders as a group</a:t>
            </a:r>
            <a:endParaRPr lang="en-US" sz="230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idx="4294967295"/>
          </p:nvPr>
        </p:nvSpPr>
        <p:spPr bwMode="auto">
          <a:noFill/>
        </p:spPr>
        <p:txBody>
          <a:bodyPr wrap="square" lIns="91440" tIns="45720" rIns="91440" bIns="45720" numCol="1" anchorCtr="0" compatLnSpc="1">
            <a:prstTxWarp prst="textNoShape">
              <a:avLst/>
            </a:prstTxWarp>
          </a:bodyPr>
          <a:lstStyle/>
          <a:p>
            <a:r>
              <a:rPr lang="en-US" smtClean="0">
                <a:effectLst/>
              </a:rPr>
              <a:t>Stakeholder Analysis</a:t>
            </a:r>
          </a:p>
        </p:txBody>
      </p:sp>
      <p:sp>
        <p:nvSpPr>
          <p:cNvPr id="52227" name="Content Placeholder 2"/>
          <p:cNvSpPr>
            <a:spLocks noGrp="1"/>
          </p:cNvSpPr>
          <p:nvPr>
            <p:ph idx="4294967295"/>
          </p:nvPr>
        </p:nvSpPr>
        <p:spPr>
          <a:xfrm>
            <a:off x="576263" y="1325563"/>
            <a:ext cx="8229600" cy="1089025"/>
          </a:xfrm>
        </p:spPr>
        <p:txBody>
          <a:bodyPr/>
          <a:lstStyle/>
          <a:p>
            <a:pPr marL="0" indent="0" defTabSz="457200">
              <a:buFont typeface="Wingdings 3" pitchFamily="-72" charset="2"/>
              <a:buNone/>
            </a:pPr>
            <a:r>
              <a:rPr lang="en-US" smtClean="0"/>
              <a:t>To assist with this analysis Ackermann and Eden suggest the use of power interest grids.</a:t>
            </a:r>
          </a:p>
        </p:txBody>
      </p:sp>
      <p:grpSp>
        <p:nvGrpSpPr>
          <p:cNvPr id="52228" name="Group 18"/>
          <p:cNvGrpSpPr>
            <a:grpSpLocks/>
          </p:cNvGrpSpPr>
          <p:nvPr/>
        </p:nvGrpSpPr>
        <p:grpSpPr bwMode="auto">
          <a:xfrm>
            <a:off x="2944813" y="2374900"/>
            <a:ext cx="5741987" cy="4178300"/>
            <a:chOff x="1338564" y="2343331"/>
            <a:chExt cx="5743245" cy="4178562"/>
          </a:xfrm>
        </p:grpSpPr>
        <p:sp>
          <p:nvSpPr>
            <p:cNvPr id="4" name="Rectangle 3"/>
            <p:cNvSpPr/>
            <p:nvPr/>
          </p:nvSpPr>
          <p:spPr>
            <a:xfrm>
              <a:off x="2299211" y="2986309"/>
              <a:ext cx="4782598" cy="3535584"/>
            </a:xfrm>
            <a:prstGeom prst="rect">
              <a:avLst/>
            </a:prstGeom>
            <a:ln>
              <a:noFill/>
            </a:ln>
          </p:spPr>
          <p:style>
            <a:lnRef idx="1">
              <a:schemeClr val="accent1"/>
            </a:lnRef>
            <a:fillRef idx="3">
              <a:schemeClr val="accent1"/>
            </a:fillRef>
            <a:effectRef idx="2">
              <a:schemeClr val="accent1"/>
            </a:effectRef>
            <a:fontRef idx="minor">
              <a:schemeClr val="lt1"/>
            </a:fontRef>
          </p:style>
          <p:txBody>
            <a:bodyPr anchor="ctr"/>
            <a:lstStyle/>
            <a:p>
              <a:pPr algn="ctr" defTabSz="457200" fontAlgn="auto">
                <a:spcBef>
                  <a:spcPts val="0"/>
                </a:spcBef>
                <a:spcAft>
                  <a:spcPts val="0"/>
                </a:spcAft>
                <a:defRPr/>
              </a:pPr>
              <a:endParaRPr lang="en-US" sz="1800">
                <a:ln>
                  <a:solidFill>
                    <a:srgbClr val="000000"/>
                  </a:solidFill>
                </a:ln>
              </a:endParaRPr>
            </a:p>
          </p:txBody>
        </p:sp>
        <p:cxnSp>
          <p:nvCxnSpPr>
            <p:cNvPr id="6" name="Straight Connector 5"/>
            <p:cNvCxnSpPr>
              <a:stCxn id="4" idx="0"/>
              <a:endCxn id="4" idx="2"/>
            </p:cNvCxnSpPr>
            <p:nvPr/>
          </p:nvCxnSpPr>
          <p:spPr>
            <a:xfrm>
              <a:off x="4690510" y="2986309"/>
              <a:ext cx="0" cy="3535584"/>
            </a:xfrm>
            <a:prstGeom prst="line">
              <a:avLst/>
            </a:prstGeom>
          </p:spPr>
          <p:style>
            <a:lnRef idx="2">
              <a:schemeClr val="dk1"/>
            </a:lnRef>
            <a:fillRef idx="0">
              <a:schemeClr val="dk1"/>
            </a:fillRef>
            <a:effectRef idx="1">
              <a:schemeClr val="dk1"/>
            </a:effectRef>
            <a:fontRef idx="minor">
              <a:schemeClr val="tx1"/>
            </a:fontRef>
          </p:style>
        </p:cxnSp>
        <p:cxnSp>
          <p:nvCxnSpPr>
            <p:cNvPr id="8" name="Straight Connector 7"/>
            <p:cNvCxnSpPr>
              <a:stCxn id="4" idx="1"/>
              <a:endCxn id="4" idx="3"/>
            </p:cNvCxnSpPr>
            <p:nvPr/>
          </p:nvCxnSpPr>
          <p:spPr>
            <a:xfrm>
              <a:off x="2299211" y="4754895"/>
              <a:ext cx="4782598" cy="0"/>
            </a:xfrm>
            <a:prstGeom prst="line">
              <a:avLst/>
            </a:prstGeom>
          </p:spPr>
          <p:style>
            <a:lnRef idx="2">
              <a:schemeClr val="dk1"/>
            </a:lnRef>
            <a:fillRef idx="0">
              <a:schemeClr val="dk1"/>
            </a:fillRef>
            <a:effectRef idx="1">
              <a:schemeClr val="dk1"/>
            </a:effectRef>
            <a:fontRef idx="minor">
              <a:schemeClr val="tx1"/>
            </a:fontRef>
          </p:style>
        </p:cxnSp>
        <p:sp>
          <p:nvSpPr>
            <p:cNvPr id="52232" name="TextBox 8"/>
            <p:cNvSpPr txBox="1">
              <a:spLocks noChangeArrowheads="1"/>
            </p:cNvSpPr>
            <p:nvPr/>
          </p:nvSpPr>
          <p:spPr bwMode="auto">
            <a:xfrm>
              <a:off x="3112190" y="2678315"/>
              <a:ext cx="1257575" cy="366735"/>
            </a:xfrm>
            <a:prstGeom prst="rect">
              <a:avLst/>
            </a:prstGeom>
            <a:noFill/>
            <a:ln w="9525">
              <a:noFill/>
              <a:miter lim="800000"/>
              <a:headEnd/>
              <a:tailEnd/>
            </a:ln>
          </p:spPr>
          <p:txBody>
            <a:bodyPr>
              <a:prstTxWarp prst="textNoShape">
                <a:avLst/>
              </a:prstTxWarp>
              <a:spAutoFit/>
            </a:bodyPr>
            <a:lstStyle/>
            <a:p>
              <a:pPr defTabSz="457200"/>
              <a:r>
                <a:rPr lang="en-US" sz="1800">
                  <a:latin typeface="Calibri" pitchFamily="-72" charset="0"/>
                </a:rPr>
                <a:t>Low</a:t>
              </a:r>
            </a:p>
          </p:txBody>
        </p:sp>
        <p:sp>
          <p:nvSpPr>
            <p:cNvPr id="52233" name="TextBox 9"/>
            <p:cNvSpPr txBox="1">
              <a:spLocks noChangeArrowheads="1"/>
            </p:cNvSpPr>
            <p:nvPr/>
          </p:nvSpPr>
          <p:spPr bwMode="auto">
            <a:xfrm>
              <a:off x="5724199" y="2678315"/>
              <a:ext cx="671660" cy="366735"/>
            </a:xfrm>
            <a:prstGeom prst="rect">
              <a:avLst/>
            </a:prstGeom>
            <a:noFill/>
            <a:ln w="9525">
              <a:noFill/>
              <a:miter lim="800000"/>
              <a:headEnd/>
              <a:tailEnd/>
            </a:ln>
          </p:spPr>
          <p:txBody>
            <a:bodyPr>
              <a:prstTxWarp prst="textNoShape">
                <a:avLst/>
              </a:prstTxWarp>
              <a:spAutoFit/>
            </a:bodyPr>
            <a:lstStyle/>
            <a:p>
              <a:pPr defTabSz="457200"/>
              <a:r>
                <a:rPr lang="en-US" sz="1800">
                  <a:latin typeface="Calibri" pitchFamily="-72" charset="0"/>
                </a:rPr>
                <a:t>High</a:t>
              </a:r>
            </a:p>
          </p:txBody>
        </p:sp>
        <p:sp>
          <p:nvSpPr>
            <p:cNvPr id="52234" name="TextBox 10"/>
            <p:cNvSpPr txBox="1">
              <a:spLocks noChangeArrowheads="1"/>
            </p:cNvSpPr>
            <p:nvPr/>
          </p:nvSpPr>
          <p:spPr bwMode="auto">
            <a:xfrm>
              <a:off x="1635492" y="2986309"/>
              <a:ext cx="663720" cy="366735"/>
            </a:xfrm>
            <a:prstGeom prst="rect">
              <a:avLst/>
            </a:prstGeom>
            <a:noFill/>
            <a:ln w="9525">
              <a:noFill/>
              <a:miter lim="800000"/>
              <a:headEnd/>
              <a:tailEnd/>
            </a:ln>
          </p:spPr>
          <p:txBody>
            <a:bodyPr>
              <a:prstTxWarp prst="textNoShape">
                <a:avLst/>
              </a:prstTxWarp>
              <a:spAutoFit/>
            </a:bodyPr>
            <a:lstStyle/>
            <a:p>
              <a:pPr defTabSz="457200"/>
              <a:r>
                <a:rPr lang="en-US" sz="1800">
                  <a:latin typeface="Calibri" pitchFamily="-72" charset="0"/>
                </a:rPr>
                <a:t>Low</a:t>
              </a:r>
            </a:p>
          </p:txBody>
        </p:sp>
        <p:sp>
          <p:nvSpPr>
            <p:cNvPr id="52235" name="TextBox 11"/>
            <p:cNvSpPr txBox="1">
              <a:spLocks noChangeArrowheads="1"/>
            </p:cNvSpPr>
            <p:nvPr/>
          </p:nvSpPr>
          <p:spPr bwMode="auto">
            <a:xfrm>
              <a:off x="1544984" y="6151982"/>
              <a:ext cx="754228" cy="366736"/>
            </a:xfrm>
            <a:prstGeom prst="rect">
              <a:avLst/>
            </a:prstGeom>
            <a:noFill/>
            <a:ln w="9525">
              <a:noFill/>
              <a:miter lim="800000"/>
              <a:headEnd/>
              <a:tailEnd/>
            </a:ln>
          </p:spPr>
          <p:txBody>
            <a:bodyPr>
              <a:prstTxWarp prst="textNoShape">
                <a:avLst/>
              </a:prstTxWarp>
              <a:spAutoFit/>
            </a:bodyPr>
            <a:lstStyle/>
            <a:p>
              <a:pPr defTabSz="457200"/>
              <a:r>
                <a:rPr lang="en-US" sz="1800">
                  <a:latin typeface="Calibri" pitchFamily="-72" charset="0"/>
                </a:rPr>
                <a:t>High</a:t>
              </a:r>
            </a:p>
          </p:txBody>
        </p:sp>
        <p:sp>
          <p:nvSpPr>
            <p:cNvPr id="52236" name="TextBox 12"/>
            <p:cNvSpPr txBox="1">
              <a:spLocks noChangeArrowheads="1"/>
            </p:cNvSpPr>
            <p:nvPr/>
          </p:nvSpPr>
          <p:spPr bwMode="auto">
            <a:xfrm>
              <a:off x="3980743" y="2343331"/>
              <a:ext cx="2064201" cy="366735"/>
            </a:xfrm>
            <a:prstGeom prst="rect">
              <a:avLst/>
            </a:prstGeom>
            <a:noFill/>
            <a:ln w="9525">
              <a:noFill/>
              <a:miter lim="800000"/>
              <a:headEnd/>
              <a:tailEnd/>
            </a:ln>
          </p:spPr>
          <p:txBody>
            <a:bodyPr>
              <a:prstTxWarp prst="textNoShape">
                <a:avLst/>
              </a:prstTxWarp>
              <a:spAutoFit/>
            </a:bodyPr>
            <a:lstStyle/>
            <a:p>
              <a:pPr defTabSz="457200"/>
              <a:r>
                <a:rPr lang="en-US" sz="1800" b="1">
                  <a:latin typeface="Calibri" pitchFamily="-72" charset="0"/>
                </a:rPr>
                <a:t>Level of Interest</a:t>
              </a:r>
            </a:p>
          </p:txBody>
        </p:sp>
        <p:sp>
          <p:nvSpPr>
            <p:cNvPr id="52237" name="TextBox 13"/>
            <p:cNvSpPr txBox="1">
              <a:spLocks noChangeArrowheads="1"/>
            </p:cNvSpPr>
            <p:nvPr/>
          </p:nvSpPr>
          <p:spPr bwMode="auto">
            <a:xfrm>
              <a:off x="1338564" y="4569146"/>
              <a:ext cx="835208" cy="366735"/>
            </a:xfrm>
            <a:prstGeom prst="rect">
              <a:avLst/>
            </a:prstGeom>
            <a:noFill/>
            <a:ln w="9525">
              <a:noFill/>
              <a:miter lim="800000"/>
              <a:headEnd/>
              <a:tailEnd/>
            </a:ln>
          </p:spPr>
          <p:txBody>
            <a:bodyPr>
              <a:prstTxWarp prst="textNoShape">
                <a:avLst/>
              </a:prstTxWarp>
              <a:spAutoFit/>
            </a:bodyPr>
            <a:lstStyle/>
            <a:p>
              <a:pPr defTabSz="457200"/>
              <a:r>
                <a:rPr lang="en-US" sz="1800" b="1">
                  <a:latin typeface="Calibri" pitchFamily="-72" charset="0"/>
                </a:rPr>
                <a:t>Power</a:t>
              </a:r>
            </a:p>
          </p:txBody>
        </p:sp>
        <p:sp>
          <p:nvSpPr>
            <p:cNvPr id="52238" name="TextBox 14"/>
            <p:cNvSpPr txBox="1">
              <a:spLocks noChangeArrowheads="1"/>
            </p:cNvSpPr>
            <p:nvPr/>
          </p:nvSpPr>
          <p:spPr bwMode="auto">
            <a:xfrm>
              <a:off x="2859722" y="3672152"/>
              <a:ext cx="1259163" cy="366735"/>
            </a:xfrm>
            <a:prstGeom prst="rect">
              <a:avLst/>
            </a:prstGeom>
            <a:noFill/>
            <a:ln w="9525">
              <a:noFill/>
              <a:miter lim="800000"/>
              <a:headEnd/>
              <a:tailEnd/>
            </a:ln>
          </p:spPr>
          <p:txBody>
            <a:bodyPr>
              <a:prstTxWarp prst="textNoShape">
                <a:avLst/>
              </a:prstTxWarp>
              <a:spAutoFit/>
            </a:bodyPr>
            <a:lstStyle/>
            <a:p>
              <a:pPr defTabSz="457200"/>
              <a:r>
                <a:rPr lang="en-US" sz="1800">
                  <a:latin typeface="Calibri" pitchFamily="-72" charset="0"/>
                </a:rPr>
                <a:t>Crowd</a:t>
              </a:r>
            </a:p>
          </p:txBody>
        </p:sp>
        <p:sp>
          <p:nvSpPr>
            <p:cNvPr id="52239" name="TextBox 15"/>
            <p:cNvSpPr txBox="1">
              <a:spLocks noChangeArrowheads="1"/>
            </p:cNvSpPr>
            <p:nvPr/>
          </p:nvSpPr>
          <p:spPr bwMode="auto">
            <a:xfrm>
              <a:off x="5414569" y="5509004"/>
              <a:ext cx="1259163" cy="366736"/>
            </a:xfrm>
            <a:prstGeom prst="rect">
              <a:avLst/>
            </a:prstGeom>
            <a:noFill/>
            <a:ln w="9525">
              <a:noFill/>
              <a:miter lim="800000"/>
              <a:headEnd/>
              <a:tailEnd/>
            </a:ln>
          </p:spPr>
          <p:txBody>
            <a:bodyPr>
              <a:prstTxWarp prst="textNoShape">
                <a:avLst/>
              </a:prstTxWarp>
              <a:spAutoFit/>
            </a:bodyPr>
            <a:lstStyle/>
            <a:p>
              <a:pPr defTabSz="457200"/>
              <a:r>
                <a:rPr lang="en-US" sz="1800">
                  <a:latin typeface="Calibri" pitchFamily="-72" charset="0"/>
                </a:rPr>
                <a:t>Players</a:t>
              </a:r>
            </a:p>
          </p:txBody>
        </p:sp>
        <p:sp>
          <p:nvSpPr>
            <p:cNvPr id="52240" name="TextBox 16"/>
            <p:cNvSpPr txBox="1">
              <a:spLocks noChangeArrowheads="1"/>
            </p:cNvSpPr>
            <p:nvPr/>
          </p:nvSpPr>
          <p:spPr bwMode="auto">
            <a:xfrm>
              <a:off x="3012155" y="5324843"/>
              <a:ext cx="1259164" cy="641390"/>
            </a:xfrm>
            <a:prstGeom prst="rect">
              <a:avLst/>
            </a:prstGeom>
            <a:noFill/>
            <a:ln w="9525">
              <a:noFill/>
              <a:miter lim="800000"/>
              <a:headEnd/>
              <a:tailEnd/>
            </a:ln>
          </p:spPr>
          <p:txBody>
            <a:bodyPr>
              <a:prstTxWarp prst="textNoShape">
                <a:avLst/>
              </a:prstTxWarp>
              <a:spAutoFit/>
            </a:bodyPr>
            <a:lstStyle/>
            <a:p>
              <a:pPr defTabSz="457200"/>
              <a:r>
                <a:rPr lang="en-US" sz="1800">
                  <a:latin typeface="Calibri" pitchFamily="-72" charset="0"/>
                </a:rPr>
                <a:t>Context Setters</a:t>
              </a:r>
            </a:p>
          </p:txBody>
        </p:sp>
        <p:sp>
          <p:nvSpPr>
            <p:cNvPr id="52241" name="TextBox 17"/>
            <p:cNvSpPr txBox="1">
              <a:spLocks noChangeArrowheads="1"/>
            </p:cNvSpPr>
            <p:nvPr/>
          </p:nvSpPr>
          <p:spPr bwMode="auto">
            <a:xfrm>
              <a:off x="5414569" y="3672152"/>
              <a:ext cx="1259163" cy="366735"/>
            </a:xfrm>
            <a:prstGeom prst="rect">
              <a:avLst/>
            </a:prstGeom>
            <a:noFill/>
            <a:ln w="9525">
              <a:noFill/>
              <a:miter lim="800000"/>
              <a:headEnd/>
              <a:tailEnd/>
            </a:ln>
          </p:spPr>
          <p:txBody>
            <a:bodyPr>
              <a:prstTxWarp prst="textNoShape">
                <a:avLst/>
              </a:prstTxWarp>
              <a:spAutoFit/>
            </a:bodyPr>
            <a:lstStyle/>
            <a:p>
              <a:pPr defTabSz="457200"/>
              <a:r>
                <a:rPr lang="en-US" sz="1800">
                  <a:latin typeface="Calibri" pitchFamily="-72" charset="0"/>
                </a:rPr>
                <a:t>Subjects</a:t>
              </a:r>
            </a:p>
          </p:txBody>
        </p:sp>
      </p:gr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idx="4294967295"/>
          </p:nvPr>
        </p:nvSpPr>
        <p:spPr bwMode="auto">
          <a:noFill/>
        </p:spPr>
        <p:txBody>
          <a:bodyPr wrap="square" lIns="91440" tIns="45720" rIns="91440" bIns="45720" numCol="1" anchorCtr="0" compatLnSpc="1">
            <a:prstTxWarp prst="textNoShape">
              <a:avLst/>
            </a:prstTxWarp>
          </a:bodyPr>
          <a:lstStyle/>
          <a:p>
            <a:r>
              <a:rPr lang="en-US" smtClean="0">
                <a:effectLst/>
              </a:rPr>
              <a:t>Stakeholder Analysis</a:t>
            </a:r>
          </a:p>
        </p:txBody>
      </p:sp>
      <p:sp>
        <p:nvSpPr>
          <p:cNvPr id="53251" name="Content Placeholder 2"/>
          <p:cNvSpPr>
            <a:spLocks noGrp="1"/>
          </p:cNvSpPr>
          <p:nvPr>
            <p:ph idx="4294967295"/>
          </p:nvPr>
        </p:nvSpPr>
        <p:spPr/>
        <p:txBody>
          <a:bodyPr/>
          <a:lstStyle/>
          <a:p>
            <a:pPr marL="0" indent="0" defTabSz="457200">
              <a:buFont typeface="Wingdings 3" pitchFamily="-72" charset="2"/>
              <a:buNone/>
            </a:pPr>
            <a:r>
              <a:rPr lang="en-US" sz="2300" smtClean="0"/>
              <a:t>The grid is used to identify which stakeholder interests and power bases should be taken into account but it also helps to identify what coalitions amongst stakeholders managers may wish to encourage or discourage</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idx="4294967295"/>
          </p:nvPr>
        </p:nvSpPr>
        <p:spPr bwMode="auto">
          <a:noFill/>
        </p:spPr>
        <p:txBody>
          <a:bodyPr wrap="square" lIns="91440" tIns="45720" rIns="91440" bIns="45720" numCol="1" anchorCtr="0" compatLnSpc="1">
            <a:prstTxWarp prst="textNoShape">
              <a:avLst/>
            </a:prstTxWarp>
          </a:bodyPr>
          <a:lstStyle/>
          <a:p>
            <a:r>
              <a:rPr lang="en-US" smtClean="0">
                <a:effectLst/>
              </a:rPr>
              <a:t>Stakeholder Analysis</a:t>
            </a:r>
          </a:p>
        </p:txBody>
      </p:sp>
      <p:sp>
        <p:nvSpPr>
          <p:cNvPr id="3" name="Content Placeholder 2"/>
          <p:cNvSpPr>
            <a:spLocks noGrp="1"/>
          </p:cNvSpPr>
          <p:nvPr>
            <p:ph idx="4294967295"/>
          </p:nvPr>
        </p:nvSpPr>
        <p:spPr>
          <a:xfrm>
            <a:off x="457200" y="1257300"/>
            <a:ext cx="8229600" cy="1282700"/>
          </a:xfrm>
        </p:spPr>
        <p:txBody>
          <a:bodyPr>
            <a:normAutofit/>
          </a:bodyPr>
          <a:lstStyle/>
          <a:p>
            <a:pPr marL="0" indent="0" algn="ctr" defTabSz="457200">
              <a:lnSpc>
                <a:spcPct val="90000"/>
              </a:lnSpc>
              <a:buFont typeface="Wingdings 3" pitchFamily="-72" charset="2"/>
              <a:buNone/>
            </a:pPr>
            <a:r>
              <a:rPr lang="en-US" sz="2300" smtClean="0"/>
              <a:t>To demonstrate how managers might see themselves responding to different groups in order to gain their compliance</a:t>
            </a:r>
          </a:p>
        </p:txBody>
      </p:sp>
      <p:grpSp>
        <p:nvGrpSpPr>
          <p:cNvPr id="54276" name="Group 18"/>
          <p:cNvGrpSpPr>
            <a:grpSpLocks/>
          </p:cNvGrpSpPr>
          <p:nvPr/>
        </p:nvGrpSpPr>
        <p:grpSpPr bwMode="auto">
          <a:xfrm>
            <a:off x="2259013" y="2146300"/>
            <a:ext cx="5741987" cy="4178300"/>
            <a:chOff x="1399438" y="2480170"/>
            <a:chExt cx="5743245" cy="4178562"/>
          </a:xfrm>
        </p:grpSpPr>
        <p:sp>
          <p:nvSpPr>
            <p:cNvPr id="5" name="Rectangle 4"/>
            <p:cNvSpPr/>
            <p:nvPr/>
          </p:nvSpPr>
          <p:spPr>
            <a:xfrm>
              <a:off x="2360085" y="3123148"/>
              <a:ext cx="4782598" cy="3535584"/>
            </a:xfrm>
            <a:prstGeom prst="rect">
              <a:avLst/>
            </a:prstGeom>
            <a:ln>
              <a:noFill/>
            </a:ln>
          </p:spPr>
          <p:style>
            <a:lnRef idx="1">
              <a:schemeClr val="accent1"/>
            </a:lnRef>
            <a:fillRef idx="3">
              <a:schemeClr val="accent1"/>
            </a:fillRef>
            <a:effectRef idx="2">
              <a:schemeClr val="accent1"/>
            </a:effectRef>
            <a:fontRef idx="minor">
              <a:schemeClr val="lt1"/>
            </a:fontRef>
          </p:style>
          <p:txBody>
            <a:bodyPr anchor="ctr"/>
            <a:lstStyle/>
            <a:p>
              <a:pPr algn="ctr" defTabSz="457200" fontAlgn="auto">
                <a:spcBef>
                  <a:spcPts val="0"/>
                </a:spcBef>
                <a:spcAft>
                  <a:spcPts val="0"/>
                </a:spcAft>
                <a:defRPr/>
              </a:pPr>
              <a:endParaRPr lang="en-US" sz="1800">
                <a:ln>
                  <a:solidFill>
                    <a:srgbClr val="000000"/>
                  </a:solidFill>
                </a:ln>
              </a:endParaRPr>
            </a:p>
          </p:txBody>
        </p:sp>
        <p:cxnSp>
          <p:nvCxnSpPr>
            <p:cNvPr id="6" name="Straight Connector 5"/>
            <p:cNvCxnSpPr>
              <a:stCxn id="5" idx="0"/>
              <a:endCxn id="5" idx="2"/>
            </p:cNvCxnSpPr>
            <p:nvPr/>
          </p:nvCxnSpPr>
          <p:spPr>
            <a:xfrm>
              <a:off x="4751384" y="3123148"/>
              <a:ext cx="0" cy="3535584"/>
            </a:xfrm>
            <a:prstGeom prst="line">
              <a:avLst/>
            </a:prstGeom>
          </p:spPr>
          <p:style>
            <a:lnRef idx="2">
              <a:schemeClr val="dk1"/>
            </a:lnRef>
            <a:fillRef idx="0">
              <a:schemeClr val="dk1"/>
            </a:fillRef>
            <a:effectRef idx="1">
              <a:schemeClr val="dk1"/>
            </a:effectRef>
            <a:fontRef idx="minor">
              <a:schemeClr val="tx1"/>
            </a:fontRef>
          </p:style>
        </p:cxnSp>
        <p:cxnSp>
          <p:nvCxnSpPr>
            <p:cNvPr id="7" name="Straight Connector 6"/>
            <p:cNvCxnSpPr>
              <a:stCxn id="5" idx="1"/>
              <a:endCxn id="5" idx="3"/>
            </p:cNvCxnSpPr>
            <p:nvPr/>
          </p:nvCxnSpPr>
          <p:spPr>
            <a:xfrm>
              <a:off x="2360085" y="4891734"/>
              <a:ext cx="4782598" cy="0"/>
            </a:xfrm>
            <a:prstGeom prst="line">
              <a:avLst/>
            </a:prstGeom>
          </p:spPr>
          <p:style>
            <a:lnRef idx="2">
              <a:schemeClr val="dk1"/>
            </a:lnRef>
            <a:fillRef idx="0">
              <a:schemeClr val="dk1"/>
            </a:fillRef>
            <a:effectRef idx="1">
              <a:schemeClr val="dk1"/>
            </a:effectRef>
            <a:fontRef idx="minor">
              <a:schemeClr val="tx1"/>
            </a:fontRef>
          </p:style>
        </p:cxnSp>
        <p:sp>
          <p:nvSpPr>
            <p:cNvPr id="54280" name="TextBox 7"/>
            <p:cNvSpPr txBox="1">
              <a:spLocks noChangeArrowheads="1"/>
            </p:cNvSpPr>
            <p:nvPr/>
          </p:nvSpPr>
          <p:spPr bwMode="auto">
            <a:xfrm>
              <a:off x="3173064" y="2815154"/>
              <a:ext cx="1257575" cy="366735"/>
            </a:xfrm>
            <a:prstGeom prst="rect">
              <a:avLst/>
            </a:prstGeom>
            <a:noFill/>
            <a:ln w="9525">
              <a:noFill/>
              <a:miter lim="800000"/>
              <a:headEnd/>
              <a:tailEnd/>
            </a:ln>
          </p:spPr>
          <p:txBody>
            <a:bodyPr>
              <a:prstTxWarp prst="textNoShape">
                <a:avLst/>
              </a:prstTxWarp>
              <a:spAutoFit/>
            </a:bodyPr>
            <a:lstStyle/>
            <a:p>
              <a:pPr defTabSz="457200"/>
              <a:r>
                <a:rPr lang="en-US" sz="1800">
                  <a:latin typeface="Calibri" pitchFamily="-72" charset="0"/>
                </a:rPr>
                <a:t>Low</a:t>
              </a:r>
            </a:p>
          </p:txBody>
        </p:sp>
        <p:sp>
          <p:nvSpPr>
            <p:cNvPr id="54281" name="TextBox 8"/>
            <p:cNvSpPr txBox="1">
              <a:spLocks noChangeArrowheads="1"/>
            </p:cNvSpPr>
            <p:nvPr/>
          </p:nvSpPr>
          <p:spPr bwMode="auto">
            <a:xfrm>
              <a:off x="5785073" y="2815154"/>
              <a:ext cx="671660" cy="366735"/>
            </a:xfrm>
            <a:prstGeom prst="rect">
              <a:avLst/>
            </a:prstGeom>
            <a:noFill/>
            <a:ln w="9525">
              <a:noFill/>
              <a:miter lim="800000"/>
              <a:headEnd/>
              <a:tailEnd/>
            </a:ln>
          </p:spPr>
          <p:txBody>
            <a:bodyPr>
              <a:prstTxWarp prst="textNoShape">
                <a:avLst/>
              </a:prstTxWarp>
              <a:spAutoFit/>
            </a:bodyPr>
            <a:lstStyle/>
            <a:p>
              <a:pPr defTabSz="457200"/>
              <a:r>
                <a:rPr lang="en-US" sz="1800">
                  <a:latin typeface="Calibri" pitchFamily="-72" charset="0"/>
                </a:rPr>
                <a:t>High</a:t>
              </a:r>
            </a:p>
          </p:txBody>
        </p:sp>
        <p:sp>
          <p:nvSpPr>
            <p:cNvPr id="54282" name="TextBox 9"/>
            <p:cNvSpPr txBox="1">
              <a:spLocks noChangeArrowheads="1"/>
            </p:cNvSpPr>
            <p:nvPr/>
          </p:nvSpPr>
          <p:spPr bwMode="auto">
            <a:xfrm>
              <a:off x="1696366" y="3123148"/>
              <a:ext cx="663720" cy="366735"/>
            </a:xfrm>
            <a:prstGeom prst="rect">
              <a:avLst/>
            </a:prstGeom>
            <a:noFill/>
            <a:ln w="9525">
              <a:noFill/>
              <a:miter lim="800000"/>
              <a:headEnd/>
              <a:tailEnd/>
            </a:ln>
          </p:spPr>
          <p:txBody>
            <a:bodyPr>
              <a:prstTxWarp prst="textNoShape">
                <a:avLst/>
              </a:prstTxWarp>
              <a:spAutoFit/>
            </a:bodyPr>
            <a:lstStyle/>
            <a:p>
              <a:pPr defTabSz="457200"/>
              <a:r>
                <a:rPr lang="en-US" sz="1800">
                  <a:latin typeface="Calibri" pitchFamily="-72" charset="0"/>
                </a:rPr>
                <a:t>Low</a:t>
              </a:r>
            </a:p>
          </p:txBody>
        </p:sp>
        <p:sp>
          <p:nvSpPr>
            <p:cNvPr id="54283" name="TextBox 10"/>
            <p:cNvSpPr txBox="1">
              <a:spLocks noChangeArrowheads="1"/>
            </p:cNvSpPr>
            <p:nvPr/>
          </p:nvSpPr>
          <p:spPr bwMode="auto">
            <a:xfrm>
              <a:off x="1605858" y="6288821"/>
              <a:ext cx="754228" cy="366736"/>
            </a:xfrm>
            <a:prstGeom prst="rect">
              <a:avLst/>
            </a:prstGeom>
            <a:noFill/>
            <a:ln w="9525">
              <a:noFill/>
              <a:miter lim="800000"/>
              <a:headEnd/>
              <a:tailEnd/>
            </a:ln>
          </p:spPr>
          <p:txBody>
            <a:bodyPr>
              <a:prstTxWarp prst="textNoShape">
                <a:avLst/>
              </a:prstTxWarp>
              <a:spAutoFit/>
            </a:bodyPr>
            <a:lstStyle/>
            <a:p>
              <a:pPr defTabSz="457200"/>
              <a:r>
                <a:rPr lang="en-US" sz="1800">
                  <a:latin typeface="Calibri" pitchFamily="-72" charset="0"/>
                </a:rPr>
                <a:t>High</a:t>
              </a:r>
            </a:p>
          </p:txBody>
        </p:sp>
        <p:sp>
          <p:nvSpPr>
            <p:cNvPr id="54284" name="TextBox 11"/>
            <p:cNvSpPr txBox="1">
              <a:spLocks noChangeArrowheads="1"/>
            </p:cNvSpPr>
            <p:nvPr/>
          </p:nvSpPr>
          <p:spPr bwMode="auto">
            <a:xfrm>
              <a:off x="4041617" y="2480170"/>
              <a:ext cx="2064201" cy="366735"/>
            </a:xfrm>
            <a:prstGeom prst="rect">
              <a:avLst/>
            </a:prstGeom>
            <a:noFill/>
            <a:ln w="9525">
              <a:noFill/>
              <a:miter lim="800000"/>
              <a:headEnd/>
              <a:tailEnd/>
            </a:ln>
          </p:spPr>
          <p:txBody>
            <a:bodyPr>
              <a:prstTxWarp prst="textNoShape">
                <a:avLst/>
              </a:prstTxWarp>
              <a:spAutoFit/>
            </a:bodyPr>
            <a:lstStyle/>
            <a:p>
              <a:pPr defTabSz="457200"/>
              <a:r>
                <a:rPr lang="en-US" sz="1800" b="1">
                  <a:latin typeface="Calibri" pitchFamily="-72" charset="0"/>
                </a:rPr>
                <a:t>Level of Interest</a:t>
              </a:r>
            </a:p>
          </p:txBody>
        </p:sp>
        <p:sp>
          <p:nvSpPr>
            <p:cNvPr id="54285" name="TextBox 12"/>
            <p:cNvSpPr txBox="1">
              <a:spLocks noChangeArrowheads="1"/>
            </p:cNvSpPr>
            <p:nvPr/>
          </p:nvSpPr>
          <p:spPr bwMode="auto">
            <a:xfrm>
              <a:off x="1399438" y="4705985"/>
              <a:ext cx="835208" cy="366735"/>
            </a:xfrm>
            <a:prstGeom prst="rect">
              <a:avLst/>
            </a:prstGeom>
            <a:noFill/>
            <a:ln w="9525">
              <a:noFill/>
              <a:miter lim="800000"/>
              <a:headEnd/>
              <a:tailEnd/>
            </a:ln>
          </p:spPr>
          <p:txBody>
            <a:bodyPr>
              <a:prstTxWarp prst="textNoShape">
                <a:avLst/>
              </a:prstTxWarp>
              <a:spAutoFit/>
            </a:bodyPr>
            <a:lstStyle/>
            <a:p>
              <a:pPr defTabSz="457200"/>
              <a:r>
                <a:rPr lang="en-US" sz="1800" b="1">
                  <a:latin typeface="Calibri" pitchFamily="-72" charset="0"/>
                </a:rPr>
                <a:t>Power</a:t>
              </a:r>
            </a:p>
          </p:txBody>
        </p:sp>
        <p:sp>
          <p:nvSpPr>
            <p:cNvPr id="54286" name="TextBox 13"/>
            <p:cNvSpPr txBox="1">
              <a:spLocks noChangeArrowheads="1"/>
            </p:cNvSpPr>
            <p:nvPr/>
          </p:nvSpPr>
          <p:spPr bwMode="auto">
            <a:xfrm>
              <a:off x="2920596" y="3808991"/>
              <a:ext cx="1259163" cy="366735"/>
            </a:xfrm>
            <a:prstGeom prst="rect">
              <a:avLst/>
            </a:prstGeom>
            <a:noFill/>
            <a:ln w="9525">
              <a:noFill/>
              <a:miter lim="800000"/>
              <a:headEnd/>
              <a:tailEnd/>
            </a:ln>
          </p:spPr>
          <p:txBody>
            <a:bodyPr>
              <a:prstTxWarp prst="textNoShape">
                <a:avLst/>
              </a:prstTxWarp>
              <a:spAutoFit/>
            </a:bodyPr>
            <a:lstStyle/>
            <a:p>
              <a:pPr defTabSz="457200"/>
              <a:r>
                <a:rPr lang="en-US" sz="1800">
                  <a:latin typeface="Calibri" pitchFamily="-72" charset="0"/>
                </a:rPr>
                <a:t>Monitor</a:t>
              </a:r>
            </a:p>
          </p:txBody>
        </p:sp>
        <p:sp>
          <p:nvSpPr>
            <p:cNvPr id="54287" name="TextBox 14"/>
            <p:cNvSpPr txBox="1">
              <a:spLocks noChangeArrowheads="1"/>
            </p:cNvSpPr>
            <p:nvPr/>
          </p:nvSpPr>
          <p:spPr bwMode="auto">
            <a:xfrm>
              <a:off x="5475443" y="5645843"/>
              <a:ext cx="1259163" cy="641391"/>
            </a:xfrm>
            <a:prstGeom prst="rect">
              <a:avLst/>
            </a:prstGeom>
            <a:noFill/>
            <a:ln w="9525">
              <a:noFill/>
              <a:miter lim="800000"/>
              <a:headEnd/>
              <a:tailEnd/>
            </a:ln>
          </p:spPr>
          <p:txBody>
            <a:bodyPr>
              <a:prstTxWarp prst="textNoShape">
                <a:avLst/>
              </a:prstTxWarp>
              <a:spAutoFit/>
            </a:bodyPr>
            <a:lstStyle/>
            <a:p>
              <a:pPr defTabSz="457200"/>
              <a:r>
                <a:rPr lang="en-US" sz="1800">
                  <a:latin typeface="Calibri" pitchFamily="-72" charset="0"/>
                </a:rPr>
                <a:t>Manage closely</a:t>
              </a:r>
            </a:p>
          </p:txBody>
        </p:sp>
        <p:sp>
          <p:nvSpPr>
            <p:cNvPr id="54288" name="TextBox 15"/>
            <p:cNvSpPr txBox="1">
              <a:spLocks noChangeArrowheads="1"/>
            </p:cNvSpPr>
            <p:nvPr/>
          </p:nvSpPr>
          <p:spPr bwMode="auto">
            <a:xfrm>
              <a:off x="3073029" y="5461682"/>
              <a:ext cx="1259164" cy="641390"/>
            </a:xfrm>
            <a:prstGeom prst="rect">
              <a:avLst/>
            </a:prstGeom>
            <a:noFill/>
            <a:ln w="9525">
              <a:noFill/>
              <a:miter lim="800000"/>
              <a:headEnd/>
              <a:tailEnd/>
            </a:ln>
          </p:spPr>
          <p:txBody>
            <a:bodyPr>
              <a:prstTxWarp prst="textNoShape">
                <a:avLst/>
              </a:prstTxWarp>
              <a:spAutoFit/>
            </a:bodyPr>
            <a:lstStyle/>
            <a:p>
              <a:pPr defTabSz="457200"/>
              <a:r>
                <a:rPr lang="en-US" sz="1800">
                  <a:latin typeface="Calibri" pitchFamily="-72" charset="0"/>
                </a:rPr>
                <a:t>Keep satisfied</a:t>
              </a:r>
            </a:p>
          </p:txBody>
        </p:sp>
        <p:sp>
          <p:nvSpPr>
            <p:cNvPr id="54289" name="TextBox 16"/>
            <p:cNvSpPr txBox="1">
              <a:spLocks noChangeArrowheads="1"/>
            </p:cNvSpPr>
            <p:nvPr/>
          </p:nvSpPr>
          <p:spPr bwMode="auto">
            <a:xfrm>
              <a:off x="5475443" y="3808991"/>
              <a:ext cx="1259163" cy="641390"/>
            </a:xfrm>
            <a:prstGeom prst="rect">
              <a:avLst/>
            </a:prstGeom>
            <a:noFill/>
            <a:ln w="9525">
              <a:noFill/>
              <a:miter lim="800000"/>
              <a:headEnd/>
              <a:tailEnd/>
            </a:ln>
          </p:spPr>
          <p:txBody>
            <a:bodyPr>
              <a:prstTxWarp prst="textNoShape">
                <a:avLst/>
              </a:prstTxWarp>
              <a:spAutoFit/>
            </a:bodyPr>
            <a:lstStyle/>
            <a:p>
              <a:pPr defTabSz="457200"/>
              <a:r>
                <a:rPr lang="en-US" sz="1800">
                  <a:latin typeface="Calibri" pitchFamily="-72" charset="0"/>
                </a:rPr>
                <a:t>Keep Informed</a:t>
              </a:r>
            </a:p>
          </p:txBody>
        </p:sp>
      </p:gr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a:spLocks noGrp="1"/>
          </p:cNvSpPr>
          <p:nvPr>
            <p:ph type="title" idx="4294967295"/>
          </p:nvPr>
        </p:nvSpPr>
        <p:spPr bwMode="auto">
          <a:noFill/>
        </p:spPr>
        <p:txBody>
          <a:bodyPr wrap="square" lIns="91440" tIns="45720" rIns="91440" bIns="45720" numCol="1" anchorCtr="0" compatLnSpc="1">
            <a:prstTxWarp prst="textNoShape">
              <a:avLst/>
            </a:prstTxWarp>
          </a:bodyPr>
          <a:lstStyle/>
          <a:p>
            <a:r>
              <a:rPr lang="en-US" smtClean="0">
                <a:effectLst/>
              </a:rPr>
              <a:t>Stakeholder Analysis</a:t>
            </a:r>
          </a:p>
        </p:txBody>
      </p:sp>
      <p:sp>
        <p:nvSpPr>
          <p:cNvPr id="55299" name="Content Placeholder 2"/>
          <p:cNvSpPr>
            <a:spLocks noGrp="1"/>
          </p:cNvSpPr>
          <p:nvPr>
            <p:ph idx="4294967295"/>
          </p:nvPr>
        </p:nvSpPr>
        <p:spPr/>
        <p:txBody>
          <a:bodyPr/>
          <a:lstStyle/>
          <a:p>
            <a:pPr marL="342900" indent="-342900" defTabSz="457200"/>
            <a:r>
              <a:rPr lang="en-US" smtClean="0"/>
              <a:t>In contrast stakeholders categorized as part of the crowd might be considered passive, but they do have the potential to reposition themselves by taking a more active interest therefore they need to be monitored.</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65125" lvl="2" indent="-255588">
              <a:spcBef>
                <a:spcPts val="400"/>
              </a:spcBef>
              <a:buClr>
                <a:schemeClr val="accent1"/>
              </a:buClr>
              <a:buSzPct val="68000"/>
              <a:buFont typeface="Wingdings 3" pitchFamily="-72" charset="2"/>
              <a:buChar char=""/>
            </a:pPr>
            <a:r>
              <a:rPr lang="en-US" sz="2800">
                <a:ea typeface="Arial" pitchFamily="-72" charset="0"/>
                <a:cs typeface="Arial" pitchFamily="-72" charset="0"/>
              </a:rPr>
              <a:t>Herman Kahn </a:t>
            </a:r>
            <a:r>
              <a:rPr lang="en-US" sz="2800" smtClean="0">
                <a:ea typeface="Arial" pitchFamily="-72" charset="0"/>
                <a:cs typeface="Arial" pitchFamily="-72" charset="0"/>
              </a:rPr>
              <a:t>(pioneered use of scenarios)</a:t>
            </a:r>
          </a:p>
          <a:p>
            <a:pPr marL="735013" lvl="3" indent="-342900">
              <a:spcBef>
                <a:spcPts val="400"/>
              </a:spcBef>
              <a:buClr>
                <a:schemeClr val="accent1"/>
              </a:buClr>
              <a:buSzPct val="68000"/>
              <a:buFont typeface="Courier New" pitchFamily="-72" charset="0"/>
              <a:buChar char="o"/>
            </a:pPr>
            <a:endParaRPr lang="en-US" sz="2500" smtClean="0">
              <a:ea typeface="Arial" pitchFamily="-72" charset="0"/>
              <a:cs typeface="Arial" pitchFamily="-72" charset="0"/>
            </a:endParaRPr>
          </a:p>
          <a:p>
            <a:pPr marL="735013" lvl="3" indent="-342900">
              <a:spcBef>
                <a:spcPts val="400"/>
              </a:spcBef>
              <a:buClr>
                <a:schemeClr val="accent1"/>
              </a:buClr>
              <a:buSzPct val="68000"/>
              <a:buFont typeface="Courier New" pitchFamily="-72" charset="0"/>
              <a:buChar char="o"/>
            </a:pPr>
            <a:r>
              <a:rPr lang="en-US" sz="2500" smtClean="0">
                <a:ea typeface="Arial" pitchFamily="-72" charset="0"/>
                <a:cs typeface="Arial" pitchFamily="-72" charset="0"/>
              </a:rPr>
              <a:t>Events </a:t>
            </a:r>
            <a:r>
              <a:rPr lang="en-US" sz="2500">
                <a:ea typeface="Arial" pitchFamily="-72" charset="0"/>
                <a:cs typeface="Arial" pitchFamily="-72" charset="0"/>
              </a:rPr>
              <a:t>constructed for purpose of focusing attention on casual process and decision </a:t>
            </a:r>
            <a:r>
              <a:rPr lang="en-US" sz="2500" smtClean="0">
                <a:ea typeface="Arial" pitchFamily="-72" charset="0"/>
                <a:cs typeface="Arial" pitchFamily="-72" charset="0"/>
              </a:rPr>
              <a:t>points</a:t>
            </a:r>
          </a:p>
          <a:p>
            <a:pPr marL="735013" lvl="3" indent="-342900">
              <a:spcBef>
                <a:spcPts val="400"/>
              </a:spcBef>
              <a:buClr>
                <a:schemeClr val="accent1"/>
              </a:buClr>
              <a:buSzPct val="68000"/>
              <a:buFont typeface="Courier New" pitchFamily="-72" charset="0"/>
              <a:buChar char="o"/>
            </a:pPr>
            <a:endParaRPr lang="en-US" sz="2500" smtClean="0">
              <a:ea typeface="Arial" pitchFamily="-72" charset="0"/>
              <a:cs typeface="Arial" pitchFamily="-72" charset="0"/>
            </a:endParaRPr>
          </a:p>
          <a:p>
            <a:pPr marL="735013" lvl="3" indent="-342900">
              <a:spcBef>
                <a:spcPts val="400"/>
              </a:spcBef>
              <a:buClr>
                <a:schemeClr val="accent1"/>
              </a:buClr>
              <a:buSzPct val="68000"/>
              <a:buFont typeface="Courier New" pitchFamily="-72" charset="0"/>
              <a:buChar char="o"/>
            </a:pPr>
            <a:r>
              <a:rPr lang="en-US" sz="2500" smtClean="0">
                <a:ea typeface="Arial" pitchFamily="-72" charset="0"/>
                <a:cs typeface="Arial" pitchFamily="-72" charset="0"/>
              </a:rPr>
              <a:t>Different ways but mainly: distinct, internally consistent narratives of future in 5 to 25 years</a:t>
            </a:r>
          </a:p>
          <a:p>
            <a:pPr marL="735013" lvl="3" indent="-342900">
              <a:spcBef>
                <a:spcPts val="400"/>
              </a:spcBef>
              <a:buClr>
                <a:schemeClr val="accent1"/>
              </a:buClr>
              <a:buSzPct val="68000"/>
              <a:buFont typeface="Courier New" pitchFamily="-72" charset="0"/>
              <a:buChar char="o"/>
            </a:pPr>
            <a:endParaRPr lang="en-US" sz="2500" smtClean="0">
              <a:ea typeface="Arial" pitchFamily="-72" charset="0"/>
              <a:cs typeface="Arial" pitchFamily="-72" charset="0"/>
            </a:endParaRPr>
          </a:p>
          <a:p>
            <a:pPr marL="735013" lvl="3" indent="-342900">
              <a:spcBef>
                <a:spcPts val="400"/>
              </a:spcBef>
              <a:buClr>
                <a:schemeClr val="accent1"/>
              </a:buClr>
              <a:buSzPct val="68000"/>
              <a:buFont typeface="Courier New" pitchFamily="-72" charset="0"/>
              <a:buChar char="o"/>
            </a:pPr>
            <a:r>
              <a:rPr lang="en-US" sz="2500" smtClean="0">
                <a:ea typeface="Arial" pitchFamily="-72" charset="0"/>
                <a:cs typeface="Arial" pitchFamily="-72" charset="0"/>
              </a:rPr>
              <a:t>Definition: stories of how the world might look in the future and used to review and test strategic options</a:t>
            </a:r>
            <a:endParaRPr lang="en-US" sz="2500" smtClean="0">
              <a:latin typeface="Arial" pitchFamily="-72" charset="0"/>
              <a:ea typeface="Arial" pitchFamily="-72" charset="0"/>
              <a:cs typeface="Arial" pitchFamily="-72" charset="0"/>
            </a:endParaRPr>
          </a:p>
          <a:p>
            <a:pPr marL="735013" lvl="3" indent="-342900">
              <a:spcBef>
                <a:spcPts val="400"/>
              </a:spcBef>
              <a:buClr>
                <a:schemeClr val="accent1"/>
              </a:buClr>
              <a:buSzPct val="68000"/>
              <a:buFont typeface="Courier New" pitchFamily="-72" charset="0"/>
              <a:buChar char="o"/>
            </a:pPr>
            <a:endParaRPr lang="en-US" smtClean="0"/>
          </a:p>
          <a:p>
            <a:pPr marL="735013" lvl="3" indent="-342900">
              <a:spcBef>
                <a:spcPts val="400"/>
              </a:spcBef>
              <a:buClr>
                <a:schemeClr val="accent1"/>
              </a:buClr>
              <a:buSzPct val="68000"/>
              <a:buFont typeface="Wingdings 3" pitchFamily="-72" charset="2"/>
              <a:buChar char=""/>
            </a:pPr>
            <a:endParaRPr lang="en-US"/>
          </a:p>
          <a:p>
            <a:pPr marL="735013" lvl="3" indent="-342900">
              <a:spcBef>
                <a:spcPts val="400"/>
              </a:spcBef>
              <a:buClr>
                <a:schemeClr val="accent1"/>
              </a:buClr>
              <a:buSzPct val="68000"/>
              <a:buFont typeface="Wingdings 2" pitchFamily="-72" charset="2"/>
              <a:buNone/>
            </a:pPr>
            <a:endParaRPr lang="en-US" smtClean="0"/>
          </a:p>
          <a:p>
            <a:pPr marL="735013" lvl="3" indent="-342900">
              <a:spcBef>
                <a:spcPts val="400"/>
              </a:spcBef>
              <a:buClr>
                <a:schemeClr val="accent1"/>
              </a:buClr>
              <a:buSzPct val="68000"/>
              <a:buFont typeface="Wingdings 3" pitchFamily="-72" charset="2"/>
              <a:buChar char=""/>
            </a:pPr>
            <a:endParaRPr lang="en-US"/>
          </a:p>
          <a:p>
            <a:pPr marL="735013" lvl="3" indent="-342900">
              <a:spcBef>
                <a:spcPts val="400"/>
              </a:spcBef>
              <a:buClr>
                <a:schemeClr val="accent1"/>
              </a:buClr>
              <a:buSzPct val="68000"/>
              <a:buFont typeface="Wingdings 3" pitchFamily="-72" charset="2"/>
              <a:buChar char=""/>
            </a:pPr>
            <a:endParaRPr lang="en-US"/>
          </a:p>
          <a:p>
            <a:endParaRPr lang="en-US"/>
          </a:p>
        </p:txBody>
      </p:sp>
      <p:sp>
        <p:nvSpPr>
          <p:cNvPr id="3" name="Title 2"/>
          <p:cNvSpPr>
            <a:spLocks noGrp="1"/>
          </p:cNvSpPr>
          <p:nvPr>
            <p:ph type="title"/>
          </p:nvPr>
        </p:nvSpPr>
        <p:spPr>
          <a:xfrm>
            <a:off x="463550" y="311150"/>
            <a:ext cx="8229600" cy="1143000"/>
          </a:xfrm>
        </p:spPr>
        <p:txBody>
          <a:bodyPr/>
          <a:lstStyle/>
          <a:p>
            <a:pPr>
              <a:defRPr/>
            </a:pPr>
            <a:r>
              <a:rPr lang="en-US" dirty="0" smtClean="0"/>
              <a:t>Scenarios</a:t>
            </a:r>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600" smtClean="0">
                <a:ea typeface="Arial" pitchFamily="-72" charset="0"/>
                <a:cs typeface="Arial" pitchFamily="-72" charset="0"/>
              </a:rPr>
              <a:t>Systematic way of thinking about how the future might unfold using trends and signals</a:t>
            </a:r>
          </a:p>
          <a:p>
            <a:pPr lvl="1"/>
            <a:endParaRPr lang="en-US" sz="2600" smtClean="0">
              <a:ea typeface="Arial" pitchFamily="-72" charset="0"/>
              <a:cs typeface="Arial" pitchFamily="-72" charset="0"/>
            </a:endParaRPr>
          </a:p>
          <a:p>
            <a:pPr lvl="1"/>
            <a:r>
              <a:rPr lang="en-US" sz="2600" smtClean="0">
                <a:ea typeface="Arial" pitchFamily="-72" charset="0"/>
                <a:cs typeface="Arial" pitchFamily="-72" charset="0"/>
              </a:rPr>
              <a:t>Doesn’t predict future/forecast events</a:t>
            </a:r>
          </a:p>
          <a:p>
            <a:pPr lvl="1"/>
            <a:endParaRPr lang="en-US" sz="2600" smtClean="0">
              <a:ea typeface="Arial" pitchFamily="-72" charset="0"/>
              <a:cs typeface="Arial" pitchFamily="-72" charset="0"/>
            </a:endParaRPr>
          </a:p>
          <a:p>
            <a:pPr lvl="1"/>
            <a:r>
              <a:rPr lang="en-US" sz="2600" smtClean="0">
                <a:ea typeface="Arial" pitchFamily="-72" charset="0"/>
                <a:cs typeface="Arial" pitchFamily="-72" charset="0"/>
              </a:rPr>
              <a:t>Can be qualitative or quantitative or both</a:t>
            </a:r>
          </a:p>
          <a:p>
            <a:pPr lvl="1"/>
            <a:endParaRPr lang="en-US" sz="2600" smtClean="0">
              <a:ea typeface="Arial" pitchFamily="-72" charset="0"/>
              <a:cs typeface="Arial" pitchFamily="-72" charset="0"/>
            </a:endParaRPr>
          </a:p>
          <a:p>
            <a:pPr lvl="1"/>
            <a:r>
              <a:rPr lang="en-US" sz="2600" smtClean="0">
                <a:ea typeface="Arial" pitchFamily="-72" charset="0"/>
                <a:cs typeface="Arial" pitchFamily="-72" charset="0"/>
              </a:rPr>
              <a:t>Pioneered by Royal Dutch Shell oil company</a:t>
            </a:r>
          </a:p>
          <a:p>
            <a:pPr lvl="2"/>
            <a:r>
              <a:rPr lang="en-US" sz="2600" smtClean="0">
                <a:ea typeface="Arial" pitchFamily="-72" charset="0"/>
                <a:cs typeface="Arial" pitchFamily="-72" charset="0"/>
              </a:rPr>
              <a:t>Life of investment projects (up to 50 years) greatly exceeded time horizon for forecasting</a:t>
            </a:r>
            <a:endParaRPr lang="en-US" smtClean="0">
              <a:latin typeface="Arial" pitchFamily="-72" charset="0"/>
              <a:ea typeface="Arial" pitchFamily="-72" charset="0"/>
              <a:cs typeface="Arial" pitchFamily="-72" charset="0"/>
            </a:endParaRPr>
          </a:p>
          <a:p>
            <a:pPr lvl="2"/>
            <a:endParaRPr lang="en-US" smtClean="0"/>
          </a:p>
          <a:p>
            <a:pPr lvl="2">
              <a:buFont typeface="Wingdings 2" pitchFamily="-72" charset="2"/>
              <a:buNone/>
            </a:pPr>
            <a:endParaRPr lang="en-US" smtClean="0"/>
          </a:p>
        </p:txBody>
      </p:sp>
      <p:sp>
        <p:nvSpPr>
          <p:cNvPr id="3" name="Title 2"/>
          <p:cNvSpPr>
            <a:spLocks noGrp="1"/>
          </p:cNvSpPr>
          <p:nvPr>
            <p:ph type="title"/>
          </p:nvPr>
        </p:nvSpPr>
        <p:spPr>
          <a:xfrm>
            <a:off x="463550" y="311150"/>
            <a:ext cx="8229600" cy="1143000"/>
          </a:xfrm>
        </p:spPr>
        <p:txBody>
          <a:bodyPr/>
          <a:lstStyle/>
          <a:p>
            <a:pPr>
              <a:defRPr/>
            </a:pPr>
            <a:r>
              <a:rPr lang="en-US" dirty="0" smtClean="0"/>
              <a:t>Scenario Analysis</a:t>
            </a:r>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Content Placeholder 1"/>
          <p:cNvSpPr>
            <a:spLocks noGrp="1"/>
          </p:cNvSpPr>
          <p:nvPr>
            <p:ph idx="1"/>
          </p:nvPr>
        </p:nvSpPr>
        <p:spPr/>
        <p:txBody>
          <a:bodyPr/>
          <a:lstStyle/>
          <a:p>
            <a:r>
              <a:rPr lang="en-US" sz="2600" smtClean="0">
                <a:ea typeface="Arial" pitchFamily="-72" charset="0"/>
                <a:cs typeface="Arial" pitchFamily="-72" charset="0"/>
              </a:rPr>
              <a:t>Defining the purpose of analysis </a:t>
            </a:r>
          </a:p>
          <a:p>
            <a:pPr lvl="1"/>
            <a:r>
              <a:rPr lang="en-US" sz="2600" smtClean="0">
                <a:ea typeface="Arial" pitchFamily="-72" charset="0"/>
                <a:cs typeface="Arial" pitchFamily="-72" charset="0"/>
              </a:rPr>
              <a:t>What are they designed to serve?</a:t>
            </a:r>
          </a:p>
          <a:p>
            <a:pPr lvl="1"/>
            <a:r>
              <a:rPr lang="en-US" sz="2600" smtClean="0">
                <a:ea typeface="Arial" pitchFamily="-72" charset="0"/>
                <a:cs typeface="Arial" pitchFamily="-72" charset="0"/>
              </a:rPr>
              <a:t>What strategies to adopt for certain outcomes</a:t>
            </a:r>
          </a:p>
          <a:p>
            <a:endParaRPr lang="en-US" sz="2600" smtClean="0"/>
          </a:p>
          <a:p>
            <a:r>
              <a:rPr lang="en-US" sz="2600" smtClean="0">
                <a:ea typeface="Arial" pitchFamily="-72" charset="0"/>
                <a:cs typeface="Arial" pitchFamily="-72" charset="0"/>
              </a:rPr>
              <a:t>Deciding on the time horizon</a:t>
            </a:r>
          </a:p>
          <a:p>
            <a:pPr lvl="1"/>
            <a:r>
              <a:rPr lang="en-US" sz="2600" smtClean="0">
                <a:ea typeface="Arial" pitchFamily="-72" charset="0"/>
                <a:cs typeface="Arial" pitchFamily="-72" charset="0"/>
              </a:rPr>
              <a:t>Typically 10 to 15 years but open to change</a:t>
            </a:r>
          </a:p>
          <a:p>
            <a:pPr lvl="1"/>
            <a:r>
              <a:rPr lang="en-US" sz="2600" smtClean="0">
                <a:ea typeface="Arial" pitchFamily="-72" charset="0"/>
                <a:cs typeface="Arial" pitchFamily="-72" charset="0"/>
              </a:rPr>
              <a:t>Also depends on purpose of analysis</a:t>
            </a:r>
            <a:endParaRPr lang="en-US" sz="2500" smtClean="0">
              <a:latin typeface="Arial" pitchFamily="-72" charset="0"/>
              <a:ea typeface="Arial" pitchFamily="-72" charset="0"/>
              <a:cs typeface="Arial" pitchFamily="-72" charset="0"/>
            </a:endParaRPr>
          </a:p>
        </p:txBody>
      </p:sp>
      <p:sp>
        <p:nvSpPr>
          <p:cNvPr id="3" name="Title 2"/>
          <p:cNvSpPr>
            <a:spLocks noGrp="1"/>
          </p:cNvSpPr>
          <p:nvPr>
            <p:ph type="title"/>
          </p:nvPr>
        </p:nvSpPr>
        <p:spPr/>
        <p:txBody>
          <a:bodyPr/>
          <a:lstStyle/>
          <a:p>
            <a:pPr>
              <a:defRPr/>
            </a:pPr>
            <a:r>
              <a:rPr lang="en-US" dirty="0" smtClean="0"/>
              <a:t>Scenarios Planning</a:t>
            </a:r>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600" smtClean="0">
                <a:ea typeface="Arial" pitchFamily="-72" charset="0"/>
                <a:cs typeface="Arial" pitchFamily="-72" charset="0"/>
              </a:rPr>
              <a:t>Identifying key trends</a:t>
            </a:r>
          </a:p>
          <a:p>
            <a:pPr lvl="1"/>
            <a:r>
              <a:rPr lang="en-US" sz="2600" smtClean="0">
                <a:ea typeface="Arial" pitchFamily="-72" charset="0"/>
                <a:cs typeface="Arial" pitchFamily="-72" charset="0"/>
              </a:rPr>
              <a:t>Need to be mapped and assessed</a:t>
            </a:r>
          </a:p>
          <a:p>
            <a:pPr lvl="1"/>
            <a:r>
              <a:rPr lang="en-US" sz="2600" smtClean="0">
                <a:ea typeface="Arial" pitchFamily="-72" charset="0"/>
                <a:cs typeface="Arial" pitchFamily="-72" charset="0"/>
              </a:rPr>
              <a:t>Trends/driving forces bringing change and their impact</a:t>
            </a:r>
          </a:p>
          <a:p>
            <a:pPr>
              <a:buFont typeface="Wingdings 3" pitchFamily="-72" charset="2"/>
              <a:buNone/>
            </a:pPr>
            <a:endParaRPr lang="en-US" sz="2600" smtClean="0">
              <a:ea typeface="Arial" pitchFamily="-72" charset="0"/>
              <a:cs typeface="Arial" pitchFamily="-72" charset="0"/>
            </a:endParaRPr>
          </a:p>
          <a:p>
            <a:r>
              <a:rPr lang="en-US" sz="2600" smtClean="0">
                <a:ea typeface="Arial" pitchFamily="-72" charset="0"/>
                <a:cs typeface="Arial" pitchFamily="-72" charset="0"/>
              </a:rPr>
              <a:t>Identifying key uncertainties</a:t>
            </a:r>
          </a:p>
          <a:p>
            <a:pPr lvl="1"/>
            <a:r>
              <a:rPr lang="en-US" sz="2600" smtClean="0">
                <a:ea typeface="Arial" pitchFamily="-72" charset="0"/>
                <a:cs typeface="Arial" pitchFamily="-72" charset="0"/>
              </a:rPr>
              <a:t>Basis of alternative futures</a:t>
            </a:r>
          </a:p>
          <a:p>
            <a:pPr lvl="1"/>
            <a:r>
              <a:rPr lang="en-US" sz="2600" smtClean="0">
                <a:ea typeface="Arial" pitchFamily="-72" charset="0"/>
                <a:cs typeface="Arial" pitchFamily="-72" charset="0"/>
              </a:rPr>
              <a:t>Uncertainty (pace, relation)</a:t>
            </a:r>
          </a:p>
          <a:p>
            <a:pPr lvl="1"/>
            <a:r>
              <a:rPr lang="en-US" sz="2600" smtClean="0">
                <a:ea typeface="Arial" pitchFamily="-72" charset="0"/>
                <a:cs typeface="Arial" pitchFamily="-72" charset="0"/>
              </a:rPr>
              <a:t>Consideration of large-scale disruptive change</a:t>
            </a:r>
            <a:endParaRPr lang="en-US" sz="2500" smtClean="0">
              <a:latin typeface="Arial" pitchFamily="-72" charset="0"/>
              <a:ea typeface="Arial" pitchFamily="-72" charset="0"/>
              <a:cs typeface="Arial" pitchFamily="-72" charset="0"/>
            </a:endParaRPr>
          </a:p>
        </p:txBody>
      </p:sp>
      <p:sp>
        <p:nvSpPr>
          <p:cNvPr id="3" name="Title 2"/>
          <p:cNvSpPr>
            <a:spLocks noGrp="1"/>
          </p:cNvSpPr>
          <p:nvPr>
            <p:ph type="title"/>
          </p:nvPr>
        </p:nvSpPr>
        <p:spPr>
          <a:xfrm>
            <a:off x="457200" y="274638"/>
            <a:ext cx="8363272" cy="1143000"/>
          </a:xfrm>
        </p:spPr>
        <p:txBody>
          <a:bodyPr>
            <a:noAutofit/>
          </a:bodyPr>
          <a:lstStyle/>
          <a:p>
            <a:pPr>
              <a:defRPr/>
            </a:pPr>
            <a:r>
              <a:rPr lang="en-US" dirty="0" smtClean="0"/>
              <a:t>Scenarios Planning (cont.)</a:t>
            </a:r>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Content Placeholder 1"/>
          <p:cNvSpPr>
            <a:spLocks noGrp="1"/>
          </p:cNvSpPr>
          <p:nvPr>
            <p:ph idx="1"/>
          </p:nvPr>
        </p:nvSpPr>
        <p:spPr/>
        <p:txBody>
          <a:bodyPr/>
          <a:lstStyle/>
          <a:p>
            <a:r>
              <a:rPr lang="en-US" sz="2600" smtClean="0">
                <a:ea typeface="Arial" pitchFamily="-72" charset="0"/>
                <a:cs typeface="Arial" pitchFamily="-72" charset="0"/>
              </a:rPr>
              <a:t>Creating scenarios and checking their internal consistency </a:t>
            </a:r>
          </a:p>
          <a:p>
            <a:pPr lvl="1"/>
            <a:r>
              <a:rPr lang="en-US" sz="2600" smtClean="0">
                <a:ea typeface="Arial" pitchFamily="-72" charset="0"/>
                <a:cs typeface="Arial" pitchFamily="-72" charset="0"/>
              </a:rPr>
              <a:t>Identified and described based on trends + uncertainties</a:t>
            </a:r>
          </a:p>
          <a:p>
            <a:pPr lvl="1"/>
            <a:r>
              <a:rPr lang="en-US" sz="2600" smtClean="0">
                <a:ea typeface="Arial" pitchFamily="-72" charset="0"/>
                <a:cs typeface="Arial" pitchFamily="-72" charset="0"/>
              </a:rPr>
              <a:t>Descriptions need to be plausible and internally consistent</a:t>
            </a:r>
          </a:p>
          <a:p>
            <a:endParaRPr lang="en-US" sz="2600" smtClean="0">
              <a:ea typeface="Arial" pitchFamily="-72" charset="0"/>
              <a:cs typeface="Arial" pitchFamily="-72" charset="0"/>
            </a:endParaRPr>
          </a:p>
          <a:p>
            <a:r>
              <a:rPr lang="en-US" sz="2600" smtClean="0">
                <a:ea typeface="Arial" pitchFamily="-72" charset="0"/>
                <a:cs typeface="Arial" pitchFamily="-72" charset="0"/>
              </a:rPr>
              <a:t>Identifying indicators that might signal unfolding scenarios </a:t>
            </a:r>
          </a:p>
          <a:p>
            <a:pPr lvl="1"/>
            <a:r>
              <a:rPr lang="en-US" sz="2600" smtClean="0">
                <a:ea typeface="Arial" pitchFamily="-72" charset="0"/>
                <a:cs typeface="Arial" pitchFamily="-72" charset="0"/>
              </a:rPr>
              <a:t>Scenarios becoming more likely than others</a:t>
            </a:r>
            <a:endParaRPr lang="en-US" sz="2500" smtClean="0">
              <a:latin typeface="Arial" pitchFamily="-72" charset="0"/>
              <a:ea typeface="Arial" pitchFamily="-72" charset="0"/>
              <a:cs typeface="Arial" pitchFamily="-72" charset="0"/>
            </a:endParaRPr>
          </a:p>
          <a:p>
            <a:endParaRPr lang="en-US" smtClean="0"/>
          </a:p>
          <a:p>
            <a:endParaRPr lang="en-US" smtClean="0"/>
          </a:p>
          <a:p>
            <a:endParaRPr lang="en-US" smtClean="0"/>
          </a:p>
        </p:txBody>
      </p:sp>
      <p:sp>
        <p:nvSpPr>
          <p:cNvPr id="3" name="Title 2"/>
          <p:cNvSpPr>
            <a:spLocks noGrp="1"/>
          </p:cNvSpPr>
          <p:nvPr>
            <p:ph type="title"/>
          </p:nvPr>
        </p:nvSpPr>
        <p:spPr/>
        <p:txBody>
          <a:bodyPr/>
          <a:lstStyle/>
          <a:p>
            <a:pPr>
              <a:defRPr/>
            </a:pPr>
            <a:r>
              <a:rPr lang="en-US" dirty="0" smtClean="0"/>
              <a:t>Scenarios Planning </a:t>
            </a:r>
            <a:r>
              <a:rPr lang="en-US" dirty="0"/>
              <a:t>(cont.)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457200" y="0"/>
            <a:ext cx="6172200" cy="1066800"/>
          </a:xfrm>
        </p:spPr>
        <p:txBody>
          <a:bodyPr wrap="square" lIns="91440" tIns="45720" rIns="91440" bIns="45720" numCol="1" anchor="b" anchorCtr="0" compatLnSpc="1">
            <a:prstTxWarp prst="textNoShape">
              <a:avLst/>
            </a:prstTxWarp>
          </a:bodyPr>
          <a:lstStyle/>
          <a:p>
            <a:r>
              <a:rPr lang="en-US" smtClean="0">
                <a:effectLst/>
              </a:rPr>
              <a:t>Industry Life Cycle</a:t>
            </a:r>
            <a:endParaRPr lang="en-US" b="0" smtClean="0">
              <a:effectLst/>
            </a:endParaRPr>
          </a:p>
        </p:txBody>
      </p:sp>
      <p:sp>
        <p:nvSpPr>
          <p:cNvPr id="35843" name="Subtitle 2"/>
          <p:cNvSpPr>
            <a:spLocks noGrp="1"/>
          </p:cNvSpPr>
          <p:nvPr>
            <p:ph type="subTitle" idx="4294967295"/>
          </p:nvPr>
        </p:nvSpPr>
        <p:spPr>
          <a:xfrm>
            <a:off x="1524000" y="1143000"/>
            <a:ext cx="6172200" cy="2514600"/>
          </a:xfrm>
        </p:spPr>
        <p:txBody>
          <a:bodyPr/>
          <a:lstStyle/>
          <a:p>
            <a:pPr marL="0" indent="0">
              <a:buFont typeface="Wingdings 3" pitchFamily="-72" charset="2"/>
              <a:buNone/>
            </a:pPr>
            <a:r>
              <a:rPr lang="en-US" sz="1800" b="1" dirty="0" smtClean="0">
                <a:solidFill>
                  <a:schemeClr val="tx2"/>
                </a:solidFill>
              </a:rPr>
              <a:t>Product life cycle: </a:t>
            </a:r>
            <a:r>
              <a:rPr lang="en-US" sz="1800" dirty="0" smtClean="0">
                <a:solidFill>
                  <a:schemeClr val="tx2"/>
                </a:solidFill>
              </a:rPr>
              <a:t>four stages a product enters into upon creation; Introduction, Growth, Maturity, Decline </a:t>
            </a:r>
          </a:p>
          <a:p>
            <a:pPr marL="0" indent="0">
              <a:buFont typeface="Wingdings 3" pitchFamily="-72" charset="2"/>
              <a:buNone/>
            </a:pPr>
            <a:r>
              <a:rPr lang="en-US" sz="1800" b="1" dirty="0" smtClean="0">
                <a:solidFill>
                  <a:schemeClr val="tx2"/>
                </a:solidFill>
              </a:rPr>
              <a:t>Industry life cycle: </a:t>
            </a:r>
            <a:r>
              <a:rPr lang="en-US" sz="1800" dirty="0" smtClean="0">
                <a:solidFill>
                  <a:schemeClr val="tx2"/>
                </a:solidFill>
              </a:rPr>
              <a:t>similar to product life cycle, it is four stages a new market enters into. It has the same four stages as product life cycle.</a:t>
            </a:r>
          </a:p>
          <a:p>
            <a:pPr marL="0" indent="0">
              <a:buFont typeface="Arial" pitchFamily="-72" charset="0"/>
              <a:buChar char="•"/>
            </a:pPr>
            <a:r>
              <a:rPr lang="en-US" sz="1800" dirty="0" smtClean="0">
                <a:solidFill>
                  <a:schemeClr val="tx2"/>
                </a:solidFill>
              </a:rPr>
              <a:t> There are two factors that drive industry evolution those are </a:t>
            </a:r>
            <a:r>
              <a:rPr lang="en-US" sz="1800" b="1" dirty="0" smtClean="0">
                <a:solidFill>
                  <a:schemeClr val="tx2"/>
                </a:solidFill>
              </a:rPr>
              <a:t>demand growth</a:t>
            </a:r>
            <a:r>
              <a:rPr lang="en-US" sz="1800" dirty="0" smtClean="0">
                <a:solidFill>
                  <a:schemeClr val="tx2"/>
                </a:solidFill>
              </a:rPr>
              <a:t>, and </a:t>
            </a:r>
            <a:r>
              <a:rPr lang="en-US" sz="1800" b="1" dirty="0" smtClean="0">
                <a:solidFill>
                  <a:schemeClr val="tx2"/>
                </a:solidFill>
              </a:rPr>
              <a:t>production and diffusion of knowledge</a:t>
            </a:r>
            <a:endParaRPr lang="en-US" sz="1800" b="1" dirty="0">
              <a:solidFill>
                <a:schemeClr val="tx2"/>
              </a:solidFill>
            </a:endParaRPr>
          </a:p>
        </p:txBody>
      </p:sp>
      <p:pic>
        <p:nvPicPr>
          <p:cNvPr id="35844" name="Picture 3" descr="life cycle.jpg"/>
          <p:cNvPicPr>
            <a:picLocks noChangeAspect="1"/>
          </p:cNvPicPr>
          <p:nvPr/>
        </p:nvPicPr>
        <p:blipFill>
          <a:blip r:embed="rId2" cstate="print"/>
          <a:srcRect/>
          <a:stretch>
            <a:fillRect/>
          </a:stretch>
        </p:blipFill>
        <p:spPr bwMode="auto">
          <a:xfrm>
            <a:off x="1907704" y="3789040"/>
            <a:ext cx="6781800" cy="2362200"/>
          </a:xfrm>
          <a:prstGeom prst="rect">
            <a:avLst/>
          </a:prstGeom>
          <a:noFill/>
          <a:ln w="9525">
            <a:noFill/>
            <a:miter lim="800000"/>
            <a:headEnd/>
            <a:tailEnd/>
          </a:ln>
        </p:spPr>
      </p:pic>
      <p:sp>
        <p:nvSpPr>
          <p:cNvPr id="35845" name="Rectangle 5"/>
          <p:cNvSpPr>
            <a:spLocks noChangeArrowheads="1"/>
          </p:cNvSpPr>
          <p:nvPr/>
        </p:nvSpPr>
        <p:spPr bwMode="auto">
          <a:xfrm>
            <a:off x="1677988" y="442913"/>
            <a:ext cx="184150" cy="366712"/>
          </a:xfrm>
          <a:prstGeom prst="rect">
            <a:avLst/>
          </a:prstGeom>
          <a:noFill/>
          <a:ln w="9525">
            <a:noFill/>
            <a:miter lim="800000"/>
            <a:headEnd/>
            <a:tailEnd/>
          </a:ln>
        </p:spPr>
        <p:txBody>
          <a:bodyPr wrap="none">
            <a:prstTxWarp prst="textNoShape">
              <a:avLst/>
            </a:prstTxWarp>
            <a:spAutoFit/>
          </a:bodyPr>
          <a:lstStyle/>
          <a:p>
            <a:endParaRPr lang="en-US" sz="180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Content Placeholder 1"/>
          <p:cNvSpPr>
            <a:spLocks noGrp="1"/>
          </p:cNvSpPr>
          <p:nvPr>
            <p:ph idx="1"/>
          </p:nvPr>
        </p:nvSpPr>
        <p:spPr/>
        <p:txBody>
          <a:bodyPr/>
          <a:lstStyle/>
          <a:p>
            <a:r>
              <a:rPr lang="en-US" sz="2600" smtClean="0">
                <a:ea typeface="Arial" pitchFamily="-72" charset="0"/>
                <a:cs typeface="Arial" pitchFamily="-72" charset="0"/>
              </a:rPr>
              <a:t>Assessing the strategic implications of each scenario</a:t>
            </a:r>
          </a:p>
          <a:p>
            <a:pPr lvl="1"/>
            <a:r>
              <a:rPr lang="en-US" sz="2600" smtClean="0">
                <a:ea typeface="Arial" pitchFamily="-72" charset="0"/>
                <a:cs typeface="Arial" pitchFamily="-72" charset="0"/>
              </a:rPr>
              <a:t>Using ‘what if’ approach to focus on questions the exercise sought to address </a:t>
            </a:r>
          </a:p>
          <a:p>
            <a:pPr lvl="1"/>
            <a:endParaRPr lang="en-US" sz="2600" smtClean="0">
              <a:ea typeface="Arial" pitchFamily="-72" charset="0"/>
              <a:cs typeface="Arial" pitchFamily="-72" charset="0"/>
            </a:endParaRPr>
          </a:p>
          <a:p>
            <a:r>
              <a:rPr lang="en-US" sz="2600" smtClean="0">
                <a:ea typeface="Arial" pitchFamily="-72" charset="0"/>
                <a:cs typeface="Arial" pitchFamily="-72" charset="0"/>
              </a:rPr>
              <a:t>Results equally as important as process</a:t>
            </a:r>
          </a:p>
          <a:p>
            <a:pPr lvl="1"/>
            <a:r>
              <a:rPr lang="en-US" sz="2600" smtClean="0">
                <a:ea typeface="Arial" pitchFamily="-72" charset="0"/>
                <a:cs typeface="Arial" pitchFamily="-72" charset="0"/>
              </a:rPr>
              <a:t>Bringing together, surfacing, identifying, generation and evaluation, encouraging; building</a:t>
            </a:r>
            <a:endParaRPr lang="en-US" sz="2500" smtClean="0">
              <a:latin typeface="Arial" pitchFamily="-72" charset="0"/>
              <a:ea typeface="Arial" pitchFamily="-72" charset="0"/>
              <a:cs typeface="Arial" pitchFamily="-72" charset="0"/>
            </a:endParaRPr>
          </a:p>
          <a:p>
            <a:pPr lvl="1"/>
            <a:endParaRPr lang="en-US" smtClean="0"/>
          </a:p>
          <a:p>
            <a:pPr lvl="1"/>
            <a:endParaRPr lang="en-US" smtClean="0"/>
          </a:p>
          <a:p>
            <a:pPr lvl="1"/>
            <a:endParaRPr lang="en-US" smtClean="0"/>
          </a:p>
        </p:txBody>
      </p:sp>
      <p:sp>
        <p:nvSpPr>
          <p:cNvPr id="3" name="Title 2"/>
          <p:cNvSpPr>
            <a:spLocks noGrp="1"/>
          </p:cNvSpPr>
          <p:nvPr>
            <p:ph type="title"/>
          </p:nvPr>
        </p:nvSpPr>
        <p:spPr/>
        <p:txBody>
          <a:bodyPr/>
          <a:lstStyle/>
          <a:p>
            <a:pPr>
              <a:defRPr/>
            </a:pPr>
            <a:r>
              <a:rPr lang="en-US" dirty="0" smtClean="0"/>
              <a:t>Final Steps in Planning</a:t>
            </a:r>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Content Placeholder 1"/>
          <p:cNvSpPr>
            <a:spLocks noGrp="1"/>
          </p:cNvSpPr>
          <p:nvPr>
            <p:ph idx="1"/>
          </p:nvPr>
        </p:nvSpPr>
        <p:spPr>
          <a:xfrm>
            <a:off x="457200" y="1143000"/>
            <a:ext cx="8229600" cy="4525963"/>
          </a:xfrm>
        </p:spPr>
        <p:txBody>
          <a:bodyPr/>
          <a:lstStyle/>
          <a:p>
            <a:r>
              <a:rPr lang="en-US" sz="2600" smtClean="0">
                <a:ea typeface="Arial" pitchFamily="-72" charset="0"/>
                <a:cs typeface="Arial" pitchFamily="-72" charset="0"/>
              </a:rPr>
              <a:t>Local government and scenario planning</a:t>
            </a:r>
          </a:p>
          <a:p>
            <a:pPr lvl="1"/>
            <a:r>
              <a:rPr lang="en-US" sz="2600" smtClean="0">
                <a:ea typeface="Arial" pitchFamily="-72" charset="0"/>
                <a:cs typeface="Arial" pitchFamily="-72" charset="0"/>
              </a:rPr>
              <a:t>Northshire Council and UK’s central government e-initiatives for activities</a:t>
            </a:r>
          </a:p>
          <a:p>
            <a:pPr lvl="1"/>
            <a:r>
              <a:rPr lang="en-US" sz="2600" smtClean="0">
                <a:ea typeface="Arial" pitchFamily="-72" charset="0"/>
                <a:cs typeface="Arial" pitchFamily="-72" charset="0"/>
              </a:rPr>
              <a:t>Workshop by academic experts to decision-makers</a:t>
            </a:r>
          </a:p>
          <a:p>
            <a:pPr lvl="1"/>
            <a:r>
              <a:rPr lang="en-US" sz="2600" smtClean="0">
                <a:ea typeface="Arial" pitchFamily="-72" charset="0"/>
                <a:cs typeface="Arial" pitchFamily="-72" charset="0"/>
              </a:rPr>
              <a:t>Two main ideas of uncertainty gave way to four scenarios</a:t>
            </a:r>
          </a:p>
          <a:p>
            <a:pPr lvl="1"/>
            <a:endParaRPr lang="en-US" sz="2600" smtClean="0">
              <a:ea typeface="Arial" pitchFamily="-72" charset="0"/>
              <a:cs typeface="Arial" pitchFamily="-72" charset="0"/>
            </a:endParaRPr>
          </a:p>
          <a:p>
            <a:r>
              <a:rPr lang="en-US" sz="2600" smtClean="0">
                <a:ea typeface="Arial" pitchFamily="-72" charset="0"/>
                <a:cs typeface="Arial" pitchFamily="-72" charset="0"/>
              </a:rPr>
              <a:t>Nike in relation to steps in scenario analysis</a:t>
            </a:r>
          </a:p>
          <a:p>
            <a:pPr lvl="1"/>
            <a:r>
              <a:rPr lang="en-US" sz="2600" smtClean="0">
                <a:ea typeface="Arial" pitchFamily="-72" charset="0"/>
                <a:cs typeface="Arial" pitchFamily="-72" charset="0"/>
              </a:rPr>
              <a:t>Key trends &amp; key uncertainties</a:t>
            </a:r>
          </a:p>
          <a:p>
            <a:pPr lvl="1"/>
            <a:r>
              <a:rPr lang="en-US" sz="2600" smtClean="0">
                <a:ea typeface="Arial" pitchFamily="-72" charset="0"/>
                <a:cs typeface="Arial" pitchFamily="-72" charset="0"/>
              </a:rPr>
              <a:t>Implications and signals of scenarios</a:t>
            </a:r>
            <a:r>
              <a:rPr lang="en-US" sz="2400" smtClean="0">
                <a:latin typeface="Arial" pitchFamily="-72" charset="0"/>
                <a:ea typeface="Arial" pitchFamily="-72" charset="0"/>
                <a:cs typeface="Arial" pitchFamily="-72" charset="0"/>
              </a:rPr>
              <a:t> </a:t>
            </a:r>
          </a:p>
          <a:p>
            <a:pPr lvl="1"/>
            <a:endParaRPr lang="en-US" smtClean="0"/>
          </a:p>
          <a:p>
            <a:pPr lvl="1"/>
            <a:endParaRPr lang="en-US" smtClean="0"/>
          </a:p>
          <a:p>
            <a:pPr lvl="1"/>
            <a:endParaRPr lang="en-US" smtClean="0"/>
          </a:p>
          <a:p>
            <a:pPr lvl="1"/>
            <a:endParaRPr lang="en-US" smtClean="0"/>
          </a:p>
          <a:p>
            <a:pPr lvl="1"/>
            <a:endParaRPr lang="en-US" smtClean="0"/>
          </a:p>
          <a:p>
            <a:pPr lvl="1"/>
            <a:endParaRPr lang="en-US" smtClean="0"/>
          </a:p>
        </p:txBody>
      </p:sp>
      <p:sp>
        <p:nvSpPr>
          <p:cNvPr id="3" name="Title 2"/>
          <p:cNvSpPr>
            <a:spLocks noGrp="1"/>
          </p:cNvSpPr>
          <p:nvPr>
            <p:ph type="title"/>
          </p:nvPr>
        </p:nvSpPr>
        <p:spPr>
          <a:xfrm>
            <a:off x="311150" y="6350"/>
            <a:ext cx="8229600" cy="1143000"/>
          </a:xfrm>
        </p:spPr>
        <p:txBody>
          <a:bodyPr/>
          <a:lstStyle/>
          <a:p>
            <a:pPr>
              <a:defRPr/>
            </a:pPr>
            <a:r>
              <a:rPr lang="en-US" dirty="0" smtClean="0"/>
              <a:t>Book Example </a:t>
            </a:r>
            <a:r>
              <a:rPr lang="en-US" dirty="0"/>
              <a:t>&amp;</a:t>
            </a:r>
            <a:r>
              <a:rPr lang="en-US" dirty="0" smtClean="0"/>
              <a:t> Nike</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43408"/>
            <a:ext cx="8229600" cy="1143000"/>
          </a:xfrm>
        </p:spPr>
        <p:txBody>
          <a:bodyPr wrap="square" lIns="91440" tIns="45720" rIns="91440" bIns="45720" numCol="1" anchor="b" anchorCtr="0" compatLnSpc="1">
            <a:prstTxWarp prst="textNoShape">
              <a:avLst/>
            </a:prstTxWarp>
          </a:bodyPr>
          <a:lstStyle/>
          <a:p>
            <a:r>
              <a:rPr lang="en-US" dirty="0" smtClean="0">
                <a:effectLst/>
              </a:rPr>
              <a:t>Demand Growth</a:t>
            </a:r>
          </a:p>
        </p:txBody>
      </p:sp>
      <p:sp>
        <p:nvSpPr>
          <p:cNvPr id="36867" name="Content Placeholder 2"/>
          <p:cNvSpPr>
            <a:spLocks noGrp="1"/>
          </p:cNvSpPr>
          <p:nvPr>
            <p:ph sz="quarter" idx="4294967295"/>
          </p:nvPr>
        </p:nvSpPr>
        <p:spPr>
          <a:xfrm>
            <a:off x="611560" y="980728"/>
            <a:ext cx="8164016" cy="5479504"/>
          </a:xfrm>
        </p:spPr>
        <p:txBody>
          <a:bodyPr/>
          <a:lstStyle/>
          <a:p>
            <a:pPr marL="273050" indent="-273050"/>
            <a:r>
              <a:rPr lang="en-US" sz="2600" dirty="0" smtClean="0"/>
              <a:t>The four stages are defined primarily by growth reflected in the life cycle</a:t>
            </a:r>
          </a:p>
          <a:p>
            <a:pPr marL="273050" indent="-273050"/>
            <a:r>
              <a:rPr lang="en-US" sz="2600" dirty="0" smtClean="0"/>
              <a:t>Introduction stage growth is slow. This stage is comprised of little experience, few customers, small scale of production resulting in high costs and low quality</a:t>
            </a:r>
          </a:p>
          <a:p>
            <a:pPr marL="273050" indent="-273050"/>
            <a:r>
              <a:rPr lang="en-US" sz="2600" dirty="0" smtClean="0"/>
              <a:t>In the growth stage results in more companies entering the market because of technical improvements, and increased efficiency</a:t>
            </a:r>
          </a:p>
          <a:p>
            <a:pPr marL="273050" indent="-273050"/>
            <a:r>
              <a:rPr lang="en-US" sz="2600" dirty="0" smtClean="0"/>
              <a:t>Maturity stage is where the market is fully saturated with companies, demand switches to replacement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p:txBody>
          <a:bodyPr wrap="square" lIns="91440" tIns="45720" rIns="91440" bIns="45720" numCol="1" anchor="b" anchorCtr="0" compatLnSpc="1">
            <a:prstTxWarp prst="textNoShape">
              <a:avLst/>
            </a:prstTxWarp>
          </a:bodyPr>
          <a:lstStyle/>
          <a:p>
            <a:r>
              <a:rPr lang="en-US" smtClean="0">
                <a:effectLst/>
              </a:rPr>
              <a:t>Demand Growth Cont. </a:t>
            </a:r>
          </a:p>
        </p:txBody>
      </p:sp>
      <p:sp>
        <p:nvSpPr>
          <p:cNvPr id="37891" name="Content Placeholder 2"/>
          <p:cNvSpPr>
            <a:spLocks noGrp="1"/>
          </p:cNvSpPr>
          <p:nvPr>
            <p:ph sz="quarter" idx="4294967295"/>
          </p:nvPr>
        </p:nvSpPr>
        <p:spPr>
          <a:xfrm>
            <a:off x="457200" y="1219200"/>
            <a:ext cx="8229600" cy="4525963"/>
          </a:xfrm>
        </p:spPr>
        <p:txBody>
          <a:bodyPr/>
          <a:lstStyle/>
          <a:p>
            <a:pPr marL="273050" indent="-273050"/>
            <a:r>
              <a:rPr lang="en-US" sz="2800" smtClean="0"/>
              <a:t>Finally in the decline stage companies are plagued by new industries producing technologically superior products</a:t>
            </a:r>
          </a:p>
        </p:txBody>
      </p:sp>
      <p:pic>
        <p:nvPicPr>
          <p:cNvPr id="37892" name="Picture 3" descr="images (4).jpg"/>
          <p:cNvPicPr>
            <a:picLocks noChangeAspect="1"/>
          </p:cNvPicPr>
          <p:nvPr/>
        </p:nvPicPr>
        <p:blipFill>
          <a:blip r:embed="rId2" cstate="print"/>
          <a:srcRect/>
          <a:stretch>
            <a:fillRect/>
          </a:stretch>
        </p:blipFill>
        <p:spPr bwMode="auto">
          <a:xfrm>
            <a:off x="1219200" y="3048000"/>
            <a:ext cx="6324600" cy="2438400"/>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p:txBody>
          <a:bodyPr wrap="square" lIns="91440" tIns="45720" rIns="91440" bIns="45720" numCol="1" anchor="b" anchorCtr="0" compatLnSpc="1">
            <a:prstTxWarp prst="textNoShape">
              <a:avLst/>
            </a:prstTxWarp>
            <a:normAutofit fontScale="90000"/>
          </a:bodyPr>
          <a:lstStyle/>
          <a:p>
            <a:r>
              <a:rPr lang="en-US" smtClean="0">
                <a:effectLst/>
              </a:rPr>
              <a:t>Production and Diffusion of Knowledge</a:t>
            </a:r>
          </a:p>
        </p:txBody>
      </p:sp>
      <p:sp>
        <p:nvSpPr>
          <p:cNvPr id="3" name="Content Placeholder 2"/>
          <p:cNvSpPr>
            <a:spLocks noGrp="1"/>
          </p:cNvSpPr>
          <p:nvPr>
            <p:ph sz="quarter" idx="4294967295"/>
          </p:nvPr>
        </p:nvSpPr>
        <p:spPr/>
        <p:txBody>
          <a:bodyPr>
            <a:normAutofit fontScale="92500"/>
          </a:bodyPr>
          <a:lstStyle/>
          <a:p>
            <a:pPr marL="273050" indent="-273050">
              <a:lnSpc>
                <a:spcPct val="90000"/>
              </a:lnSpc>
            </a:pPr>
            <a:r>
              <a:rPr lang="en-US" sz="2600" smtClean="0"/>
              <a:t>The flow of knowledge in emerging industries influences how quickly a industry may enter each respective stage</a:t>
            </a:r>
          </a:p>
          <a:p>
            <a:pPr marL="273050" indent="-273050">
              <a:lnSpc>
                <a:spcPct val="90000"/>
              </a:lnSpc>
            </a:pPr>
            <a:r>
              <a:rPr lang="en-US" sz="2600" smtClean="0"/>
              <a:t>As knowledge for an industry increases dominant designs and technical standards emerge</a:t>
            </a:r>
          </a:p>
          <a:p>
            <a:pPr marL="273050" indent="-273050">
              <a:lnSpc>
                <a:spcPct val="90000"/>
              </a:lnSpc>
            </a:pPr>
            <a:r>
              <a:rPr lang="en-US" sz="2600" smtClean="0"/>
              <a:t>Dominant designs refer to overall configuration of a product or system, while technical standards are specifications that interface with compatibility</a:t>
            </a:r>
          </a:p>
          <a:p>
            <a:pPr marL="273050" indent="-273050">
              <a:lnSpc>
                <a:spcPct val="90000"/>
              </a:lnSpc>
            </a:pPr>
            <a:r>
              <a:rPr lang="en-US" sz="2600" smtClean="0"/>
              <a:t>Technical standards especially emerge where network effects are present</a:t>
            </a:r>
          </a:p>
          <a:p>
            <a:pPr marL="273050" indent="-273050">
              <a:lnSpc>
                <a:spcPct val="90000"/>
              </a:lnSpc>
            </a:pPr>
            <a:r>
              <a:rPr lang="en-US" sz="2600" smtClean="0"/>
              <a:t>Customers choose same technology to avoid being stranded with non compatibility</a:t>
            </a:r>
            <a:r>
              <a:rPr lang="en-US" sz="2800" smtClean="0"/>
              <a:t>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79512" y="0"/>
            <a:ext cx="8229600" cy="1143000"/>
          </a:xfrm>
        </p:spPr>
        <p:txBody>
          <a:bodyPr wrap="square" lIns="91440" tIns="45720" rIns="91440" bIns="45720" numCol="1" anchor="b" anchorCtr="0" compatLnSpc="1">
            <a:prstTxWarp prst="textNoShape">
              <a:avLst/>
            </a:prstTxWarp>
          </a:bodyPr>
          <a:lstStyle/>
          <a:p>
            <a:r>
              <a:rPr lang="en-US" dirty="0" smtClean="0">
                <a:effectLst/>
              </a:rPr>
              <a:t>Product and Process Innovation</a:t>
            </a:r>
          </a:p>
        </p:txBody>
      </p:sp>
      <p:sp>
        <p:nvSpPr>
          <p:cNvPr id="39939" name="Content Placeholder 2"/>
          <p:cNvSpPr>
            <a:spLocks noGrp="1"/>
          </p:cNvSpPr>
          <p:nvPr>
            <p:ph sz="quarter" idx="4294967295"/>
          </p:nvPr>
        </p:nvSpPr>
        <p:spPr>
          <a:xfrm>
            <a:off x="395536" y="1124744"/>
            <a:ext cx="8229600" cy="4525962"/>
          </a:xfrm>
        </p:spPr>
        <p:txBody>
          <a:bodyPr/>
          <a:lstStyle/>
          <a:p>
            <a:pPr marL="273050" indent="-273050"/>
            <a:r>
              <a:rPr lang="en-US" sz="2600" dirty="0" smtClean="0"/>
              <a:t>Once a dominant design has been set in an industry this marks the switch from product innovation to process innovation that typically occurs during the growth stage</a:t>
            </a:r>
          </a:p>
          <a:p>
            <a:pPr marL="273050" indent="-273050"/>
            <a:r>
              <a:rPr lang="en-US" sz="2600" dirty="0" smtClean="0"/>
              <a:t>When a dominant design is set companies switch to incremental product innovation to avoid customers being stuck with wrong technology</a:t>
            </a:r>
          </a:p>
          <a:p>
            <a:pPr marL="273050" indent="-273050"/>
            <a:r>
              <a:rPr lang="en-US" sz="2600" dirty="0" smtClean="0"/>
              <a:t>Companies switch to manufacturing and focus on product reliability, leading to falling costs and greater availability resulting in more companies entering the market</a:t>
            </a:r>
            <a:endParaRPr lang="en-US" sz="2800" dirty="0" smtClean="0"/>
          </a:p>
          <a:p>
            <a:pPr marL="273050" indent="-273050"/>
            <a:endParaRPr lang="en-US" sz="2800"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79512" y="-171400"/>
            <a:ext cx="8229600" cy="1143000"/>
          </a:xfrm>
        </p:spPr>
        <p:txBody>
          <a:bodyPr wrap="square" lIns="91440" tIns="45720" rIns="91440" bIns="45720" numCol="1" anchor="b" anchorCtr="0" compatLnSpc="1">
            <a:prstTxWarp prst="textNoShape">
              <a:avLst/>
            </a:prstTxWarp>
            <a:normAutofit fontScale="90000"/>
          </a:bodyPr>
          <a:lstStyle/>
          <a:p>
            <a:r>
              <a:rPr lang="en-US" dirty="0" smtClean="0">
                <a:effectLst/>
              </a:rPr>
              <a:t>Differences in Industry Life Cycles</a:t>
            </a:r>
          </a:p>
        </p:txBody>
      </p:sp>
      <p:sp>
        <p:nvSpPr>
          <p:cNvPr id="40963" name="Content Placeholder 2"/>
          <p:cNvSpPr>
            <a:spLocks noGrp="1"/>
          </p:cNvSpPr>
          <p:nvPr>
            <p:ph sz="quarter" idx="4294967295"/>
          </p:nvPr>
        </p:nvSpPr>
        <p:spPr>
          <a:xfrm>
            <a:off x="395536" y="980728"/>
            <a:ext cx="8229600" cy="4525962"/>
          </a:xfrm>
        </p:spPr>
        <p:txBody>
          <a:bodyPr/>
          <a:lstStyle/>
          <a:p>
            <a:pPr marL="273050" indent="-273050"/>
            <a:r>
              <a:rPr lang="en-US" sz="2600" dirty="0" smtClean="0"/>
              <a:t>Industry life cycles are different for each industry</a:t>
            </a:r>
          </a:p>
          <a:p>
            <a:pPr marL="273050" indent="-273050"/>
            <a:r>
              <a:rPr lang="en-US" sz="2600" dirty="0" smtClean="0"/>
              <a:t>The railroad industry had it’s introduction in 1827, and it’s growth phase did not come until 1870’s and decline in 1950’s</a:t>
            </a:r>
          </a:p>
          <a:p>
            <a:pPr marL="273050" indent="-273050"/>
            <a:r>
              <a:rPr lang="en-US" sz="2600" dirty="0" smtClean="0"/>
              <a:t>US car industry was introduced in 1890, and it wasn’t until 1913-15 that it entered it’s growth stage</a:t>
            </a:r>
          </a:p>
          <a:p>
            <a:pPr marL="273050" indent="-273050"/>
            <a:r>
              <a:rPr lang="en-US" sz="2600" dirty="0" smtClean="0"/>
              <a:t>However online businesses experience much more rapid life cycles</a:t>
            </a:r>
          </a:p>
          <a:p>
            <a:pPr marL="273050" indent="-273050"/>
            <a:r>
              <a:rPr lang="en-US" sz="2600" dirty="0" smtClean="0"/>
              <a:t>Online gambling has gone from introduction to apparent maturity in just a few years</a:t>
            </a:r>
            <a:endParaRPr lang="en-US" sz="2800" dirty="0" smtClean="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Concourse</Template>
  <TotalTime>556</TotalTime>
  <Words>1716</Words>
  <Application>Microsoft Office PowerPoint</Application>
  <PresentationFormat>On-screen Show (4:3)</PresentationFormat>
  <Paragraphs>233</Paragraphs>
  <Slides>41</Slides>
  <Notes>2</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41</vt:i4>
      </vt:variant>
    </vt:vector>
  </HeadingPairs>
  <TitlesOfParts>
    <vt:vector size="50" baseType="lpstr">
      <vt:lpstr>ＭＳ Ｐゴシック</vt:lpstr>
      <vt:lpstr>Arial</vt:lpstr>
      <vt:lpstr>Calibri</vt:lpstr>
      <vt:lpstr>Courier New</vt:lpstr>
      <vt:lpstr>Lucida Sans Unicode</vt:lpstr>
      <vt:lpstr>Verdana</vt:lpstr>
      <vt:lpstr>Wingdings 2</vt:lpstr>
      <vt:lpstr>Wingdings 3</vt:lpstr>
      <vt:lpstr>Concourse</vt:lpstr>
      <vt:lpstr>Business Strategies in Different Industry and Sectoral Contexts</vt:lpstr>
      <vt:lpstr>Introduction</vt:lpstr>
      <vt:lpstr>Evolution of Personal Computers</vt:lpstr>
      <vt:lpstr>Industry Life Cycle</vt:lpstr>
      <vt:lpstr>Demand Growth</vt:lpstr>
      <vt:lpstr>Demand Growth Cont. </vt:lpstr>
      <vt:lpstr>Production and Diffusion of Knowledge</vt:lpstr>
      <vt:lpstr>Product and Process Innovation</vt:lpstr>
      <vt:lpstr>Differences in Industry Life Cycles</vt:lpstr>
      <vt:lpstr>Differences in Industry Life Cycles</vt:lpstr>
      <vt:lpstr>Strategy at Different Stages of the Life Cycle</vt:lpstr>
      <vt:lpstr>The Introduction Phase</vt:lpstr>
      <vt:lpstr>The Introduction Phase</vt:lpstr>
      <vt:lpstr>The Growth Phase</vt:lpstr>
      <vt:lpstr>The Maturity Phase</vt:lpstr>
      <vt:lpstr>The Maturity Phase Contd.</vt:lpstr>
      <vt:lpstr>The Decline Phase</vt:lpstr>
      <vt:lpstr>Key Success Factors and Strategy</vt:lpstr>
      <vt:lpstr>Key Success Factors and Strategy</vt:lpstr>
      <vt:lpstr>Key Success Factors and Strategy</vt:lpstr>
      <vt:lpstr>Key Success Factors and Strategy</vt:lpstr>
      <vt:lpstr>Strategy in public-sector</vt:lpstr>
      <vt:lpstr>Strategy in the not for profit sector</vt:lpstr>
      <vt:lpstr>Key Differences in public and private organizations</vt:lpstr>
      <vt:lpstr>Continued</vt:lpstr>
      <vt:lpstr>Differences that impact not-for-profit strategies</vt:lpstr>
      <vt:lpstr>Stakeholder Analysis</vt:lpstr>
      <vt:lpstr>Stakeholder Analysis</vt:lpstr>
      <vt:lpstr>Stakeholder Analysis</vt:lpstr>
      <vt:lpstr>Stakeholder Analysis</vt:lpstr>
      <vt:lpstr>Stakeholder Analysis</vt:lpstr>
      <vt:lpstr>Stakeholder Analysis</vt:lpstr>
      <vt:lpstr>Stakeholder Analysis</vt:lpstr>
      <vt:lpstr>Stakeholder Analysis</vt:lpstr>
      <vt:lpstr>Scenarios</vt:lpstr>
      <vt:lpstr>Scenario Analysis</vt:lpstr>
      <vt:lpstr>Scenarios Planning</vt:lpstr>
      <vt:lpstr>Scenarios Planning (cont.)</vt:lpstr>
      <vt:lpstr>Scenarios Planning (cont.)</vt:lpstr>
      <vt:lpstr>Final Steps in Planning</vt:lpstr>
      <vt:lpstr>Book Example &amp; Nike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Blue Ocean Chapter 2: Analytical Tools and Frameworks</dc:title>
  <dc:creator>Chris</dc:creator>
  <cp:lastModifiedBy>Lafont, Matthew</cp:lastModifiedBy>
  <cp:revision>124</cp:revision>
  <dcterms:created xsi:type="dcterms:W3CDTF">2014-09-24T22:31:59Z</dcterms:created>
  <dcterms:modified xsi:type="dcterms:W3CDTF">2014-10-30T21:40:36Z</dcterms:modified>
</cp:coreProperties>
</file>