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60" r:id="rId34"/>
    <p:sldId id="293" r:id="rId35"/>
    <p:sldId id="294" r:id="rId36"/>
    <p:sldId id="295" r:id="rId37"/>
    <p:sldId id="296" r:id="rId38"/>
    <p:sldId id="297" r:id="rId39"/>
    <p:sldId id="298" r:id="rId40"/>
    <p:sldId id="278" r:id="rId41"/>
    <p:sldId id="279" r:id="rId42"/>
    <p:sldId id="280" r:id="rId4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44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fld id="{4BE48BA2-2FBB-46FE-B7B0-AA32B6F77CF9}" type="datetimeFigureOut">
              <a:rPr lang="en-US"/>
              <a:pPr>
                <a:defRPr/>
              </a:pPr>
              <a:t>11/6/2014</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9C7FD5CA-2A29-4439-9C8D-77B4B0BAAD7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1CF8B56-0F93-418B-AAA7-0A3FB776B79D}" type="datetimeFigureOut">
              <a:rPr lang="en-US"/>
              <a:pPr>
                <a:defRPr/>
              </a:pPr>
              <a:t>11/6/2014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F9883BA-FBFC-4BA0-9590-E0696707189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99D8EC9-3AB7-4F93-83EA-6566200CFB67}" type="datetimeFigureOut">
              <a:rPr lang="en-US"/>
              <a:pPr>
                <a:defRPr/>
              </a:pPr>
              <a:t>11/6/2014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E828CBD-646C-4468-8FF4-ACAC312640F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162D1E9D-E7AD-4CFA-838E-1609C5F39F76}" type="datetimeFigureOut">
              <a:rPr lang="en-US"/>
              <a:pPr>
                <a:defRPr/>
              </a:pPr>
              <a:t>11/6/2014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2B2C3AA-1B00-4BF9-9A3B-487A58D3224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DF677237-BD92-4B34-A593-52F1AF2AEDDC}" type="datetimeFigureOut">
              <a:rPr lang="en-US"/>
              <a:pPr>
                <a:defRPr/>
              </a:pPr>
              <a:t>11/6/2014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01465E3-7241-455E-B07D-6313A625EE3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fld id="{26214C0E-9F59-4677-A6BD-7B57A04EDCD5}" type="datetimeFigureOut">
              <a:rPr lang="en-US"/>
              <a:pPr>
                <a:defRPr/>
              </a:pPr>
              <a:t>11/6/2014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0E1103C-528C-420E-834A-4235470F9A7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C83ADDF0-5DFC-42FA-850B-5130FED30174}" type="datetimeFigureOut">
              <a:rPr lang="en-US"/>
              <a:pPr>
                <a:defRPr/>
              </a:pPr>
              <a:t>11/6/2014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CA286091-28FD-4625-8052-F08075C7E20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ED9A363C-5D8D-4D64-857C-27249585264E}" type="datetimeFigureOut">
              <a:rPr lang="en-US"/>
              <a:pPr>
                <a:defRPr/>
              </a:pPr>
              <a:t>11/6/2014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FFEB4A0-BC2D-42EE-B88E-CD6CA64C361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622D954-3CB4-43AD-B8C1-AF9D8C4E43E7}" type="datetimeFigureOut">
              <a:rPr lang="en-US"/>
              <a:pPr>
                <a:defRPr/>
              </a:pPr>
              <a:t>11/6/2014</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D4463190-1721-4DF2-A42D-DB286A56032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439F6A51-8F70-47DF-9E7C-62BF88C24CA3}" type="datetimeFigureOut">
              <a:rPr lang="en-US"/>
              <a:pPr>
                <a:defRPr/>
              </a:pPr>
              <a:t>11/6/2014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52835E1-F8FC-4B91-A7CA-B1CC3DCC80D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lstStyle>
          <a:p>
            <a:pPr>
              <a:defRPr/>
            </a:pPr>
            <a:fld id="{1D1B8108-C36A-4A99-851F-2D410FB923BB}" type="datetimeFigureOut">
              <a:rPr lang="en-US"/>
              <a:pPr>
                <a:defRPr/>
              </a:pPr>
              <a:t>11/6/2014</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lstStyle>
          <a:p>
            <a:pPr>
              <a:defRPr/>
            </a:pPr>
            <a:fld id="{FBC127E8-52CF-41A9-8FD7-04C70A37BD7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ea typeface="+mn-ea"/>
                <a:cs typeface="+mn-cs"/>
              </a:defRPr>
            </a:lvl1pPr>
          </a:lstStyle>
          <a:p>
            <a:pPr>
              <a:defRPr/>
            </a:pPr>
            <a:fld id="{3D43C2BD-C650-40CA-BE8C-D1DEA6061343}" type="datetimeFigureOut">
              <a:rPr lang="en-US"/>
              <a:pPr>
                <a:defRPr/>
              </a:pPr>
              <a:t>11/6/2014</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ea typeface="+mn-ea"/>
                <a:cs typeface="+mn-cs"/>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ea typeface="+mn-ea"/>
                <a:cs typeface="+mn-cs"/>
              </a:defRPr>
            </a:lvl1pPr>
          </a:lstStyle>
          <a:p>
            <a:pPr>
              <a:defRPr/>
            </a:pPr>
            <a:fld id="{AEA5AFCB-A040-452F-A3EE-498A8E2BF1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4" r:id="rId4"/>
    <p:sldLayoutId id="2147483675" r:id="rId5"/>
    <p:sldLayoutId id="2147483676" r:id="rId6"/>
    <p:sldLayoutId id="2147483670" r:id="rId7"/>
    <p:sldLayoutId id="2147483677" r:id="rId8"/>
    <p:sldLayoutId id="2147483678" r:id="rId9"/>
    <p:sldLayoutId id="2147483669" r:id="rId10"/>
    <p:sldLayoutId id="2147483668"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pitchFamily="-72" charset="-128"/>
          <a:cs typeface="ＭＳ Ｐゴシック" pitchFamily="-72" charset="-128"/>
        </a:defRPr>
      </a:lvl1pPr>
      <a:lvl2pPr algn="l" rtl="0" eaLnBrk="0" fontAlgn="base" hangingPunct="0">
        <a:spcBef>
          <a:spcPct val="0"/>
        </a:spcBef>
        <a:spcAft>
          <a:spcPct val="0"/>
        </a:spcAft>
        <a:defRPr sz="4100" b="1">
          <a:solidFill>
            <a:schemeClr val="tx2"/>
          </a:solidFill>
          <a:latin typeface="Lucida Sans Unicode" charset="0"/>
          <a:ea typeface="ＭＳ Ｐゴシック" pitchFamily="-72" charset="-128"/>
          <a:cs typeface="ＭＳ Ｐゴシック" pitchFamily="-72" charset="-128"/>
        </a:defRPr>
      </a:lvl2pPr>
      <a:lvl3pPr algn="l" rtl="0" eaLnBrk="0" fontAlgn="base" hangingPunct="0">
        <a:spcBef>
          <a:spcPct val="0"/>
        </a:spcBef>
        <a:spcAft>
          <a:spcPct val="0"/>
        </a:spcAft>
        <a:defRPr sz="4100" b="1">
          <a:solidFill>
            <a:schemeClr val="tx2"/>
          </a:solidFill>
          <a:latin typeface="Lucida Sans Unicode" charset="0"/>
          <a:ea typeface="ＭＳ Ｐゴシック" pitchFamily="-72" charset="-128"/>
          <a:cs typeface="ＭＳ Ｐゴシック" pitchFamily="-72" charset="-128"/>
        </a:defRPr>
      </a:lvl3pPr>
      <a:lvl4pPr algn="l" rtl="0" eaLnBrk="0" fontAlgn="base" hangingPunct="0">
        <a:spcBef>
          <a:spcPct val="0"/>
        </a:spcBef>
        <a:spcAft>
          <a:spcPct val="0"/>
        </a:spcAft>
        <a:defRPr sz="4100" b="1">
          <a:solidFill>
            <a:schemeClr val="tx2"/>
          </a:solidFill>
          <a:latin typeface="Lucida Sans Unicode" charset="0"/>
          <a:ea typeface="ＭＳ Ｐゴシック" pitchFamily="-72" charset="-128"/>
          <a:cs typeface="ＭＳ Ｐゴシック" pitchFamily="-72" charset="-128"/>
        </a:defRPr>
      </a:lvl4pPr>
      <a:lvl5pPr algn="l" rtl="0" eaLnBrk="0" fontAlgn="base" hangingPunct="0">
        <a:spcBef>
          <a:spcPct val="0"/>
        </a:spcBef>
        <a:spcAft>
          <a:spcPct val="0"/>
        </a:spcAft>
        <a:defRPr sz="4100" b="1">
          <a:solidFill>
            <a:schemeClr val="tx2"/>
          </a:solidFill>
          <a:latin typeface="Lucida Sans Unicode" charset="0"/>
          <a:ea typeface="ＭＳ Ｐゴシック" pitchFamily="-72" charset="-128"/>
          <a:cs typeface="ＭＳ Ｐゴシック" pitchFamily="-72" charset="-128"/>
        </a:defRPr>
      </a:lvl5pPr>
      <a:lvl6pPr marL="457200" algn="l" rtl="0" fontAlgn="base">
        <a:spcBef>
          <a:spcPct val="0"/>
        </a:spcBef>
        <a:spcAft>
          <a:spcPct val="0"/>
        </a:spcAft>
        <a:defRPr sz="4100" b="1">
          <a:solidFill>
            <a:schemeClr val="tx2"/>
          </a:solidFill>
          <a:latin typeface="Lucida Sans Unicode" charset="0"/>
          <a:ea typeface="ＭＳ Ｐゴシック" pitchFamily="-72" charset="-128"/>
          <a:cs typeface="ＭＳ Ｐゴシック" pitchFamily="-72" charset="-128"/>
        </a:defRPr>
      </a:lvl6pPr>
      <a:lvl7pPr marL="914400" algn="l" rtl="0" fontAlgn="base">
        <a:spcBef>
          <a:spcPct val="0"/>
        </a:spcBef>
        <a:spcAft>
          <a:spcPct val="0"/>
        </a:spcAft>
        <a:defRPr sz="4100" b="1">
          <a:solidFill>
            <a:schemeClr val="tx2"/>
          </a:solidFill>
          <a:latin typeface="Lucida Sans Unicode" charset="0"/>
          <a:ea typeface="ＭＳ Ｐゴシック" pitchFamily="-72" charset="-128"/>
          <a:cs typeface="ＭＳ Ｐゴシック" pitchFamily="-72" charset="-128"/>
        </a:defRPr>
      </a:lvl7pPr>
      <a:lvl8pPr marL="1371600" algn="l" rtl="0" fontAlgn="base">
        <a:spcBef>
          <a:spcPct val="0"/>
        </a:spcBef>
        <a:spcAft>
          <a:spcPct val="0"/>
        </a:spcAft>
        <a:defRPr sz="4100" b="1">
          <a:solidFill>
            <a:schemeClr val="tx2"/>
          </a:solidFill>
          <a:latin typeface="Lucida Sans Unicode" charset="0"/>
          <a:ea typeface="ＭＳ Ｐゴシック" pitchFamily="-72" charset="-128"/>
          <a:cs typeface="ＭＳ Ｐゴシック" pitchFamily="-72" charset="-128"/>
        </a:defRPr>
      </a:lvl8pPr>
      <a:lvl9pPr marL="1828800" algn="l" rtl="0" fontAlgn="base">
        <a:spcBef>
          <a:spcPct val="0"/>
        </a:spcBef>
        <a:spcAft>
          <a:spcPct val="0"/>
        </a:spcAft>
        <a:defRPr sz="4100" b="1">
          <a:solidFill>
            <a:schemeClr val="tx2"/>
          </a:solidFill>
          <a:latin typeface="Lucida Sans Unicode" charset="0"/>
          <a:ea typeface="ＭＳ Ｐゴシック" pitchFamily="-72" charset="-128"/>
          <a:cs typeface="ＭＳ Ｐゴシック" pitchFamily="-72" charset="-128"/>
        </a:defRPr>
      </a:lvl9pPr>
    </p:titleStyle>
    <p:bodyStyle>
      <a:lvl1pPr marL="365125" indent="-255588" algn="l" rtl="0" eaLnBrk="0" fontAlgn="base" hangingPunct="0">
        <a:spcBef>
          <a:spcPts val="400"/>
        </a:spcBef>
        <a:spcAft>
          <a:spcPct val="0"/>
        </a:spcAft>
        <a:buClr>
          <a:schemeClr val="accent1"/>
        </a:buClr>
        <a:buSzPct val="68000"/>
        <a:buFont typeface="Wingdings 3" pitchFamily="-72" charset="2"/>
        <a:buChar char=""/>
        <a:defRPr sz="2700" kern="1200">
          <a:solidFill>
            <a:schemeClr val="tx1"/>
          </a:solidFill>
          <a:latin typeface="+mn-lt"/>
          <a:ea typeface="ＭＳ Ｐゴシック" pitchFamily="-72" charset="-128"/>
          <a:cs typeface="ＭＳ Ｐゴシック" pitchFamily="-72" charset="-128"/>
        </a:defRPr>
      </a:lvl1pPr>
      <a:lvl2pPr marL="620713" indent="-228600" algn="l" rtl="0" eaLnBrk="0" fontAlgn="base" hangingPunct="0">
        <a:spcBef>
          <a:spcPts val="325"/>
        </a:spcBef>
        <a:spcAft>
          <a:spcPct val="0"/>
        </a:spcAft>
        <a:buClr>
          <a:schemeClr val="accent1"/>
        </a:buClr>
        <a:buFont typeface="Verdana" pitchFamily="-72" charset="0"/>
        <a:buChar char="◦"/>
        <a:defRPr sz="2300" kern="1200">
          <a:solidFill>
            <a:schemeClr val="tx1"/>
          </a:solidFill>
          <a:latin typeface="+mn-lt"/>
          <a:ea typeface="ＭＳ Ｐゴシック" pitchFamily="-72"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72" charset="2"/>
        <a:buChar char=""/>
        <a:defRPr sz="2100" kern="1200">
          <a:solidFill>
            <a:schemeClr val="tx1"/>
          </a:solidFill>
          <a:latin typeface="+mn-lt"/>
          <a:ea typeface="ＭＳ Ｐゴシック" pitchFamily="-72" charset="-128"/>
          <a:cs typeface="+mn-cs"/>
        </a:defRPr>
      </a:lvl3pPr>
      <a:lvl4pPr marL="1143000" indent="-228600" algn="l" rtl="0" eaLnBrk="0" fontAlgn="base" hangingPunct="0">
        <a:spcBef>
          <a:spcPts val="350"/>
        </a:spcBef>
        <a:spcAft>
          <a:spcPct val="0"/>
        </a:spcAft>
        <a:buClr>
          <a:schemeClr val="accent2"/>
        </a:buClr>
        <a:buFont typeface="Wingdings 2" pitchFamily="-72" charset="2"/>
        <a:buChar char=""/>
        <a:defRPr sz="1900" kern="1200">
          <a:solidFill>
            <a:schemeClr val="tx1"/>
          </a:solidFill>
          <a:latin typeface="+mn-lt"/>
          <a:ea typeface="ＭＳ Ｐゴシック" pitchFamily="-72" charset="-128"/>
          <a:cs typeface="+mn-cs"/>
        </a:defRPr>
      </a:lvl4pPr>
      <a:lvl5pPr marL="1371600" indent="-228600" algn="l" rtl="0" eaLnBrk="0" fontAlgn="base" hangingPunct="0">
        <a:spcBef>
          <a:spcPts val="350"/>
        </a:spcBef>
        <a:spcAft>
          <a:spcPct val="0"/>
        </a:spcAft>
        <a:buClr>
          <a:schemeClr val="accent2"/>
        </a:buClr>
        <a:buFont typeface="Wingdings 2" pitchFamily="-72" charset="2"/>
        <a:buChar char=""/>
        <a:defRPr kern="1200">
          <a:solidFill>
            <a:schemeClr val="tx1"/>
          </a:solidFill>
          <a:latin typeface="+mn-lt"/>
          <a:ea typeface="ＭＳ Ｐゴシック" pitchFamily="-72"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fontAlgn="auto" hangingPunct="1">
              <a:spcAft>
                <a:spcPts val="0"/>
              </a:spcAft>
              <a:defRPr/>
            </a:pPr>
            <a:r>
              <a:rPr lang="en-US" dirty="0" smtClean="0">
                <a:ea typeface="+mj-ea"/>
                <a:cs typeface="+mj-cs"/>
              </a:rPr>
              <a:t>Technology-Based industries and the management of innovation</a:t>
            </a:r>
            <a:endParaRPr lang="en-US" dirty="0">
              <a:ea typeface="+mj-ea"/>
              <a:cs typeface="+mj-cs"/>
            </a:endParaRPr>
          </a:p>
        </p:txBody>
      </p:sp>
      <p:sp>
        <p:nvSpPr>
          <p:cNvPr id="13314" name="Subtitle 2"/>
          <p:cNvSpPr>
            <a:spLocks noGrp="1"/>
          </p:cNvSpPr>
          <p:nvPr>
            <p:ph type="subTitle" idx="1"/>
          </p:nvPr>
        </p:nvSpPr>
        <p:spPr>
          <a:xfrm>
            <a:off x="685800" y="3611563"/>
            <a:ext cx="7772400" cy="1200150"/>
          </a:xfrm>
        </p:spPr>
        <p:txBody>
          <a:bodyPr/>
          <a:lstStyle/>
          <a:p>
            <a:pPr marR="0" eaLnBrk="1" hangingPunct="1">
              <a:lnSpc>
                <a:spcPct val="90000"/>
              </a:lnSpc>
            </a:pPr>
            <a:r>
              <a:rPr lang="en-US" sz="2500" smtClean="0"/>
              <a:t>Team 2: Chris Rogers, Christine Everett, Jeremiah Contreras, Valerie Villarreal, Tara Visker, and Cynthia Lopez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smtClean="0">
                <a:effectLst/>
              </a:rPr>
              <a:t>Property Rights in Innovation</a:t>
            </a:r>
          </a:p>
        </p:txBody>
      </p:sp>
      <p:sp>
        <p:nvSpPr>
          <p:cNvPr id="22530" name="Content Placeholder 2"/>
          <p:cNvSpPr>
            <a:spLocks noGrp="1"/>
          </p:cNvSpPr>
          <p:nvPr>
            <p:ph idx="4294967295"/>
          </p:nvPr>
        </p:nvSpPr>
        <p:spPr/>
        <p:txBody>
          <a:bodyPr/>
          <a:lstStyle/>
          <a:p>
            <a:pPr marL="342900" indent="-342900" eaLnBrk="1" hangingPunct="1"/>
            <a:r>
              <a:rPr lang="en-US" smtClean="0"/>
              <a:t>Intellectual property:</a:t>
            </a:r>
          </a:p>
          <a:p>
            <a:pPr marL="742950" lvl="1" indent="-285750" eaLnBrk="1" hangingPunct="1"/>
            <a:r>
              <a:rPr lang="en-US" smtClean="0"/>
              <a:t>Patents</a:t>
            </a:r>
          </a:p>
          <a:p>
            <a:pPr marL="742950" lvl="1" indent="-285750" eaLnBrk="1" hangingPunct="1"/>
            <a:r>
              <a:rPr lang="en-US" smtClean="0"/>
              <a:t>Copyrights</a:t>
            </a:r>
          </a:p>
          <a:p>
            <a:pPr marL="742950" lvl="1" indent="-285750" eaLnBrk="1" hangingPunct="1"/>
            <a:r>
              <a:rPr lang="en-US" smtClean="0"/>
              <a:t>Trademarks</a:t>
            </a:r>
          </a:p>
          <a:p>
            <a:pPr marL="742950" lvl="1" indent="-285750" eaLnBrk="1" hangingPunct="1"/>
            <a:r>
              <a:rPr lang="en-US" smtClean="0"/>
              <a:t>Trade secrets</a:t>
            </a:r>
          </a:p>
          <a:p>
            <a:pPr marL="342900" indent="-342900" eaLnBrk="1" hangingPunct="1"/>
            <a:r>
              <a:rPr lang="en-US" smtClean="0"/>
              <a:t>Business method patents have generated considerable controversy.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smtClean="0">
                <a:effectLst/>
              </a:rPr>
              <a:t>Complexity of  Technology</a:t>
            </a:r>
          </a:p>
        </p:txBody>
      </p:sp>
      <p:sp>
        <p:nvSpPr>
          <p:cNvPr id="23554" name="Content Placeholder 2"/>
          <p:cNvSpPr>
            <a:spLocks noGrp="1"/>
          </p:cNvSpPr>
          <p:nvPr>
            <p:ph idx="4294967295"/>
          </p:nvPr>
        </p:nvSpPr>
        <p:spPr/>
        <p:txBody>
          <a:bodyPr/>
          <a:lstStyle/>
          <a:p>
            <a:pPr marL="342900" indent="-342900" eaLnBrk="1" hangingPunct="1"/>
            <a:r>
              <a:rPr lang="en-US" u="sng" smtClean="0"/>
              <a:t>Codifiable knowledge</a:t>
            </a:r>
            <a:r>
              <a:rPr lang="en-US" smtClean="0"/>
              <a:t>:</a:t>
            </a:r>
          </a:p>
          <a:p>
            <a:pPr marL="742950" lvl="1" indent="-285750" eaLnBrk="1" hangingPunct="1"/>
            <a:r>
              <a:rPr lang="en-US" smtClean="0"/>
              <a:t>Can be written down</a:t>
            </a:r>
          </a:p>
          <a:p>
            <a:pPr marL="742950" lvl="1" indent="-285750" eaLnBrk="1" hangingPunct="1"/>
            <a:r>
              <a:rPr lang="en-US" smtClean="0"/>
              <a:t>Need strong patents and copyrights</a:t>
            </a:r>
          </a:p>
          <a:p>
            <a:pPr marL="742950" lvl="1" indent="-285750" eaLnBrk="1" hangingPunct="1"/>
            <a:endParaRPr lang="en-US" smtClean="0"/>
          </a:p>
          <a:p>
            <a:pPr marL="342900" indent="-342900" eaLnBrk="1" hangingPunct="1"/>
            <a:r>
              <a:rPr lang="en-US" smtClean="0"/>
              <a:t>Second key factor is complexity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smtClean="0">
                <a:effectLst/>
              </a:rPr>
              <a:t>Lead-Time</a:t>
            </a:r>
          </a:p>
        </p:txBody>
      </p:sp>
      <p:sp>
        <p:nvSpPr>
          <p:cNvPr id="24578" name="Content Placeholder 2"/>
          <p:cNvSpPr>
            <a:spLocks noGrp="1"/>
          </p:cNvSpPr>
          <p:nvPr>
            <p:ph idx="4294967295"/>
          </p:nvPr>
        </p:nvSpPr>
        <p:spPr/>
        <p:txBody>
          <a:bodyPr/>
          <a:lstStyle/>
          <a:p>
            <a:pPr marL="342900" indent="-342900" eaLnBrk="1" hangingPunct="1"/>
            <a:r>
              <a:rPr lang="en-US" smtClean="0"/>
              <a:t>This is the time it will take followers to catch up.</a:t>
            </a:r>
          </a:p>
          <a:p>
            <a:pPr marL="342900" indent="-342900" eaLnBrk="1" hangingPunct="1"/>
            <a:r>
              <a:rPr lang="en-US" smtClean="0"/>
              <a:t>Examples:</a:t>
            </a:r>
          </a:p>
          <a:p>
            <a:pPr marL="742950" lvl="1" indent="-285750" eaLnBrk="1" hangingPunct="1"/>
            <a:r>
              <a:rPr lang="en-US" smtClean="0"/>
              <a:t>Microsoft, Intel and Cisco Systems</a:t>
            </a:r>
          </a:p>
          <a:p>
            <a:pPr marL="342900" indent="-342900" eaLnBrk="1" hangingPunct="1"/>
            <a:r>
              <a:rPr lang="en-US" smtClean="0"/>
              <a:t>Lead time allows a firm to move down its learning curve ahead of followers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smtClean="0">
                <a:effectLst/>
              </a:rPr>
              <a:t>Complimentary Resources</a:t>
            </a:r>
          </a:p>
        </p:txBody>
      </p:sp>
      <p:sp>
        <p:nvSpPr>
          <p:cNvPr id="25602" name="Content Placeholder 2"/>
          <p:cNvSpPr>
            <a:spLocks noGrp="1"/>
          </p:cNvSpPr>
          <p:nvPr>
            <p:ph idx="4294967295"/>
          </p:nvPr>
        </p:nvSpPr>
        <p:spPr/>
        <p:txBody>
          <a:bodyPr/>
          <a:lstStyle/>
          <a:p>
            <a:pPr marL="342900" indent="-342900" eaLnBrk="1" hangingPunct="1"/>
            <a:r>
              <a:rPr lang="en-US" smtClean="0"/>
              <a:t>Bringing new products and processes to market requires not just invention, it also requires the diverse resources and capabilities needed to finance, produce, and market innovation.</a:t>
            </a:r>
          </a:p>
          <a:p>
            <a:pPr marL="342900" indent="-342900" eaLnBrk="1" hangingPunct="1"/>
            <a:r>
              <a:rPr lang="en-US" smtClean="0"/>
              <a:t>They can be specialized or unspecialized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smtClean="0">
                <a:effectLst/>
              </a:rPr>
              <a:t>Strategies to Exploit Innovation</a:t>
            </a:r>
          </a:p>
        </p:txBody>
      </p:sp>
      <p:sp>
        <p:nvSpPr>
          <p:cNvPr id="26626" name="Content Placeholder 2"/>
          <p:cNvSpPr>
            <a:spLocks noGrp="1"/>
          </p:cNvSpPr>
          <p:nvPr>
            <p:ph idx="4294967295"/>
          </p:nvPr>
        </p:nvSpPr>
        <p:spPr/>
        <p:txBody>
          <a:bodyPr/>
          <a:lstStyle/>
          <a:p>
            <a:pPr marL="342900" indent="-342900" eaLnBrk="1" hangingPunct="1"/>
            <a:r>
              <a:rPr lang="en-US" smtClean="0"/>
              <a:t>How and when should we enter the market?</a:t>
            </a:r>
          </a:p>
          <a:p>
            <a:pPr marL="342900" indent="-342900" eaLnBrk="1" hangingPunct="1"/>
            <a:endParaRPr lang="en-US" smtClean="0"/>
          </a:p>
          <a:p>
            <a:pPr marL="342900" indent="-342900" eaLnBrk="1" hangingPunct="1">
              <a:buFont typeface="Wingdings 3" pitchFamily="-72" charset="2"/>
              <a:buNone/>
            </a:pPr>
            <a:endParaRPr lang="en-US" smtClean="0"/>
          </a:p>
          <a:p>
            <a:pPr marL="342900" indent="-342900" eaLnBrk="1" hangingPunct="1">
              <a:buFont typeface="Wingdings 3" pitchFamily="-72" charset="2"/>
              <a:buNone/>
            </a:pPr>
            <a:r>
              <a:rPr lang="en-US" smtClean="0"/>
              <a:t>	</a:t>
            </a:r>
          </a:p>
          <a:p>
            <a:pPr marL="342900" indent="-342900" eaLnBrk="1" hangingPunct="1"/>
            <a:r>
              <a:rPr lang="en-US" smtClean="0"/>
              <a:t>Depends on what products we offer</a:t>
            </a:r>
          </a:p>
          <a:p>
            <a:pPr marL="342900" indent="-342900" eaLnBrk="1" hangingPunct="1"/>
            <a:endParaRPr lang="en-US" smtClean="0"/>
          </a:p>
        </p:txBody>
      </p:sp>
      <p:pic>
        <p:nvPicPr>
          <p:cNvPr id="26627" name="Picture 3" descr="fische.jpg"/>
          <p:cNvPicPr>
            <a:picLocks noChangeAspect="1"/>
          </p:cNvPicPr>
          <p:nvPr/>
        </p:nvPicPr>
        <p:blipFill>
          <a:blip r:embed="rId2"/>
          <a:srcRect/>
          <a:stretch>
            <a:fillRect/>
          </a:stretch>
        </p:blipFill>
        <p:spPr bwMode="auto">
          <a:xfrm>
            <a:off x="1524000" y="2133600"/>
            <a:ext cx="6096000" cy="1365250"/>
          </a:xfrm>
          <a:prstGeom prst="rect">
            <a:avLst/>
          </a:prstGeom>
          <a:noFill/>
          <a:ln w="9525">
            <a:noFill/>
            <a:miter lim="800000"/>
            <a:headEnd/>
            <a:tailEnd/>
          </a:ln>
        </p:spPr>
      </p:pic>
      <p:pic>
        <p:nvPicPr>
          <p:cNvPr id="26628" name="Picture 4" descr="nike.jpg.png"/>
          <p:cNvPicPr>
            <a:picLocks noChangeAspect="1"/>
          </p:cNvPicPr>
          <p:nvPr/>
        </p:nvPicPr>
        <p:blipFill>
          <a:blip r:embed="rId3"/>
          <a:srcRect/>
          <a:stretch>
            <a:fillRect/>
          </a:stretch>
        </p:blipFill>
        <p:spPr bwMode="auto">
          <a:xfrm>
            <a:off x="1905000" y="4551363"/>
            <a:ext cx="5334000" cy="209391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smtClean="0">
                <a:effectLst/>
              </a:rPr>
              <a:t>Alternative Strategies </a:t>
            </a:r>
          </a:p>
        </p:txBody>
      </p:sp>
      <p:sp>
        <p:nvSpPr>
          <p:cNvPr id="27650" name="Content Placeholder 2"/>
          <p:cNvSpPr>
            <a:spLocks noGrp="1"/>
          </p:cNvSpPr>
          <p:nvPr>
            <p:ph idx="4294967295"/>
          </p:nvPr>
        </p:nvSpPr>
        <p:spPr/>
        <p:txBody>
          <a:bodyPr/>
          <a:lstStyle/>
          <a:p>
            <a:pPr marL="342900" indent="-342900" eaLnBrk="1" hangingPunct="1"/>
            <a:r>
              <a:rPr lang="en-US" smtClean="0"/>
              <a:t>Licensing</a:t>
            </a:r>
          </a:p>
          <a:p>
            <a:pPr marL="742950" lvl="1" indent="-285750" eaLnBrk="1" hangingPunct="1"/>
            <a:r>
              <a:rPr lang="en-US" smtClean="0"/>
              <a:t>Texas Tech licensed products</a:t>
            </a:r>
          </a:p>
          <a:p>
            <a:pPr marL="342900" indent="-342900" eaLnBrk="1" hangingPunct="1"/>
            <a:endParaRPr lang="en-US" smtClean="0"/>
          </a:p>
          <a:p>
            <a:pPr marL="342900" indent="-342900" eaLnBrk="1" hangingPunct="1"/>
            <a:endParaRPr lang="en-US" smtClean="0"/>
          </a:p>
          <a:p>
            <a:pPr marL="342900" indent="-342900" eaLnBrk="1" hangingPunct="1"/>
            <a:r>
              <a:rPr lang="en-US" smtClean="0"/>
              <a:t>Outsourcing Certain Function</a:t>
            </a:r>
          </a:p>
          <a:p>
            <a:pPr marL="742950" lvl="1" indent="-285750" eaLnBrk="1" hangingPunct="1"/>
            <a:r>
              <a:rPr lang="en-US" smtClean="0"/>
              <a:t>Microsoft Xbox</a:t>
            </a:r>
          </a:p>
        </p:txBody>
      </p:sp>
      <p:pic>
        <p:nvPicPr>
          <p:cNvPr id="27651" name="Picture 3" descr="thumb.aspx.jpg"/>
          <p:cNvPicPr>
            <a:picLocks noChangeAspect="1"/>
          </p:cNvPicPr>
          <p:nvPr/>
        </p:nvPicPr>
        <p:blipFill>
          <a:blip r:embed="rId2"/>
          <a:srcRect/>
          <a:stretch>
            <a:fillRect/>
          </a:stretch>
        </p:blipFill>
        <p:spPr bwMode="auto">
          <a:xfrm>
            <a:off x="5638800" y="1447800"/>
            <a:ext cx="2667000" cy="2667000"/>
          </a:xfrm>
          <a:prstGeom prst="rect">
            <a:avLst/>
          </a:prstGeom>
          <a:noFill/>
          <a:ln w="9525">
            <a:noFill/>
            <a:miter lim="800000"/>
            <a:headEnd/>
            <a:tailEnd/>
          </a:ln>
        </p:spPr>
      </p:pic>
      <p:pic>
        <p:nvPicPr>
          <p:cNvPr id="27652" name="Picture 4" descr="The-History-of-the-Xbox-original.jpg"/>
          <p:cNvPicPr>
            <a:picLocks noChangeAspect="1"/>
          </p:cNvPicPr>
          <p:nvPr/>
        </p:nvPicPr>
        <p:blipFill>
          <a:blip r:embed="rId3"/>
          <a:srcRect/>
          <a:stretch>
            <a:fillRect/>
          </a:stretch>
        </p:blipFill>
        <p:spPr bwMode="auto">
          <a:xfrm>
            <a:off x="3505200" y="4343400"/>
            <a:ext cx="3352800" cy="22129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smtClean="0">
                <a:effectLst/>
              </a:rPr>
              <a:t>Continued</a:t>
            </a:r>
          </a:p>
        </p:txBody>
      </p:sp>
      <p:sp>
        <p:nvSpPr>
          <p:cNvPr id="28674" name="Content Placeholder 2"/>
          <p:cNvSpPr>
            <a:spLocks noGrp="1"/>
          </p:cNvSpPr>
          <p:nvPr>
            <p:ph sz="half" idx="4294967295"/>
          </p:nvPr>
        </p:nvSpPr>
        <p:spPr>
          <a:xfrm>
            <a:off x="457200" y="1481138"/>
            <a:ext cx="4038600" cy="4525962"/>
          </a:xfrm>
        </p:spPr>
        <p:txBody>
          <a:bodyPr/>
          <a:lstStyle/>
          <a:p>
            <a:pPr marL="342900" indent="-342900" eaLnBrk="1" hangingPunct="1"/>
            <a:r>
              <a:rPr lang="en-US" sz="2300" smtClean="0"/>
              <a:t>Strategic Alliance</a:t>
            </a:r>
          </a:p>
          <a:p>
            <a:pPr marL="742950" lvl="1" indent="-285750" eaLnBrk="1" hangingPunct="1">
              <a:buFont typeface="Verdana" pitchFamily="-72" charset="0"/>
              <a:buNone/>
            </a:pPr>
            <a:endParaRPr lang="en-US" sz="2100" smtClean="0"/>
          </a:p>
          <a:p>
            <a:pPr marL="742950" lvl="1" indent="-285750" eaLnBrk="1" hangingPunct="1"/>
            <a:endParaRPr lang="en-US" sz="2100" smtClean="0"/>
          </a:p>
          <a:p>
            <a:pPr marL="342900" indent="-342900" eaLnBrk="1" hangingPunct="1"/>
            <a:endParaRPr lang="en-US" sz="2300" smtClean="0"/>
          </a:p>
          <a:p>
            <a:pPr marL="342900" indent="-342900" eaLnBrk="1" hangingPunct="1"/>
            <a:endParaRPr lang="en-US" sz="2300" smtClean="0"/>
          </a:p>
          <a:p>
            <a:pPr marL="742950" lvl="1" indent="-285750" eaLnBrk="1" hangingPunct="1"/>
            <a:endParaRPr lang="en-US" sz="2100" smtClean="0"/>
          </a:p>
        </p:txBody>
      </p:sp>
      <p:sp>
        <p:nvSpPr>
          <p:cNvPr id="28675" name="Content Placeholder 5"/>
          <p:cNvSpPr>
            <a:spLocks noGrp="1"/>
          </p:cNvSpPr>
          <p:nvPr>
            <p:ph sz="half" idx="4294967295"/>
          </p:nvPr>
        </p:nvSpPr>
        <p:spPr>
          <a:xfrm>
            <a:off x="4648200" y="1481138"/>
            <a:ext cx="4038600" cy="4525962"/>
          </a:xfrm>
        </p:spPr>
        <p:txBody>
          <a:bodyPr/>
          <a:lstStyle/>
          <a:p>
            <a:pPr marL="342900" indent="-342900" eaLnBrk="1" hangingPunct="1"/>
            <a:r>
              <a:rPr lang="en-US" sz="2300" smtClean="0"/>
              <a:t>Joint Venture</a:t>
            </a:r>
          </a:p>
          <a:p>
            <a:pPr marL="342900" indent="-342900" eaLnBrk="1" hangingPunct="1"/>
            <a:endParaRPr lang="en-US" sz="2300" smtClean="0"/>
          </a:p>
        </p:txBody>
      </p:sp>
      <p:pic>
        <p:nvPicPr>
          <p:cNvPr id="28676" name="Picture 3" descr="11x0211bmsftnokia.jpg"/>
          <p:cNvPicPr>
            <a:picLocks noChangeAspect="1"/>
          </p:cNvPicPr>
          <p:nvPr/>
        </p:nvPicPr>
        <p:blipFill>
          <a:blip r:embed="rId2"/>
          <a:srcRect/>
          <a:stretch>
            <a:fillRect/>
          </a:stretch>
        </p:blipFill>
        <p:spPr bwMode="auto">
          <a:xfrm>
            <a:off x="304800" y="2414588"/>
            <a:ext cx="3505200" cy="2016125"/>
          </a:xfrm>
          <a:prstGeom prst="rect">
            <a:avLst/>
          </a:prstGeom>
          <a:noFill/>
          <a:ln w="9525">
            <a:noFill/>
            <a:miter lim="800000"/>
            <a:headEnd/>
            <a:tailEnd/>
          </a:ln>
        </p:spPr>
      </p:pic>
      <p:pic>
        <p:nvPicPr>
          <p:cNvPr id="28677" name="Picture 4" descr="high-five-netflix-11.jpg"/>
          <p:cNvPicPr>
            <a:picLocks noChangeAspect="1"/>
          </p:cNvPicPr>
          <p:nvPr/>
        </p:nvPicPr>
        <p:blipFill>
          <a:blip r:embed="rId3"/>
          <a:srcRect/>
          <a:stretch>
            <a:fillRect/>
          </a:stretch>
        </p:blipFill>
        <p:spPr bwMode="auto">
          <a:xfrm>
            <a:off x="4495800" y="2362200"/>
            <a:ext cx="4019550" cy="211931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smtClean="0">
                <a:effectLst/>
              </a:rPr>
              <a:t>Characteristics of Innovation</a:t>
            </a:r>
          </a:p>
        </p:txBody>
      </p:sp>
      <p:sp>
        <p:nvSpPr>
          <p:cNvPr id="29698" name="Content Placeholder 2"/>
          <p:cNvSpPr>
            <a:spLocks noGrp="1"/>
          </p:cNvSpPr>
          <p:nvPr>
            <p:ph idx="4294967295"/>
          </p:nvPr>
        </p:nvSpPr>
        <p:spPr/>
        <p:txBody>
          <a:bodyPr/>
          <a:lstStyle/>
          <a:p>
            <a:pPr marL="342900" indent="-342900" eaLnBrk="1" hangingPunct="1"/>
            <a:r>
              <a:rPr lang="en-US" smtClean="0"/>
              <a:t>Clear Property rights</a:t>
            </a:r>
          </a:p>
          <a:p>
            <a:pPr marL="342900" indent="-342900" eaLnBrk="1" hangingPunct="1">
              <a:buFont typeface="Wingdings 3" pitchFamily="-72" charset="2"/>
              <a:buNone/>
            </a:pPr>
            <a:endParaRPr lang="en-US" smtClean="0"/>
          </a:p>
        </p:txBody>
      </p:sp>
      <p:pic>
        <p:nvPicPr>
          <p:cNvPr id="29699" name="Picture 3" descr="500px-CopyrightPatentTrademarkComparison.png"/>
          <p:cNvPicPr>
            <a:picLocks noChangeAspect="1"/>
          </p:cNvPicPr>
          <p:nvPr/>
        </p:nvPicPr>
        <p:blipFill>
          <a:blip r:embed="rId2"/>
          <a:srcRect/>
          <a:stretch>
            <a:fillRect/>
          </a:stretch>
        </p:blipFill>
        <p:spPr bwMode="auto">
          <a:xfrm>
            <a:off x="1771650" y="2198688"/>
            <a:ext cx="5600700" cy="427831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smtClean="0">
                <a:effectLst/>
              </a:rPr>
              <a:t>Resources and Capabilities of Firm</a:t>
            </a:r>
          </a:p>
        </p:txBody>
      </p:sp>
      <p:sp>
        <p:nvSpPr>
          <p:cNvPr id="30722" name="Content Placeholder 2"/>
          <p:cNvSpPr>
            <a:spLocks noGrp="1"/>
          </p:cNvSpPr>
          <p:nvPr>
            <p:ph idx="4294967295"/>
          </p:nvPr>
        </p:nvSpPr>
        <p:spPr/>
        <p:txBody>
          <a:bodyPr/>
          <a:lstStyle/>
          <a:p>
            <a:pPr marL="342900" indent="-342900" eaLnBrk="1" hangingPunct="1"/>
            <a:r>
              <a:rPr lang="en-US" smtClean="0"/>
              <a:t>Different strategies require different resources</a:t>
            </a:r>
          </a:p>
          <a:p>
            <a:pPr marL="742950" lvl="1" indent="-285750" eaLnBrk="1" hangingPunct="1"/>
            <a:r>
              <a:rPr lang="en-US" smtClean="0"/>
              <a:t>Startups</a:t>
            </a:r>
          </a:p>
          <a:p>
            <a:pPr marL="742950" lvl="1" indent="-285750" eaLnBrk="1" hangingPunct="1"/>
            <a:endParaRPr lang="en-US" smtClean="0"/>
          </a:p>
          <a:p>
            <a:pPr marL="742950" lvl="1" indent="-285750" eaLnBrk="1" hangingPunct="1"/>
            <a:endParaRPr lang="en-US" smtClean="0"/>
          </a:p>
          <a:p>
            <a:pPr marL="742950" lvl="1" indent="-285750" eaLnBrk="1" hangingPunct="1"/>
            <a:endParaRPr lang="en-US" smtClean="0"/>
          </a:p>
          <a:p>
            <a:pPr marL="742950" lvl="1" indent="-285750" eaLnBrk="1" hangingPunct="1"/>
            <a:r>
              <a:rPr lang="en-US" smtClean="0"/>
              <a:t>Large Firms</a:t>
            </a:r>
          </a:p>
        </p:txBody>
      </p:sp>
      <p:pic>
        <p:nvPicPr>
          <p:cNvPr id="30723" name="Picture 3" descr="17ir9phn0k0msjpg.jpg"/>
          <p:cNvPicPr>
            <a:picLocks noChangeAspect="1"/>
          </p:cNvPicPr>
          <p:nvPr/>
        </p:nvPicPr>
        <p:blipFill>
          <a:blip r:embed="rId2"/>
          <a:srcRect/>
          <a:stretch>
            <a:fillRect/>
          </a:stretch>
        </p:blipFill>
        <p:spPr bwMode="auto">
          <a:xfrm>
            <a:off x="3352800" y="4419600"/>
            <a:ext cx="4724400" cy="2038350"/>
          </a:xfrm>
          <a:prstGeom prst="rect">
            <a:avLst/>
          </a:prstGeom>
          <a:noFill/>
          <a:ln w="9525">
            <a:noFill/>
            <a:miter lim="800000"/>
            <a:headEnd/>
            <a:tailEnd/>
          </a:ln>
        </p:spPr>
      </p:pic>
      <p:pic>
        <p:nvPicPr>
          <p:cNvPr id="30724" name="Picture 4" descr="kickstarter.jpg"/>
          <p:cNvPicPr>
            <a:picLocks noChangeAspect="1"/>
          </p:cNvPicPr>
          <p:nvPr/>
        </p:nvPicPr>
        <p:blipFill>
          <a:blip r:embed="rId3"/>
          <a:srcRect/>
          <a:stretch>
            <a:fillRect/>
          </a:stretch>
        </p:blipFill>
        <p:spPr bwMode="auto">
          <a:xfrm>
            <a:off x="3352800" y="2362200"/>
            <a:ext cx="2895600" cy="17240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smtClean="0">
                <a:effectLst/>
              </a:rPr>
              <a:t>Timing Innovation</a:t>
            </a:r>
          </a:p>
        </p:txBody>
      </p:sp>
      <p:sp>
        <p:nvSpPr>
          <p:cNvPr id="31746" name="Content Placeholder 2"/>
          <p:cNvSpPr>
            <a:spLocks noGrp="1"/>
          </p:cNvSpPr>
          <p:nvPr>
            <p:ph idx="4294967295"/>
          </p:nvPr>
        </p:nvSpPr>
        <p:spPr/>
        <p:txBody>
          <a:bodyPr/>
          <a:lstStyle/>
          <a:p>
            <a:pPr marL="342900" indent="-342900" eaLnBrk="1" hangingPunct="1"/>
            <a:r>
              <a:rPr lang="en-US" smtClean="0"/>
              <a:t>Early movers depend on:</a:t>
            </a:r>
          </a:p>
          <a:p>
            <a:pPr marL="742950" lvl="1" indent="-285750" eaLnBrk="1" hangingPunct="1"/>
            <a:r>
              <a:rPr lang="en-US" smtClean="0"/>
              <a:t>Protection by proprietary rights</a:t>
            </a:r>
          </a:p>
          <a:p>
            <a:pPr marL="742950" lvl="1" indent="-285750" eaLnBrk="1" hangingPunct="1"/>
            <a:r>
              <a:rPr lang="en-US" smtClean="0"/>
              <a:t>Importance of complementary resources</a:t>
            </a:r>
          </a:p>
          <a:p>
            <a:pPr marL="742950" lvl="1" indent="-285750" eaLnBrk="1" hangingPunct="1"/>
            <a:r>
              <a:rPr lang="en-US" smtClean="0"/>
              <a:t>Potential to establish a standard</a:t>
            </a:r>
          </a:p>
          <a:p>
            <a:pPr marL="742950" lvl="1" indent="-285750" eaLnBrk="1" hangingPunct="1"/>
            <a:endParaRPr lang="en-US" smtClean="0"/>
          </a:p>
        </p:txBody>
      </p:sp>
      <p:pic>
        <p:nvPicPr>
          <p:cNvPr id="31747" name="Picture 3" descr="Flashback-Atari-Nintendo.jpg"/>
          <p:cNvPicPr>
            <a:picLocks noChangeAspect="1"/>
          </p:cNvPicPr>
          <p:nvPr/>
        </p:nvPicPr>
        <p:blipFill>
          <a:blip r:embed="rId2"/>
          <a:srcRect/>
          <a:stretch>
            <a:fillRect/>
          </a:stretch>
        </p:blipFill>
        <p:spPr bwMode="auto">
          <a:xfrm>
            <a:off x="1828800" y="3733800"/>
            <a:ext cx="5181600" cy="29146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1"/>
          <p:cNvSpPr>
            <a:spLocks noGrp="1"/>
          </p:cNvSpPr>
          <p:nvPr>
            <p:ph idx="1"/>
          </p:nvPr>
        </p:nvSpPr>
        <p:spPr/>
        <p:txBody>
          <a:bodyPr/>
          <a:lstStyle/>
          <a:p>
            <a:pPr eaLnBrk="1" hangingPunct="1"/>
            <a:r>
              <a:rPr lang="en-US" smtClean="0"/>
              <a:t>This chapter covers business environments where technology is a key driver of change and an important source of competitive advantage</a:t>
            </a:r>
          </a:p>
          <a:p>
            <a:pPr eaLnBrk="1" hangingPunct="1"/>
            <a:r>
              <a:rPr lang="en-US" smtClean="0"/>
              <a:t>We will examine industries where technology has the potential to create competitive advantage</a:t>
            </a:r>
          </a:p>
          <a:p>
            <a:pPr eaLnBrk="1" hangingPunct="1"/>
            <a:r>
              <a:rPr lang="en-US" smtClean="0"/>
              <a:t>This competitive advantage can lead to a larger market share if applied correctly </a:t>
            </a:r>
          </a:p>
          <a:p>
            <a:pPr eaLnBrk="1" hangingPunct="1"/>
            <a:endParaRPr lang="en-US"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ea typeface="+mj-ea"/>
                <a:cs typeface="+mj-cs"/>
              </a:rPr>
              <a:t>Introduction</a:t>
            </a:r>
            <a:endParaRPr lang="en-US" dirty="0">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smtClean="0">
                <a:effectLst/>
              </a:rPr>
              <a:t>Managing Risk</a:t>
            </a:r>
          </a:p>
        </p:txBody>
      </p:sp>
      <p:sp>
        <p:nvSpPr>
          <p:cNvPr id="32770" name="Content Placeholder 2"/>
          <p:cNvSpPr>
            <a:spLocks noGrp="1"/>
          </p:cNvSpPr>
          <p:nvPr>
            <p:ph idx="4294967295"/>
          </p:nvPr>
        </p:nvSpPr>
        <p:spPr/>
        <p:txBody>
          <a:bodyPr/>
          <a:lstStyle/>
          <a:p>
            <a:pPr marL="342900" indent="-342900" eaLnBrk="1" hangingPunct="1"/>
            <a:r>
              <a:rPr lang="en-US" smtClean="0"/>
              <a:t>Two sources of uncertainty</a:t>
            </a:r>
          </a:p>
          <a:p>
            <a:pPr marL="742950" lvl="1" indent="-285750" eaLnBrk="1" hangingPunct="1"/>
            <a:r>
              <a:rPr lang="en-US" smtClean="0"/>
              <a:t>Technological </a:t>
            </a:r>
          </a:p>
          <a:p>
            <a:pPr marL="742950" lvl="1" indent="-285750" eaLnBrk="1" hangingPunct="1"/>
            <a:r>
              <a:rPr lang="en-US" smtClean="0"/>
              <a:t>Market</a:t>
            </a:r>
          </a:p>
          <a:p>
            <a:pPr marL="342900" indent="-342900" eaLnBrk="1" hangingPunct="1"/>
            <a:endParaRPr lang="en-US" smtClean="0"/>
          </a:p>
          <a:p>
            <a:pPr marL="342900" indent="-342900" eaLnBrk="1" hangingPunct="1"/>
            <a:r>
              <a:rPr lang="en-US" smtClean="0"/>
              <a:t>Strategies to Limit Risk</a:t>
            </a:r>
          </a:p>
          <a:p>
            <a:pPr marL="742950" lvl="1" indent="-285750" eaLnBrk="1" hangingPunct="1"/>
            <a:r>
              <a:rPr lang="en-US" smtClean="0"/>
              <a:t>Cooperating with lead users</a:t>
            </a:r>
          </a:p>
          <a:p>
            <a:pPr marL="742950" lvl="1" indent="-285750" eaLnBrk="1" hangingPunct="1"/>
            <a:r>
              <a:rPr lang="en-US" smtClean="0"/>
              <a:t>Limiting risk exposure</a:t>
            </a:r>
          </a:p>
          <a:p>
            <a:pPr marL="742950" lvl="1" indent="-285750" eaLnBrk="1" hangingPunct="1"/>
            <a:r>
              <a:rPr lang="en-US" smtClean="0"/>
              <a:t>Flexibility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smtClean="0">
                <a:effectLst/>
              </a:rPr>
              <a:t>Competing for Standards</a:t>
            </a:r>
          </a:p>
        </p:txBody>
      </p:sp>
      <p:sp>
        <p:nvSpPr>
          <p:cNvPr id="33794" name="Content Placeholder 2"/>
          <p:cNvSpPr>
            <a:spLocks noGrp="1"/>
          </p:cNvSpPr>
          <p:nvPr>
            <p:ph idx="4294967295"/>
          </p:nvPr>
        </p:nvSpPr>
        <p:spPr/>
        <p:txBody>
          <a:bodyPr/>
          <a:lstStyle/>
          <a:p>
            <a:pPr marL="0" indent="0" defTabSz="457200" eaLnBrk="1" hangingPunct="1">
              <a:buFont typeface="Wingdings 3" pitchFamily="-72" charset="2"/>
              <a:buNone/>
            </a:pPr>
            <a:r>
              <a:rPr lang="en-US" smtClean="0"/>
              <a:t>Establishment of standards is a key event in industry evolution.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smtClean="0">
                <a:effectLst/>
              </a:rPr>
              <a:t>Types of Standard</a:t>
            </a:r>
          </a:p>
        </p:txBody>
      </p:sp>
      <p:sp>
        <p:nvSpPr>
          <p:cNvPr id="34818" name="Content Placeholder 2"/>
          <p:cNvSpPr>
            <a:spLocks noGrp="1"/>
          </p:cNvSpPr>
          <p:nvPr>
            <p:ph idx="4294967295"/>
          </p:nvPr>
        </p:nvSpPr>
        <p:spPr/>
        <p:txBody>
          <a:bodyPr/>
          <a:lstStyle/>
          <a:p>
            <a:pPr marL="0" indent="0" defTabSz="457200" eaLnBrk="1" hangingPunct="1">
              <a:buFont typeface="Wingdings 3" pitchFamily="-72" charset="2"/>
              <a:buNone/>
            </a:pPr>
            <a:r>
              <a:rPr lang="en-US" smtClean="0"/>
              <a:t>A </a:t>
            </a:r>
            <a:r>
              <a:rPr lang="en-US" b="1" smtClean="0"/>
              <a:t>standard</a:t>
            </a:r>
            <a:r>
              <a:rPr lang="en-US" smtClean="0"/>
              <a:t> is a format, an interface, or a system that allows interoperability. It can be </a:t>
            </a:r>
            <a:r>
              <a:rPr lang="en-US" i="1" smtClean="0"/>
              <a:t>public </a:t>
            </a:r>
            <a:r>
              <a:rPr lang="en-US" smtClean="0"/>
              <a:t>or </a:t>
            </a:r>
            <a:r>
              <a:rPr lang="en-US" i="1" smtClean="0"/>
              <a:t>private</a:t>
            </a:r>
            <a:r>
              <a:rPr lang="en-US" smtClean="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smtClean="0">
                <a:effectLst/>
              </a:rPr>
              <a:t>Types of Standard</a:t>
            </a:r>
          </a:p>
        </p:txBody>
      </p:sp>
      <p:sp>
        <p:nvSpPr>
          <p:cNvPr id="35842" name="Content Placeholder 2"/>
          <p:cNvSpPr>
            <a:spLocks noGrp="1"/>
          </p:cNvSpPr>
          <p:nvPr>
            <p:ph idx="4294967295"/>
          </p:nvPr>
        </p:nvSpPr>
        <p:spPr/>
        <p:txBody>
          <a:bodyPr/>
          <a:lstStyle/>
          <a:p>
            <a:pPr marL="342900" indent="-342900" defTabSz="457200" eaLnBrk="1" hangingPunct="1"/>
            <a:r>
              <a:rPr lang="en-US" smtClean="0"/>
              <a:t>Public (open) standards are those that are available to all either free or for a nominal charge.</a:t>
            </a:r>
          </a:p>
          <a:p>
            <a:pPr marL="342900" indent="-342900" defTabSz="457200" eaLnBrk="1" hangingPunct="1"/>
            <a:endParaRPr lang="en-US" smtClean="0"/>
          </a:p>
          <a:p>
            <a:pPr marL="342900" indent="-342900" defTabSz="457200" eaLnBrk="1" hangingPunct="1"/>
            <a:r>
              <a:rPr lang="en-US" smtClean="0"/>
              <a:t>Private (proprietary) standards are those where the technologies and designs are owned by companies or individuals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smtClean="0">
                <a:effectLst/>
              </a:rPr>
              <a:t>Types of Standard</a:t>
            </a:r>
          </a:p>
        </p:txBody>
      </p:sp>
      <p:sp>
        <p:nvSpPr>
          <p:cNvPr id="36866" name="Content Placeholder 2"/>
          <p:cNvSpPr>
            <a:spLocks noGrp="1"/>
          </p:cNvSpPr>
          <p:nvPr>
            <p:ph idx="4294967295"/>
          </p:nvPr>
        </p:nvSpPr>
        <p:spPr/>
        <p:txBody>
          <a:bodyPr/>
          <a:lstStyle/>
          <a:p>
            <a:pPr marL="342900" indent="-342900" defTabSz="457200" eaLnBrk="1" hangingPunct="1"/>
            <a:r>
              <a:rPr lang="en-US" smtClean="0"/>
              <a:t>Mandatory standards are set by government and have the force of law behind them</a:t>
            </a:r>
          </a:p>
          <a:p>
            <a:pPr marL="342900" indent="-342900" defTabSz="457200" eaLnBrk="1" hangingPunct="1"/>
            <a:endParaRPr lang="en-US" smtClean="0"/>
          </a:p>
          <a:p>
            <a:pPr marL="342900" indent="-342900" defTabSz="457200" eaLnBrk="1" hangingPunct="1"/>
            <a:r>
              <a:rPr lang="en-US" smtClean="0"/>
              <a:t>De facto standards emerge through voluntary adoption by producers and users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wrap="square" lIns="91440" tIns="45720" rIns="91440" bIns="45720" numCol="1" anchorCtr="0" compatLnSpc="1">
            <a:prstTxWarp prst="textNoShape">
              <a:avLst/>
            </a:prstTxWarp>
          </a:bodyPr>
          <a:lstStyle/>
          <a:p>
            <a:pPr eaLnBrk="1" hangingPunct="1">
              <a:defRPr/>
            </a:pPr>
            <a:r>
              <a:rPr lang="en-US" sz="3700" smtClean="0">
                <a:effectLst/>
              </a:rPr>
              <a:t>Why standards appear: </a:t>
            </a:r>
            <a:br>
              <a:rPr lang="en-US" sz="3700" smtClean="0">
                <a:effectLst/>
              </a:rPr>
            </a:br>
            <a:r>
              <a:rPr lang="en-US" sz="3700" smtClean="0">
                <a:effectLst/>
              </a:rPr>
              <a:t>network externalities</a:t>
            </a:r>
          </a:p>
        </p:txBody>
      </p:sp>
      <p:sp>
        <p:nvSpPr>
          <p:cNvPr id="37890" name="Content Placeholder 2"/>
          <p:cNvSpPr>
            <a:spLocks noGrp="1"/>
          </p:cNvSpPr>
          <p:nvPr>
            <p:ph idx="4294967295"/>
          </p:nvPr>
        </p:nvSpPr>
        <p:spPr/>
        <p:txBody>
          <a:bodyPr/>
          <a:lstStyle/>
          <a:p>
            <a:pPr marL="0" indent="0" defTabSz="457200" eaLnBrk="1" hangingPunct="1">
              <a:lnSpc>
                <a:spcPct val="90000"/>
              </a:lnSpc>
              <a:buFont typeface="Wingdings 3" pitchFamily="-72" charset="2"/>
              <a:buNone/>
            </a:pPr>
            <a:r>
              <a:rPr lang="en-US" smtClean="0"/>
              <a:t>A network externality exists whenever the value of a product to an individual customer depends on the number of other users of that product.</a:t>
            </a:r>
          </a:p>
          <a:p>
            <a:pPr marL="0" indent="0" defTabSz="457200" eaLnBrk="1" hangingPunct="1">
              <a:lnSpc>
                <a:spcPct val="90000"/>
              </a:lnSpc>
              <a:buFont typeface="Wingdings 3" pitchFamily="-72" charset="2"/>
              <a:buNone/>
            </a:pPr>
            <a:endParaRPr lang="en-US" smtClean="0"/>
          </a:p>
          <a:p>
            <a:pPr marL="0" indent="0" defTabSz="457200" eaLnBrk="1" hangingPunct="1">
              <a:lnSpc>
                <a:spcPct val="90000"/>
              </a:lnSpc>
              <a:buFont typeface="Wingdings 3" pitchFamily="-72" charset="2"/>
              <a:buNone/>
            </a:pPr>
            <a:r>
              <a:rPr lang="en-US" smtClean="0"/>
              <a:t>Network externalities do not require everyone to use the same product or even the same technology, but rather that the different products are compatible with one another through some form of common interface.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wrap="square" lIns="91440" tIns="45720" rIns="91440" bIns="45720" numCol="1" anchorCtr="0" compatLnSpc="1">
            <a:prstTxWarp prst="textNoShape">
              <a:avLst/>
            </a:prstTxWarp>
          </a:bodyPr>
          <a:lstStyle/>
          <a:p>
            <a:pPr eaLnBrk="1" hangingPunct="1">
              <a:defRPr/>
            </a:pPr>
            <a:r>
              <a:rPr lang="en-US" sz="3700" smtClean="0">
                <a:effectLst/>
              </a:rPr>
              <a:t>Several sources of network externalities</a:t>
            </a:r>
          </a:p>
        </p:txBody>
      </p:sp>
      <p:sp>
        <p:nvSpPr>
          <p:cNvPr id="38914" name="Content Placeholder 2"/>
          <p:cNvSpPr>
            <a:spLocks noGrp="1"/>
          </p:cNvSpPr>
          <p:nvPr>
            <p:ph idx="4294967295"/>
          </p:nvPr>
        </p:nvSpPr>
        <p:spPr/>
        <p:txBody>
          <a:bodyPr/>
          <a:lstStyle/>
          <a:p>
            <a:pPr marL="342900" indent="-342900" defTabSz="457200" eaLnBrk="1" hangingPunct="1"/>
            <a:r>
              <a:rPr lang="en-US" smtClean="0"/>
              <a:t>Products where users are linked to a network. </a:t>
            </a:r>
          </a:p>
          <a:p>
            <a:pPr marL="342900" indent="-342900" defTabSz="457200" eaLnBrk="1" hangingPunct="1">
              <a:buFont typeface="Wingdings 3" pitchFamily="-72" charset="2"/>
              <a:buNone/>
            </a:pPr>
            <a:endParaRPr lang="en-US" smtClean="0"/>
          </a:p>
          <a:p>
            <a:pPr marL="342900" indent="-342900" defTabSz="457200" eaLnBrk="1" hangingPunct="1"/>
            <a:r>
              <a:rPr lang="en-US" smtClean="0"/>
              <a:t>Availability of complementary products and services.</a:t>
            </a:r>
          </a:p>
          <a:p>
            <a:pPr marL="342900" indent="-342900" defTabSz="457200" eaLnBrk="1" hangingPunct="1"/>
            <a:endParaRPr lang="en-US" smtClean="0"/>
          </a:p>
          <a:p>
            <a:pPr marL="342900" indent="-342900" defTabSz="457200" eaLnBrk="1" hangingPunct="1"/>
            <a:r>
              <a:rPr lang="en-US" smtClean="0"/>
              <a:t>Economizing on switching costs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smtClean="0">
                <a:effectLst/>
              </a:rPr>
              <a:t>Types of Standard</a:t>
            </a:r>
          </a:p>
        </p:txBody>
      </p:sp>
      <p:sp>
        <p:nvSpPr>
          <p:cNvPr id="39938" name="Content Placeholder 2"/>
          <p:cNvSpPr>
            <a:spLocks noGrp="1"/>
          </p:cNvSpPr>
          <p:nvPr>
            <p:ph idx="4294967295"/>
          </p:nvPr>
        </p:nvSpPr>
        <p:spPr/>
        <p:txBody>
          <a:bodyPr/>
          <a:lstStyle/>
          <a:p>
            <a:pPr marL="0" indent="0" defTabSz="457200" eaLnBrk="1" hangingPunct="1">
              <a:buFont typeface="Wingdings 3" pitchFamily="-72" charset="2"/>
              <a:buNone/>
            </a:pPr>
            <a:r>
              <a:rPr lang="en-US" smtClean="0"/>
              <a:t>The implication of network externalities is that they create positive feedback.</a:t>
            </a:r>
          </a:p>
          <a:p>
            <a:pPr marL="0" indent="0" defTabSz="457200" eaLnBrk="1" hangingPunct="1">
              <a:buFont typeface="Wingdings 3" pitchFamily="-72" charset="2"/>
              <a:buNone/>
            </a:pPr>
            <a:endParaRPr lang="en-US" smtClean="0"/>
          </a:p>
          <a:p>
            <a:pPr marL="0" indent="0" defTabSz="457200" eaLnBrk="1" hangingPunct="1">
              <a:buFont typeface="Wingdings 3" pitchFamily="-72" charset="2"/>
              <a:buNone/>
            </a:pPr>
            <a:r>
              <a:rPr lang="en-US" smtClean="0"/>
              <a:t>Learning effects cause the dominant technology and design to be continually improved and refined.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smtClean="0">
                <a:effectLst/>
              </a:rPr>
              <a:t>Winning Standards Wars</a:t>
            </a:r>
          </a:p>
        </p:txBody>
      </p:sp>
      <p:sp>
        <p:nvSpPr>
          <p:cNvPr id="40962" name="Content Placeholder 2"/>
          <p:cNvSpPr>
            <a:spLocks noGrp="1"/>
          </p:cNvSpPr>
          <p:nvPr>
            <p:ph idx="4294967295"/>
          </p:nvPr>
        </p:nvSpPr>
        <p:spPr/>
        <p:txBody>
          <a:bodyPr/>
          <a:lstStyle/>
          <a:p>
            <a:pPr marL="0" indent="0" defTabSz="457200" eaLnBrk="1" hangingPunct="1">
              <a:buFont typeface="Wingdings 3" pitchFamily="-72" charset="2"/>
              <a:buNone/>
            </a:pPr>
            <a:r>
              <a:rPr lang="en-US" sz="2300" smtClean="0"/>
              <a:t>In markets subject to network externalities, control over standards is the primary basis for competitive advantage.</a:t>
            </a:r>
          </a:p>
          <a:p>
            <a:pPr marL="0" indent="0" defTabSz="457200" eaLnBrk="1" hangingPunct="1">
              <a:buFont typeface="Wingdings 3" pitchFamily="-72" charset="2"/>
              <a:buNone/>
            </a:pPr>
            <a:r>
              <a:rPr lang="en-US" sz="2000" smtClean="0"/>
              <a:t>	ex. Sony and Apple lost their standards wars but returned as 	winners in other markets.</a:t>
            </a:r>
          </a:p>
          <a:p>
            <a:pPr marL="0" indent="0" defTabSz="457200" eaLnBrk="1" hangingPunct="1">
              <a:buFont typeface="Wingdings 3" pitchFamily="-72" charset="2"/>
              <a:buNone/>
            </a:pPr>
            <a:r>
              <a:rPr lang="en-US" sz="2300" smtClean="0"/>
              <a:t>Most of the losers in standards wars become mere footnotes in the history of technology.</a:t>
            </a:r>
          </a:p>
          <a:p>
            <a:pPr marL="0" indent="0" defTabSz="457200" eaLnBrk="1" hangingPunct="1">
              <a:buFont typeface="Wingdings 3" pitchFamily="-72" charset="2"/>
              <a:buNone/>
            </a:pPr>
            <a:r>
              <a:rPr lang="en-US" sz="2300" smtClean="0"/>
              <a:t>	</a:t>
            </a:r>
            <a:r>
              <a:rPr lang="en-US" sz="2000" smtClean="0"/>
              <a:t>ex. Lotus in spreadsheet software. Netscape in browsers, 	WordPerfect in work processing software</a:t>
            </a:r>
          </a:p>
          <a:p>
            <a:pPr marL="0" indent="0" defTabSz="457200" eaLnBrk="1" hangingPunct="1">
              <a:buFont typeface="Wingdings 3" pitchFamily="-72" charset="2"/>
              <a:buNone/>
            </a:pPr>
            <a:endParaRPr lang="en-US" sz="200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5750" y="274638"/>
            <a:ext cx="8515350" cy="1143000"/>
          </a:xfrm>
        </p:spPr>
        <p:txBody>
          <a:bodyPr wrap="square" lIns="91440" tIns="45720" rIns="91440" bIns="45720" numCol="1" anchorCtr="0" compatLnSpc="1">
            <a:prstTxWarp prst="textNoShape">
              <a:avLst/>
            </a:prstTxWarp>
          </a:bodyPr>
          <a:lstStyle/>
          <a:p>
            <a:pPr eaLnBrk="1" hangingPunct="1">
              <a:defRPr/>
            </a:pPr>
            <a:r>
              <a:rPr lang="en-US" sz="3700" smtClean="0">
                <a:effectLst/>
              </a:rPr>
              <a:t>What can we learn from standard wars?</a:t>
            </a:r>
          </a:p>
        </p:txBody>
      </p:sp>
      <p:sp>
        <p:nvSpPr>
          <p:cNvPr id="41986" name="Content Placeholder 2"/>
          <p:cNvSpPr>
            <a:spLocks noGrp="1"/>
          </p:cNvSpPr>
          <p:nvPr>
            <p:ph idx="4294967295"/>
          </p:nvPr>
        </p:nvSpPr>
        <p:spPr/>
        <p:txBody>
          <a:bodyPr/>
          <a:lstStyle/>
          <a:p>
            <a:pPr marL="0" indent="0" defTabSz="457200" eaLnBrk="1" hangingPunct="1">
              <a:buFont typeface="Wingdings 3" pitchFamily="-72" charset="2"/>
              <a:buNone/>
            </a:pPr>
            <a:r>
              <a:rPr lang="en-US" smtClean="0"/>
              <a:t>The first key issue is to determine whether we are competing in a market that will converge around a single technical standard</a:t>
            </a:r>
          </a:p>
          <a:p>
            <a:pPr marL="0" indent="0" defTabSz="457200" eaLnBrk="1" hangingPunct="1">
              <a:buFont typeface="Wingdings 3" pitchFamily="-72" charset="2"/>
              <a:buNone/>
            </a:pPr>
            <a:endParaRPr lang="en-US" smtClean="0"/>
          </a:p>
          <a:p>
            <a:pPr marL="0" indent="0" defTabSz="457200" eaLnBrk="1" hangingPunct="1">
              <a:buFont typeface="Wingdings 3" pitchFamily="-72" charset="2"/>
              <a:buNone/>
            </a:pPr>
            <a:r>
              <a:rPr lang="en-US" smtClean="0"/>
              <a:t>The second strategic issue in standards setting is recognizing the role of positive feedback.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65760" indent="-256032" eaLnBrk="1" fontAlgn="auto" hangingPunct="1">
              <a:spcAft>
                <a:spcPts val="0"/>
              </a:spcAft>
              <a:buFont typeface="Wingdings 3"/>
              <a:buChar char=""/>
              <a:defRPr/>
            </a:pPr>
            <a:r>
              <a:rPr lang="en-US" dirty="0" smtClean="0">
                <a:ea typeface="+mn-ea"/>
                <a:cs typeface="+mn-cs"/>
              </a:rPr>
              <a:t>First commercial eBook reader was launched in 1997 by Softbrook Press a California start up</a:t>
            </a:r>
          </a:p>
          <a:p>
            <a:pPr marL="365760" indent="-256032" eaLnBrk="1" fontAlgn="auto" hangingPunct="1">
              <a:spcAft>
                <a:spcPts val="0"/>
              </a:spcAft>
              <a:buFont typeface="Wingdings 3"/>
              <a:buChar char=""/>
              <a:defRPr/>
            </a:pPr>
            <a:r>
              <a:rPr lang="en-US" dirty="0" smtClean="0">
                <a:ea typeface="+mn-ea"/>
                <a:cs typeface="+mn-cs"/>
              </a:rPr>
              <a:t>This caught the attention of Gemstar who bought them out and started their own </a:t>
            </a:r>
            <a:r>
              <a:rPr lang="en-US" dirty="0" err="1" smtClean="0">
                <a:ea typeface="+mn-ea"/>
                <a:cs typeface="+mn-cs"/>
              </a:rPr>
              <a:t>ebook</a:t>
            </a:r>
            <a:r>
              <a:rPr lang="en-US" dirty="0" smtClean="0">
                <a:ea typeface="+mn-ea"/>
                <a:cs typeface="+mn-cs"/>
              </a:rPr>
              <a:t> product line</a:t>
            </a:r>
          </a:p>
          <a:p>
            <a:pPr marL="365760" indent="-256032" eaLnBrk="1" fontAlgn="auto" hangingPunct="1">
              <a:spcAft>
                <a:spcPts val="0"/>
              </a:spcAft>
              <a:buFont typeface="Wingdings 3"/>
              <a:buChar char=""/>
              <a:defRPr/>
            </a:pPr>
            <a:r>
              <a:rPr lang="en-US" dirty="0" smtClean="0">
                <a:ea typeface="+mn-ea"/>
                <a:cs typeface="+mn-cs"/>
              </a:rPr>
              <a:t>Gemstar wanted to launch a large marketing campaign and was arranging more book publishers to have books an </a:t>
            </a:r>
            <a:r>
              <a:rPr lang="en-US" dirty="0" err="1" smtClean="0">
                <a:ea typeface="+mn-ea"/>
                <a:cs typeface="+mn-cs"/>
              </a:rPr>
              <a:t>ereaders</a:t>
            </a:r>
            <a:endParaRPr lang="en-US" dirty="0" smtClean="0">
              <a:ea typeface="+mn-ea"/>
              <a:cs typeface="+mn-cs"/>
            </a:endParaRPr>
          </a:p>
          <a:p>
            <a:pPr marL="365760" indent="-256032" eaLnBrk="1" fontAlgn="auto" hangingPunct="1">
              <a:spcAft>
                <a:spcPts val="0"/>
              </a:spcAft>
              <a:buFont typeface="Wingdings 3"/>
              <a:buChar char=""/>
              <a:defRPr/>
            </a:pPr>
            <a:r>
              <a:rPr lang="en-US" dirty="0" smtClean="0">
                <a:ea typeface="+mn-ea"/>
                <a:cs typeface="+mn-cs"/>
              </a:rPr>
              <a:t>However they had financial and legal troubles and could not pursue this campaign anymore</a:t>
            </a:r>
          </a:p>
          <a:p>
            <a:pPr marL="365760" indent="-256032" eaLnBrk="1" fontAlgn="auto" hangingPunct="1">
              <a:spcAft>
                <a:spcPts val="0"/>
              </a:spcAft>
              <a:buFont typeface="Wingdings 3"/>
              <a:buChar char=""/>
              <a:defRPr/>
            </a:pPr>
            <a:endParaRPr lang="en-US"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dirty="0" smtClean="0">
                <a:ea typeface="+mj-ea"/>
                <a:cs typeface="+mj-cs"/>
              </a:rPr>
              <a:t>Opening case: eBook Readers</a:t>
            </a:r>
            <a:endParaRPr lang="en-US" dirty="0">
              <a:ea typeface="+mj-ea"/>
              <a:cs typeface="+mj-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smtClean="0">
                <a:effectLst/>
              </a:rPr>
              <a:t>Winning Standards Wars</a:t>
            </a:r>
          </a:p>
        </p:txBody>
      </p:sp>
      <p:sp>
        <p:nvSpPr>
          <p:cNvPr id="43010" name="Content Placeholder 2"/>
          <p:cNvSpPr>
            <a:spLocks noGrp="1"/>
          </p:cNvSpPr>
          <p:nvPr>
            <p:ph idx="4294967295"/>
          </p:nvPr>
        </p:nvSpPr>
        <p:spPr/>
        <p:txBody>
          <a:bodyPr/>
          <a:lstStyle/>
          <a:p>
            <a:pPr marL="0" indent="0" defTabSz="457200" eaLnBrk="1" hangingPunct="1">
              <a:lnSpc>
                <a:spcPct val="80000"/>
              </a:lnSpc>
              <a:buFont typeface="Wingdings 3" pitchFamily="-72" charset="2"/>
              <a:buNone/>
            </a:pPr>
            <a:r>
              <a:rPr lang="en-US" sz="2300" smtClean="0"/>
              <a:t>Building a ‘bigger bandwagon’, according to Shapiro and Varian, requires the following:</a:t>
            </a:r>
          </a:p>
          <a:p>
            <a:pPr marL="0" indent="0" defTabSz="457200" eaLnBrk="1" hangingPunct="1">
              <a:lnSpc>
                <a:spcPct val="80000"/>
              </a:lnSpc>
            </a:pPr>
            <a:r>
              <a:rPr lang="en-US" sz="2300" smtClean="0"/>
              <a:t> Before you go to war, assemble allies</a:t>
            </a:r>
          </a:p>
          <a:p>
            <a:pPr marL="0" indent="0" defTabSz="457200" eaLnBrk="1" hangingPunct="1">
              <a:lnSpc>
                <a:spcPct val="80000"/>
              </a:lnSpc>
            </a:pPr>
            <a:r>
              <a:rPr lang="en-US" sz="2300" smtClean="0"/>
              <a:t> Pre-empt the market</a:t>
            </a:r>
          </a:p>
          <a:p>
            <a:pPr marL="0" indent="0" defTabSz="457200" eaLnBrk="1" hangingPunct="1">
              <a:lnSpc>
                <a:spcPct val="80000"/>
              </a:lnSpc>
            </a:pPr>
            <a:r>
              <a:rPr lang="en-US" sz="2300" smtClean="0"/>
              <a:t> Manage expectations</a:t>
            </a:r>
          </a:p>
          <a:p>
            <a:pPr marL="0" indent="0" defTabSz="457200" eaLnBrk="1" hangingPunct="1">
              <a:lnSpc>
                <a:spcPct val="80000"/>
              </a:lnSpc>
              <a:buFont typeface="Wingdings 3" pitchFamily="-72" charset="2"/>
              <a:buNone/>
            </a:pPr>
            <a:endParaRPr lang="en-US" sz="2300" smtClean="0"/>
          </a:p>
          <a:p>
            <a:pPr marL="0" indent="0" defTabSz="457200" eaLnBrk="1" hangingPunct="1">
              <a:lnSpc>
                <a:spcPct val="80000"/>
              </a:lnSpc>
              <a:buFont typeface="Wingdings 3" pitchFamily="-72" charset="2"/>
              <a:buNone/>
            </a:pPr>
            <a:r>
              <a:rPr lang="en-US" sz="2300" smtClean="0"/>
              <a:t>The lesson that has emerged from the classic standards battles of the past is that in order to create initial leadership and maximize positive feedback effects, a company must share the value created by the technology with other parties.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smtClean="0">
                <a:effectLst/>
              </a:rPr>
              <a:t>Winning Standards Wars</a:t>
            </a:r>
          </a:p>
        </p:txBody>
      </p:sp>
      <p:sp>
        <p:nvSpPr>
          <p:cNvPr id="44034" name="Content Placeholder 2"/>
          <p:cNvSpPr>
            <a:spLocks noGrp="1"/>
          </p:cNvSpPr>
          <p:nvPr>
            <p:ph idx="4294967295"/>
          </p:nvPr>
        </p:nvSpPr>
        <p:spPr/>
        <p:txBody>
          <a:bodyPr/>
          <a:lstStyle/>
          <a:p>
            <a:pPr marL="0" indent="0" defTabSz="457200" eaLnBrk="1" hangingPunct="1">
              <a:buFont typeface="Wingdings 3" pitchFamily="-72" charset="2"/>
              <a:buNone/>
            </a:pPr>
            <a:r>
              <a:rPr lang="en-US" smtClean="0"/>
              <a:t>Achieving compatibility with existing products is a critical issue in standards battles. Advantage typically goes to the competitor that adopts an evolutionary strategy rather than one that adopts a revolutionary strategy.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wrap="square" lIns="91440" tIns="45720" rIns="91440" bIns="45720" numCol="1" anchorCtr="0" compatLnSpc="1">
            <a:prstTxWarp prst="textNoShape">
              <a:avLst/>
            </a:prstTxWarp>
          </a:bodyPr>
          <a:lstStyle/>
          <a:p>
            <a:pPr eaLnBrk="1" hangingPunct="1">
              <a:defRPr/>
            </a:pPr>
            <a:r>
              <a:rPr lang="en-US" sz="3700" smtClean="0">
                <a:effectLst/>
              </a:rPr>
              <a:t>What are the key resources needed to win a standards war?</a:t>
            </a:r>
          </a:p>
        </p:txBody>
      </p:sp>
      <p:sp>
        <p:nvSpPr>
          <p:cNvPr id="45058" name="Content Placeholder 2"/>
          <p:cNvSpPr>
            <a:spLocks noGrp="1"/>
          </p:cNvSpPr>
          <p:nvPr>
            <p:ph idx="4294967295"/>
          </p:nvPr>
        </p:nvSpPr>
        <p:spPr/>
        <p:txBody>
          <a:bodyPr/>
          <a:lstStyle/>
          <a:p>
            <a:pPr marL="342900" indent="-342900" defTabSz="457200" eaLnBrk="1" hangingPunct="1"/>
            <a:r>
              <a:rPr lang="en-US" smtClean="0"/>
              <a:t>Control over an installed base of customers</a:t>
            </a:r>
          </a:p>
          <a:p>
            <a:pPr marL="342900" indent="-342900" defTabSz="457200" eaLnBrk="1" hangingPunct="1"/>
            <a:r>
              <a:rPr lang="en-US" smtClean="0"/>
              <a:t>Owning intellectual property rights in the new technology</a:t>
            </a:r>
          </a:p>
          <a:p>
            <a:pPr marL="342900" indent="-342900" defTabSz="457200" eaLnBrk="1" hangingPunct="1"/>
            <a:r>
              <a:rPr lang="en-US" smtClean="0"/>
              <a:t>The ability to innovate in order to extend and adapt the initial technological advance</a:t>
            </a:r>
          </a:p>
          <a:p>
            <a:pPr marL="342900" indent="-342900" defTabSz="457200" eaLnBrk="1" hangingPunct="1"/>
            <a:r>
              <a:rPr lang="en-US" smtClean="0"/>
              <a:t>First-mover advantage</a:t>
            </a:r>
          </a:p>
          <a:p>
            <a:pPr marL="342900" indent="-342900" defTabSz="457200" eaLnBrk="1" hangingPunct="1"/>
            <a:r>
              <a:rPr lang="en-US" smtClean="0"/>
              <a:t>Strength in complements</a:t>
            </a:r>
          </a:p>
          <a:p>
            <a:pPr marL="342900" indent="-342900" defTabSz="457200" eaLnBrk="1" hangingPunct="1"/>
            <a:r>
              <a:rPr lang="en-US" smtClean="0"/>
              <a:t>Reputation and brand name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a:effectLst/>
              </a:rPr>
              <a:t>Creating Conditions for Innovation</a:t>
            </a:r>
          </a:p>
        </p:txBody>
      </p:sp>
      <p:sp>
        <p:nvSpPr>
          <p:cNvPr id="60419" name="Rectangle 3"/>
          <p:cNvSpPr>
            <a:spLocks noGrp="1"/>
          </p:cNvSpPr>
          <p:nvPr>
            <p:ph type="body" idx="1"/>
          </p:nvPr>
        </p:nvSpPr>
        <p:spPr/>
        <p:txBody>
          <a:bodyPr/>
          <a:lstStyle/>
          <a:p>
            <a:r>
              <a:rPr lang="en-US"/>
              <a:t>Invention Vs. Innovation </a:t>
            </a:r>
          </a:p>
          <a:p>
            <a:pPr lvl="1"/>
            <a:r>
              <a:rPr lang="en-US"/>
              <a:t>Complementary </a:t>
            </a:r>
          </a:p>
          <a:p>
            <a:pPr lvl="1"/>
            <a:r>
              <a:rPr lang="en-US"/>
              <a:t>Invention - creativity </a:t>
            </a:r>
          </a:p>
          <a:p>
            <a:pPr lvl="1"/>
            <a:r>
              <a:rPr lang="en-US"/>
              <a:t>Innovation - collaboration + cross functional integration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a:effectLst/>
              </a:rPr>
              <a:t>Managing Creativity </a:t>
            </a:r>
          </a:p>
        </p:txBody>
      </p:sp>
      <p:sp>
        <p:nvSpPr>
          <p:cNvPr id="61443" name="Rectangle 3"/>
          <p:cNvSpPr>
            <a:spLocks noGrp="1"/>
          </p:cNvSpPr>
          <p:nvPr>
            <p:ph type="body" idx="1"/>
          </p:nvPr>
        </p:nvSpPr>
        <p:spPr/>
        <p:txBody>
          <a:bodyPr/>
          <a:lstStyle/>
          <a:p>
            <a:r>
              <a:rPr lang="en-US"/>
              <a:t>Associated with particular personality traits </a:t>
            </a:r>
          </a:p>
          <a:p>
            <a:pPr lvl="1"/>
            <a:r>
              <a:rPr lang="en-US"/>
              <a:t>Catalyst of interaction is play </a:t>
            </a:r>
          </a:p>
          <a:p>
            <a:r>
              <a:rPr lang="en-US"/>
              <a:t>Play - permits unconstrained forms of experimentation </a:t>
            </a:r>
          </a:p>
          <a:p>
            <a:r>
              <a:rPr lang="en-US"/>
              <a:t>Organizing for creativity </a:t>
            </a:r>
          </a:p>
          <a:p>
            <a:pPr lvl="1"/>
            <a:r>
              <a:rPr lang="en-US"/>
              <a:t>Secure and cozy </a:t>
            </a:r>
          </a:p>
          <a:p>
            <a:pPr lvl="2"/>
            <a:r>
              <a:rPr lang="en-US"/>
              <a:t>Creative abrasion within innovative teams</a:t>
            </a:r>
          </a:p>
          <a:p>
            <a:r>
              <a:rPr lang="en-US"/>
              <a:t>Microsoft’s development Team</a:t>
            </a:r>
          </a:p>
          <a:p>
            <a:pPr lvl="1"/>
            <a:r>
              <a:rPr lang="en-US"/>
              <a:t>Open criticism </a:t>
            </a:r>
          </a:p>
          <a:p>
            <a:pPr lvl="1"/>
            <a:r>
              <a:rPr lang="en-US"/>
              <a:t>Intense disagreements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a:effectLst/>
              </a:rPr>
              <a:t>Balancing Creativity and Commercial Direction</a:t>
            </a:r>
          </a:p>
        </p:txBody>
      </p:sp>
      <p:sp>
        <p:nvSpPr>
          <p:cNvPr id="68611" name="Rectangle 3"/>
          <p:cNvSpPr>
            <a:spLocks noGrp="1"/>
          </p:cNvSpPr>
          <p:nvPr>
            <p:ph type="body" idx="1"/>
          </p:nvPr>
        </p:nvSpPr>
        <p:spPr/>
        <p:txBody>
          <a:bodyPr/>
          <a:lstStyle/>
          <a:p>
            <a:r>
              <a:rPr lang="en-US"/>
              <a:t>Must be directed and harnessed </a:t>
            </a:r>
          </a:p>
          <a:p>
            <a:r>
              <a:rPr lang="en-US"/>
              <a:t>Many creative companies are formed by innovators leaving established companies </a:t>
            </a:r>
          </a:p>
          <a:p>
            <a:pPr lvl="1"/>
            <a:r>
              <a:rPr lang="en-US"/>
              <a:t>Disney and Pixar </a:t>
            </a:r>
          </a:p>
          <a:p>
            <a:pPr lvl="2"/>
            <a:r>
              <a:rPr lang="en-US"/>
              <a:t>John Lasseter - had been fired from Disney 20 years before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a:effectLst/>
              </a:rPr>
              <a:t>Approaches to Management of Innovation</a:t>
            </a:r>
          </a:p>
        </p:txBody>
      </p:sp>
      <p:sp>
        <p:nvSpPr>
          <p:cNvPr id="69635" name="Rectangle 3"/>
          <p:cNvSpPr>
            <a:spLocks noGrp="1"/>
          </p:cNvSpPr>
          <p:nvPr>
            <p:ph type="body" idx="1"/>
          </p:nvPr>
        </p:nvSpPr>
        <p:spPr/>
        <p:txBody>
          <a:bodyPr/>
          <a:lstStyle/>
          <a:p>
            <a:r>
              <a:rPr lang="en-US"/>
              <a:t>Cross-Functional product development teams </a:t>
            </a:r>
          </a:p>
          <a:p>
            <a:pPr lvl="1"/>
            <a:r>
              <a:rPr lang="en-US"/>
              <a:t>Effective for integrating creativity with functional effectiveness </a:t>
            </a:r>
          </a:p>
          <a:p>
            <a:r>
              <a:rPr lang="en-US"/>
              <a:t>Product Champions </a:t>
            </a:r>
          </a:p>
          <a:p>
            <a:pPr lvl="1"/>
            <a:r>
              <a:rPr lang="en-US"/>
              <a:t>Provides means for incorporating individual creativity within organizational processes and linking invention to subsequent commercialization </a:t>
            </a:r>
          </a:p>
          <a:p>
            <a:pPr lvl="1"/>
            <a:r>
              <a:rPr lang="en-US"/>
              <a:t>3M Corporation </a:t>
            </a:r>
          </a:p>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a:effectLst/>
              </a:rPr>
              <a:t>Continued </a:t>
            </a:r>
          </a:p>
        </p:txBody>
      </p:sp>
      <p:sp>
        <p:nvSpPr>
          <p:cNvPr id="70659" name="Rectangle 3"/>
          <p:cNvSpPr>
            <a:spLocks noGrp="1"/>
          </p:cNvSpPr>
          <p:nvPr>
            <p:ph type="body" idx="1"/>
          </p:nvPr>
        </p:nvSpPr>
        <p:spPr/>
        <p:txBody>
          <a:bodyPr/>
          <a:lstStyle/>
          <a:p>
            <a:r>
              <a:rPr lang="en-US"/>
              <a:t>Buying Innovation	</a:t>
            </a:r>
          </a:p>
          <a:p>
            <a:pPr lvl="1"/>
            <a:r>
              <a:rPr lang="en-US"/>
              <a:t>Acquisitions may involve licensing, patent purchases, signing marketing agreements</a:t>
            </a:r>
          </a:p>
          <a:p>
            <a:pPr lvl="2"/>
            <a:r>
              <a:rPr lang="en-US"/>
              <a:t>Google’s acquisition of eBook Technologies</a:t>
            </a:r>
          </a:p>
          <a:p>
            <a:r>
              <a:rPr lang="en-US"/>
              <a:t>Open Innovation </a:t>
            </a:r>
          </a:p>
          <a:p>
            <a:pPr lvl="1"/>
            <a:r>
              <a:rPr lang="en-US"/>
              <a:t>Firms look wider in sourcing technology and in sharing knowhow and ideas </a:t>
            </a:r>
          </a:p>
          <a:p>
            <a:pPr lvl="1"/>
            <a:r>
              <a:rPr lang="en-US"/>
              <a:t>Ideas from beyond their own borders </a:t>
            </a:r>
          </a:p>
          <a:p>
            <a:pPr lvl="2"/>
            <a:r>
              <a:rPr lang="en-US"/>
              <a:t>P&amp;G’s </a:t>
            </a:r>
            <a:r>
              <a:rPr lang="en-US" i="1"/>
              <a:t>“Connect and Develop”</a:t>
            </a:r>
            <a:r>
              <a:rPr lang="en-US"/>
              <a:t> innovation model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a:effectLst/>
              </a:rPr>
              <a:t>Continued</a:t>
            </a:r>
          </a:p>
        </p:txBody>
      </p:sp>
      <p:sp>
        <p:nvSpPr>
          <p:cNvPr id="71683" name="Rectangle 3"/>
          <p:cNvSpPr>
            <a:spLocks noGrp="1"/>
          </p:cNvSpPr>
          <p:nvPr>
            <p:ph type="body" idx="1"/>
          </p:nvPr>
        </p:nvSpPr>
        <p:spPr/>
        <p:txBody>
          <a:bodyPr/>
          <a:lstStyle/>
          <a:p>
            <a:r>
              <a:rPr lang="en-US"/>
              <a:t>Corporate Incubators </a:t>
            </a:r>
          </a:p>
          <a:p>
            <a:pPr lvl="1"/>
            <a:r>
              <a:rPr lang="en-US"/>
              <a:t>Established to fund/ nurture new businesses </a:t>
            </a:r>
          </a:p>
          <a:p>
            <a:pPr lvl="1"/>
            <a:r>
              <a:rPr lang="en-US"/>
              <a:t>Popular during IT boom at end of 1990’s </a:t>
            </a:r>
          </a:p>
          <a:p>
            <a:pPr lvl="1"/>
            <a:r>
              <a:rPr lang="en-US"/>
              <a:t>Key Problem:</a:t>
            </a:r>
          </a:p>
          <a:p>
            <a:pPr lvl="2"/>
            <a:r>
              <a:rPr lang="en-US"/>
              <a:t>Become “orphanages” </a:t>
            </a:r>
          </a:p>
          <a:p>
            <a:pPr lvl="1"/>
            <a:r>
              <a:rPr lang="en-US"/>
              <a:t>IBM - </a:t>
            </a:r>
            <a:r>
              <a:rPr lang="en-US" i="1"/>
              <a:t>Innnovation Jam - </a:t>
            </a:r>
            <a:r>
              <a:rPr lang="en-US"/>
              <a:t>a massive onlinestorming process to generate, select and develop new business ideas </a:t>
            </a:r>
            <a:endParaRPr lang="en-US" i="1"/>
          </a:p>
          <a:p>
            <a:pPr lvl="1"/>
            <a:r>
              <a:rPr lang="en-US"/>
              <a:t>Cisco Systems - </a:t>
            </a:r>
            <a:r>
              <a:rPr lang="en-US" i="1"/>
              <a:t>Emerging Technology Business Group </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1"/>
          <p:cNvSpPr>
            <a:spLocks noGrp="1"/>
          </p:cNvSpPr>
          <p:nvPr>
            <p:ph idx="1"/>
          </p:nvPr>
        </p:nvSpPr>
        <p:spPr/>
        <p:txBody>
          <a:bodyPr/>
          <a:lstStyle/>
          <a:p>
            <a:pPr eaLnBrk="1" hangingPunct="1"/>
            <a:r>
              <a:rPr lang="en-US" smtClean="0"/>
              <a:t>Competition heated up again when Sony entered the market, and Amazon created their kindle In 2007</a:t>
            </a:r>
          </a:p>
          <a:p>
            <a:pPr eaLnBrk="1" hangingPunct="1"/>
            <a:r>
              <a:rPr lang="en-US" smtClean="0"/>
              <a:t>This lead to the release of Apple’s ipad reshaping the industry</a:t>
            </a:r>
          </a:p>
          <a:p>
            <a:pPr eaLnBrk="1" hangingPunct="1"/>
            <a:r>
              <a:rPr lang="en-US" smtClean="0"/>
              <a:t>eBook sales took off with Apple and Amazon controlling most of the market share</a:t>
            </a:r>
          </a:p>
          <a:p>
            <a:pPr eaLnBrk="1" hangingPunct="1"/>
            <a:r>
              <a:rPr lang="en-US" smtClean="0"/>
              <a:t>The importance of this case is how a simple eBook reader turned into the emergence of tablet computers</a:t>
            </a:r>
          </a:p>
          <a:p>
            <a:pPr eaLnBrk="1" hangingPunct="1"/>
            <a:endParaRPr lang="en-US"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ea typeface="+mj-ea"/>
                <a:cs typeface="+mj-cs"/>
              </a:rPr>
              <a:t>Opening Case cont.</a:t>
            </a:r>
            <a:endParaRPr lang="en-US" dirty="0">
              <a:ea typeface="+mj-ea"/>
              <a:cs typeface="+mj-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1"/>
          <p:cNvSpPr>
            <a:spLocks noGrp="1"/>
          </p:cNvSpPr>
          <p:nvPr>
            <p:ph idx="4294967295"/>
          </p:nvPr>
        </p:nvSpPr>
        <p:spPr>
          <a:xfrm>
            <a:off x="427038" y="1268413"/>
            <a:ext cx="8229600" cy="4589462"/>
          </a:xfrm>
        </p:spPr>
        <p:txBody>
          <a:bodyPr/>
          <a:lstStyle/>
          <a:p>
            <a:pPr eaLnBrk="1" hangingPunct="1"/>
            <a:r>
              <a:rPr lang="en-US" sz="2500" smtClean="0">
                <a:latin typeface="Arial" pitchFamily="-72" charset="0"/>
                <a:ea typeface="Arial" pitchFamily="-72" charset="0"/>
                <a:cs typeface="Arial" pitchFamily="-72" charset="0"/>
              </a:rPr>
              <a:t>Competitive advantage in technology-intensive industries</a:t>
            </a:r>
          </a:p>
          <a:p>
            <a:pPr lvl="1" eaLnBrk="1" hangingPunct="1"/>
            <a:r>
              <a:rPr lang="en-US" sz="2500" smtClean="0">
                <a:latin typeface="Arial" pitchFamily="-72" charset="0"/>
                <a:ea typeface="Arial" pitchFamily="-72" charset="0"/>
                <a:cs typeface="Arial" pitchFamily="-72" charset="0"/>
              </a:rPr>
              <a:t>Innovation process</a:t>
            </a:r>
          </a:p>
          <a:p>
            <a:pPr lvl="1" eaLnBrk="1" hangingPunct="1"/>
            <a:r>
              <a:rPr lang="en-US" sz="2500" smtClean="0">
                <a:latin typeface="Arial" pitchFamily="-72" charset="0"/>
                <a:ea typeface="Arial" pitchFamily="-72" charset="0"/>
                <a:cs typeface="Arial" pitchFamily="-72" charset="0"/>
              </a:rPr>
              <a:t>Profitability of innovation</a:t>
            </a:r>
          </a:p>
          <a:p>
            <a:pPr eaLnBrk="1" hangingPunct="1"/>
            <a:r>
              <a:rPr lang="en-US" sz="2500" smtClean="0">
                <a:latin typeface="Arial" pitchFamily="-72" charset="0"/>
                <a:ea typeface="Arial" pitchFamily="-72" charset="0"/>
                <a:cs typeface="Arial" pitchFamily="-72" charset="0"/>
              </a:rPr>
              <a:t>Strategies to exploit innovation: how and when to enter</a:t>
            </a:r>
          </a:p>
          <a:p>
            <a:pPr lvl="1" eaLnBrk="1" hangingPunct="1"/>
            <a:r>
              <a:rPr lang="en-US" sz="2500" smtClean="0">
                <a:latin typeface="Arial" pitchFamily="-72" charset="0"/>
                <a:ea typeface="Arial" pitchFamily="-72" charset="0"/>
                <a:cs typeface="Arial" pitchFamily="-72" charset="0"/>
              </a:rPr>
              <a:t>Alternative strategies and managing risks</a:t>
            </a:r>
          </a:p>
          <a:p>
            <a:pPr eaLnBrk="1" hangingPunct="1"/>
            <a:r>
              <a:rPr lang="en-US" sz="2500" smtClean="0">
                <a:latin typeface="Arial" pitchFamily="-72" charset="0"/>
                <a:ea typeface="Arial" pitchFamily="-72" charset="0"/>
                <a:cs typeface="Arial" pitchFamily="-72" charset="0"/>
              </a:rPr>
              <a:t>Competing for standards</a:t>
            </a:r>
          </a:p>
          <a:p>
            <a:pPr lvl="1" eaLnBrk="1" hangingPunct="1"/>
            <a:r>
              <a:rPr lang="en-US" sz="2500" smtClean="0">
                <a:latin typeface="Arial" pitchFamily="-72" charset="0"/>
                <a:ea typeface="Arial" pitchFamily="-72" charset="0"/>
                <a:cs typeface="Arial" pitchFamily="-72" charset="0"/>
              </a:rPr>
              <a:t>Types of standards and winning standards wars</a:t>
            </a:r>
          </a:p>
          <a:p>
            <a:pPr eaLnBrk="1" hangingPunct="1"/>
            <a:r>
              <a:rPr lang="en-US" sz="2500" smtClean="0">
                <a:latin typeface="Arial" pitchFamily="-72" charset="0"/>
                <a:ea typeface="Arial" pitchFamily="-72" charset="0"/>
                <a:cs typeface="Arial" pitchFamily="-72" charset="0"/>
              </a:rPr>
              <a:t>Creating the conditions for innovation</a:t>
            </a:r>
          </a:p>
          <a:p>
            <a:pPr lvl="1" eaLnBrk="1" hangingPunct="1"/>
            <a:r>
              <a:rPr lang="en-US" sz="2500" smtClean="0">
                <a:latin typeface="Arial" pitchFamily="-72" charset="0"/>
                <a:ea typeface="Arial" pitchFamily="-72" charset="0"/>
                <a:cs typeface="Arial" pitchFamily="-72" charset="0"/>
              </a:rPr>
              <a:t>Managing creativity and the challenge of integration</a:t>
            </a:r>
          </a:p>
          <a:p>
            <a:pPr lvl="1" eaLnBrk="1" hangingPunct="1">
              <a:buFont typeface="Verdana" pitchFamily="-72" charset="0"/>
              <a:buNone/>
            </a:pPr>
            <a:endParaRPr lang="en-US" smtClean="0"/>
          </a:p>
          <a:p>
            <a:pPr lvl="1" eaLnBrk="1" hangingPunct="1"/>
            <a:endParaRPr lang="en-US" smtClean="0"/>
          </a:p>
          <a:p>
            <a:pPr lvl="1" eaLnBrk="1" hangingPunct="1"/>
            <a:endParaRPr lang="en-US" smtClean="0"/>
          </a:p>
          <a:p>
            <a:pPr lvl="1" eaLnBrk="1" hangingPunct="1"/>
            <a:endParaRPr lang="en-US" smtClean="0"/>
          </a:p>
          <a:p>
            <a:pPr lvl="1" eaLnBrk="1" hangingPunct="1"/>
            <a:endParaRPr lang="en-US" smtClean="0"/>
          </a:p>
          <a:p>
            <a:pPr lvl="1" eaLnBrk="1" hangingPunct="1"/>
            <a:endParaRPr lang="en-US" smtClean="0"/>
          </a:p>
        </p:txBody>
      </p:sp>
      <p:pic>
        <p:nvPicPr>
          <p:cNvPr id="47106" name="Title 2"/>
          <p:cNvPicPr>
            <a:picLocks noGrp="1" noChangeArrowheads="1"/>
          </p:cNvPicPr>
          <p:nvPr>
            <p:ph type="title" idx="4294967295"/>
          </p:nvPr>
        </p:nvPicPr>
        <p:blipFill>
          <a:blip r:embed="rId2"/>
          <a:srcRect/>
          <a:stretch>
            <a:fillRect/>
          </a:stretch>
        </p:blipFill>
        <p:spPr bwMode="auto">
          <a:xfrm>
            <a:off x="450850" y="268288"/>
            <a:ext cx="8242300" cy="1158875"/>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Title 2"/>
          <p:cNvPicPr>
            <a:picLocks noGrp="1" noChangeArrowheads="1"/>
          </p:cNvPicPr>
          <p:nvPr>
            <p:ph type="title" idx="4294967295"/>
          </p:nvPr>
        </p:nvPicPr>
        <p:blipFill>
          <a:blip r:embed="rId2"/>
          <a:srcRect/>
          <a:stretch>
            <a:fillRect/>
          </a:stretch>
        </p:blipFill>
        <p:spPr bwMode="auto">
          <a:xfrm>
            <a:off x="450850" y="268288"/>
            <a:ext cx="8242300" cy="1158875"/>
          </a:xfrm>
        </p:spPr>
      </p:pic>
      <p:graphicFrame>
        <p:nvGraphicFramePr>
          <p:cNvPr id="8" name="Content Placeholder 7"/>
          <p:cNvGraphicFramePr>
            <a:graphicFrameLocks noGrp="1"/>
          </p:cNvGraphicFramePr>
          <p:nvPr>
            <p:ph idx="4294967295"/>
          </p:nvPr>
        </p:nvGraphicFramePr>
        <p:xfrm>
          <a:off x="457200" y="1268413"/>
          <a:ext cx="8229600" cy="4608512"/>
        </p:xfrm>
        <a:graphic>
          <a:graphicData uri="http://schemas.openxmlformats.org/drawingml/2006/table">
            <a:tbl>
              <a:tblPr firstRow="1" bandRow="1">
                <a:tableStyleId>{5C22544A-7EE6-4342-B048-85BDC9FD1C3A}</a:tableStyleId>
              </a:tblPr>
              <a:tblGrid>
                <a:gridCol w="4114800"/>
                <a:gridCol w="4114800"/>
              </a:tblGrid>
              <a:tr h="518369">
                <a:tc>
                  <a:txBody>
                    <a:bodyPr/>
                    <a:lstStyle/>
                    <a:p>
                      <a:r>
                        <a:rPr lang="en-US" sz="1900" dirty="0" smtClean="0">
                          <a:latin typeface="Arial" panose="020B0604020202020204" pitchFamily="34" charset="0"/>
                          <a:cs typeface="Arial" panose="020B0604020202020204" pitchFamily="34" charset="0"/>
                        </a:rPr>
                        <a:t>Objective</a:t>
                      </a:r>
                      <a:endParaRPr lang="en-US" sz="1900" dirty="0">
                        <a:latin typeface="Arial" panose="020B0604020202020204" pitchFamily="34" charset="0"/>
                        <a:cs typeface="Arial" panose="020B0604020202020204" pitchFamily="34" charset="0"/>
                      </a:endParaRPr>
                    </a:p>
                  </a:txBody>
                  <a:tcPr/>
                </a:tc>
                <a:tc>
                  <a:txBody>
                    <a:bodyPr/>
                    <a:lstStyle/>
                    <a:p>
                      <a:r>
                        <a:rPr lang="en-US" sz="1900" dirty="0" smtClean="0">
                          <a:latin typeface="Arial" panose="020B0604020202020204" pitchFamily="34" charset="0"/>
                          <a:cs typeface="Arial" panose="020B0604020202020204" pitchFamily="34" charset="0"/>
                        </a:rPr>
                        <a:t>Summary</a:t>
                      </a:r>
                      <a:r>
                        <a:rPr lang="en-US" sz="1900" baseline="0" dirty="0" smtClean="0">
                          <a:latin typeface="Arial" panose="020B0604020202020204" pitchFamily="34" charset="0"/>
                          <a:cs typeface="Arial" panose="020B0604020202020204" pitchFamily="34" charset="0"/>
                        </a:rPr>
                        <a:t> </a:t>
                      </a:r>
                      <a:endParaRPr lang="en-US" sz="1900" dirty="0">
                        <a:latin typeface="Arial" panose="020B0604020202020204" pitchFamily="34" charset="0"/>
                        <a:cs typeface="Arial" panose="020B0604020202020204" pitchFamily="34" charset="0"/>
                      </a:endParaRPr>
                    </a:p>
                  </a:txBody>
                  <a:tcPr/>
                </a:tc>
              </a:tr>
              <a:tr h="2428523">
                <a:tc>
                  <a:txBody>
                    <a:bodyPr/>
                    <a:lstStyle/>
                    <a:p>
                      <a:r>
                        <a:rPr lang="en-US" sz="1900" dirty="0" smtClean="0">
                          <a:latin typeface="Arial" panose="020B0604020202020204" pitchFamily="34" charset="0"/>
                          <a:cs typeface="Arial" panose="020B0604020202020204" pitchFamily="34" charset="0"/>
                        </a:rPr>
                        <a:t>Analyze</a:t>
                      </a:r>
                      <a:r>
                        <a:rPr lang="en-US" sz="1900" baseline="0" dirty="0" smtClean="0">
                          <a:latin typeface="Arial" panose="020B0604020202020204" pitchFamily="34" charset="0"/>
                          <a:cs typeface="Arial" panose="020B0604020202020204" pitchFamily="34" charset="0"/>
                        </a:rPr>
                        <a:t> how technology affects industry structure and competition</a:t>
                      </a:r>
                      <a:endParaRPr lang="en-US" sz="1900" dirty="0">
                        <a:latin typeface="Arial" panose="020B0604020202020204" pitchFamily="34" charset="0"/>
                        <a:cs typeface="Arial" panose="020B0604020202020204" pitchFamily="34" charset="0"/>
                      </a:endParaRPr>
                    </a:p>
                  </a:txBody>
                  <a:tcPr/>
                </a:tc>
                <a:tc>
                  <a:txBody>
                    <a:bodyPr/>
                    <a:lstStyle/>
                    <a:p>
                      <a:r>
                        <a:rPr lang="en-US" sz="1900" dirty="0" smtClean="0">
                          <a:latin typeface="Arial" panose="020B0604020202020204" pitchFamily="34" charset="0"/>
                          <a:cs typeface="Arial" panose="020B0604020202020204" pitchFamily="34" charset="0"/>
                        </a:rPr>
                        <a:t>Technological</a:t>
                      </a:r>
                      <a:r>
                        <a:rPr lang="en-US" sz="1900" baseline="0" dirty="0" smtClean="0">
                          <a:latin typeface="Arial" panose="020B0604020202020204" pitchFamily="34" charset="0"/>
                          <a:cs typeface="Arial" panose="020B0604020202020204" pitchFamily="34" charset="0"/>
                        </a:rPr>
                        <a:t> change often changes industry dynamics and firms that succeed in these industries recognize market characteristics and adapt effectively </a:t>
                      </a:r>
                      <a:endParaRPr lang="en-US" sz="1900" dirty="0">
                        <a:latin typeface="Arial" panose="020B0604020202020204" pitchFamily="34" charset="0"/>
                        <a:cs typeface="Arial" panose="020B0604020202020204" pitchFamily="34" charset="0"/>
                      </a:endParaRPr>
                    </a:p>
                  </a:txBody>
                  <a:tcPr/>
                </a:tc>
              </a:tr>
              <a:tr h="1661620">
                <a:tc>
                  <a:txBody>
                    <a:bodyPr/>
                    <a:lstStyle/>
                    <a:p>
                      <a:r>
                        <a:rPr lang="en-US" sz="1900" dirty="0" smtClean="0">
                          <a:latin typeface="Arial" panose="020B0604020202020204" pitchFamily="34" charset="0"/>
                          <a:cs typeface="Arial" panose="020B0604020202020204" pitchFamily="34" charset="0"/>
                        </a:rPr>
                        <a:t>Identify factors</a:t>
                      </a:r>
                      <a:r>
                        <a:rPr lang="en-US" sz="1900" baseline="0" dirty="0" smtClean="0">
                          <a:latin typeface="Arial" panose="020B0604020202020204" pitchFamily="34" charset="0"/>
                          <a:cs typeface="Arial" panose="020B0604020202020204" pitchFamily="34" charset="0"/>
                        </a:rPr>
                        <a:t> that determine that returns to innovations and the potential for these innovations to establish competitive advantage</a:t>
                      </a:r>
                      <a:endParaRPr lang="en-US" sz="1900" dirty="0">
                        <a:latin typeface="Arial" panose="020B0604020202020204" pitchFamily="34" charset="0"/>
                        <a:cs typeface="Arial" panose="020B0604020202020204" pitchFamily="34" charset="0"/>
                      </a:endParaRPr>
                    </a:p>
                  </a:txBody>
                  <a:tcPr/>
                </a:tc>
                <a:tc>
                  <a:txBody>
                    <a:bodyPr/>
                    <a:lstStyle/>
                    <a:p>
                      <a:r>
                        <a:rPr lang="en-US" sz="1900" dirty="0" smtClean="0">
                          <a:latin typeface="Arial" panose="020B0604020202020204" pitchFamily="34" charset="0"/>
                          <a:cs typeface="Arial" panose="020B0604020202020204" pitchFamily="34" charset="0"/>
                        </a:rPr>
                        <a:t>Four factors:</a:t>
                      </a:r>
                      <a:r>
                        <a:rPr lang="en-US" sz="1900" baseline="0" dirty="0" smtClean="0">
                          <a:latin typeface="Arial" panose="020B0604020202020204" pitchFamily="34" charset="0"/>
                          <a:cs typeface="Arial" panose="020B0604020202020204" pitchFamily="34" charset="0"/>
                        </a:rPr>
                        <a:t> property rights, the </a:t>
                      </a:r>
                      <a:r>
                        <a:rPr lang="en-US" sz="1900" baseline="0" dirty="0" err="1" smtClean="0">
                          <a:latin typeface="Arial" panose="020B0604020202020204" pitchFamily="34" charset="0"/>
                          <a:cs typeface="Arial" panose="020B0604020202020204" pitchFamily="34" charset="0"/>
                        </a:rPr>
                        <a:t>tacitness</a:t>
                      </a:r>
                      <a:r>
                        <a:rPr lang="en-US" sz="1900" baseline="0" dirty="0" smtClean="0">
                          <a:latin typeface="Arial" panose="020B0604020202020204" pitchFamily="34" charset="0"/>
                          <a:cs typeface="Arial" panose="020B0604020202020204" pitchFamily="34" charset="0"/>
                        </a:rPr>
                        <a:t> and complexity of the technology, lead-time, and complementary resources</a:t>
                      </a:r>
                      <a:endParaRPr lang="en-US" sz="1900" dirty="0">
                        <a:latin typeface="Arial" panose="020B0604020202020204" pitchFamily="34" charset="0"/>
                        <a:cs typeface="Arial" panose="020B0604020202020204" pitchFamily="34" charset="0"/>
                      </a:endParaRPr>
                    </a:p>
                  </a:txBody>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457200" y="1268413"/>
          <a:ext cx="8229600" cy="4906962"/>
        </p:xfrm>
        <a:graphic>
          <a:graphicData uri="http://schemas.openxmlformats.org/drawingml/2006/table">
            <a:tbl>
              <a:tblPr firstRow="1" bandRow="1">
                <a:tableStyleId>{5C22544A-7EE6-4342-B048-85BDC9FD1C3A}</a:tableStyleId>
              </a:tblPr>
              <a:tblGrid>
                <a:gridCol w="4114800"/>
                <a:gridCol w="4114800"/>
              </a:tblGrid>
              <a:tr h="366451">
                <a:tc>
                  <a:txBody>
                    <a:bodyPr/>
                    <a:lstStyle/>
                    <a:p>
                      <a:r>
                        <a:rPr lang="en-US" sz="1900" dirty="0" smtClean="0">
                          <a:latin typeface="Arial" panose="020B0604020202020204" pitchFamily="34" charset="0"/>
                          <a:cs typeface="Arial" panose="020B0604020202020204" pitchFamily="34" charset="0"/>
                        </a:rPr>
                        <a:t>Objectives</a:t>
                      </a:r>
                      <a:endParaRPr lang="en-US" sz="1900" dirty="0">
                        <a:latin typeface="Arial" panose="020B0604020202020204" pitchFamily="34" charset="0"/>
                        <a:cs typeface="Arial" panose="020B0604020202020204" pitchFamily="34" charset="0"/>
                      </a:endParaRPr>
                    </a:p>
                  </a:txBody>
                  <a:tcPr/>
                </a:tc>
                <a:tc>
                  <a:txBody>
                    <a:bodyPr/>
                    <a:lstStyle/>
                    <a:p>
                      <a:r>
                        <a:rPr lang="en-US" sz="1900" dirty="0" smtClean="0">
                          <a:latin typeface="Arial" panose="020B0604020202020204" pitchFamily="34" charset="0"/>
                          <a:cs typeface="Arial" panose="020B0604020202020204" pitchFamily="34" charset="0"/>
                        </a:rPr>
                        <a:t>Summary </a:t>
                      </a:r>
                      <a:endParaRPr lang="en-US" sz="1900" dirty="0">
                        <a:latin typeface="Arial" panose="020B0604020202020204" pitchFamily="34" charset="0"/>
                        <a:cs typeface="Arial" panose="020B0604020202020204" pitchFamily="34" charset="0"/>
                      </a:endParaRPr>
                    </a:p>
                  </a:txBody>
                  <a:tcPr/>
                </a:tc>
              </a:tr>
              <a:tr h="2657692">
                <a:tc>
                  <a:txBody>
                    <a:bodyPr/>
                    <a:lstStyle/>
                    <a:p>
                      <a:r>
                        <a:rPr lang="en-US" sz="1900" dirty="0" smtClean="0">
                          <a:latin typeface="Arial" panose="020B0604020202020204" pitchFamily="34" charset="0"/>
                          <a:cs typeface="Arial" panose="020B0604020202020204" pitchFamily="34" charset="0"/>
                        </a:rPr>
                        <a:t>Formulate strategies for exploiting innovation</a:t>
                      </a:r>
                      <a:r>
                        <a:rPr lang="en-US" sz="1900" baseline="0" dirty="0" smtClean="0">
                          <a:latin typeface="Arial" panose="020B0604020202020204" pitchFamily="34" charset="0"/>
                          <a:cs typeface="Arial" panose="020B0604020202020204" pitchFamily="34" charset="0"/>
                        </a:rPr>
                        <a:t> and managing technology, focusing on:</a:t>
                      </a:r>
                    </a:p>
                    <a:p>
                      <a:r>
                        <a:rPr lang="en-US" sz="1900" baseline="0" dirty="0" smtClean="0">
                          <a:latin typeface="Arial" panose="020B0604020202020204" pitchFamily="34" charset="0"/>
                          <a:cs typeface="Arial" panose="020B0604020202020204" pitchFamily="34" charset="0"/>
                        </a:rPr>
                        <a:t>  -advantages of being a leader/follower in innovation</a:t>
                      </a:r>
                    </a:p>
                    <a:p>
                      <a:r>
                        <a:rPr lang="en-US" sz="1900" baseline="0" dirty="0" smtClean="0">
                          <a:latin typeface="Arial" panose="020B0604020202020204" pitchFamily="34" charset="0"/>
                          <a:cs typeface="Arial" panose="020B0604020202020204" pitchFamily="34" charset="0"/>
                        </a:rPr>
                        <a:t>  -Strategic options for exploiting innovation</a:t>
                      </a:r>
                    </a:p>
                    <a:p>
                      <a:r>
                        <a:rPr lang="en-US" sz="1900" baseline="0" dirty="0" smtClean="0">
                          <a:latin typeface="Arial" panose="020B0604020202020204" pitchFamily="34" charset="0"/>
                          <a:cs typeface="Arial" panose="020B0604020202020204" pitchFamily="34" charset="0"/>
                        </a:rPr>
                        <a:t>  -how to win standards battles</a:t>
                      </a:r>
                    </a:p>
                    <a:p>
                      <a:r>
                        <a:rPr lang="en-US" sz="1900" baseline="0" dirty="0" smtClean="0">
                          <a:latin typeface="Arial" panose="020B0604020202020204" pitchFamily="34" charset="0"/>
                          <a:cs typeface="Arial" panose="020B0604020202020204" pitchFamily="34" charset="0"/>
                        </a:rPr>
                        <a:t>  -how to manage risk</a:t>
                      </a:r>
                    </a:p>
                  </a:txBody>
                  <a:tcPr/>
                </a:tc>
                <a:tc>
                  <a:txBody>
                    <a:bodyPr/>
                    <a:lstStyle/>
                    <a:p>
                      <a:r>
                        <a:rPr lang="en-US" sz="1900" dirty="0" smtClean="0">
                          <a:latin typeface="Arial" panose="020B0604020202020204" pitchFamily="34" charset="0"/>
                          <a:cs typeface="Arial" panose="020B0604020202020204" pitchFamily="34" charset="0"/>
                        </a:rPr>
                        <a:t>Choice of strategy depends on the characteristics of the innovation and resources and capabilities of the firm. Deciding on a</a:t>
                      </a:r>
                      <a:r>
                        <a:rPr lang="en-US" sz="1900" baseline="0" dirty="0" smtClean="0">
                          <a:latin typeface="Arial" panose="020B0604020202020204" pitchFamily="34" charset="0"/>
                          <a:cs typeface="Arial" panose="020B0604020202020204" pitchFamily="34" charset="0"/>
                        </a:rPr>
                        <a:t> optimal strategy is complex but we have reviewed a range of analytical principles that improve the chances of success </a:t>
                      </a:r>
                      <a:endParaRPr lang="en-US" sz="1900" dirty="0">
                        <a:latin typeface="Arial" panose="020B0604020202020204" pitchFamily="34" charset="0"/>
                        <a:cs typeface="Arial" panose="020B0604020202020204" pitchFamily="34" charset="0"/>
                      </a:endParaRPr>
                    </a:p>
                  </a:txBody>
                  <a:tcPr/>
                </a:tc>
              </a:tr>
              <a:tr h="1656377">
                <a:tc>
                  <a:txBody>
                    <a:bodyPr/>
                    <a:lstStyle/>
                    <a:p>
                      <a:r>
                        <a:rPr lang="en-US" sz="1900" dirty="0" smtClean="0">
                          <a:latin typeface="Arial" panose="020B0604020202020204" pitchFamily="34" charset="0"/>
                          <a:cs typeface="Arial" panose="020B0604020202020204" pitchFamily="34" charset="0"/>
                        </a:rPr>
                        <a:t>Organizational conditions needed</a:t>
                      </a:r>
                      <a:r>
                        <a:rPr lang="en-US" sz="1900" baseline="0" dirty="0" smtClean="0">
                          <a:latin typeface="Arial" panose="020B0604020202020204" pitchFamily="34" charset="0"/>
                          <a:cs typeface="Arial" panose="020B0604020202020204" pitchFamily="34" charset="0"/>
                        </a:rPr>
                        <a:t> to implement strategies successfully</a:t>
                      </a:r>
                      <a:r>
                        <a:rPr lang="en-US" sz="1900" dirty="0" smtClean="0">
                          <a:latin typeface="Arial" panose="020B0604020202020204" pitchFamily="34" charset="0"/>
                          <a:cs typeface="Arial" panose="020B0604020202020204" pitchFamily="34" charset="0"/>
                        </a:rPr>
                        <a:t> </a:t>
                      </a:r>
                      <a:endParaRPr lang="en-US" sz="1900" dirty="0">
                        <a:latin typeface="Arial" panose="020B0604020202020204" pitchFamily="34" charset="0"/>
                        <a:cs typeface="Arial" panose="020B0604020202020204" pitchFamily="34" charset="0"/>
                      </a:endParaRPr>
                    </a:p>
                  </a:txBody>
                  <a:tcPr/>
                </a:tc>
                <a:tc>
                  <a:txBody>
                    <a:bodyPr/>
                    <a:lstStyle/>
                    <a:p>
                      <a:r>
                        <a:rPr lang="en-US" sz="1900" dirty="0" smtClean="0">
                          <a:latin typeface="Arial" panose="020B0604020202020204" pitchFamily="34" charset="0"/>
                          <a:cs typeface="Arial" panose="020B0604020202020204" pitchFamily="34" charset="0"/>
                        </a:rPr>
                        <a:t>Organizing for innovations requires</a:t>
                      </a:r>
                      <a:r>
                        <a:rPr lang="en-US" sz="1900" baseline="0" dirty="0" smtClean="0">
                          <a:latin typeface="Arial" panose="020B0604020202020204" pitchFamily="34" charset="0"/>
                          <a:cs typeface="Arial" panose="020B0604020202020204" pitchFamily="34" charset="0"/>
                        </a:rPr>
                        <a:t> different organizational structures/management systems. We have considered approaches/practices that enhance creativity/likelihood of success</a:t>
                      </a:r>
                      <a:endParaRPr lang="en-US" sz="1900" dirty="0">
                        <a:latin typeface="Arial" panose="020B0604020202020204" pitchFamily="34" charset="0"/>
                        <a:cs typeface="Arial" panose="020B0604020202020204" pitchFamily="34" charset="0"/>
                      </a:endParaRPr>
                    </a:p>
                  </a:txBody>
                  <a:tcPr/>
                </a:tc>
              </a:tr>
            </a:tbl>
          </a:graphicData>
        </a:graphic>
      </p:graphicFrame>
      <p:pic>
        <p:nvPicPr>
          <p:cNvPr id="49167" name="Title 2"/>
          <p:cNvPicPr>
            <a:picLocks noGrp="1" noChangeArrowheads="1"/>
          </p:cNvPicPr>
          <p:nvPr>
            <p:ph type="title" idx="4294967295"/>
          </p:nvPr>
        </p:nvPicPr>
        <p:blipFill>
          <a:blip r:embed="rId2"/>
          <a:srcRect/>
          <a:stretch>
            <a:fillRect/>
          </a:stretch>
        </p:blipFill>
        <p:spPr bwMode="auto">
          <a:xfrm>
            <a:off x="450850" y="268288"/>
            <a:ext cx="8242300" cy="115887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wrap="square" lIns="91440" tIns="45720" rIns="91440" bIns="45720" numCol="1" anchorCtr="0" compatLnSpc="1">
            <a:prstTxWarp prst="textNoShape">
              <a:avLst/>
            </a:prstTxWarp>
          </a:bodyPr>
          <a:lstStyle/>
          <a:p>
            <a:pPr eaLnBrk="1" hangingPunct="1">
              <a:defRPr/>
            </a:pPr>
            <a:r>
              <a:rPr lang="en-US" sz="3700" smtClean="0">
                <a:effectLst/>
              </a:rPr>
              <a:t>Competitive Advantage in Technology-Intensive Industries</a:t>
            </a:r>
          </a:p>
        </p:txBody>
      </p:sp>
      <p:sp>
        <p:nvSpPr>
          <p:cNvPr id="17410" name="Content Placeholder 4"/>
          <p:cNvSpPr>
            <a:spLocks noGrp="1"/>
          </p:cNvSpPr>
          <p:nvPr>
            <p:ph idx="4294967295"/>
          </p:nvPr>
        </p:nvSpPr>
        <p:spPr/>
        <p:txBody>
          <a:bodyPr/>
          <a:lstStyle/>
          <a:p>
            <a:pPr marL="342900" indent="-342900" eaLnBrk="1" hangingPunct="1"/>
            <a:r>
              <a:rPr lang="en-US" smtClean="0"/>
              <a:t>Principle link between technology and competitive advantage is </a:t>
            </a:r>
            <a:r>
              <a:rPr lang="en-US" u="sng" smtClean="0"/>
              <a:t>innovation</a:t>
            </a:r>
            <a:r>
              <a:rPr lang="en-US" smtClean="0"/>
              <a:t>.</a:t>
            </a:r>
          </a:p>
          <a:p>
            <a:pPr marL="342900" indent="-342900" eaLnBrk="1" hangingPunct="1"/>
            <a:r>
              <a:rPr lang="en-US" smtClean="0"/>
              <a:t>The quest for competitive advantage causes firms to invest in innovation.</a:t>
            </a:r>
          </a:p>
          <a:p>
            <a:pPr marL="342900" indent="-342900" eaLnBrk="1" hangingPunct="1"/>
            <a:r>
              <a:rPr lang="en-US" smtClean="0"/>
              <a:t>Innovation responsible for new industries</a:t>
            </a:r>
          </a:p>
          <a:p>
            <a:pPr marL="342900" indent="-342900" eaLnBrk="1" hangingPunct="1"/>
            <a:r>
              <a:rPr lang="en-US" smtClean="0"/>
              <a:t>Innovation main reason why some firms are able to dominate their industries.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smtClean="0">
                <a:effectLst/>
              </a:rPr>
              <a:t>The Innovation Process</a:t>
            </a:r>
          </a:p>
        </p:txBody>
      </p:sp>
      <p:sp>
        <p:nvSpPr>
          <p:cNvPr id="18434" name="Content Placeholder 2"/>
          <p:cNvSpPr>
            <a:spLocks noGrp="1"/>
          </p:cNvSpPr>
          <p:nvPr>
            <p:ph idx="4294967295"/>
          </p:nvPr>
        </p:nvSpPr>
        <p:spPr/>
        <p:txBody>
          <a:bodyPr/>
          <a:lstStyle/>
          <a:p>
            <a:pPr marL="342900" indent="-342900" eaLnBrk="1" hangingPunct="1"/>
            <a:r>
              <a:rPr lang="en-US" u="sng" smtClean="0"/>
              <a:t>Invention</a:t>
            </a:r>
            <a:r>
              <a:rPr lang="en-US" smtClean="0"/>
              <a:t> is the creation of new products and processes through the development of new knowledge or from new combinations.</a:t>
            </a:r>
          </a:p>
          <a:p>
            <a:pPr marL="342900" indent="-342900" eaLnBrk="1" hangingPunct="1"/>
            <a:r>
              <a:rPr lang="en-US" u="sng" smtClean="0"/>
              <a:t>Innovation</a:t>
            </a:r>
            <a:r>
              <a:rPr lang="en-US" smtClean="0"/>
              <a:t> is the initial commercialisation of invention by producing and marketing a new good service or by using a new method of production.</a:t>
            </a:r>
            <a:endParaRPr lang="en-US" u="sng"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smtClean="0">
                <a:effectLst/>
              </a:rPr>
              <a:t>The Innovation Process</a:t>
            </a:r>
          </a:p>
        </p:txBody>
      </p:sp>
      <p:pic>
        <p:nvPicPr>
          <p:cNvPr id="19458" name="Content Placeholder 3"/>
          <p:cNvPicPr>
            <a:picLocks noGrp="1" noChangeArrowheads="1"/>
          </p:cNvPicPr>
          <p:nvPr>
            <p:ph idx="4294967295"/>
          </p:nvPr>
        </p:nvPicPr>
        <p:blipFill>
          <a:blip r:embed="rId2"/>
          <a:srcRect/>
          <a:stretch>
            <a:fillRect/>
          </a:stretch>
        </p:blipFill>
        <p:spPr>
          <a:xfrm>
            <a:off x="438150" y="1597025"/>
            <a:ext cx="8267700" cy="453548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smtClean="0">
                <a:effectLst/>
              </a:rPr>
              <a:t>The Profitability of Innovation</a:t>
            </a:r>
          </a:p>
        </p:txBody>
      </p:sp>
      <p:sp>
        <p:nvSpPr>
          <p:cNvPr id="20482" name="Content Placeholder 2"/>
          <p:cNvSpPr>
            <a:spLocks noGrp="1"/>
          </p:cNvSpPr>
          <p:nvPr>
            <p:ph idx="4294967295"/>
          </p:nvPr>
        </p:nvSpPr>
        <p:spPr/>
        <p:txBody>
          <a:bodyPr/>
          <a:lstStyle/>
          <a:p>
            <a:pPr marL="342900" indent="-342900" eaLnBrk="1" hangingPunct="1"/>
            <a:r>
              <a:rPr lang="en-US" u="sng" smtClean="0"/>
              <a:t>Regime of appropriability</a:t>
            </a:r>
            <a:r>
              <a:rPr lang="en-US" smtClean="0"/>
              <a:t> is used to describe the conditions that influence the distribution of returns to innovation.</a:t>
            </a:r>
          </a:p>
          <a:p>
            <a:pPr marL="342900" indent="-342900" eaLnBrk="1" hangingPunct="1"/>
            <a:r>
              <a:rPr lang="en-US" smtClean="0"/>
              <a:t>The profitability of an innovation to the innovator depends on the value created by the innovation and the share of that value that the innovator is able to appropriate.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smtClean="0">
                <a:effectLst/>
              </a:rPr>
              <a:t>The Profitability</a:t>
            </a:r>
          </a:p>
        </p:txBody>
      </p:sp>
      <p:pic>
        <p:nvPicPr>
          <p:cNvPr id="21506" name="Content Placeholder 3"/>
          <p:cNvPicPr>
            <a:picLocks noGrp="1" noChangeArrowheads="1"/>
          </p:cNvPicPr>
          <p:nvPr>
            <p:ph idx="4294967295"/>
          </p:nvPr>
        </p:nvPicPr>
        <p:blipFill>
          <a:blip r:embed="rId2"/>
          <a:srcRect/>
          <a:stretch>
            <a:fillRect/>
          </a:stretch>
        </p:blipFill>
        <p:spPr>
          <a:xfrm>
            <a:off x="450850" y="1597025"/>
            <a:ext cx="8242300" cy="4535488"/>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130</TotalTime>
  <Words>1415</Words>
  <Application>Microsoft Office PowerPoint</Application>
  <PresentationFormat>On-screen Show (4:3)</PresentationFormat>
  <Paragraphs>214</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ＭＳ Ｐゴシック</vt:lpstr>
      <vt:lpstr>Arial</vt:lpstr>
      <vt:lpstr>Lucida Sans Unicode</vt:lpstr>
      <vt:lpstr>Verdana</vt:lpstr>
      <vt:lpstr>Wingdings 2</vt:lpstr>
      <vt:lpstr>Wingdings 3</vt:lpstr>
      <vt:lpstr>Concourse</vt:lpstr>
      <vt:lpstr>Technology-Based industries and the management of innovation</vt:lpstr>
      <vt:lpstr>Introduction</vt:lpstr>
      <vt:lpstr>Opening case: eBook Readers</vt:lpstr>
      <vt:lpstr>Opening Case cont.</vt:lpstr>
      <vt:lpstr>Competitive Advantage in Technology-Intensive Industries</vt:lpstr>
      <vt:lpstr>The Innovation Process</vt:lpstr>
      <vt:lpstr>The Innovation Process</vt:lpstr>
      <vt:lpstr>The Profitability of Innovation</vt:lpstr>
      <vt:lpstr>The Profitability</vt:lpstr>
      <vt:lpstr>Property Rights in Innovation</vt:lpstr>
      <vt:lpstr>Complexity of  Technology</vt:lpstr>
      <vt:lpstr>Lead-Time</vt:lpstr>
      <vt:lpstr>Complimentary Resources</vt:lpstr>
      <vt:lpstr>Strategies to Exploit Innovation</vt:lpstr>
      <vt:lpstr>Alternative Strategies </vt:lpstr>
      <vt:lpstr>Continued</vt:lpstr>
      <vt:lpstr>Characteristics of Innovation</vt:lpstr>
      <vt:lpstr>Resources and Capabilities of Firm</vt:lpstr>
      <vt:lpstr>Timing Innovation</vt:lpstr>
      <vt:lpstr>Managing Risk</vt:lpstr>
      <vt:lpstr>Competing for Standards</vt:lpstr>
      <vt:lpstr>Types of Standard</vt:lpstr>
      <vt:lpstr>Types of Standard</vt:lpstr>
      <vt:lpstr>Types of Standard</vt:lpstr>
      <vt:lpstr>Why standards appear:  network externalities</vt:lpstr>
      <vt:lpstr>Several sources of network externalities</vt:lpstr>
      <vt:lpstr>Types of Standard</vt:lpstr>
      <vt:lpstr>Winning Standards Wars</vt:lpstr>
      <vt:lpstr>What can we learn from standard wars?</vt:lpstr>
      <vt:lpstr>Winning Standards Wars</vt:lpstr>
      <vt:lpstr>Winning Standards Wars</vt:lpstr>
      <vt:lpstr>What are the key resources needed to win a standards war?</vt:lpstr>
      <vt:lpstr>PowerPoint Presentation</vt:lpstr>
      <vt:lpstr>Creating Conditions for Innovation</vt:lpstr>
      <vt:lpstr>Managing Creativity </vt:lpstr>
      <vt:lpstr>Balancing Creativity and Commercial Direction</vt:lpstr>
      <vt:lpstr>Approaches to Management of Innovation</vt:lpstr>
      <vt:lpstr>Continued </vt:lpstr>
      <vt:lpstr>Continued</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Technology-Based industries and the management of innovation</dc:title>
  <dc:creator>Chris</dc:creator>
  <cp:lastModifiedBy>Lafont, Matthew</cp:lastModifiedBy>
  <cp:revision>10</cp:revision>
  <dcterms:created xsi:type="dcterms:W3CDTF">2014-10-15T19:54:28Z</dcterms:created>
  <dcterms:modified xsi:type="dcterms:W3CDTF">2014-11-06T22:30:09Z</dcterms:modified>
</cp:coreProperties>
</file>