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1"/>
  </p:sldMasterIdLst>
  <p:notesMasterIdLst>
    <p:notesMasterId r:id="rId21"/>
  </p:notesMasterIdLst>
  <p:sldIdLst>
    <p:sldId id="256" r:id="rId2"/>
    <p:sldId id="257" r:id="rId3"/>
    <p:sldId id="258" r:id="rId4"/>
    <p:sldId id="260" r:id="rId5"/>
    <p:sldId id="261" r:id="rId6"/>
    <p:sldId id="262" r:id="rId7"/>
    <p:sldId id="263" r:id="rId8"/>
    <p:sldId id="264" r:id="rId9"/>
    <p:sldId id="265" r:id="rId10"/>
    <p:sldId id="266" r:id="rId11"/>
    <p:sldId id="267" r:id="rId12"/>
    <p:sldId id="268" r:id="rId13"/>
    <p:sldId id="269" r:id="rId14"/>
    <p:sldId id="270" r:id="rId15"/>
    <p:sldId id="272" r:id="rId16"/>
    <p:sldId id="273" r:id="rId17"/>
    <p:sldId id="274" r:id="rId18"/>
    <p:sldId id="275" r:id="rId19"/>
    <p:sldId id="276" r:id="rId2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4" d="100"/>
          <a:sy n="74" d="100"/>
        </p:scale>
        <p:origin x="1446"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5E529FD-133D-4DD7-928A-700365FCF58B}" type="doc">
      <dgm:prSet loTypeId="urn:microsoft.com/office/officeart/2005/8/layout/lProcess3" loCatId="process" qsTypeId="urn:microsoft.com/office/officeart/2005/8/quickstyle/simple5" qsCatId="simple" csTypeId="urn:microsoft.com/office/officeart/2005/8/colors/accent5_2" csCatId="accent5" phldr="1"/>
      <dgm:spPr/>
      <dgm:t>
        <a:bodyPr/>
        <a:lstStyle/>
        <a:p>
          <a:endParaRPr lang="en-US"/>
        </a:p>
      </dgm:t>
    </dgm:pt>
    <dgm:pt modelId="{1E445C78-654A-4697-A3AB-7FEB4E5AF0F8}">
      <dgm:prSet phldrT="[Text]"/>
      <dgm:spPr/>
      <dgm:t>
        <a:bodyPr/>
        <a:lstStyle/>
        <a:p>
          <a:r>
            <a:rPr lang="en-US" dirty="0" smtClean="0"/>
            <a:t>Strategy Formulation Process</a:t>
          </a:r>
          <a:endParaRPr lang="en-US" dirty="0"/>
        </a:p>
      </dgm:t>
    </dgm:pt>
    <dgm:pt modelId="{8A6B508A-D8E3-46CF-B6DD-E1629ADA59C5}" type="parTrans" cxnId="{8D615512-7AFE-4826-A7F6-97FFEC8EB2EC}">
      <dgm:prSet/>
      <dgm:spPr/>
      <dgm:t>
        <a:bodyPr/>
        <a:lstStyle/>
        <a:p>
          <a:endParaRPr lang="en-US"/>
        </a:p>
      </dgm:t>
    </dgm:pt>
    <dgm:pt modelId="{BE12B009-7B4E-4F86-A8CC-EB2566ABC733}" type="sibTrans" cxnId="{8D615512-7AFE-4826-A7F6-97FFEC8EB2EC}">
      <dgm:prSet/>
      <dgm:spPr/>
      <dgm:t>
        <a:bodyPr/>
        <a:lstStyle/>
        <a:p>
          <a:endParaRPr lang="en-US"/>
        </a:p>
      </dgm:t>
    </dgm:pt>
    <dgm:pt modelId="{DE057373-7294-411B-9C5F-5B52C297050F}">
      <dgm:prSet phldrT="[Text]"/>
      <dgm:spPr/>
      <dgm:t>
        <a:bodyPr/>
        <a:lstStyle/>
        <a:p>
          <a:r>
            <a:rPr lang="en-US" dirty="0" smtClean="0"/>
            <a:t>Fair Process Engagement Expectation clarity</a:t>
          </a:r>
          <a:endParaRPr lang="en-US" dirty="0"/>
        </a:p>
      </dgm:t>
    </dgm:pt>
    <dgm:pt modelId="{D9150955-F944-476C-B935-855BCC766B19}" type="parTrans" cxnId="{F2708576-E8B8-4951-8A50-E0D58358E515}">
      <dgm:prSet/>
      <dgm:spPr/>
      <dgm:t>
        <a:bodyPr/>
        <a:lstStyle/>
        <a:p>
          <a:endParaRPr lang="en-US"/>
        </a:p>
      </dgm:t>
    </dgm:pt>
    <dgm:pt modelId="{807640AE-B312-45BE-9C2A-09B09C2FBD80}" type="sibTrans" cxnId="{F2708576-E8B8-4951-8A50-E0D58358E515}">
      <dgm:prSet/>
      <dgm:spPr/>
      <dgm:t>
        <a:bodyPr/>
        <a:lstStyle/>
        <a:p>
          <a:endParaRPr lang="en-US"/>
        </a:p>
      </dgm:t>
    </dgm:pt>
    <dgm:pt modelId="{A2527B2E-B5D8-4070-B8C8-38C234B57246}">
      <dgm:prSet phldrT="[Text]"/>
      <dgm:spPr/>
      <dgm:t>
        <a:bodyPr/>
        <a:lstStyle/>
        <a:p>
          <a:r>
            <a:rPr lang="en-US" dirty="0" smtClean="0"/>
            <a:t>Attitudes </a:t>
          </a:r>
          <a:endParaRPr lang="en-US" dirty="0"/>
        </a:p>
      </dgm:t>
    </dgm:pt>
    <dgm:pt modelId="{A2909C2A-4D27-4898-9B60-1DF1F52C5DBD}" type="parTrans" cxnId="{868DB522-6931-4DF1-A14D-21546E9E2EA8}">
      <dgm:prSet/>
      <dgm:spPr/>
      <dgm:t>
        <a:bodyPr/>
        <a:lstStyle/>
        <a:p>
          <a:endParaRPr lang="en-US"/>
        </a:p>
      </dgm:t>
    </dgm:pt>
    <dgm:pt modelId="{E0880525-DA63-49A2-A3B6-AEC9F3D5F448}" type="sibTrans" cxnId="{868DB522-6931-4DF1-A14D-21546E9E2EA8}">
      <dgm:prSet/>
      <dgm:spPr/>
      <dgm:t>
        <a:bodyPr/>
        <a:lstStyle/>
        <a:p>
          <a:endParaRPr lang="en-US"/>
        </a:p>
      </dgm:t>
    </dgm:pt>
    <dgm:pt modelId="{935D83EB-3DA6-465D-BE0C-F864C9BB0BDF}">
      <dgm:prSet phldrT="[Text]"/>
      <dgm:spPr/>
      <dgm:t>
        <a:bodyPr/>
        <a:lstStyle/>
        <a:p>
          <a:r>
            <a:rPr lang="en-US" dirty="0" smtClean="0"/>
            <a:t>Trust and Commitment “I feel my opinion counts”</a:t>
          </a:r>
          <a:endParaRPr lang="en-US" dirty="0"/>
        </a:p>
      </dgm:t>
    </dgm:pt>
    <dgm:pt modelId="{647962DD-A715-455E-861F-64B6380615AD}" type="parTrans" cxnId="{2B7D02DF-7028-40F1-B971-6FDCCDD2CD0F}">
      <dgm:prSet/>
      <dgm:spPr/>
      <dgm:t>
        <a:bodyPr/>
        <a:lstStyle/>
        <a:p>
          <a:endParaRPr lang="en-US"/>
        </a:p>
      </dgm:t>
    </dgm:pt>
    <dgm:pt modelId="{742F1311-CF68-48D3-99F2-3180199F47A8}" type="sibTrans" cxnId="{2B7D02DF-7028-40F1-B971-6FDCCDD2CD0F}">
      <dgm:prSet/>
      <dgm:spPr/>
      <dgm:t>
        <a:bodyPr/>
        <a:lstStyle/>
        <a:p>
          <a:endParaRPr lang="en-US"/>
        </a:p>
      </dgm:t>
    </dgm:pt>
    <dgm:pt modelId="{CEBAEA33-C75B-4407-A65F-1E595A73E499}">
      <dgm:prSet phldrT="[Text]"/>
      <dgm:spPr/>
      <dgm:t>
        <a:bodyPr/>
        <a:lstStyle/>
        <a:p>
          <a:r>
            <a:rPr lang="en-US" dirty="0" smtClean="0"/>
            <a:t>Behavior </a:t>
          </a:r>
          <a:endParaRPr lang="en-US" dirty="0"/>
        </a:p>
      </dgm:t>
    </dgm:pt>
    <dgm:pt modelId="{1FC851FB-6E9F-46FF-8A5C-6AF0F5420D4D}" type="parTrans" cxnId="{EE9DABBF-E39E-4D3C-8351-C6E7CA15BC56}">
      <dgm:prSet/>
      <dgm:spPr/>
      <dgm:t>
        <a:bodyPr/>
        <a:lstStyle/>
        <a:p>
          <a:endParaRPr lang="en-US"/>
        </a:p>
      </dgm:t>
    </dgm:pt>
    <dgm:pt modelId="{0CE88161-6892-4974-8F68-54A22B15975B}" type="sibTrans" cxnId="{EE9DABBF-E39E-4D3C-8351-C6E7CA15BC56}">
      <dgm:prSet/>
      <dgm:spPr/>
      <dgm:t>
        <a:bodyPr/>
        <a:lstStyle/>
        <a:p>
          <a:endParaRPr lang="en-US"/>
        </a:p>
      </dgm:t>
    </dgm:pt>
    <dgm:pt modelId="{1DDE5F30-D845-4BBF-8C0C-950F04A5E7EF}">
      <dgm:prSet phldrT="[Text]"/>
      <dgm:spPr/>
      <dgm:t>
        <a:bodyPr/>
        <a:lstStyle/>
        <a:p>
          <a:r>
            <a:rPr lang="en-US" dirty="0" smtClean="0"/>
            <a:t>Voluntary Cooperation “I’ll go beyond the call of duty”</a:t>
          </a:r>
          <a:endParaRPr lang="en-US" dirty="0"/>
        </a:p>
      </dgm:t>
    </dgm:pt>
    <dgm:pt modelId="{A3F6BF5C-54C2-41B7-97CF-C9001411855F}" type="parTrans" cxnId="{2DBC502D-59DF-4B9E-840F-D8E0227574BB}">
      <dgm:prSet/>
      <dgm:spPr/>
      <dgm:t>
        <a:bodyPr/>
        <a:lstStyle/>
        <a:p>
          <a:endParaRPr lang="en-US"/>
        </a:p>
      </dgm:t>
    </dgm:pt>
    <dgm:pt modelId="{8424C542-7806-4D9B-BCED-65B476F18175}" type="sibTrans" cxnId="{2DBC502D-59DF-4B9E-840F-D8E0227574BB}">
      <dgm:prSet/>
      <dgm:spPr/>
      <dgm:t>
        <a:bodyPr/>
        <a:lstStyle/>
        <a:p>
          <a:endParaRPr lang="en-US"/>
        </a:p>
      </dgm:t>
    </dgm:pt>
    <dgm:pt modelId="{79FFD36F-E4E3-4F9C-B1E1-0ABF688BF88F}">
      <dgm:prSet phldrT="[Text]"/>
      <dgm:spPr/>
      <dgm:t>
        <a:bodyPr/>
        <a:lstStyle/>
        <a:p>
          <a:r>
            <a:rPr lang="en-US" dirty="0" smtClean="0"/>
            <a:t>Strategy Execution  </a:t>
          </a:r>
          <a:endParaRPr lang="en-US" dirty="0"/>
        </a:p>
      </dgm:t>
    </dgm:pt>
    <dgm:pt modelId="{4D68F5C4-4218-4A60-8483-4990AFE677FF}" type="parTrans" cxnId="{7469C54E-A898-4270-9424-43261473F3E3}">
      <dgm:prSet/>
      <dgm:spPr/>
      <dgm:t>
        <a:bodyPr/>
        <a:lstStyle/>
        <a:p>
          <a:endParaRPr lang="en-US"/>
        </a:p>
      </dgm:t>
    </dgm:pt>
    <dgm:pt modelId="{99A8F0B6-E291-4A0F-8ED1-35A1A543F078}" type="sibTrans" cxnId="{7469C54E-A898-4270-9424-43261473F3E3}">
      <dgm:prSet/>
      <dgm:spPr/>
      <dgm:t>
        <a:bodyPr/>
        <a:lstStyle/>
        <a:p>
          <a:endParaRPr lang="en-US"/>
        </a:p>
      </dgm:t>
    </dgm:pt>
    <dgm:pt modelId="{71C50960-FDDB-4AD2-83A7-DAE5B662F0D9}">
      <dgm:prSet phldrT="[Text]"/>
      <dgm:spPr/>
      <dgm:t>
        <a:bodyPr/>
        <a:lstStyle/>
        <a:p>
          <a:r>
            <a:rPr lang="en-US" dirty="0" smtClean="0"/>
            <a:t>Exceeds Expectations Self-initiated</a:t>
          </a:r>
          <a:endParaRPr lang="en-US" dirty="0"/>
        </a:p>
      </dgm:t>
    </dgm:pt>
    <dgm:pt modelId="{6426EA00-AA66-4E15-BF46-83A85F84A304}" type="parTrans" cxnId="{0CF8AE8F-5B79-4549-A896-38DC5B2A802C}">
      <dgm:prSet/>
      <dgm:spPr/>
      <dgm:t>
        <a:bodyPr/>
        <a:lstStyle/>
        <a:p>
          <a:endParaRPr lang="en-US"/>
        </a:p>
      </dgm:t>
    </dgm:pt>
    <dgm:pt modelId="{6F7DEE17-DEC4-4C08-A509-5061A44E1797}" type="sibTrans" cxnId="{0CF8AE8F-5B79-4549-A896-38DC5B2A802C}">
      <dgm:prSet/>
      <dgm:spPr/>
      <dgm:t>
        <a:bodyPr/>
        <a:lstStyle/>
        <a:p>
          <a:endParaRPr lang="en-US"/>
        </a:p>
      </dgm:t>
    </dgm:pt>
    <dgm:pt modelId="{8A2DDF76-1734-4C89-AFF6-BA92AF672F3D}" type="pres">
      <dgm:prSet presAssocID="{85E529FD-133D-4DD7-928A-700365FCF58B}" presName="Name0" presStyleCnt="0">
        <dgm:presLayoutVars>
          <dgm:chPref val="3"/>
          <dgm:dir/>
          <dgm:animLvl val="lvl"/>
          <dgm:resizeHandles/>
        </dgm:presLayoutVars>
      </dgm:prSet>
      <dgm:spPr/>
      <dgm:t>
        <a:bodyPr/>
        <a:lstStyle/>
        <a:p>
          <a:endParaRPr lang="en-US"/>
        </a:p>
      </dgm:t>
    </dgm:pt>
    <dgm:pt modelId="{7DDBE698-1242-4962-B374-BA36FD002DB2}" type="pres">
      <dgm:prSet presAssocID="{1E445C78-654A-4697-A3AB-7FEB4E5AF0F8}" presName="horFlow" presStyleCnt="0"/>
      <dgm:spPr/>
    </dgm:pt>
    <dgm:pt modelId="{E8E509E1-7FEB-498D-BC74-5AAE9EA397A3}" type="pres">
      <dgm:prSet presAssocID="{1E445C78-654A-4697-A3AB-7FEB4E5AF0F8}" presName="bigChev" presStyleLbl="node1" presStyleIdx="0" presStyleCnt="4"/>
      <dgm:spPr/>
      <dgm:t>
        <a:bodyPr/>
        <a:lstStyle/>
        <a:p>
          <a:endParaRPr lang="en-US"/>
        </a:p>
      </dgm:t>
    </dgm:pt>
    <dgm:pt modelId="{B369700C-5DB1-4765-A386-AC105425165B}" type="pres">
      <dgm:prSet presAssocID="{D9150955-F944-476C-B935-855BCC766B19}" presName="parTrans" presStyleCnt="0"/>
      <dgm:spPr/>
    </dgm:pt>
    <dgm:pt modelId="{F042D95A-B0AE-4EB1-B963-31891DAD1A2F}" type="pres">
      <dgm:prSet presAssocID="{DE057373-7294-411B-9C5F-5B52C297050F}" presName="node" presStyleLbl="alignAccFollowNode1" presStyleIdx="0" presStyleCnt="4">
        <dgm:presLayoutVars>
          <dgm:bulletEnabled val="1"/>
        </dgm:presLayoutVars>
      </dgm:prSet>
      <dgm:spPr/>
      <dgm:t>
        <a:bodyPr/>
        <a:lstStyle/>
        <a:p>
          <a:endParaRPr lang="en-US"/>
        </a:p>
      </dgm:t>
    </dgm:pt>
    <dgm:pt modelId="{6494D93C-2DA6-441C-B7E1-C1774226F5F7}" type="pres">
      <dgm:prSet presAssocID="{1E445C78-654A-4697-A3AB-7FEB4E5AF0F8}" presName="vSp" presStyleCnt="0"/>
      <dgm:spPr/>
    </dgm:pt>
    <dgm:pt modelId="{69DCB164-7799-4BE6-854D-AF26CD523B8F}" type="pres">
      <dgm:prSet presAssocID="{A2527B2E-B5D8-4070-B8C8-38C234B57246}" presName="horFlow" presStyleCnt="0"/>
      <dgm:spPr/>
    </dgm:pt>
    <dgm:pt modelId="{B4495548-6A3D-4AB0-BF21-9741FDD7DE53}" type="pres">
      <dgm:prSet presAssocID="{A2527B2E-B5D8-4070-B8C8-38C234B57246}" presName="bigChev" presStyleLbl="node1" presStyleIdx="1" presStyleCnt="4"/>
      <dgm:spPr/>
      <dgm:t>
        <a:bodyPr/>
        <a:lstStyle/>
        <a:p>
          <a:endParaRPr lang="en-US"/>
        </a:p>
      </dgm:t>
    </dgm:pt>
    <dgm:pt modelId="{652A6C79-4397-48D9-8042-49DECA7A41B6}" type="pres">
      <dgm:prSet presAssocID="{647962DD-A715-455E-861F-64B6380615AD}" presName="parTrans" presStyleCnt="0"/>
      <dgm:spPr/>
    </dgm:pt>
    <dgm:pt modelId="{815B8361-5D5A-45EF-B33D-DFC20DDC75B0}" type="pres">
      <dgm:prSet presAssocID="{935D83EB-3DA6-465D-BE0C-F864C9BB0BDF}" presName="node" presStyleLbl="alignAccFollowNode1" presStyleIdx="1" presStyleCnt="4">
        <dgm:presLayoutVars>
          <dgm:bulletEnabled val="1"/>
        </dgm:presLayoutVars>
      </dgm:prSet>
      <dgm:spPr/>
      <dgm:t>
        <a:bodyPr/>
        <a:lstStyle/>
        <a:p>
          <a:endParaRPr lang="en-US"/>
        </a:p>
      </dgm:t>
    </dgm:pt>
    <dgm:pt modelId="{899923A0-7408-4A7A-BF5D-7BC3D0E8C321}" type="pres">
      <dgm:prSet presAssocID="{A2527B2E-B5D8-4070-B8C8-38C234B57246}" presName="vSp" presStyleCnt="0"/>
      <dgm:spPr/>
    </dgm:pt>
    <dgm:pt modelId="{53E8DAA1-2B96-4D29-9F28-C0E48CFA9B31}" type="pres">
      <dgm:prSet presAssocID="{CEBAEA33-C75B-4407-A65F-1E595A73E499}" presName="horFlow" presStyleCnt="0"/>
      <dgm:spPr/>
    </dgm:pt>
    <dgm:pt modelId="{7CB81946-0FB5-420D-B613-55E69EEB6D63}" type="pres">
      <dgm:prSet presAssocID="{CEBAEA33-C75B-4407-A65F-1E595A73E499}" presName="bigChev" presStyleLbl="node1" presStyleIdx="2" presStyleCnt="4"/>
      <dgm:spPr/>
      <dgm:t>
        <a:bodyPr/>
        <a:lstStyle/>
        <a:p>
          <a:endParaRPr lang="en-US"/>
        </a:p>
      </dgm:t>
    </dgm:pt>
    <dgm:pt modelId="{C249C5F2-44F0-419B-A827-A68D86C6A4DB}" type="pres">
      <dgm:prSet presAssocID="{A3F6BF5C-54C2-41B7-97CF-C9001411855F}" presName="parTrans" presStyleCnt="0"/>
      <dgm:spPr/>
    </dgm:pt>
    <dgm:pt modelId="{2F54466F-7C20-4158-9857-D2478139250B}" type="pres">
      <dgm:prSet presAssocID="{1DDE5F30-D845-4BBF-8C0C-950F04A5E7EF}" presName="node" presStyleLbl="alignAccFollowNode1" presStyleIdx="2" presStyleCnt="4">
        <dgm:presLayoutVars>
          <dgm:bulletEnabled val="1"/>
        </dgm:presLayoutVars>
      </dgm:prSet>
      <dgm:spPr/>
      <dgm:t>
        <a:bodyPr/>
        <a:lstStyle/>
        <a:p>
          <a:endParaRPr lang="en-US"/>
        </a:p>
      </dgm:t>
    </dgm:pt>
    <dgm:pt modelId="{D73CE49C-E44F-4D7C-BDEA-ED2EEEEB245E}" type="pres">
      <dgm:prSet presAssocID="{CEBAEA33-C75B-4407-A65F-1E595A73E499}" presName="vSp" presStyleCnt="0"/>
      <dgm:spPr/>
    </dgm:pt>
    <dgm:pt modelId="{47A78E69-2A67-465E-9464-A4C9FD23D28E}" type="pres">
      <dgm:prSet presAssocID="{79FFD36F-E4E3-4F9C-B1E1-0ABF688BF88F}" presName="horFlow" presStyleCnt="0"/>
      <dgm:spPr/>
    </dgm:pt>
    <dgm:pt modelId="{967A1EFA-EF1B-4391-83D3-5F0E9829A3B8}" type="pres">
      <dgm:prSet presAssocID="{79FFD36F-E4E3-4F9C-B1E1-0ABF688BF88F}" presName="bigChev" presStyleLbl="node1" presStyleIdx="3" presStyleCnt="4"/>
      <dgm:spPr/>
      <dgm:t>
        <a:bodyPr/>
        <a:lstStyle/>
        <a:p>
          <a:endParaRPr lang="en-US"/>
        </a:p>
      </dgm:t>
    </dgm:pt>
    <dgm:pt modelId="{2599B0C8-0FA6-4D9B-9E1C-EA971769A9CE}" type="pres">
      <dgm:prSet presAssocID="{6426EA00-AA66-4E15-BF46-83A85F84A304}" presName="parTrans" presStyleCnt="0"/>
      <dgm:spPr/>
    </dgm:pt>
    <dgm:pt modelId="{BCE2B7E0-DB95-4683-8275-E24CD7AD0EF4}" type="pres">
      <dgm:prSet presAssocID="{71C50960-FDDB-4AD2-83A7-DAE5B662F0D9}" presName="node" presStyleLbl="alignAccFollowNode1" presStyleIdx="3" presStyleCnt="4">
        <dgm:presLayoutVars>
          <dgm:bulletEnabled val="1"/>
        </dgm:presLayoutVars>
      </dgm:prSet>
      <dgm:spPr/>
      <dgm:t>
        <a:bodyPr/>
        <a:lstStyle/>
        <a:p>
          <a:endParaRPr lang="en-US"/>
        </a:p>
      </dgm:t>
    </dgm:pt>
  </dgm:ptLst>
  <dgm:cxnLst>
    <dgm:cxn modelId="{0CF8AE8F-5B79-4549-A896-38DC5B2A802C}" srcId="{79FFD36F-E4E3-4F9C-B1E1-0ABF688BF88F}" destId="{71C50960-FDDB-4AD2-83A7-DAE5B662F0D9}" srcOrd="0" destOrd="0" parTransId="{6426EA00-AA66-4E15-BF46-83A85F84A304}" sibTransId="{6F7DEE17-DEC4-4C08-A509-5061A44E1797}"/>
    <dgm:cxn modelId="{A2454F96-4C57-2347-A4B9-982E4C57E5AA}" type="presOf" srcId="{79FFD36F-E4E3-4F9C-B1E1-0ABF688BF88F}" destId="{967A1EFA-EF1B-4391-83D3-5F0E9829A3B8}" srcOrd="0" destOrd="0" presId="urn:microsoft.com/office/officeart/2005/8/layout/lProcess3"/>
    <dgm:cxn modelId="{DCC8AAC1-FE25-3B49-8298-17C8FDE9A339}" type="presOf" srcId="{1E445C78-654A-4697-A3AB-7FEB4E5AF0F8}" destId="{E8E509E1-7FEB-498D-BC74-5AAE9EA397A3}" srcOrd="0" destOrd="0" presId="urn:microsoft.com/office/officeart/2005/8/layout/lProcess3"/>
    <dgm:cxn modelId="{8D615512-7AFE-4826-A7F6-97FFEC8EB2EC}" srcId="{85E529FD-133D-4DD7-928A-700365FCF58B}" destId="{1E445C78-654A-4697-A3AB-7FEB4E5AF0F8}" srcOrd="0" destOrd="0" parTransId="{8A6B508A-D8E3-46CF-B6DD-E1629ADA59C5}" sibTransId="{BE12B009-7B4E-4F86-A8CC-EB2566ABC733}"/>
    <dgm:cxn modelId="{F39B52AC-9718-C246-89C8-F8D45A8E5FA5}" type="presOf" srcId="{85E529FD-133D-4DD7-928A-700365FCF58B}" destId="{8A2DDF76-1734-4C89-AFF6-BA92AF672F3D}" srcOrd="0" destOrd="0" presId="urn:microsoft.com/office/officeart/2005/8/layout/lProcess3"/>
    <dgm:cxn modelId="{2DBC502D-59DF-4B9E-840F-D8E0227574BB}" srcId="{CEBAEA33-C75B-4407-A65F-1E595A73E499}" destId="{1DDE5F30-D845-4BBF-8C0C-950F04A5E7EF}" srcOrd="0" destOrd="0" parTransId="{A3F6BF5C-54C2-41B7-97CF-C9001411855F}" sibTransId="{8424C542-7806-4D9B-BCED-65B476F18175}"/>
    <dgm:cxn modelId="{7C0730B3-B1C2-F946-AF7D-83DD7ED5093C}" type="presOf" srcId="{A2527B2E-B5D8-4070-B8C8-38C234B57246}" destId="{B4495548-6A3D-4AB0-BF21-9741FDD7DE53}" srcOrd="0" destOrd="0" presId="urn:microsoft.com/office/officeart/2005/8/layout/lProcess3"/>
    <dgm:cxn modelId="{7982065F-5F7A-D445-8313-C1303CB601B3}" type="presOf" srcId="{CEBAEA33-C75B-4407-A65F-1E595A73E499}" destId="{7CB81946-0FB5-420D-B613-55E69EEB6D63}" srcOrd="0" destOrd="0" presId="urn:microsoft.com/office/officeart/2005/8/layout/lProcess3"/>
    <dgm:cxn modelId="{B49B04CE-2513-D348-9A4A-92373E7A546C}" type="presOf" srcId="{1DDE5F30-D845-4BBF-8C0C-950F04A5E7EF}" destId="{2F54466F-7C20-4158-9857-D2478139250B}" srcOrd="0" destOrd="0" presId="urn:microsoft.com/office/officeart/2005/8/layout/lProcess3"/>
    <dgm:cxn modelId="{868DB522-6931-4DF1-A14D-21546E9E2EA8}" srcId="{85E529FD-133D-4DD7-928A-700365FCF58B}" destId="{A2527B2E-B5D8-4070-B8C8-38C234B57246}" srcOrd="1" destOrd="0" parTransId="{A2909C2A-4D27-4898-9B60-1DF1F52C5DBD}" sibTransId="{E0880525-DA63-49A2-A3B6-AEC9F3D5F448}"/>
    <dgm:cxn modelId="{6E4961CF-D880-DE41-91CC-68A63B2297CE}" type="presOf" srcId="{71C50960-FDDB-4AD2-83A7-DAE5B662F0D9}" destId="{BCE2B7E0-DB95-4683-8275-E24CD7AD0EF4}" srcOrd="0" destOrd="0" presId="urn:microsoft.com/office/officeart/2005/8/layout/lProcess3"/>
    <dgm:cxn modelId="{2B7D02DF-7028-40F1-B971-6FDCCDD2CD0F}" srcId="{A2527B2E-B5D8-4070-B8C8-38C234B57246}" destId="{935D83EB-3DA6-465D-BE0C-F864C9BB0BDF}" srcOrd="0" destOrd="0" parTransId="{647962DD-A715-455E-861F-64B6380615AD}" sibTransId="{742F1311-CF68-48D3-99F2-3180199F47A8}"/>
    <dgm:cxn modelId="{7ACFF2E9-03FA-7947-939C-9CBD826519D1}" type="presOf" srcId="{DE057373-7294-411B-9C5F-5B52C297050F}" destId="{F042D95A-B0AE-4EB1-B963-31891DAD1A2F}" srcOrd="0" destOrd="0" presId="urn:microsoft.com/office/officeart/2005/8/layout/lProcess3"/>
    <dgm:cxn modelId="{EE9DABBF-E39E-4D3C-8351-C6E7CA15BC56}" srcId="{85E529FD-133D-4DD7-928A-700365FCF58B}" destId="{CEBAEA33-C75B-4407-A65F-1E595A73E499}" srcOrd="2" destOrd="0" parTransId="{1FC851FB-6E9F-46FF-8A5C-6AF0F5420D4D}" sibTransId="{0CE88161-6892-4974-8F68-54A22B15975B}"/>
    <dgm:cxn modelId="{C35D1E7A-1542-A941-AE67-82C4CA8C2EBD}" type="presOf" srcId="{935D83EB-3DA6-465D-BE0C-F864C9BB0BDF}" destId="{815B8361-5D5A-45EF-B33D-DFC20DDC75B0}" srcOrd="0" destOrd="0" presId="urn:microsoft.com/office/officeart/2005/8/layout/lProcess3"/>
    <dgm:cxn modelId="{7469C54E-A898-4270-9424-43261473F3E3}" srcId="{85E529FD-133D-4DD7-928A-700365FCF58B}" destId="{79FFD36F-E4E3-4F9C-B1E1-0ABF688BF88F}" srcOrd="3" destOrd="0" parTransId="{4D68F5C4-4218-4A60-8483-4990AFE677FF}" sibTransId="{99A8F0B6-E291-4A0F-8ED1-35A1A543F078}"/>
    <dgm:cxn modelId="{F2708576-E8B8-4951-8A50-E0D58358E515}" srcId="{1E445C78-654A-4697-A3AB-7FEB4E5AF0F8}" destId="{DE057373-7294-411B-9C5F-5B52C297050F}" srcOrd="0" destOrd="0" parTransId="{D9150955-F944-476C-B935-855BCC766B19}" sibTransId="{807640AE-B312-45BE-9C2A-09B09C2FBD80}"/>
    <dgm:cxn modelId="{A8B5838F-749A-D742-891A-58B2606340C8}" type="presParOf" srcId="{8A2DDF76-1734-4C89-AFF6-BA92AF672F3D}" destId="{7DDBE698-1242-4962-B374-BA36FD002DB2}" srcOrd="0" destOrd="0" presId="urn:microsoft.com/office/officeart/2005/8/layout/lProcess3"/>
    <dgm:cxn modelId="{56FA12F7-0CC4-1749-B98D-B929C2DA015D}" type="presParOf" srcId="{7DDBE698-1242-4962-B374-BA36FD002DB2}" destId="{E8E509E1-7FEB-498D-BC74-5AAE9EA397A3}" srcOrd="0" destOrd="0" presId="urn:microsoft.com/office/officeart/2005/8/layout/lProcess3"/>
    <dgm:cxn modelId="{0D5E4361-AAD9-B443-8780-59CB82CB227B}" type="presParOf" srcId="{7DDBE698-1242-4962-B374-BA36FD002DB2}" destId="{B369700C-5DB1-4765-A386-AC105425165B}" srcOrd="1" destOrd="0" presId="urn:microsoft.com/office/officeart/2005/8/layout/lProcess3"/>
    <dgm:cxn modelId="{36D46759-EBE1-1D43-89A7-19E112AC9703}" type="presParOf" srcId="{7DDBE698-1242-4962-B374-BA36FD002DB2}" destId="{F042D95A-B0AE-4EB1-B963-31891DAD1A2F}" srcOrd="2" destOrd="0" presId="urn:microsoft.com/office/officeart/2005/8/layout/lProcess3"/>
    <dgm:cxn modelId="{D35370DE-6E18-6446-AC57-41751359476E}" type="presParOf" srcId="{8A2DDF76-1734-4C89-AFF6-BA92AF672F3D}" destId="{6494D93C-2DA6-441C-B7E1-C1774226F5F7}" srcOrd="1" destOrd="0" presId="urn:microsoft.com/office/officeart/2005/8/layout/lProcess3"/>
    <dgm:cxn modelId="{C3BA8973-3230-034B-B5C0-4D7F39B9A975}" type="presParOf" srcId="{8A2DDF76-1734-4C89-AFF6-BA92AF672F3D}" destId="{69DCB164-7799-4BE6-854D-AF26CD523B8F}" srcOrd="2" destOrd="0" presId="urn:microsoft.com/office/officeart/2005/8/layout/lProcess3"/>
    <dgm:cxn modelId="{51691BD0-86FA-274D-AD46-0C75F1F0DFB1}" type="presParOf" srcId="{69DCB164-7799-4BE6-854D-AF26CD523B8F}" destId="{B4495548-6A3D-4AB0-BF21-9741FDD7DE53}" srcOrd="0" destOrd="0" presId="urn:microsoft.com/office/officeart/2005/8/layout/lProcess3"/>
    <dgm:cxn modelId="{08F26C63-1FFF-1C49-BA33-8D5B04834C37}" type="presParOf" srcId="{69DCB164-7799-4BE6-854D-AF26CD523B8F}" destId="{652A6C79-4397-48D9-8042-49DECA7A41B6}" srcOrd="1" destOrd="0" presId="urn:microsoft.com/office/officeart/2005/8/layout/lProcess3"/>
    <dgm:cxn modelId="{3FB5F807-7562-CE49-A6C4-F0F5F5C1C6E9}" type="presParOf" srcId="{69DCB164-7799-4BE6-854D-AF26CD523B8F}" destId="{815B8361-5D5A-45EF-B33D-DFC20DDC75B0}" srcOrd="2" destOrd="0" presId="urn:microsoft.com/office/officeart/2005/8/layout/lProcess3"/>
    <dgm:cxn modelId="{F929C77F-48B3-1949-94DF-7ABB5DBAB38C}" type="presParOf" srcId="{8A2DDF76-1734-4C89-AFF6-BA92AF672F3D}" destId="{899923A0-7408-4A7A-BF5D-7BC3D0E8C321}" srcOrd="3" destOrd="0" presId="urn:microsoft.com/office/officeart/2005/8/layout/lProcess3"/>
    <dgm:cxn modelId="{A7A03E2F-926F-724D-B149-E5606684328D}" type="presParOf" srcId="{8A2DDF76-1734-4C89-AFF6-BA92AF672F3D}" destId="{53E8DAA1-2B96-4D29-9F28-C0E48CFA9B31}" srcOrd="4" destOrd="0" presId="urn:microsoft.com/office/officeart/2005/8/layout/lProcess3"/>
    <dgm:cxn modelId="{D7341C40-A452-294E-ABDF-81043322BCA0}" type="presParOf" srcId="{53E8DAA1-2B96-4D29-9F28-C0E48CFA9B31}" destId="{7CB81946-0FB5-420D-B613-55E69EEB6D63}" srcOrd="0" destOrd="0" presId="urn:microsoft.com/office/officeart/2005/8/layout/lProcess3"/>
    <dgm:cxn modelId="{EDC1CAA3-A16B-4F4D-9F53-2C552AB042A7}" type="presParOf" srcId="{53E8DAA1-2B96-4D29-9F28-C0E48CFA9B31}" destId="{C249C5F2-44F0-419B-A827-A68D86C6A4DB}" srcOrd="1" destOrd="0" presId="urn:microsoft.com/office/officeart/2005/8/layout/lProcess3"/>
    <dgm:cxn modelId="{D9CC2308-9481-F542-8812-3136B3F1947F}" type="presParOf" srcId="{53E8DAA1-2B96-4D29-9F28-C0E48CFA9B31}" destId="{2F54466F-7C20-4158-9857-D2478139250B}" srcOrd="2" destOrd="0" presId="urn:microsoft.com/office/officeart/2005/8/layout/lProcess3"/>
    <dgm:cxn modelId="{F1B904DA-6786-D948-9E89-B953C8996E58}" type="presParOf" srcId="{8A2DDF76-1734-4C89-AFF6-BA92AF672F3D}" destId="{D73CE49C-E44F-4D7C-BDEA-ED2EEEEB245E}" srcOrd="5" destOrd="0" presId="urn:microsoft.com/office/officeart/2005/8/layout/lProcess3"/>
    <dgm:cxn modelId="{E22BB6A4-AD63-3C40-8AE9-72C07EE09190}" type="presParOf" srcId="{8A2DDF76-1734-4C89-AFF6-BA92AF672F3D}" destId="{47A78E69-2A67-465E-9464-A4C9FD23D28E}" srcOrd="6" destOrd="0" presId="urn:microsoft.com/office/officeart/2005/8/layout/lProcess3"/>
    <dgm:cxn modelId="{5D14AFC5-4BD3-224D-9C0C-014C05210A78}" type="presParOf" srcId="{47A78E69-2A67-465E-9464-A4C9FD23D28E}" destId="{967A1EFA-EF1B-4391-83D3-5F0E9829A3B8}" srcOrd="0" destOrd="0" presId="urn:microsoft.com/office/officeart/2005/8/layout/lProcess3"/>
    <dgm:cxn modelId="{67A10D86-175B-104D-BFD6-D49722A60150}" type="presParOf" srcId="{47A78E69-2A67-465E-9464-A4C9FD23D28E}" destId="{2599B0C8-0FA6-4D9B-9E1C-EA971769A9CE}" srcOrd="1" destOrd="0" presId="urn:microsoft.com/office/officeart/2005/8/layout/lProcess3"/>
    <dgm:cxn modelId="{419B373B-B7E9-D140-A702-B45610787E08}" type="presParOf" srcId="{47A78E69-2A67-465E-9464-A4C9FD23D28E}" destId="{BCE2B7E0-DB95-4683-8275-E24CD7AD0EF4}" srcOrd="2" destOrd="0" presId="urn:microsoft.com/office/officeart/2005/8/layout/l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60BE36B-1EE6-4F09-B2CE-679A90C9723F}" type="doc">
      <dgm:prSet loTypeId="urn:microsoft.com/office/officeart/2005/8/layout/hProcess9" loCatId="process" qsTypeId="urn:microsoft.com/office/officeart/2005/8/quickstyle/simple1" qsCatId="simple" csTypeId="urn:microsoft.com/office/officeart/2005/8/colors/accent1_2" csCatId="accent1" phldr="1"/>
      <dgm:spPr/>
    </dgm:pt>
    <dgm:pt modelId="{E2495F39-21A9-4A59-AE6B-42F3C1DF808E}">
      <dgm:prSet phldrT="[Text]"/>
      <dgm:spPr/>
      <dgm:t>
        <a:bodyPr/>
        <a:lstStyle/>
        <a:p>
          <a:r>
            <a:rPr lang="en-US" dirty="0" smtClean="0"/>
            <a:t>Fair Process</a:t>
          </a:r>
          <a:endParaRPr lang="en-US" dirty="0"/>
        </a:p>
      </dgm:t>
    </dgm:pt>
    <dgm:pt modelId="{50682B34-F5ED-44B0-B055-BBAFD65B391C}" type="parTrans" cxnId="{16E12909-72BE-472D-9E91-96C02CF704F8}">
      <dgm:prSet/>
      <dgm:spPr/>
      <dgm:t>
        <a:bodyPr/>
        <a:lstStyle/>
        <a:p>
          <a:endParaRPr lang="en-US"/>
        </a:p>
      </dgm:t>
    </dgm:pt>
    <dgm:pt modelId="{C00EE460-5F6C-41FD-8613-8BEFEEB7DCCC}" type="sibTrans" cxnId="{16E12909-72BE-472D-9E91-96C02CF704F8}">
      <dgm:prSet/>
      <dgm:spPr/>
      <dgm:t>
        <a:bodyPr/>
        <a:lstStyle/>
        <a:p>
          <a:endParaRPr lang="en-US"/>
        </a:p>
      </dgm:t>
    </dgm:pt>
    <dgm:pt modelId="{4F29F28A-8394-4DE7-9E9C-2362ACB06677}">
      <dgm:prSet phldrT="[Text]"/>
      <dgm:spPr/>
      <dgm:t>
        <a:bodyPr/>
        <a:lstStyle/>
        <a:p>
          <a:r>
            <a:rPr lang="en-US" dirty="0" smtClean="0"/>
            <a:t>Intellectual and Emotional Recognition </a:t>
          </a:r>
          <a:endParaRPr lang="en-US" dirty="0"/>
        </a:p>
      </dgm:t>
    </dgm:pt>
    <dgm:pt modelId="{1157AB29-2B89-4E81-A331-EB7A3E3BB10D}" type="parTrans" cxnId="{4090F7C3-9FDF-45E1-9DDF-33F892F23715}">
      <dgm:prSet/>
      <dgm:spPr/>
      <dgm:t>
        <a:bodyPr/>
        <a:lstStyle/>
        <a:p>
          <a:endParaRPr lang="en-US"/>
        </a:p>
      </dgm:t>
    </dgm:pt>
    <dgm:pt modelId="{3DFE2699-BA33-4BCF-B730-C46C0D10F070}" type="sibTrans" cxnId="{4090F7C3-9FDF-45E1-9DDF-33F892F23715}">
      <dgm:prSet/>
      <dgm:spPr/>
      <dgm:t>
        <a:bodyPr/>
        <a:lstStyle/>
        <a:p>
          <a:endParaRPr lang="en-US"/>
        </a:p>
      </dgm:t>
    </dgm:pt>
    <dgm:pt modelId="{E0E72D0E-773F-4AF8-948B-E64514104362}">
      <dgm:prSet phldrT="[Text]"/>
      <dgm:spPr/>
      <dgm:t>
        <a:bodyPr/>
        <a:lstStyle/>
        <a:p>
          <a:r>
            <a:rPr lang="en-US" dirty="0" smtClean="0"/>
            <a:t>Trust and Commitment </a:t>
          </a:r>
          <a:endParaRPr lang="en-US" dirty="0"/>
        </a:p>
      </dgm:t>
    </dgm:pt>
    <dgm:pt modelId="{A557A1CA-799A-4397-A5F2-42C519E61067}" type="parTrans" cxnId="{AC4552FE-8BA0-4B03-894D-15CD0F9FC229}">
      <dgm:prSet/>
      <dgm:spPr/>
      <dgm:t>
        <a:bodyPr/>
        <a:lstStyle/>
        <a:p>
          <a:endParaRPr lang="en-US"/>
        </a:p>
      </dgm:t>
    </dgm:pt>
    <dgm:pt modelId="{52735637-0E36-43D6-86DF-496C06A1BA2D}" type="sibTrans" cxnId="{AC4552FE-8BA0-4B03-894D-15CD0F9FC229}">
      <dgm:prSet/>
      <dgm:spPr/>
      <dgm:t>
        <a:bodyPr/>
        <a:lstStyle/>
        <a:p>
          <a:endParaRPr lang="en-US"/>
        </a:p>
      </dgm:t>
    </dgm:pt>
    <dgm:pt modelId="{F1717989-1D38-45FE-A0FC-B0F841AFE895}">
      <dgm:prSet/>
      <dgm:spPr/>
      <dgm:t>
        <a:bodyPr/>
        <a:lstStyle/>
        <a:p>
          <a:r>
            <a:rPr lang="en-US" dirty="0" smtClean="0"/>
            <a:t>Voluntary Cooperation in Strategy Execution</a:t>
          </a:r>
          <a:endParaRPr lang="en-US" dirty="0"/>
        </a:p>
      </dgm:t>
    </dgm:pt>
    <dgm:pt modelId="{0AFBEC27-63AE-4A22-882F-64BEF7BDAEF8}" type="parTrans" cxnId="{B0BA998E-A1CE-41DF-BEFC-85CDFC3F43D0}">
      <dgm:prSet/>
      <dgm:spPr/>
      <dgm:t>
        <a:bodyPr/>
        <a:lstStyle/>
        <a:p>
          <a:endParaRPr lang="en-US"/>
        </a:p>
      </dgm:t>
    </dgm:pt>
    <dgm:pt modelId="{8252C88A-6B05-42A0-9886-7C9F5608797F}" type="sibTrans" cxnId="{B0BA998E-A1CE-41DF-BEFC-85CDFC3F43D0}">
      <dgm:prSet/>
      <dgm:spPr/>
      <dgm:t>
        <a:bodyPr/>
        <a:lstStyle/>
        <a:p>
          <a:endParaRPr lang="en-US"/>
        </a:p>
      </dgm:t>
    </dgm:pt>
    <dgm:pt modelId="{F7DE6A50-05EE-43A5-8FC0-2724C6CEC850}" type="pres">
      <dgm:prSet presAssocID="{960BE36B-1EE6-4F09-B2CE-679A90C9723F}" presName="CompostProcess" presStyleCnt="0">
        <dgm:presLayoutVars>
          <dgm:dir/>
          <dgm:resizeHandles val="exact"/>
        </dgm:presLayoutVars>
      </dgm:prSet>
      <dgm:spPr/>
    </dgm:pt>
    <dgm:pt modelId="{2AB266D7-37A3-413C-A931-7F29BA2A76A7}" type="pres">
      <dgm:prSet presAssocID="{960BE36B-1EE6-4F09-B2CE-679A90C9723F}" presName="arrow" presStyleLbl="bgShp" presStyleIdx="0" presStyleCnt="1"/>
      <dgm:spPr/>
    </dgm:pt>
    <dgm:pt modelId="{DA2949A7-97FF-4E20-B9C9-6943A677E45C}" type="pres">
      <dgm:prSet presAssocID="{960BE36B-1EE6-4F09-B2CE-679A90C9723F}" presName="linearProcess" presStyleCnt="0"/>
      <dgm:spPr/>
    </dgm:pt>
    <dgm:pt modelId="{DDB6A2C8-0371-4F27-87B7-27C250A86FC1}" type="pres">
      <dgm:prSet presAssocID="{E2495F39-21A9-4A59-AE6B-42F3C1DF808E}" presName="textNode" presStyleLbl="node1" presStyleIdx="0" presStyleCnt="4">
        <dgm:presLayoutVars>
          <dgm:bulletEnabled val="1"/>
        </dgm:presLayoutVars>
      </dgm:prSet>
      <dgm:spPr/>
      <dgm:t>
        <a:bodyPr/>
        <a:lstStyle/>
        <a:p>
          <a:endParaRPr lang="en-US"/>
        </a:p>
      </dgm:t>
    </dgm:pt>
    <dgm:pt modelId="{1A5835D7-DC07-4CE1-BE04-15A5EBCBF287}" type="pres">
      <dgm:prSet presAssocID="{C00EE460-5F6C-41FD-8613-8BEFEEB7DCCC}" presName="sibTrans" presStyleCnt="0"/>
      <dgm:spPr/>
    </dgm:pt>
    <dgm:pt modelId="{03014F91-E982-4F58-BE6A-53FCF5E77B4E}" type="pres">
      <dgm:prSet presAssocID="{F1717989-1D38-45FE-A0FC-B0F841AFE895}" presName="textNode" presStyleLbl="node1" presStyleIdx="1" presStyleCnt="4" custLinFactX="200000" custLinFactNeighborX="204009" custLinFactNeighborY="763">
        <dgm:presLayoutVars>
          <dgm:bulletEnabled val="1"/>
        </dgm:presLayoutVars>
      </dgm:prSet>
      <dgm:spPr/>
      <dgm:t>
        <a:bodyPr/>
        <a:lstStyle/>
        <a:p>
          <a:endParaRPr lang="en-US"/>
        </a:p>
      </dgm:t>
    </dgm:pt>
    <dgm:pt modelId="{5C750196-ED77-4EB9-8A10-AEE11DCB759D}" type="pres">
      <dgm:prSet presAssocID="{8252C88A-6B05-42A0-9886-7C9F5608797F}" presName="sibTrans" presStyleCnt="0"/>
      <dgm:spPr/>
    </dgm:pt>
    <dgm:pt modelId="{3A12C00C-08D4-4307-8833-870D0FFE306B}" type="pres">
      <dgm:prSet presAssocID="{4F29F28A-8394-4DE7-9E9C-2362ACB06677}" presName="textNode" presStyleLbl="node1" presStyleIdx="2" presStyleCnt="4" custLinFactX="-97507" custLinFactNeighborX="-100000" custLinFactNeighborY="763">
        <dgm:presLayoutVars>
          <dgm:bulletEnabled val="1"/>
        </dgm:presLayoutVars>
      </dgm:prSet>
      <dgm:spPr/>
      <dgm:t>
        <a:bodyPr/>
        <a:lstStyle/>
        <a:p>
          <a:endParaRPr lang="en-US"/>
        </a:p>
      </dgm:t>
    </dgm:pt>
    <dgm:pt modelId="{AAC90658-4402-43B5-B267-DAE8F4BCB219}" type="pres">
      <dgm:prSet presAssocID="{3DFE2699-BA33-4BCF-B730-C46C0D10F070}" presName="sibTrans" presStyleCnt="0"/>
      <dgm:spPr/>
    </dgm:pt>
    <dgm:pt modelId="{84D7DC3A-1261-455A-9B69-709A70BB797E}" type="pres">
      <dgm:prSet presAssocID="{E0E72D0E-773F-4AF8-948B-E64514104362}" presName="textNode" presStyleLbl="node1" presStyleIdx="3" presStyleCnt="4" custLinFactX="-98654" custLinFactNeighborX="-100000" custLinFactNeighborY="763">
        <dgm:presLayoutVars>
          <dgm:bulletEnabled val="1"/>
        </dgm:presLayoutVars>
      </dgm:prSet>
      <dgm:spPr/>
      <dgm:t>
        <a:bodyPr/>
        <a:lstStyle/>
        <a:p>
          <a:endParaRPr lang="en-US"/>
        </a:p>
      </dgm:t>
    </dgm:pt>
  </dgm:ptLst>
  <dgm:cxnLst>
    <dgm:cxn modelId="{18BF79FF-D3FA-4C4F-82B0-86FAE8460439}" type="presOf" srcId="{F1717989-1D38-45FE-A0FC-B0F841AFE895}" destId="{03014F91-E982-4F58-BE6A-53FCF5E77B4E}" srcOrd="0" destOrd="0" presId="urn:microsoft.com/office/officeart/2005/8/layout/hProcess9"/>
    <dgm:cxn modelId="{B0BA998E-A1CE-41DF-BEFC-85CDFC3F43D0}" srcId="{960BE36B-1EE6-4F09-B2CE-679A90C9723F}" destId="{F1717989-1D38-45FE-A0FC-B0F841AFE895}" srcOrd="1" destOrd="0" parTransId="{0AFBEC27-63AE-4A22-882F-64BEF7BDAEF8}" sibTransId="{8252C88A-6B05-42A0-9886-7C9F5608797F}"/>
    <dgm:cxn modelId="{24C3038C-E2AC-6A47-926D-569CA71D07B2}" type="presOf" srcId="{4F29F28A-8394-4DE7-9E9C-2362ACB06677}" destId="{3A12C00C-08D4-4307-8833-870D0FFE306B}" srcOrd="0" destOrd="0" presId="urn:microsoft.com/office/officeart/2005/8/layout/hProcess9"/>
    <dgm:cxn modelId="{D9F8FEDF-D06C-FA4E-933F-7056A6F9EB7E}" type="presOf" srcId="{E0E72D0E-773F-4AF8-948B-E64514104362}" destId="{84D7DC3A-1261-455A-9B69-709A70BB797E}" srcOrd="0" destOrd="0" presId="urn:microsoft.com/office/officeart/2005/8/layout/hProcess9"/>
    <dgm:cxn modelId="{16E12909-72BE-472D-9E91-96C02CF704F8}" srcId="{960BE36B-1EE6-4F09-B2CE-679A90C9723F}" destId="{E2495F39-21A9-4A59-AE6B-42F3C1DF808E}" srcOrd="0" destOrd="0" parTransId="{50682B34-F5ED-44B0-B055-BBAFD65B391C}" sibTransId="{C00EE460-5F6C-41FD-8613-8BEFEEB7DCCC}"/>
    <dgm:cxn modelId="{4090F7C3-9FDF-45E1-9DDF-33F892F23715}" srcId="{960BE36B-1EE6-4F09-B2CE-679A90C9723F}" destId="{4F29F28A-8394-4DE7-9E9C-2362ACB06677}" srcOrd="2" destOrd="0" parTransId="{1157AB29-2B89-4E81-A331-EB7A3E3BB10D}" sibTransId="{3DFE2699-BA33-4BCF-B730-C46C0D10F070}"/>
    <dgm:cxn modelId="{A9D060CF-8730-7A43-B1A2-7A52E71C7F2B}" type="presOf" srcId="{E2495F39-21A9-4A59-AE6B-42F3C1DF808E}" destId="{DDB6A2C8-0371-4F27-87B7-27C250A86FC1}" srcOrd="0" destOrd="0" presId="urn:microsoft.com/office/officeart/2005/8/layout/hProcess9"/>
    <dgm:cxn modelId="{AC4552FE-8BA0-4B03-894D-15CD0F9FC229}" srcId="{960BE36B-1EE6-4F09-B2CE-679A90C9723F}" destId="{E0E72D0E-773F-4AF8-948B-E64514104362}" srcOrd="3" destOrd="0" parTransId="{A557A1CA-799A-4397-A5F2-42C519E61067}" sibTransId="{52735637-0E36-43D6-86DF-496C06A1BA2D}"/>
    <dgm:cxn modelId="{15C5B947-3BCA-144D-835A-6F79ADAF204B}" type="presOf" srcId="{960BE36B-1EE6-4F09-B2CE-679A90C9723F}" destId="{F7DE6A50-05EE-43A5-8FC0-2724C6CEC850}" srcOrd="0" destOrd="0" presId="urn:microsoft.com/office/officeart/2005/8/layout/hProcess9"/>
    <dgm:cxn modelId="{C4E69609-0756-0143-80A7-EA766B49351E}" type="presParOf" srcId="{F7DE6A50-05EE-43A5-8FC0-2724C6CEC850}" destId="{2AB266D7-37A3-413C-A931-7F29BA2A76A7}" srcOrd="0" destOrd="0" presId="urn:microsoft.com/office/officeart/2005/8/layout/hProcess9"/>
    <dgm:cxn modelId="{84B58915-0AE0-0848-A2C5-96AA66D1BD4C}" type="presParOf" srcId="{F7DE6A50-05EE-43A5-8FC0-2724C6CEC850}" destId="{DA2949A7-97FF-4E20-B9C9-6943A677E45C}" srcOrd="1" destOrd="0" presId="urn:microsoft.com/office/officeart/2005/8/layout/hProcess9"/>
    <dgm:cxn modelId="{F5780505-E19F-6B47-8EFD-BADF12536F33}" type="presParOf" srcId="{DA2949A7-97FF-4E20-B9C9-6943A677E45C}" destId="{DDB6A2C8-0371-4F27-87B7-27C250A86FC1}" srcOrd="0" destOrd="0" presId="urn:microsoft.com/office/officeart/2005/8/layout/hProcess9"/>
    <dgm:cxn modelId="{C0507206-60C0-5D4E-94B1-B7D9B55104EA}" type="presParOf" srcId="{DA2949A7-97FF-4E20-B9C9-6943A677E45C}" destId="{1A5835D7-DC07-4CE1-BE04-15A5EBCBF287}" srcOrd="1" destOrd="0" presId="urn:microsoft.com/office/officeart/2005/8/layout/hProcess9"/>
    <dgm:cxn modelId="{AC39446C-3C4F-D744-813E-8BF3A1BF71B3}" type="presParOf" srcId="{DA2949A7-97FF-4E20-B9C9-6943A677E45C}" destId="{03014F91-E982-4F58-BE6A-53FCF5E77B4E}" srcOrd="2" destOrd="0" presId="urn:microsoft.com/office/officeart/2005/8/layout/hProcess9"/>
    <dgm:cxn modelId="{B122DDD3-15D4-3547-ACAA-F961AA2FA028}" type="presParOf" srcId="{DA2949A7-97FF-4E20-B9C9-6943A677E45C}" destId="{5C750196-ED77-4EB9-8A10-AEE11DCB759D}" srcOrd="3" destOrd="0" presId="urn:microsoft.com/office/officeart/2005/8/layout/hProcess9"/>
    <dgm:cxn modelId="{58645EEC-6D5F-114C-9C80-0F68961F268C}" type="presParOf" srcId="{DA2949A7-97FF-4E20-B9C9-6943A677E45C}" destId="{3A12C00C-08D4-4307-8833-870D0FFE306B}" srcOrd="4" destOrd="0" presId="urn:microsoft.com/office/officeart/2005/8/layout/hProcess9"/>
    <dgm:cxn modelId="{5B91D5D4-4691-4A4D-97B9-4E4C7464EBC9}" type="presParOf" srcId="{DA2949A7-97FF-4E20-B9C9-6943A677E45C}" destId="{AAC90658-4402-43B5-B267-DAE8F4BCB219}" srcOrd="5" destOrd="0" presId="urn:microsoft.com/office/officeart/2005/8/layout/hProcess9"/>
    <dgm:cxn modelId="{589A34CE-A470-874E-9D77-343F3CB57884}" type="presParOf" srcId="{DA2949A7-97FF-4E20-B9C9-6943A677E45C}" destId="{84D7DC3A-1261-455A-9B69-709A70BB797E}" srcOrd="6"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60BE36B-1EE6-4F09-B2CE-679A90C9723F}" type="doc">
      <dgm:prSet loTypeId="urn:microsoft.com/office/officeart/2005/8/layout/hProcess9" loCatId="process" qsTypeId="urn:microsoft.com/office/officeart/2005/8/quickstyle/simple1" qsCatId="simple" csTypeId="urn:microsoft.com/office/officeart/2005/8/colors/accent1_2" csCatId="accent1" phldr="1"/>
      <dgm:spPr/>
    </dgm:pt>
    <dgm:pt modelId="{E2495F39-21A9-4A59-AE6B-42F3C1DF808E}">
      <dgm:prSet phldrT="[Text]"/>
      <dgm:spPr/>
      <dgm:t>
        <a:bodyPr/>
        <a:lstStyle/>
        <a:p>
          <a:r>
            <a:rPr lang="en-US" dirty="0" smtClean="0"/>
            <a:t>Violation of Fair Process</a:t>
          </a:r>
          <a:endParaRPr lang="en-US" dirty="0"/>
        </a:p>
      </dgm:t>
    </dgm:pt>
    <dgm:pt modelId="{50682B34-F5ED-44B0-B055-BBAFD65B391C}" type="parTrans" cxnId="{16E12909-72BE-472D-9E91-96C02CF704F8}">
      <dgm:prSet/>
      <dgm:spPr/>
      <dgm:t>
        <a:bodyPr/>
        <a:lstStyle/>
        <a:p>
          <a:endParaRPr lang="en-US"/>
        </a:p>
      </dgm:t>
    </dgm:pt>
    <dgm:pt modelId="{C00EE460-5F6C-41FD-8613-8BEFEEB7DCCC}" type="sibTrans" cxnId="{16E12909-72BE-472D-9E91-96C02CF704F8}">
      <dgm:prSet/>
      <dgm:spPr/>
      <dgm:t>
        <a:bodyPr/>
        <a:lstStyle/>
        <a:p>
          <a:endParaRPr lang="en-US"/>
        </a:p>
      </dgm:t>
    </dgm:pt>
    <dgm:pt modelId="{4F29F28A-8394-4DE7-9E9C-2362ACB06677}">
      <dgm:prSet phldrT="[Text]"/>
      <dgm:spPr/>
      <dgm:t>
        <a:bodyPr/>
        <a:lstStyle/>
        <a:p>
          <a:r>
            <a:rPr lang="en-US" dirty="0" smtClean="0"/>
            <a:t>Intellectual and Emotional Indignation </a:t>
          </a:r>
          <a:endParaRPr lang="en-US" dirty="0"/>
        </a:p>
      </dgm:t>
    </dgm:pt>
    <dgm:pt modelId="{1157AB29-2B89-4E81-A331-EB7A3E3BB10D}" type="parTrans" cxnId="{4090F7C3-9FDF-45E1-9DDF-33F892F23715}">
      <dgm:prSet/>
      <dgm:spPr/>
      <dgm:t>
        <a:bodyPr/>
        <a:lstStyle/>
        <a:p>
          <a:endParaRPr lang="en-US"/>
        </a:p>
      </dgm:t>
    </dgm:pt>
    <dgm:pt modelId="{3DFE2699-BA33-4BCF-B730-C46C0D10F070}" type="sibTrans" cxnId="{4090F7C3-9FDF-45E1-9DDF-33F892F23715}">
      <dgm:prSet/>
      <dgm:spPr/>
      <dgm:t>
        <a:bodyPr/>
        <a:lstStyle/>
        <a:p>
          <a:endParaRPr lang="en-US"/>
        </a:p>
      </dgm:t>
    </dgm:pt>
    <dgm:pt modelId="{E0E72D0E-773F-4AF8-948B-E64514104362}">
      <dgm:prSet phldrT="[Text]"/>
      <dgm:spPr/>
      <dgm:t>
        <a:bodyPr/>
        <a:lstStyle/>
        <a:p>
          <a:r>
            <a:rPr lang="en-US" dirty="0" smtClean="0"/>
            <a:t>Distrust and Resentment </a:t>
          </a:r>
          <a:endParaRPr lang="en-US" dirty="0"/>
        </a:p>
      </dgm:t>
    </dgm:pt>
    <dgm:pt modelId="{A557A1CA-799A-4397-A5F2-42C519E61067}" type="parTrans" cxnId="{AC4552FE-8BA0-4B03-894D-15CD0F9FC229}">
      <dgm:prSet/>
      <dgm:spPr/>
      <dgm:t>
        <a:bodyPr/>
        <a:lstStyle/>
        <a:p>
          <a:endParaRPr lang="en-US"/>
        </a:p>
      </dgm:t>
    </dgm:pt>
    <dgm:pt modelId="{52735637-0E36-43D6-86DF-496C06A1BA2D}" type="sibTrans" cxnId="{AC4552FE-8BA0-4B03-894D-15CD0F9FC229}">
      <dgm:prSet/>
      <dgm:spPr/>
      <dgm:t>
        <a:bodyPr/>
        <a:lstStyle/>
        <a:p>
          <a:endParaRPr lang="en-US"/>
        </a:p>
      </dgm:t>
    </dgm:pt>
    <dgm:pt modelId="{F1717989-1D38-45FE-A0FC-B0F841AFE895}">
      <dgm:prSet/>
      <dgm:spPr/>
      <dgm:t>
        <a:bodyPr/>
        <a:lstStyle/>
        <a:p>
          <a:r>
            <a:rPr lang="en-US" dirty="0" smtClean="0"/>
            <a:t>Refusal to Execute Strategy</a:t>
          </a:r>
          <a:endParaRPr lang="en-US" dirty="0"/>
        </a:p>
      </dgm:t>
    </dgm:pt>
    <dgm:pt modelId="{0AFBEC27-63AE-4A22-882F-64BEF7BDAEF8}" type="parTrans" cxnId="{B0BA998E-A1CE-41DF-BEFC-85CDFC3F43D0}">
      <dgm:prSet/>
      <dgm:spPr/>
      <dgm:t>
        <a:bodyPr/>
        <a:lstStyle/>
        <a:p>
          <a:endParaRPr lang="en-US"/>
        </a:p>
      </dgm:t>
    </dgm:pt>
    <dgm:pt modelId="{8252C88A-6B05-42A0-9886-7C9F5608797F}" type="sibTrans" cxnId="{B0BA998E-A1CE-41DF-BEFC-85CDFC3F43D0}">
      <dgm:prSet/>
      <dgm:spPr/>
      <dgm:t>
        <a:bodyPr/>
        <a:lstStyle/>
        <a:p>
          <a:endParaRPr lang="en-US"/>
        </a:p>
      </dgm:t>
    </dgm:pt>
    <dgm:pt modelId="{F7DE6A50-05EE-43A5-8FC0-2724C6CEC850}" type="pres">
      <dgm:prSet presAssocID="{960BE36B-1EE6-4F09-B2CE-679A90C9723F}" presName="CompostProcess" presStyleCnt="0">
        <dgm:presLayoutVars>
          <dgm:dir/>
          <dgm:resizeHandles val="exact"/>
        </dgm:presLayoutVars>
      </dgm:prSet>
      <dgm:spPr/>
    </dgm:pt>
    <dgm:pt modelId="{2AB266D7-37A3-413C-A931-7F29BA2A76A7}" type="pres">
      <dgm:prSet presAssocID="{960BE36B-1EE6-4F09-B2CE-679A90C9723F}" presName="arrow" presStyleLbl="bgShp" presStyleIdx="0" presStyleCnt="1"/>
      <dgm:spPr/>
    </dgm:pt>
    <dgm:pt modelId="{DA2949A7-97FF-4E20-B9C9-6943A677E45C}" type="pres">
      <dgm:prSet presAssocID="{960BE36B-1EE6-4F09-B2CE-679A90C9723F}" presName="linearProcess" presStyleCnt="0"/>
      <dgm:spPr/>
    </dgm:pt>
    <dgm:pt modelId="{DDB6A2C8-0371-4F27-87B7-27C250A86FC1}" type="pres">
      <dgm:prSet presAssocID="{E2495F39-21A9-4A59-AE6B-42F3C1DF808E}" presName="textNode" presStyleLbl="node1" presStyleIdx="0" presStyleCnt="4">
        <dgm:presLayoutVars>
          <dgm:bulletEnabled val="1"/>
        </dgm:presLayoutVars>
      </dgm:prSet>
      <dgm:spPr/>
      <dgm:t>
        <a:bodyPr/>
        <a:lstStyle/>
        <a:p>
          <a:endParaRPr lang="en-US"/>
        </a:p>
      </dgm:t>
    </dgm:pt>
    <dgm:pt modelId="{1A5835D7-DC07-4CE1-BE04-15A5EBCBF287}" type="pres">
      <dgm:prSet presAssocID="{C00EE460-5F6C-41FD-8613-8BEFEEB7DCCC}" presName="sibTrans" presStyleCnt="0"/>
      <dgm:spPr/>
    </dgm:pt>
    <dgm:pt modelId="{03014F91-E982-4F58-BE6A-53FCF5E77B4E}" type="pres">
      <dgm:prSet presAssocID="{F1717989-1D38-45FE-A0FC-B0F841AFE895}" presName="textNode" presStyleLbl="node1" presStyleIdx="1" presStyleCnt="4" custLinFactX="200000" custLinFactNeighborX="204009" custLinFactNeighborY="763">
        <dgm:presLayoutVars>
          <dgm:bulletEnabled val="1"/>
        </dgm:presLayoutVars>
      </dgm:prSet>
      <dgm:spPr/>
      <dgm:t>
        <a:bodyPr/>
        <a:lstStyle/>
        <a:p>
          <a:endParaRPr lang="en-US"/>
        </a:p>
      </dgm:t>
    </dgm:pt>
    <dgm:pt modelId="{5C750196-ED77-4EB9-8A10-AEE11DCB759D}" type="pres">
      <dgm:prSet presAssocID="{8252C88A-6B05-42A0-9886-7C9F5608797F}" presName="sibTrans" presStyleCnt="0"/>
      <dgm:spPr/>
    </dgm:pt>
    <dgm:pt modelId="{3A12C00C-08D4-4307-8833-870D0FFE306B}" type="pres">
      <dgm:prSet presAssocID="{4F29F28A-8394-4DE7-9E9C-2362ACB06677}" presName="textNode" presStyleLbl="node1" presStyleIdx="2" presStyleCnt="4" custLinFactX="-97507" custLinFactNeighborX="-100000" custLinFactNeighborY="763">
        <dgm:presLayoutVars>
          <dgm:bulletEnabled val="1"/>
        </dgm:presLayoutVars>
      </dgm:prSet>
      <dgm:spPr/>
      <dgm:t>
        <a:bodyPr/>
        <a:lstStyle/>
        <a:p>
          <a:endParaRPr lang="en-US"/>
        </a:p>
      </dgm:t>
    </dgm:pt>
    <dgm:pt modelId="{AAC90658-4402-43B5-B267-DAE8F4BCB219}" type="pres">
      <dgm:prSet presAssocID="{3DFE2699-BA33-4BCF-B730-C46C0D10F070}" presName="sibTrans" presStyleCnt="0"/>
      <dgm:spPr/>
    </dgm:pt>
    <dgm:pt modelId="{84D7DC3A-1261-455A-9B69-709A70BB797E}" type="pres">
      <dgm:prSet presAssocID="{E0E72D0E-773F-4AF8-948B-E64514104362}" presName="textNode" presStyleLbl="node1" presStyleIdx="3" presStyleCnt="4" custLinFactX="-98654" custLinFactNeighborX="-100000" custLinFactNeighborY="763">
        <dgm:presLayoutVars>
          <dgm:bulletEnabled val="1"/>
        </dgm:presLayoutVars>
      </dgm:prSet>
      <dgm:spPr/>
      <dgm:t>
        <a:bodyPr/>
        <a:lstStyle/>
        <a:p>
          <a:endParaRPr lang="en-US"/>
        </a:p>
      </dgm:t>
    </dgm:pt>
  </dgm:ptLst>
  <dgm:cxnLst>
    <dgm:cxn modelId="{9B3CB2F2-C2AE-464E-B4BE-914340DC320A}" type="presOf" srcId="{E2495F39-21A9-4A59-AE6B-42F3C1DF808E}" destId="{DDB6A2C8-0371-4F27-87B7-27C250A86FC1}" srcOrd="0" destOrd="0" presId="urn:microsoft.com/office/officeart/2005/8/layout/hProcess9"/>
    <dgm:cxn modelId="{16E12909-72BE-472D-9E91-96C02CF704F8}" srcId="{960BE36B-1EE6-4F09-B2CE-679A90C9723F}" destId="{E2495F39-21A9-4A59-AE6B-42F3C1DF808E}" srcOrd="0" destOrd="0" parTransId="{50682B34-F5ED-44B0-B055-BBAFD65B391C}" sibTransId="{C00EE460-5F6C-41FD-8613-8BEFEEB7DCCC}"/>
    <dgm:cxn modelId="{BAA9244F-7B53-C942-AD44-6DB771F45196}" type="presOf" srcId="{E0E72D0E-773F-4AF8-948B-E64514104362}" destId="{84D7DC3A-1261-455A-9B69-709A70BB797E}" srcOrd="0" destOrd="0" presId="urn:microsoft.com/office/officeart/2005/8/layout/hProcess9"/>
    <dgm:cxn modelId="{BDEFC009-BBA6-4F4E-923D-53E1866185D7}" type="presOf" srcId="{960BE36B-1EE6-4F09-B2CE-679A90C9723F}" destId="{F7DE6A50-05EE-43A5-8FC0-2724C6CEC850}" srcOrd="0" destOrd="0" presId="urn:microsoft.com/office/officeart/2005/8/layout/hProcess9"/>
    <dgm:cxn modelId="{AC4552FE-8BA0-4B03-894D-15CD0F9FC229}" srcId="{960BE36B-1EE6-4F09-B2CE-679A90C9723F}" destId="{E0E72D0E-773F-4AF8-948B-E64514104362}" srcOrd="3" destOrd="0" parTransId="{A557A1CA-799A-4397-A5F2-42C519E61067}" sibTransId="{52735637-0E36-43D6-86DF-496C06A1BA2D}"/>
    <dgm:cxn modelId="{4090F7C3-9FDF-45E1-9DDF-33F892F23715}" srcId="{960BE36B-1EE6-4F09-B2CE-679A90C9723F}" destId="{4F29F28A-8394-4DE7-9E9C-2362ACB06677}" srcOrd="2" destOrd="0" parTransId="{1157AB29-2B89-4E81-A331-EB7A3E3BB10D}" sibTransId="{3DFE2699-BA33-4BCF-B730-C46C0D10F070}"/>
    <dgm:cxn modelId="{5AF997E0-A12B-E040-B629-2468E3E0BF3F}" type="presOf" srcId="{F1717989-1D38-45FE-A0FC-B0F841AFE895}" destId="{03014F91-E982-4F58-BE6A-53FCF5E77B4E}" srcOrd="0" destOrd="0" presId="urn:microsoft.com/office/officeart/2005/8/layout/hProcess9"/>
    <dgm:cxn modelId="{B0BA998E-A1CE-41DF-BEFC-85CDFC3F43D0}" srcId="{960BE36B-1EE6-4F09-B2CE-679A90C9723F}" destId="{F1717989-1D38-45FE-A0FC-B0F841AFE895}" srcOrd="1" destOrd="0" parTransId="{0AFBEC27-63AE-4A22-882F-64BEF7BDAEF8}" sibTransId="{8252C88A-6B05-42A0-9886-7C9F5608797F}"/>
    <dgm:cxn modelId="{956FA9B2-00F4-944A-B991-0685C6BB9581}" type="presOf" srcId="{4F29F28A-8394-4DE7-9E9C-2362ACB06677}" destId="{3A12C00C-08D4-4307-8833-870D0FFE306B}" srcOrd="0" destOrd="0" presId="urn:microsoft.com/office/officeart/2005/8/layout/hProcess9"/>
    <dgm:cxn modelId="{47A00928-0DA0-0D41-979E-8A63EAE886CB}" type="presParOf" srcId="{F7DE6A50-05EE-43A5-8FC0-2724C6CEC850}" destId="{2AB266D7-37A3-413C-A931-7F29BA2A76A7}" srcOrd="0" destOrd="0" presId="urn:microsoft.com/office/officeart/2005/8/layout/hProcess9"/>
    <dgm:cxn modelId="{4CA62310-B26D-7348-8303-249731709AEA}" type="presParOf" srcId="{F7DE6A50-05EE-43A5-8FC0-2724C6CEC850}" destId="{DA2949A7-97FF-4E20-B9C9-6943A677E45C}" srcOrd="1" destOrd="0" presId="urn:microsoft.com/office/officeart/2005/8/layout/hProcess9"/>
    <dgm:cxn modelId="{85B0B451-ACD2-9749-B728-4AC0F7F46B13}" type="presParOf" srcId="{DA2949A7-97FF-4E20-B9C9-6943A677E45C}" destId="{DDB6A2C8-0371-4F27-87B7-27C250A86FC1}" srcOrd="0" destOrd="0" presId="urn:microsoft.com/office/officeart/2005/8/layout/hProcess9"/>
    <dgm:cxn modelId="{61711DF0-84A1-9B45-92B3-1F35DFEB76C8}" type="presParOf" srcId="{DA2949A7-97FF-4E20-B9C9-6943A677E45C}" destId="{1A5835D7-DC07-4CE1-BE04-15A5EBCBF287}" srcOrd="1" destOrd="0" presId="urn:microsoft.com/office/officeart/2005/8/layout/hProcess9"/>
    <dgm:cxn modelId="{FA5D1191-3E83-8C47-9D6D-ABCBCFB5660A}" type="presParOf" srcId="{DA2949A7-97FF-4E20-B9C9-6943A677E45C}" destId="{03014F91-E982-4F58-BE6A-53FCF5E77B4E}" srcOrd="2" destOrd="0" presId="urn:microsoft.com/office/officeart/2005/8/layout/hProcess9"/>
    <dgm:cxn modelId="{5F8B6D8E-7C4A-9D4D-8B96-988F9460622E}" type="presParOf" srcId="{DA2949A7-97FF-4E20-B9C9-6943A677E45C}" destId="{5C750196-ED77-4EB9-8A10-AEE11DCB759D}" srcOrd="3" destOrd="0" presId="urn:microsoft.com/office/officeart/2005/8/layout/hProcess9"/>
    <dgm:cxn modelId="{3BD82B28-52D2-8341-810F-99CC37FA05F5}" type="presParOf" srcId="{DA2949A7-97FF-4E20-B9C9-6943A677E45C}" destId="{3A12C00C-08D4-4307-8833-870D0FFE306B}" srcOrd="4" destOrd="0" presId="urn:microsoft.com/office/officeart/2005/8/layout/hProcess9"/>
    <dgm:cxn modelId="{0F38D6BF-DCB4-6B48-821B-0573AC8EE0AB}" type="presParOf" srcId="{DA2949A7-97FF-4E20-B9C9-6943A677E45C}" destId="{AAC90658-4402-43B5-B267-DAE8F4BCB219}" srcOrd="5" destOrd="0" presId="urn:microsoft.com/office/officeart/2005/8/layout/hProcess9"/>
    <dgm:cxn modelId="{13DB9332-E8FE-6741-A0D5-1B183C51DCD3}" type="presParOf" srcId="{DA2949A7-97FF-4E20-B9C9-6943A677E45C}" destId="{84D7DC3A-1261-455A-9B69-709A70BB797E}" srcOrd="6" destOrd="0" presId="urn:microsoft.com/office/officeart/2005/8/layout/hProcess9"/>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E9F10BF-EE47-F543-B85D-67D8900F1142}" type="datetimeFigureOut">
              <a:rPr lang="en-US" smtClean="0"/>
              <a:t>11/6/2014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1A6310C-132B-2D4F-9ABF-97F09EFD5BA5}" type="slidenum">
              <a:rPr lang="en-US" smtClean="0"/>
              <a:t>‹#›</a:t>
            </a:fld>
            <a:endParaRPr lang="en-US"/>
          </a:p>
        </p:txBody>
      </p:sp>
    </p:spTree>
    <p:extLst>
      <p:ext uri="{BB962C8B-B14F-4D97-AF65-F5344CB8AC3E}">
        <p14:creationId xmlns:p14="http://schemas.microsoft.com/office/powerpoint/2010/main" val="50092730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They created</a:t>
            </a:r>
            <a:r>
              <a:rPr lang="en-US" baseline="0" dirty="0" smtClean="0"/>
              <a:t> procedural justice by combining psychology of justice with the study of process  </a:t>
            </a:r>
            <a:endParaRPr lang="en-US" dirty="0"/>
          </a:p>
        </p:txBody>
      </p:sp>
      <p:sp>
        <p:nvSpPr>
          <p:cNvPr id="4" name="Slide Number Placeholder 3"/>
          <p:cNvSpPr>
            <a:spLocks noGrp="1"/>
          </p:cNvSpPr>
          <p:nvPr>
            <p:ph type="sldNum" sz="quarter" idx="10"/>
          </p:nvPr>
        </p:nvSpPr>
        <p:spPr/>
        <p:txBody>
          <a:bodyPr/>
          <a:lstStyle/>
          <a:p>
            <a:fld id="{4BE53F55-4028-4BFC-B66C-DDF53E5290C9}" type="slidenum">
              <a:rPr lang="en-US" smtClean="0"/>
              <a:t>6</a:t>
            </a:fld>
            <a:endParaRPr lang="en-US"/>
          </a:p>
        </p:txBody>
      </p:sp>
    </p:spTree>
    <p:extLst>
      <p:ext uri="{BB962C8B-B14F-4D97-AF65-F5344CB8AC3E}">
        <p14:creationId xmlns:p14="http://schemas.microsoft.com/office/powerpoint/2010/main" val="18966272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Lead to</a:t>
            </a:r>
            <a:r>
              <a:rPr lang="en-US" baseline="0" dirty="0" smtClean="0"/>
              <a:t> the judgment of fair process </a:t>
            </a:r>
            <a:endParaRPr lang="en-US" dirty="0"/>
          </a:p>
        </p:txBody>
      </p:sp>
      <p:sp>
        <p:nvSpPr>
          <p:cNvPr id="4" name="Slide Number Placeholder 3"/>
          <p:cNvSpPr>
            <a:spLocks noGrp="1"/>
          </p:cNvSpPr>
          <p:nvPr>
            <p:ph type="sldNum" sz="quarter" idx="10"/>
          </p:nvPr>
        </p:nvSpPr>
        <p:spPr/>
        <p:txBody>
          <a:bodyPr/>
          <a:lstStyle/>
          <a:p>
            <a:fld id="{4BE53F55-4028-4BFC-B66C-DDF53E5290C9}" type="slidenum">
              <a:rPr lang="en-US" smtClean="0"/>
              <a:t>8</a:t>
            </a:fld>
            <a:endParaRPr lang="en-US"/>
          </a:p>
        </p:txBody>
      </p:sp>
    </p:spTree>
    <p:extLst>
      <p:ext uri="{BB962C8B-B14F-4D97-AF65-F5344CB8AC3E}">
        <p14:creationId xmlns:p14="http://schemas.microsoft.com/office/powerpoint/2010/main" val="19394437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Why does fair process matter? When</a:t>
            </a:r>
            <a:r>
              <a:rPr lang="en-US" baseline="0" dirty="0" smtClean="0"/>
              <a:t> think about fair process what is involved in it? Essentially there are tow concepts to think about when directing the fair process to our employees. </a:t>
            </a:r>
            <a:r>
              <a:rPr lang="en-US" dirty="0" smtClean="0"/>
              <a:t>Let’s think about emotions</a:t>
            </a:r>
            <a:r>
              <a:rPr lang="en-US" baseline="0" dirty="0" smtClean="0"/>
              <a:t> for a quick second. Why should our feelings matter in a working environment? Let’s add on Intellectual capacities. Why should that matter in a working environment when there are top executives that can do the work for you? Well everything’s tied together. People see emotional recognition in their employment because they want to feel like they are being accepted. They want to be treated based on their true value. People want to feel like they are human beings not just seen as labor or human resources.</a:t>
            </a:r>
          </a:p>
        </p:txBody>
      </p:sp>
      <p:sp>
        <p:nvSpPr>
          <p:cNvPr id="4" name="Slide Number Placeholder 3"/>
          <p:cNvSpPr>
            <a:spLocks noGrp="1"/>
          </p:cNvSpPr>
          <p:nvPr>
            <p:ph type="sldNum" sz="quarter" idx="10"/>
          </p:nvPr>
        </p:nvSpPr>
        <p:spPr/>
        <p:txBody>
          <a:bodyPr/>
          <a:lstStyle/>
          <a:p>
            <a:fld id="{1AF6787B-CCFD-4906-A80F-827FA3C5D35E}" type="slidenum">
              <a:rPr lang="en-US" smtClean="0"/>
              <a:t>16</a:t>
            </a:fld>
            <a:endParaRPr lang="en-US"/>
          </a:p>
        </p:txBody>
      </p:sp>
    </p:spTree>
    <p:extLst>
      <p:ext uri="{BB962C8B-B14F-4D97-AF65-F5344CB8AC3E}">
        <p14:creationId xmlns:p14="http://schemas.microsoft.com/office/powerpoint/2010/main" val="39502152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56DED3B5-8254-4443-96BF-295183F9463B}" type="datetimeFigureOut">
              <a:rPr lang="en-US" smtClean="0"/>
              <a:t>11/6/2014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EBA2DC-BEA2-7448-B127-D3AFAB82C914}"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en-US" smtClean="0"/>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6DED3B5-8254-4443-96BF-295183F9463B}" type="datetimeFigureOut">
              <a:rPr lang="en-US" smtClean="0"/>
              <a:t>11/6/2014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EBA2DC-BEA2-7448-B127-D3AFAB82C914}" type="slidenum">
              <a:rPr lang="en-US" smtClean="0"/>
              <a:t>‹#›</a:t>
            </a:fld>
            <a:endParaRPr lang="en-US"/>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56DED3B5-8254-4443-96BF-295183F9463B}" type="datetimeFigureOut">
              <a:rPr lang="en-US" smtClean="0"/>
              <a:t>11/6/2014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EBA2DC-BEA2-7448-B127-D3AFAB82C914}"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56DED3B5-8254-4443-96BF-295183F9463B}" type="datetimeFigureOut">
              <a:rPr lang="en-US" smtClean="0"/>
              <a:t>11/6/2014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EBA2DC-BEA2-7448-B127-D3AFAB82C91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56DED3B5-8254-4443-96BF-295183F9463B}" type="datetimeFigureOut">
              <a:rPr lang="en-US" smtClean="0"/>
              <a:t>11/6/2014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EBA2DC-BEA2-7448-B127-D3AFAB82C91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en-US" smtClean="0"/>
              <a:t>Click to edit Master title style</a:t>
            </a:r>
            <a:endParaRPr dirty="0"/>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56DED3B5-8254-4443-96BF-295183F9463B}" type="datetimeFigureOut">
              <a:rPr lang="en-US" smtClean="0"/>
              <a:t>11/6/2014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EBA2DC-BEA2-7448-B127-D3AFAB82C914}" type="slidenum">
              <a:rPr lang="en-US" smtClean="0"/>
              <a:t>‹#›</a:t>
            </a:fld>
            <a:endParaRPr lang="en-US"/>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6DED3B5-8254-4443-96BF-295183F9463B}" type="datetimeFigureOut">
              <a:rPr lang="en-US" smtClean="0"/>
              <a:t>11/6/2014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EBA2DC-BEA2-7448-B127-D3AFAB82C914}"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en-US" smtClean="0"/>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56DED3B5-8254-4443-96BF-295183F9463B}" type="datetimeFigureOut">
              <a:rPr lang="en-US" smtClean="0"/>
              <a:t>11/6/2014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EBA2DC-BEA2-7448-B127-D3AFAB82C914}"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56DED3B5-8254-4443-96BF-295183F9463B}" type="datetimeFigureOut">
              <a:rPr lang="en-US" smtClean="0"/>
              <a:t>11/6/2014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EEBA2DC-BEA2-7448-B127-D3AFAB82C91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56DED3B5-8254-4443-96BF-295183F9463B}" type="datetimeFigureOut">
              <a:rPr lang="en-US" smtClean="0"/>
              <a:t>11/6/2014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EEBA2DC-BEA2-7448-B127-D3AFAB82C91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DED3B5-8254-4443-96BF-295183F9463B}" type="datetimeFigureOut">
              <a:rPr lang="en-US" smtClean="0"/>
              <a:t>11/6/2014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EEBA2DC-BEA2-7448-B127-D3AFAB82C914}"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6DED3B5-8254-4443-96BF-295183F9463B}" type="datetimeFigureOut">
              <a:rPr lang="en-US" smtClean="0"/>
              <a:t>11/6/2014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EBA2DC-BEA2-7448-B127-D3AFAB82C914}"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56DED3B5-8254-4443-96BF-295183F9463B}" type="datetimeFigureOut">
              <a:rPr lang="en-US" smtClean="0"/>
              <a:t>11/6/2014</a:t>
            </a:fld>
            <a:endParaRPr lang="en-US"/>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en-US"/>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AEEBA2DC-BEA2-7448-B127-D3AFAB82C914}"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diagramLayout" Target="../diagrams/layout3.xml"/><Relationship Id="rId3" Type="http://schemas.openxmlformats.org/officeDocument/2006/relationships/diagramLayout" Target="../diagrams/layout2.xml"/><Relationship Id="rId7" Type="http://schemas.openxmlformats.org/officeDocument/2006/relationships/diagramData" Target="../diagrams/data3.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11" Type="http://schemas.microsoft.com/office/2007/relationships/diagramDrawing" Target="../diagrams/drawing3.xml"/><Relationship Id="rId5" Type="http://schemas.openxmlformats.org/officeDocument/2006/relationships/diagramColors" Target="../diagrams/colors2.xml"/><Relationship Id="rId10" Type="http://schemas.openxmlformats.org/officeDocument/2006/relationships/diagramColors" Target="../diagrams/colors3.xml"/><Relationship Id="rId4" Type="http://schemas.openxmlformats.org/officeDocument/2006/relationships/diagramQuickStyle" Target="../diagrams/quickStyle2.xml"/><Relationship Id="rId9" Type="http://schemas.openxmlformats.org/officeDocument/2006/relationships/diagramQuickStyle" Target="../diagrams/quickStyle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69122" y="2356029"/>
            <a:ext cx="5882836" cy="1595676"/>
          </a:xfrm>
        </p:spPr>
        <p:txBody>
          <a:bodyPr>
            <a:normAutofit fontScale="90000"/>
          </a:bodyPr>
          <a:lstStyle/>
          <a:p>
            <a:pPr algn="r"/>
            <a:r>
              <a:rPr lang="en-US" dirty="0" smtClean="0"/>
              <a:t>Chapter 8</a:t>
            </a:r>
            <a:br>
              <a:rPr lang="en-US" dirty="0" smtClean="0"/>
            </a:br>
            <a:r>
              <a:rPr lang="en-US" dirty="0" smtClean="0"/>
              <a:t/>
            </a:r>
            <a:br>
              <a:rPr lang="en-US" dirty="0" smtClean="0"/>
            </a:br>
            <a:r>
              <a:rPr lang="en-US" dirty="0" smtClean="0"/>
              <a:t>Build Execution into Strategy</a:t>
            </a:r>
            <a:endParaRPr lang="en-US" dirty="0"/>
          </a:p>
        </p:txBody>
      </p:sp>
      <p:sp>
        <p:nvSpPr>
          <p:cNvPr id="3" name="Subtitle 2"/>
          <p:cNvSpPr>
            <a:spLocks noGrp="1"/>
          </p:cNvSpPr>
          <p:nvPr>
            <p:ph type="subTitle" idx="1"/>
          </p:nvPr>
        </p:nvSpPr>
        <p:spPr>
          <a:xfrm>
            <a:off x="1322921" y="4769180"/>
            <a:ext cx="6498159" cy="916641"/>
          </a:xfrm>
        </p:spPr>
        <p:txBody>
          <a:bodyPr>
            <a:normAutofit fontScale="62500" lnSpcReduction="20000"/>
          </a:bodyPr>
          <a:lstStyle/>
          <a:p>
            <a:pPr algn="r"/>
            <a:r>
              <a:rPr lang="en-US" dirty="0" smtClean="0">
                <a:solidFill>
                  <a:schemeClr val="tx1"/>
                </a:solidFill>
              </a:rPr>
              <a:t>Jacqueline Torres</a:t>
            </a:r>
          </a:p>
          <a:p>
            <a:pPr algn="r"/>
            <a:r>
              <a:rPr lang="en-US" dirty="0" smtClean="0">
                <a:solidFill>
                  <a:schemeClr val="tx1"/>
                </a:solidFill>
              </a:rPr>
              <a:t>Carly Pyle</a:t>
            </a:r>
          </a:p>
          <a:p>
            <a:pPr algn="r"/>
            <a:r>
              <a:rPr lang="en-US" dirty="0" smtClean="0">
                <a:solidFill>
                  <a:schemeClr val="tx1"/>
                </a:solidFill>
              </a:rPr>
              <a:t>Olivia Garcia</a:t>
            </a:r>
          </a:p>
          <a:p>
            <a:pPr algn="r"/>
            <a:r>
              <a:rPr lang="en-US" dirty="0" smtClean="0">
                <a:solidFill>
                  <a:schemeClr val="tx1"/>
                </a:solidFill>
              </a:rPr>
              <a:t>Gabriel Flores</a:t>
            </a:r>
          </a:p>
          <a:p>
            <a:pPr algn="r"/>
            <a:r>
              <a:rPr lang="en-US" dirty="0" smtClean="0">
                <a:solidFill>
                  <a:schemeClr val="tx1"/>
                </a:solidFill>
              </a:rPr>
              <a:t>Gabriella Cabello</a:t>
            </a:r>
          </a:p>
          <a:p>
            <a:pPr algn="r"/>
            <a:endParaRPr lang="en-US" dirty="0"/>
          </a:p>
        </p:txBody>
      </p:sp>
    </p:spTree>
    <p:extLst>
      <p:ext uri="{BB962C8B-B14F-4D97-AF65-F5344CB8AC3E}">
        <p14:creationId xmlns:p14="http://schemas.microsoft.com/office/powerpoint/2010/main" val="356577159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Explanation </a:t>
            </a:r>
            <a:endParaRPr lang="en-US" dirty="0"/>
          </a:p>
        </p:txBody>
      </p:sp>
      <p:sp>
        <p:nvSpPr>
          <p:cNvPr id="3" name="Content Placeholder 2"/>
          <p:cNvSpPr>
            <a:spLocks noGrp="1"/>
          </p:cNvSpPr>
          <p:nvPr>
            <p:ph idx="1"/>
          </p:nvPr>
        </p:nvSpPr>
        <p:spPr/>
        <p:txBody>
          <a:bodyPr/>
          <a:lstStyle/>
          <a:p>
            <a:r>
              <a:rPr lang="en-US" dirty="0" smtClean="0"/>
              <a:t>Everyone involved and affected should understand why final strategic decisions are made as they are</a:t>
            </a:r>
          </a:p>
          <a:p>
            <a:r>
              <a:rPr lang="en-US" dirty="0" smtClean="0"/>
              <a:t>Allows employees to trust managers intentions even if their own ideas have been rejected</a:t>
            </a:r>
          </a:p>
          <a:p>
            <a:r>
              <a:rPr lang="en-US" dirty="0" smtClean="0"/>
              <a:t>Serves as a powerful feedback loop that enhances learning</a:t>
            </a:r>
          </a:p>
          <a:p>
            <a:endParaRPr lang="en-US" dirty="0"/>
          </a:p>
        </p:txBody>
      </p:sp>
    </p:spTree>
    <p:extLst>
      <p:ext uri="{BB962C8B-B14F-4D97-AF65-F5344CB8AC3E}">
        <p14:creationId xmlns:p14="http://schemas.microsoft.com/office/powerpoint/2010/main" val="57452494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Expectation Clarity </a:t>
            </a:r>
            <a:endParaRPr lang="en-US" dirty="0"/>
          </a:p>
        </p:txBody>
      </p:sp>
      <p:sp>
        <p:nvSpPr>
          <p:cNvPr id="3" name="Content Placeholder 2"/>
          <p:cNvSpPr>
            <a:spLocks noGrp="1"/>
          </p:cNvSpPr>
          <p:nvPr>
            <p:ph idx="1"/>
          </p:nvPr>
        </p:nvSpPr>
        <p:spPr/>
        <p:txBody>
          <a:bodyPr/>
          <a:lstStyle/>
          <a:p>
            <a:r>
              <a:rPr lang="en-US" dirty="0" smtClean="0"/>
              <a:t>Requires that after strategy is set, mangers state clearly the new rules of the game </a:t>
            </a:r>
          </a:p>
          <a:p>
            <a:r>
              <a:rPr lang="en-US" dirty="0" smtClean="0"/>
              <a:t>Employees should understand what standards they will be judged by and the penalties for failure </a:t>
            </a:r>
          </a:p>
          <a:p>
            <a:r>
              <a:rPr lang="en-US" dirty="0" smtClean="0"/>
              <a:t>The understanding of goals is more important than new goals, expectations, and responsibilities </a:t>
            </a:r>
          </a:p>
          <a:p>
            <a:endParaRPr lang="en-US" dirty="0"/>
          </a:p>
        </p:txBody>
      </p:sp>
    </p:spTree>
    <p:extLst>
      <p:ext uri="{BB962C8B-B14F-4D97-AF65-F5344CB8AC3E}">
        <p14:creationId xmlns:p14="http://schemas.microsoft.com/office/powerpoint/2010/main" val="148436388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Tale of Two Plants</a:t>
            </a:r>
            <a:endParaRPr lang="en-US" dirty="0"/>
          </a:p>
        </p:txBody>
      </p:sp>
      <p:sp>
        <p:nvSpPr>
          <p:cNvPr id="3" name="Content Placeholder 2"/>
          <p:cNvSpPr>
            <a:spLocks noGrp="1"/>
          </p:cNvSpPr>
          <p:nvPr>
            <p:ph idx="1"/>
          </p:nvPr>
        </p:nvSpPr>
        <p:spPr/>
        <p:txBody>
          <a:bodyPr/>
          <a:lstStyle/>
          <a:p>
            <a:r>
              <a:rPr lang="en-US" dirty="0" smtClean="0"/>
              <a:t>The 3 E’s principles in a real life example</a:t>
            </a:r>
          </a:p>
          <a:p>
            <a:pPr lvl="1"/>
            <a:r>
              <a:rPr lang="en-US" dirty="0" err="1" smtClean="0"/>
              <a:t>Elco</a:t>
            </a:r>
            <a:r>
              <a:rPr lang="en-US" dirty="0" smtClean="0"/>
              <a:t> – elevator systems manufacturer</a:t>
            </a:r>
          </a:p>
          <a:p>
            <a:pPr lvl="1"/>
            <a:r>
              <a:rPr lang="en-US" dirty="0" smtClean="0"/>
              <a:t>Set out to offers buyers a leap in value while lowering its costs to stimulate new demand and break from the competition</a:t>
            </a:r>
          </a:p>
          <a:p>
            <a:pPr lvl="1"/>
            <a:r>
              <a:rPr lang="en-US" dirty="0" smtClean="0"/>
              <a:t>Company realized that it needed to replace its batch-manufacturing system with a cellular approach that would allow self-directed teams to achieve superior performance</a:t>
            </a:r>
          </a:p>
          <a:p>
            <a:endParaRPr lang="en-US" dirty="0"/>
          </a:p>
        </p:txBody>
      </p:sp>
    </p:spTree>
    <p:extLst>
      <p:ext uri="{BB962C8B-B14F-4D97-AF65-F5344CB8AC3E}">
        <p14:creationId xmlns:p14="http://schemas.microsoft.com/office/powerpoint/2010/main" val="27009029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Tale of Two Plants</a:t>
            </a:r>
            <a:endParaRPr lang="en-US" dirty="0"/>
          </a:p>
        </p:txBody>
      </p:sp>
      <p:sp>
        <p:nvSpPr>
          <p:cNvPr id="3" name="Content Placeholder 2"/>
          <p:cNvSpPr>
            <a:spLocks noGrp="1"/>
          </p:cNvSpPr>
          <p:nvPr>
            <p:ph idx="1"/>
          </p:nvPr>
        </p:nvSpPr>
        <p:spPr/>
        <p:txBody>
          <a:bodyPr/>
          <a:lstStyle/>
          <a:p>
            <a:r>
              <a:rPr lang="en-US" dirty="0"/>
              <a:t>Principle Strategy</a:t>
            </a:r>
          </a:p>
          <a:p>
            <a:pPr lvl="1"/>
            <a:r>
              <a:rPr lang="en-US" dirty="0"/>
              <a:t>Begin implementing change at Chester, then roll over to High </a:t>
            </a:r>
            <a:r>
              <a:rPr lang="en-US" dirty="0" smtClean="0"/>
              <a:t>Park</a:t>
            </a:r>
            <a:endParaRPr lang="en-US" dirty="0"/>
          </a:p>
          <a:p>
            <a:pPr lvl="1"/>
            <a:r>
              <a:rPr lang="en-US" dirty="0"/>
              <a:t>Chester had ideal employees and no union, unlike High Park</a:t>
            </a:r>
          </a:p>
          <a:p>
            <a:pPr lvl="1"/>
            <a:r>
              <a:rPr lang="en-US" dirty="0"/>
              <a:t>Expected Chester’s success to provide momentum for change at High Park</a:t>
            </a:r>
          </a:p>
          <a:p>
            <a:endParaRPr lang="en-US" dirty="0"/>
          </a:p>
        </p:txBody>
      </p:sp>
    </p:spTree>
    <p:extLst>
      <p:ext uri="{BB962C8B-B14F-4D97-AF65-F5344CB8AC3E}">
        <p14:creationId xmlns:p14="http://schemas.microsoft.com/office/powerpoint/2010/main" val="170118651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Tale of Two Plants</a:t>
            </a:r>
            <a:endParaRPr lang="en-US" dirty="0"/>
          </a:p>
        </p:txBody>
      </p:sp>
      <p:sp>
        <p:nvSpPr>
          <p:cNvPr id="3" name="Content Placeholder 2"/>
          <p:cNvSpPr>
            <a:spLocks noGrp="1"/>
          </p:cNvSpPr>
          <p:nvPr>
            <p:ph idx="1"/>
          </p:nvPr>
        </p:nvSpPr>
        <p:spPr>
          <a:xfrm>
            <a:off x="549275" y="2138426"/>
            <a:ext cx="8042276" cy="3771762"/>
          </a:xfrm>
        </p:spPr>
        <p:txBody>
          <a:bodyPr/>
          <a:lstStyle/>
          <a:p>
            <a:r>
              <a:rPr lang="en-US" dirty="0"/>
              <a:t>However the opposite occurred</a:t>
            </a:r>
          </a:p>
          <a:p>
            <a:r>
              <a:rPr lang="en-US" dirty="0"/>
              <a:t>Management at Chester violated the three E’s, unlike High </a:t>
            </a:r>
            <a:r>
              <a:rPr lang="en-US" dirty="0" smtClean="0"/>
              <a:t>Park</a:t>
            </a:r>
            <a:endParaRPr lang="en-US" dirty="0"/>
          </a:p>
          <a:p>
            <a:r>
              <a:rPr lang="en-US" dirty="0"/>
              <a:t>High Park is more successful than Chester</a:t>
            </a:r>
          </a:p>
          <a:p>
            <a:endParaRPr lang="en-US" dirty="0"/>
          </a:p>
        </p:txBody>
      </p:sp>
    </p:spTree>
    <p:extLst>
      <p:ext uri="{BB962C8B-B14F-4D97-AF65-F5344CB8AC3E}">
        <p14:creationId xmlns:p14="http://schemas.microsoft.com/office/powerpoint/2010/main" val="394050409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4" y="1010459"/>
            <a:ext cx="8042276" cy="1336956"/>
          </a:xfrm>
        </p:spPr>
        <p:txBody>
          <a:bodyPr>
            <a:normAutofit fontScale="90000"/>
          </a:bodyPr>
          <a:lstStyle/>
          <a:p>
            <a:r>
              <a:rPr lang="en-US" dirty="0" smtClean="0"/>
              <a:t>Chester Plant vs. High Park plant</a:t>
            </a:r>
            <a:br>
              <a:rPr lang="en-US" dirty="0" smtClean="0"/>
            </a:br>
            <a:endParaRPr lang="en-US" dirty="0"/>
          </a:p>
        </p:txBody>
      </p:sp>
      <p:sp>
        <p:nvSpPr>
          <p:cNvPr id="6" name="Text Placeholder 5"/>
          <p:cNvSpPr>
            <a:spLocks noGrp="1"/>
          </p:cNvSpPr>
          <p:nvPr>
            <p:ph type="body" idx="1"/>
          </p:nvPr>
        </p:nvSpPr>
        <p:spPr/>
        <p:txBody>
          <a:bodyPr/>
          <a:lstStyle/>
          <a:p>
            <a:r>
              <a:rPr lang="en-US" dirty="0" smtClean="0"/>
              <a:t>Chester</a:t>
            </a:r>
            <a:endParaRPr lang="en-US" dirty="0"/>
          </a:p>
        </p:txBody>
      </p:sp>
      <p:sp>
        <p:nvSpPr>
          <p:cNvPr id="7" name="Content Placeholder 6"/>
          <p:cNvSpPr>
            <a:spLocks noGrp="1"/>
          </p:cNvSpPr>
          <p:nvPr>
            <p:ph sz="half" idx="2"/>
          </p:nvPr>
        </p:nvSpPr>
        <p:spPr/>
        <p:txBody>
          <a:bodyPr>
            <a:normAutofit fontScale="92500" lnSpcReduction="10000"/>
          </a:bodyPr>
          <a:lstStyle/>
          <a:p>
            <a:r>
              <a:rPr lang="en-US" dirty="0" smtClean="0"/>
              <a:t>Failed to Engage Employees</a:t>
            </a:r>
          </a:p>
          <a:p>
            <a:pPr lvl="1"/>
            <a:r>
              <a:rPr lang="en-US" dirty="0" smtClean="0"/>
              <a:t>Consulting firm ordered not to disturb employees</a:t>
            </a:r>
            <a:endParaRPr lang="en-US" dirty="0"/>
          </a:p>
          <a:p>
            <a:r>
              <a:rPr lang="en-US" dirty="0" smtClean="0"/>
              <a:t>Failed to Explain</a:t>
            </a:r>
          </a:p>
          <a:p>
            <a:pPr lvl="1"/>
            <a:r>
              <a:rPr lang="en-US" dirty="0" smtClean="0"/>
              <a:t>Employees were not explained why new system was being implemented</a:t>
            </a:r>
            <a:endParaRPr lang="en-US" dirty="0"/>
          </a:p>
          <a:p>
            <a:r>
              <a:rPr lang="en-US" dirty="0" smtClean="0"/>
              <a:t>Failed to clarify Expectations</a:t>
            </a:r>
          </a:p>
          <a:p>
            <a:pPr lvl="1"/>
            <a:r>
              <a:rPr lang="en-US" dirty="0" smtClean="0"/>
              <a:t>Did not elaborate on how new system worked, and what employees jobs were</a:t>
            </a:r>
            <a:endParaRPr lang="en-US" dirty="0"/>
          </a:p>
        </p:txBody>
      </p:sp>
      <p:sp>
        <p:nvSpPr>
          <p:cNvPr id="8" name="Text Placeholder 7"/>
          <p:cNvSpPr>
            <a:spLocks noGrp="1"/>
          </p:cNvSpPr>
          <p:nvPr>
            <p:ph type="body" sz="quarter" idx="3"/>
          </p:nvPr>
        </p:nvSpPr>
        <p:spPr/>
        <p:txBody>
          <a:bodyPr/>
          <a:lstStyle/>
          <a:p>
            <a:r>
              <a:rPr lang="en-US" dirty="0" smtClean="0"/>
              <a:t>High Park</a:t>
            </a:r>
            <a:endParaRPr lang="en-US" dirty="0"/>
          </a:p>
        </p:txBody>
      </p:sp>
      <p:sp>
        <p:nvSpPr>
          <p:cNvPr id="9" name="Content Placeholder 8"/>
          <p:cNvSpPr>
            <a:spLocks noGrp="1"/>
          </p:cNvSpPr>
          <p:nvPr>
            <p:ph sz="quarter" idx="4"/>
          </p:nvPr>
        </p:nvSpPr>
        <p:spPr/>
        <p:txBody>
          <a:bodyPr/>
          <a:lstStyle/>
          <a:p>
            <a:r>
              <a:rPr lang="en-US" dirty="0" smtClean="0"/>
              <a:t>Engaged Employees</a:t>
            </a:r>
          </a:p>
          <a:p>
            <a:pPr lvl="1"/>
            <a:r>
              <a:rPr lang="en-US" dirty="0" smtClean="0"/>
              <a:t>Introduced consultants to employees, held company meetings.</a:t>
            </a:r>
          </a:p>
          <a:p>
            <a:r>
              <a:rPr lang="en-US" dirty="0" smtClean="0"/>
              <a:t>Explained why new process was being implemented</a:t>
            </a:r>
          </a:p>
          <a:p>
            <a:r>
              <a:rPr lang="en-US" dirty="0" smtClean="0"/>
              <a:t>Clearly stated employee Expectations in new system</a:t>
            </a:r>
          </a:p>
        </p:txBody>
      </p:sp>
    </p:spTree>
    <p:extLst>
      <p:ext uri="{BB962C8B-B14F-4D97-AF65-F5344CB8AC3E}">
        <p14:creationId xmlns:p14="http://schemas.microsoft.com/office/powerpoint/2010/main" val="25817547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189038"/>
            <a:ext cx="8229600" cy="884238"/>
          </a:xfrm>
        </p:spPr>
        <p:txBody>
          <a:bodyPr/>
          <a:lstStyle/>
          <a:p>
            <a:r>
              <a:rPr lang="en-US" dirty="0" smtClean="0"/>
              <a:t>Why does fair process matter?</a:t>
            </a:r>
            <a:endParaRPr lang="en-US" dirty="0"/>
          </a:p>
        </p:txBody>
      </p:sp>
      <p:sp>
        <p:nvSpPr>
          <p:cNvPr id="5" name="Content Placeholder 4"/>
          <p:cNvSpPr>
            <a:spLocks noGrp="1"/>
          </p:cNvSpPr>
          <p:nvPr>
            <p:ph idx="1"/>
          </p:nvPr>
        </p:nvSpPr>
        <p:spPr>
          <a:xfrm>
            <a:off x="762000" y="2505968"/>
            <a:ext cx="7358743" cy="3180119"/>
          </a:xfrm>
        </p:spPr>
        <p:txBody>
          <a:bodyPr>
            <a:normAutofit/>
          </a:bodyPr>
          <a:lstStyle/>
          <a:p>
            <a:r>
              <a:rPr lang="en-US" dirty="0" smtClean="0"/>
              <a:t>Emotional Recognition</a:t>
            </a:r>
          </a:p>
          <a:p>
            <a:pPr lvl="1"/>
            <a:r>
              <a:rPr lang="en-US" dirty="0" smtClean="0"/>
              <a:t>People seek recognition of their value </a:t>
            </a:r>
          </a:p>
          <a:p>
            <a:r>
              <a:rPr lang="en-US" dirty="0" smtClean="0"/>
              <a:t>Intellectual Recognition </a:t>
            </a:r>
          </a:p>
          <a:p>
            <a:pPr lvl="1"/>
            <a:r>
              <a:rPr lang="en-US" dirty="0" smtClean="0"/>
              <a:t>People seek that their ideas are sought out after and given thoughtful reflection, and that others think enough of their intelligence to explain their thinking to them </a:t>
            </a:r>
            <a:endParaRPr lang="en-US" dirty="0"/>
          </a:p>
        </p:txBody>
      </p:sp>
    </p:spTree>
    <p:extLst>
      <p:ext uri="{BB962C8B-B14F-4D97-AF65-F5344CB8AC3E}">
        <p14:creationId xmlns:p14="http://schemas.microsoft.com/office/powerpoint/2010/main" val="19451029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www.kurzweilai.net/images/emotional-intelligence-tw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67400" y="3736307"/>
            <a:ext cx="3276600" cy="3110806"/>
          </a:xfrm>
          <a:prstGeom prst="rect">
            <a:avLst/>
          </a:prstGeom>
          <a:noFill/>
          <a:extLst>
            <a:ext uri="{909E8E84-426E-40dd-AFC4-6F175D3DCCD1}">
              <a14:hiddenFill xmlns:a14="http://schemas.microsoft.com/office/drawing/2010/main" xmlns="">
                <a:solidFill>
                  <a:srgbClr val="FFFFFF"/>
                </a:solidFill>
              </a14:hiddenFill>
            </a:ext>
          </a:extLst>
        </p:spPr>
      </p:pic>
      <p:sp>
        <p:nvSpPr>
          <p:cNvPr id="2" name="Title 1"/>
          <p:cNvSpPr>
            <a:spLocks noGrp="1"/>
          </p:cNvSpPr>
          <p:nvPr>
            <p:ph type="title"/>
          </p:nvPr>
        </p:nvSpPr>
        <p:spPr/>
        <p:txBody>
          <a:bodyPr>
            <a:normAutofit fontScale="90000"/>
          </a:bodyPr>
          <a:lstStyle/>
          <a:p>
            <a:r>
              <a:rPr lang="en-US" dirty="0" smtClean="0"/>
              <a:t>Intellectual and Emotional Recognition Theory </a:t>
            </a:r>
            <a:endParaRPr lang="en-US" dirty="0"/>
          </a:p>
        </p:txBody>
      </p:sp>
      <p:sp>
        <p:nvSpPr>
          <p:cNvPr id="3" name="Content Placeholder 2"/>
          <p:cNvSpPr>
            <a:spLocks noGrp="1"/>
          </p:cNvSpPr>
          <p:nvPr>
            <p:ph idx="1"/>
          </p:nvPr>
        </p:nvSpPr>
        <p:spPr/>
        <p:txBody>
          <a:bodyPr/>
          <a:lstStyle/>
          <a:p>
            <a:r>
              <a:rPr lang="en-US" dirty="0" smtClean="0"/>
              <a:t>Fair process links both intellectual and emotional recognition proving that there is eagerness to trust and cherish the individual as well as a deep-seated confidence in the individual’s knowledge, talents, and expertise. </a:t>
            </a:r>
            <a:endParaRPr lang="en-US" dirty="0"/>
          </a:p>
        </p:txBody>
      </p:sp>
    </p:spTree>
    <p:extLst>
      <p:ext uri="{BB962C8B-B14F-4D97-AF65-F5344CB8AC3E}">
        <p14:creationId xmlns:p14="http://schemas.microsoft.com/office/powerpoint/2010/main" val="28381786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412024"/>
            <a:ext cx="8042276" cy="1336956"/>
          </a:xfrm>
        </p:spPr>
        <p:txBody>
          <a:bodyPr>
            <a:noAutofit/>
          </a:bodyPr>
          <a:lstStyle/>
          <a:p>
            <a:r>
              <a:rPr lang="en-US" sz="3200" dirty="0" smtClean="0"/>
              <a:t>The Execution Consequences of the Presence and absence of Fair Process in Strategy Making </a:t>
            </a:r>
            <a:endParaRPr lang="en-US" sz="32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432512272"/>
              </p:ext>
            </p:extLst>
          </p:nvPr>
        </p:nvGraphicFramePr>
        <p:xfrm>
          <a:off x="609600" y="1676400"/>
          <a:ext cx="7848600" cy="23161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Content Placeholder 3"/>
          <p:cNvGraphicFramePr>
            <a:graphicFrameLocks/>
          </p:cNvGraphicFramePr>
          <p:nvPr>
            <p:extLst>
              <p:ext uri="{D42A27DB-BD31-4B8C-83A1-F6EECF244321}">
                <p14:modId xmlns:p14="http://schemas.microsoft.com/office/powerpoint/2010/main" val="1996049219"/>
              </p:ext>
            </p:extLst>
          </p:nvPr>
        </p:nvGraphicFramePr>
        <p:xfrm>
          <a:off x="609600" y="4343400"/>
          <a:ext cx="7848600" cy="2316163"/>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39962494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Fair Process and Blue Ocean Strategy </a:t>
            </a:r>
            <a:endParaRPr lang="en-US" dirty="0"/>
          </a:p>
        </p:txBody>
      </p:sp>
      <p:sp>
        <p:nvSpPr>
          <p:cNvPr id="3" name="Content Placeholder 2"/>
          <p:cNvSpPr>
            <a:spLocks noGrp="1"/>
          </p:cNvSpPr>
          <p:nvPr>
            <p:ph idx="1"/>
          </p:nvPr>
        </p:nvSpPr>
        <p:spPr/>
        <p:txBody>
          <a:bodyPr>
            <a:normAutofit/>
          </a:bodyPr>
          <a:lstStyle/>
          <a:p>
            <a:r>
              <a:rPr lang="en-US" sz="2800" dirty="0" smtClean="0"/>
              <a:t>Intangible capital-commitment, trust and voluntary cooperation </a:t>
            </a:r>
          </a:p>
          <a:p>
            <a:pPr lvl="1"/>
            <a:r>
              <a:rPr lang="en-US" sz="2400" dirty="0" smtClean="0"/>
              <a:t>They make the company stand apart in the speed, quality, and consistency of their execution and to implement strategic shifts fast  low cost</a:t>
            </a:r>
          </a:p>
          <a:p>
            <a:r>
              <a:rPr lang="en-US" sz="2800" dirty="0" smtClean="0"/>
              <a:t>People tend to be committed to  support the resulting strategy even when it is viewed as not favorable </a:t>
            </a:r>
          </a:p>
        </p:txBody>
      </p:sp>
    </p:spTree>
    <p:extLst>
      <p:ext uri="{BB962C8B-B14F-4D97-AF65-F5344CB8AC3E}">
        <p14:creationId xmlns:p14="http://schemas.microsoft.com/office/powerpoint/2010/main" val="19270232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Introduction</a:t>
            </a:r>
            <a:endParaRPr lang="en-US" dirty="0"/>
          </a:p>
        </p:txBody>
      </p:sp>
      <p:sp>
        <p:nvSpPr>
          <p:cNvPr id="3" name="Content Placeholder 2"/>
          <p:cNvSpPr>
            <a:spLocks noGrp="1"/>
          </p:cNvSpPr>
          <p:nvPr>
            <p:ph idx="1"/>
          </p:nvPr>
        </p:nvSpPr>
        <p:spPr/>
        <p:txBody>
          <a:bodyPr>
            <a:normAutofit fontScale="92500"/>
          </a:bodyPr>
          <a:lstStyle/>
          <a:p>
            <a:r>
              <a:rPr lang="en-US" dirty="0" smtClean="0"/>
              <a:t>Strategy is most successful when everyone is involved from front to top line </a:t>
            </a:r>
          </a:p>
          <a:p>
            <a:r>
              <a:rPr lang="en-US" dirty="0" smtClean="0"/>
              <a:t>Everyone in company must align with strategy and support it </a:t>
            </a:r>
          </a:p>
          <a:p>
            <a:r>
              <a:rPr lang="en-US" dirty="0" smtClean="0"/>
              <a:t>Organizational hurdles to strategy execution </a:t>
            </a:r>
          </a:p>
          <a:p>
            <a:r>
              <a:rPr lang="en-US" dirty="0" smtClean="0"/>
              <a:t>Company needs to invoke the most fundamental base of action: attitudes and behaviors of people in company </a:t>
            </a:r>
          </a:p>
          <a:p>
            <a:r>
              <a:rPr lang="en-US" dirty="0" smtClean="0"/>
              <a:t>Culture of trust and commitment or else implementation can be hindered  </a:t>
            </a:r>
            <a:endParaRPr lang="en-US" dirty="0"/>
          </a:p>
        </p:txBody>
      </p:sp>
    </p:spTree>
    <p:extLst>
      <p:ext uri="{BB962C8B-B14F-4D97-AF65-F5344CB8AC3E}">
        <p14:creationId xmlns:p14="http://schemas.microsoft.com/office/powerpoint/2010/main" val="16004551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Risk in Strategy</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Blue Ocean Concern-Trepidation </a:t>
            </a:r>
          </a:p>
          <a:p>
            <a:r>
              <a:rPr lang="en-US" dirty="0" smtClean="0"/>
              <a:t>The more people are removed from the top and less involved with strategy, the more trepidation builds </a:t>
            </a:r>
          </a:p>
          <a:p>
            <a:r>
              <a:rPr lang="en-US" dirty="0" smtClean="0"/>
              <a:t>6</a:t>
            </a:r>
            <a:r>
              <a:rPr lang="en-US" baseline="30000" dirty="0" smtClean="0"/>
              <a:t>th</a:t>
            </a:r>
            <a:r>
              <a:rPr lang="en-US" dirty="0" smtClean="0"/>
              <a:t> principle of Blue Ocean Strategy- Build people’s trust &amp; commitment </a:t>
            </a:r>
          </a:p>
          <a:p>
            <a:r>
              <a:rPr lang="en-US" dirty="0" smtClean="0"/>
              <a:t>More for Blue Ocean- Execution requires significant change </a:t>
            </a:r>
          </a:p>
          <a:p>
            <a:r>
              <a:rPr lang="en-US" dirty="0" smtClean="0"/>
              <a:t>Companies must go up and beyond usual suspects and reach fair processes  </a:t>
            </a:r>
          </a:p>
          <a:p>
            <a:r>
              <a:rPr lang="en-US" dirty="0" smtClean="0"/>
              <a:t>Distinguishes blue ocean strategic moves </a:t>
            </a:r>
          </a:p>
          <a:p>
            <a:endParaRPr lang="en-US" dirty="0" smtClean="0"/>
          </a:p>
        </p:txBody>
      </p:sp>
    </p:spTree>
    <p:extLst>
      <p:ext uri="{BB962C8B-B14F-4D97-AF65-F5344CB8AC3E}">
        <p14:creationId xmlns:p14="http://schemas.microsoft.com/office/powerpoint/2010/main" val="17136273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Poor Process Can Ruin Strategy Execution </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Example: Lubber</a:t>
            </a:r>
          </a:p>
          <a:p>
            <a:r>
              <a:rPr lang="en-US" dirty="0" smtClean="0"/>
              <a:t>Global Leader in supplying water based liquid coolants for metalworking companies </a:t>
            </a:r>
          </a:p>
          <a:p>
            <a:r>
              <a:rPr lang="en-US" dirty="0" smtClean="0"/>
              <a:t>Tested on production machines before purchasing, decision resting on fuzzy logic</a:t>
            </a:r>
          </a:p>
          <a:p>
            <a:r>
              <a:rPr lang="en-US" dirty="0" smtClean="0"/>
              <a:t>Result is machine downtime and sampling costs </a:t>
            </a:r>
          </a:p>
          <a:p>
            <a:r>
              <a:rPr lang="en-US" dirty="0" smtClean="0"/>
              <a:t>Developed expert system that cut the failure rate in selecting coolants to less than 10% from an industry average of 50% - sales process was dramatically simplified</a:t>
            </a:r>
            <a:endParaRPr lang="en-US" dirty="0"/>
          </a:p>
        </p:txBody>
      </p:sp>
    </p:spTree>
    <p:extLst>
      <p:ext uri="{BB962C8B-B14F-4D97-AF65-F5344CB8AC3E}">
        <p14:creationId xmlns:p14="http://schemas.microsoft.com/office/powerpoint/2010/main" val="29172402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Poor Process Can Ruin Strategy Execution </a:t>
            </a:r>
            <a:endParaRPr lang="en-US" dirty="0"/>
          </a:p>
        </p:txBody>
      </p:sp>
      <p:sp>
        <p:nvSpPr>
          <p:cNvPr id="3" name="Content Placeholder 2"/>
          <p:cNvSpPr>
            <a:spLocks noGrp="1"/>
          </p:cNvSpPr>
          <p:nvPr>
            <p:ph idx="1"/>
          </p:nvPr>
        </p:nvSpPr>
        <p:spPr/>
        <p:txBody>
          <a:bodyPr/>
          <a:lstStyle/>
          <a:p>
            <a:r>
              <a:rPr lang="en-US" dirty="0" smtClean="0"/>
              <a:t>Strategy was doomed because sales force fought it </a:t>
            </a:r>
          </a:p>
          <a:p>
            <a:r>
              <a:rPr lang="en-US" dirty="0" smtClean="0"/>
              <a:t>Felt like their job was threatened by the new technology- weren't engaged in the process</a:t>
            </a:r>
          </a:p>
          <a:p>
            <a:r>
              <a:rPr lang="en-US" dirty="0" smtClean="0"/>
              <a:t>Sales did not take off because sales team was expressing doubts about system to customer</a:t>
            </a:r>
          </a:p>
          <a:p>
            <a:r>
              <a:rPr lang="en-US" dirty="0" smtClean="0"/>
              <a:t>Forced to pull from expert system</a:t>
            </a:r>
            <a:endParaRPr lang="en-US" dirty="0"/>
          </a:p>
        </p:txBody>
      </p:sp>
    </p:spTree>
    <p:extLst>
      <p:ext uri="{BB962C8B-B14F-4D97-AF65-F5344CB8AC3E}">
        <p14:creationId xmlns:p14="http://schemas.microsoft.com/office/powerpoint/2010/main" val="4635857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The Power of Fair Process</a:t>
            </a:r>
            <a:endParaRPr lang="en-US" dirty="0"/>
          </a:p>
        </p:txBody>
      </p:sp>
      <p:sp>
        <p:nvSpPr>
          <p:cNvPr id="5" name="Content Placeholder 4"/>
          <p:cNvSpPr>
            <a:spLocks noGrp="1"/>
          </p:cNvSpPr>
          <p:nvPr>
            <p:ph idx="1"/>
          </p:nvPr>
        </p:nvSpPr>
        <p:spPr/>
        <p:txBody>
          <a:bodyPr>
            <a:normAutofit fontScale="92500"/>
          </a:bodyPr>
          <a:lstStyle/>
          <a:p>
            <a:r>
              <a:rPr lang="en-US" dirty="0" smtClean="0"/>
              <a:t>Originated by John W. Thibaut and Laurens Walker in the mid-1970s</a:t>
            </a:r>
          </a:p>
          <a:p>
            <a:r>
              <a:rPr lang="en-US" dirty="0" smtClean="0"/>
              <a:t>Focusing their attention on legal settings, they sought to understand what makes people trust a legal system so that the will comply with laws without being coerced</a:t>
            </a:r>
          </a:p>
          <a:p>
            <a:r>
              <a:rPr lang="en-US" dirty="0"/>
              <a:t>T</a:t>
            </a:r>
            <a:r>
              <a:rPr lang="en-US" dirty="0" smtClean="0"/>
              <a:t>hey found that people care just as much about the justice of the process of a strategy as they do about the outcome </a:t>
            </a:r>
          </a:p>
          <a:p>
            <a:r>
              <a:rPr lang="en-US" dirty="0" smtClean="0"/>
              <a:t>Fair process is a managerial expression of procedural justice theory</a:t>
            </a:r>
          </a:p>
          <a:p>
            <a:endParaRPr lang="en-US" dirty="0"/>
          </a:p>
        </p:txBody>
      </p:sp>
    </p:spTree>
    <p:extLst>
      <p:ext uri="{BB962C8B-B14F-4D97-AF65-F5344CB8AC3E}">
        <p14:creationId xmlns:p14="http://schemas.microsoft.com/office/powerpoint/2010/main" val="8875430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Fair Process Affects People’s Attitudes and Behavior </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693185501"/>
              </p:ext>
            </p:extLst>
          </p:nvPr>
        </p:nvGraphicFramePr>
        <p:xfrm>
          <a:off x="549275" y="1600200"/>
          <a:ext cx="8042275" cy="4343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25968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Three E Principles of Fair Process</a:t>
            </a:r>
            <a:endParaRPr lang="en-US" dirty="0"/>
          </a:p>
        </p:txBody>
      </p:sp>
      <p:sp>
        <p:nvSpPr>
          <p:cNvPr id="3" name="Content Placeholder 2"/>
          <p:cNvSpPr>
            <a:spLocks noGrp="1"/>
          </p:cNvSpPr>
          <p:nvPr>
            <p:ph idx="1"/>
          </p:nvPr>
        </p:nvSpPr>
        <p:spPr/>
        <p:txBody>
          <a:bodyPr>
            <a:normAutofit/>
          </a:bodyPr>
          <a:lstStyle/>
          <a:p>
            <a:r>
              <a:rPr lang="en-US" dirty="0" smtClean="0"/>
              <a:t>All three principles lead to the judgment of fair process </a:t>
            </a:r>
          </a:p>
          <a:p>
            <a:pPr lvl="1"/>
            <a:r>
              <a:rPr lang="en-US" dirty="0" smtClean="0"/>
              <a:t>Engagement</a:t>
            </a:r>
          </a:p>
          <a:p>
            <a:pPr lvl="1"/>
            <a:r>
              <a:rPr lang="en-US" dirty="0" smtClean="0"/>
              <a:t>Explanation </a:t>
            </a:r>
          </a:p>
          <a:p>
            <a:pPr lvl="1"/>
            <a:r>
              <a:rPr lang="en-US" dirty="0" smtClean="0"/>
              <a:t>Expectation Clarity </a:t>
            </a:r>
          </a:p>
        </p:txBody>
      </p:sp>
    </p:spTree>
    <p:extLst>
      <p:ext uri="{BB962C8B-B14F-4D97-AF65-F5344CB8AC3E}">
        <p14:creationId xmlns:p14="http://schemas.microsoft.com/office/powerpoint/2010/main" val="33056072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Engagement</a:t>
            </a:r>
            <a:endParaRPr lang="en-US" dirty="0"/>
          </a:p>
        </p:txBody>
      </p:sp>
      <p:sp>
        <p:nvSpPr>
          <p:cNvPr id="3" name="Content Placeholder 2"/>
          <p:cNvSpPr>
            <a:spLocks noGrp="1"/>
          </p:cNvSpPr>
          <p:nvPr>
            <p:ph idx="1"/>
          </p:nvPr>
        </p:nvSpPr>
        <p:spPr/>
        <p:txBody>
          <a:bodyPr>
            <a:normAutofit/>
          </a:bodyPr>
          <a:lstStyle/>
          <a:p>
            <a:pPr lvl="0"/>
            <a:r>
              <a:rPr lang="en-US" sz="3000" dirty="0">
                <a:solidFill>
                  <a:prstClr val="black"/>
                </a:solidFill>
              </a:rPr>
              <a:t>I</a:t>
            </a:r>
            <a:r>
              <a:rPr lang="en-US" sz="3000" dirty="0" smtClean="0">
                <a:solidFill>
                  <a:prstClr val="black"/>
                </a:solidFill>
              </a:rPr>
              <a:t>nvolving </a:t>
            </a:r>
            <a:r>
              <a:rPr lang="en-US" sz="3000" dirty="0">
                <a:solidFill>
                  <a:prstClr val="black"/>
                </a:solidFill>
              </a:rPr>
              <a:t>individuals in the strategic decisions that affect them by asking for their input and allowing them to refute the merits of one another’s ideas and assumptions </a:t>
            </a:r>
          </a:p>
          <a:p>
            <a:r>
              <a:rPr lang="en-US" dirty="0" smtClean="0"/>
              <a:t>Engagement communicates management's respect for individuals and their ideas</a:t>
            </a:r>
          </a:p>
          <a:p>
            <a:pPr marL="0" indent="0">
              <a:buNone/>
            </a:pPr>
            <a:r>
              <a:rPr lang="en-US" dirty="0" smtClean="0"/>
              <a:t> </a:t>
            </a:r>
            <a:endParaRPr lang="en-US" dirty="0"/>
          </a:p>
        </p:txBody>
      </p:sp>
    </p:spTree>
    <p:extLst>
      <p:ext uri="{BB962C8B-B14F-4D97-AF65-F5344CB8AC3E}">
        <p14:creationId xmlns:p14="http://schemas.microsoft.com/office/powerpoint/2010/main" val="372663692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font script="Hans" typeface="宋体"/>
        <a:font script="Hant" typeface="新細明體"/>
      </a:majorFont>
      <a:minorFont>
        <a:latin typeface="News Gothic MT"/>
        <a:ea typeface=""/>
        <a:cs typeface=""/>
        <a:font script="Jpan" typeface="ＭＳ Ｐゴシック"/>
        <a:font script="Hans" typeface="宋体"/>
        <a:font script="Hant" typeface="新細明體"/>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4558</TotalTime>
  <Words>1065</Words>
  <Application>Microsoft Office PowerPoint</Application>
  <PresentationFormat>On-screen Show (4:3)</PresentationFormat>
  <Paragraphs>114</Paragraphs>
  <Slides>19</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Calibri</vt:lpstr>
      <vt:lpstr>News Gothic MT</vt:lpstr>
      <vt:lpstr>Wingdings 2</vt:lpstr>
      <vt:lpstr>Breeze</vt:lpstr>
      <vt:lpstr>Chapter 8  Build Execution into Strategy</vt:lpstr>
      <vt:lpstr>Chapter Introduction</vt:lpstr>
      <vt:lpstr>Risk in Strategy</vt:lpstr>
      <vt:lpstr>Poor Process Can Ruin Strategy Execution </vt:lpstr>
      <vt:lpstr>Poor Process Can Ruin Strategy Execution </vt:lpstr>
      <vt:lpstr>The Power of Fair Process</vt:lpstr>
      <vt:lpstr>How Fair Process Affects People’s Attitudes and Behavior </vt:lpstr>
      <vt:lpstr>The Three E Principles of Fair Process</vt:lpstr>
      <vt:lpstr>Engagement</vt:lpstr>
      <vt:lpstr>Explanation </vt:lpstr>
      <vt:lpstr>Expectation Clarity </vt:lpstr>
      <vt:lpstr>A Tale of Two Plants</vt:lpstr>
      <vt:lpstr>A Tale of Two Plants</vt:lpstr>
      <vt:lpstr>A Tale of Two Plants</vt:lpstr>
      <vt:lpstr>Chester Plant vs. High Park plant </vt:lpstr>
      <vt:lpstr>Why does fair process matter?</vt:lpstr>
      <vt:lpstr>Intellectual and Emotional Recognition Theory </vt:lpstr>
      <vt:lpstr>The Execution Consequences of the Presence and absence of Fair Process in Strategy Making </vt:lpstr>
      <vt:lpstr>Fair Process and Blue Ocean Strategy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Build Execution into Strategy</dc:title>
  <dc:creator>Casey Pyle</dc:creator>
  <cp:lastModifiedBy>Lafont, Matthew</cp:lastModifiedBy>
  <cp:revision>13</cp:revision>
  <dcterms:created xsi:type="dcterms:W3CDTF">2014-11-03T00:26:55Z</dcterms:created>
  <dcterms:modified xsi:type="dcterms:W3CDTF">2014-11-06T22:19:04Z</dcterms:modified>
</cp:coreProperties>
</file>