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444"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969001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5" name="Shape 1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3" name="Shape 33"/>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5" name="Shape 35"/>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6"/>
        <p:cNvGrpSpPr/>
        <p:nvPr/>
      </p:nvGrpSpPr>
      <p:grpSpPr>
        <a:xfrm>
          <a:off x="0" y="0"/>
          <a:ext cx="0" cy="0"/>
          <a:chOff x="0" y="0"/>
          <a:chExt cx="0" cy="0"/>
        </a:xfrm>
      </p:grpSpPr>
      <p:sp>
        <p:nvSpPr>
          <p:cNvPr id="37" name="Shape 37"/>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41" name="Shape 41"/>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4767262"/>
            <a:ext cx="2133599" cy="273843"/>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a:t>Chapter 9: Realizing Strategy</a:t>
            </a:r>
          </a:p>
        </p:txBody>
      </p:sp>
      <p:sp>
        <p:nvSpPr>
          <p:cNvPr id="46" name="Shape 46"/>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spcBef>
                <a:spcPts val="0"/>
              </a:spcBef>
              <a:buNone/>
            </a:pPr>
            <a:r>
              <a:rPr lang="en-US" dirty="0" smtClean="0"/>
              <a:t>By: Luis Garcia, Charles Knight, Mathews Worede, Stuart Jones, Jacob Eassa, and </a:t>
            </a:r>
            <a:r>
              <a:rPr lang="en-US" smtClean="0"/>
              <a:t>Michael Tibbetts</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R="0" lvl="0" algn="l" rtl="0">
              <a:spcBef>
                <a:spcPts val="0"/>
              </a:spcBef>
              <a:buNone/>
            </a:pPr>
            <a:r>
              <a:rPr lang="en" sz="4000" b="0" i="0" u="none" strike="noStrike" cap="none" baseline="0">
                <a:solidFill>
                  <a:srgbClr val="FFFFFF"/>
                </a:solidFill>
                <a:latin typeface="Calibri"/>
                <a:ea typeface="Calibri"/>
                <a:cs typeface="Calibri"/>
                <a:sym typeface="Calibri"/>
              </a:rPr>
              <a:t>Cost of Specialization</a:t>
            </a:r>
          </a:p>
        </p:txBody>
      </p:sp>
      <p:sp>
        <p:nvSpPr>
          <p:cNvPr id="110" name="Shape 110"/>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 sz="3200" b="0" i="0" u="none" strike="noStrike" cap="none" baseline="0">
                <a:solidFill>
                  <a:schemeClr val="dk1"/>
                </a:solidFill>
                <a:latin typeface="Calibri"/>
                <a:ea typeface="Calibri"/>
                <a:cs typeface="Calibri"/>
                <a:sym typeface="Calibri"/>
              </a:rPr>
              <a:t>The more divided a production process is, the more complex is the challenge of integrating the efforts of specialist. </a:t>
            </a:r>
          </a:p>
          <a:p>
            <a:pPr marL="342900" marR="0" lvl="0" indent="-342900" algn="l" rtl="0">
              <a:spcBef>
                <a:spcPts val="640"/>
              </a:spcBef>
              <a:buClr>
                <a:schemeClr val="dk1"/>
              </a:buClr>
              <a:buSzPct val="100000"/>
              <a:buFont typeface="Arial"/>
              <a:buChar char="•"/>
            </a:pPr>
            <a:r>
              <a:rPr lang="en" sz="3200" b="0" i="0" u="none" strike="noStrike" cap="none" baseline="0">
                <a:solidFill>
                  <a:schemeClr val="dk1"/>
                </a:solidFill>
                <a:latin typeface="Calibri"/>
                <a:ea typeface="Calibri"/>
                <a:cs typeface="Calibri"/>
                <a:sym typeface="Calibri"/>
              </a:rPr>
              <a:t>Results in two major problems:</a:t>
            </a:r>
          </a:p>
          <a:p>
            <a:pPr marL="742950" marR="0" lvl="1" indent="-285750" algn="l" rtl="0">
              <a:spcBef>
                <a:spcPts val="560"/>
              </a:spcBef>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Pr>
              <a:t>Cooperation Problem</a:t>
            </a:r>
          </a:p>
          <a:p>
            <a:pPr marL="742950" marR="0" lvl="1" indent="-285750" algn="l" rtl="0">
              <a:spcBef>
                <a:spcPts val="560"/>
              </a:spcBef>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Pr>
              <a:t>Coordination Problem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 sz="4000" b="0" i="0" u="none" strike="noStrike" cap="none" baseline="0">
                <a:solidFill>
                  <a:srgbClr val="FFFFFF"/>
                </a:solidFill>
                <a:latin typeface="Calibri"/>
                <a:ea typeface="Calibri"/>
                <a:cs typeface="Calibri"/>
                <a:sym typeface="Calibri"/>
              </a:rPr>
              <a:t>Cooperation Problem Controllers</a:t>
            </a:r>
          </a:p>
        </p:txBody>
      </p:sp>
      <p:sp>
        <p:nvSpPr>
          <p:cNvPr id="116" name="Shape 116"/>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11150" algn="l" rtl="0">
              <a:lnSpc>
                <a:spcPct val="80000"/>
              </a:lnSpc>
              <a:spcBef>
                <a:spcPts val="0"/>
              </a:spcBef>
              <a:buClr>
                <a:schemeClr val="dk1"/>
              </a:buClr>
              <a:buSzPct val="100000"/>
              <a:buFont typeface="Arial"/>
              <a:buChar char="•"/>
            </a:pPr>
            <a:r>
              <a:rPr lang="en" sz="2200" b="0" i="0" u="none" strike="noStrike" cap="none" baseline="0">
                <a:solidFill>
                  <a:schemeClr val="dk1"/>
                </a:solidFill>
                <a:latin typeface="Calibri"/>
                <a:ea typeface="Calibri"/>
                <a:cs typeface="Calibri"/>
                <a:sym typeface="Calibri"/>
              </a:rPr>
              <a:t>Key Concept – Forming Similar Goals throughout the organization.</a:t>
            </a:r>
          </a:p>
          <a:p>
            <a:pPr marL="342900" marR="0" lvl="0" indent="-311150" algn="l" rtl="0">
              <a:lnSpc>
                <a:spcPct val="80000"/>
              </a:lnSpc>
              <a:spcBef>
                <a:spcPts val="540"/>
              </a:spcBef>
              <a:buClr>
                <a:schemeClr val="dk1"/>
              </a:buClr>
              <a:buSzPct val="100000"/>
              <a:buFont typeface="Arial"/>
              <a:buChar char="•"/>
            </a:pPr>
            <a:r>
              <a:rPr lang="en" sz="2200" b="0" i="0" u="none" strike="noStrike" cap="none" baseline="0">
                <a:solidFill>
                  <a:schemeClr val="dk1"/>
                </a:solidFill>
                <a:latin typeface="Calibri"/>
                <a:ea typeface="Calibri"/>
                <a:cs typeface="Calibri"/>
                <a:sym typeface="Calibri"/>
              </a:rPr>
              <a:t>Agency Relationship – one party (the principle) contracts with another party (the agent) to act on behalf of the principle w/ similar goals.</a:t>
            </a:r>
          </a:p>
          <a:p>
            <a:pPr marL="342900" marR="0" lvl="0" indent="-311150" algn="l" rtl="0">
              <a:lnSpc>
                <a:spcPct val="80000"/>
              </a:lnSpc>
              <a:spcBef>
                <a:spcPts val="540"/>
              </a:spcBef>
              <a:buClr>
                <a:schemeClr val="dk1"/>
              </a:buClr>
              <a:buSzPct val="100000"/>
              <a:buFont typeface="Arial"/>
              <a:buChar char="•"/>
            </a:pPr>
            <a:r>
              <a:rPr lang="en" sz="2200" b="0" i="0" u="none" strike="noStrike" cap="none" baseline="0">
                <a:solidFill>
                  <a:schemeClr val="dk1"/>
                </a:solidFill>
                <a:latin typeface="Calibri"/>
                <a:ea typeface="Calibri"/>
                <a:cs typeface="Calibri"/>
                <a:sym typeface="Calibri"/>
              </a:rPr>
              <a:t>Bureaucratic Controls – an ordered grouping of people with an established pecking order.</a:t>
            </a:r>
          </a:p>
          <a:p>
            <a:pPr marL="342900" marR="0" lvl="0" indent="-311150" algn="l" rtl="0">
              <a:lnSpc>
                <a:spcPct val="80000"/>
              </a:lnSpc>
              <a:spcBef>
                <a:spcPts val="540"/>
              </a:spcBef>
              <a:buClr>
                <a:schemeClr val="dk1"/>
              </a:buClr>
              <a:buSzPct val="100000"/>
              <a:buFont typeface="Arial"/>
              <a:buChar char="•"/>
            </a:pPr>
            <a:r>
              <a:rPr lang="en" sz="2200" b="0" i="0" u="none" strike="noStrike" cap="none" baseline="0">
                <a:solidFill>
                  <a:schemeClr val="dk1"/>
                </a:solidFill>
                <a:latin typeface="Calibri"/>
                <a:ea typeface="Calibri"/>
                <a:cs typeface="Calibri"/>
                <a:sym typeface="Calibri"/>
              </a:rPr>
              <a:t>Performance Incentives – used to link rewards to outputs.</a:t>
            </a:r>
          </a:p>
          <a:p>
            <a:pPr marL="342900" marR="0" lvl="0" indent="-311150" algn="l" rtl="0">
              <a:lnSpc>
                <a:spcPct val="80000"/>
              </a:lnSpc>
              <a:spcBef>
                <a:spcPts val="540"/>
              </a:spcBef>
              <a:buClr>
                <a:schemeClr val="dk1"/>
              </a:buClr>
              <a:buSzPct val="100000"/>
              <a:buFont typeface="Arial"/>
              <a:buChar char="•"/>
            </a:pPr>
            <a:r>
              <a:rPr lang="en" sz="2200" b="0" i="0" u="none" strike="noStrike" cap="none" baseline="0">
                <a:solidFill>
                  <a:schemeClr val="dk1"/>
                </a:solidFill>
                <a:latin typeface="Calibri"/>
                <a:ea typeface="Calibri"/>
                <a:cs typeface="Calibri"/>
                <a:sym typeface="Calibri"/>
              </a:rPr>
              <a:t>Shared Values – not as much of a controller – when the presence of shared core values appears to be a key influence on sustained success.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sz="3500" b="0" i="0" u="none" strike="noStrike" cap="none" baseline="0">
                <a:solidFill>
                  <a:srgbClr val="FFFFFF"/>
                </a:solidFill>
                <a:latin typeface="Calibri"/>
                <a:ea typeface="Calibri"/>
                <a:cs typeface="Calibri"/>
                <a:sym typeface="Calibri"/>
              </a:rPr>
              <a:t>The Coordination Problem Mechanisms</a:t>
            </a:r>
          </a:p>
        </p:txBody>
      </p:sp>
      <p:sp>
        <p:nvSpPr>
          <p:cNvPr id="122" name="Shape 122"/>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14325" algn="l" rtl="0">
              <a:lnSpc>
                <a:spcPct val="90000"/>
              </a:lnSpc>
              <a:spcBef>
                <a:spcPts val="0"/>
              </a:spcBef>
              <a:buClr>
                <a:schemeClr val="dk1"/>
              </a:buClr>
              <a:buSzPct val="100000"/>
              <a:buFont typeface="Arial"/>
              <a:buChar char="•"/>
            </a:pPr>
            <a:r>
              <a:rPr lang="en" sz="2500" b="0" i="0" u="none" strike="noStrike" cap="none" baseline="0">
                <a:solidFill>
                  <a:schemeClr val="dk1"/>
                </a:solidFill>
                <a:latin typeface="Calibri"/>
                <a:ea typeface="Calibri"/>
                <a:cs typeface="Calibri"/>
                <a:sym typeface="Calibri"/>
              </a:rPr>
              <a:t>Rules and Instructions – the existence of general employment contracts under which individuals agree to perform a range of duties as required by their employer.</a:t>
            </a:r>
          </a:p>
          <a:p>
            <a:pPr marL="342900" marR="0" lvl="0" indent="-314325" algn="l" rtl="0">
              <a:lnSpc>
                <a:spcPct val="90000"/>
              </a:lnSpc>
              <a:spcBef>
                <a:spcPts val="590"/>
              </a:spcBef>
              <a:buClr>
                <a:schemeClr val="dk1"/>
              </a:buClr>
              <a:buSzPct val="100000"/>
              <a:buFont typeface="Arial"/>
              <a:buChar char="•"/>
            </a:pPr>
            <a:r>
              <a:rPr lang="en" sz="2500" b="0" i="0" u="none" strike="noStrike" cap="none" baseline="0">
                <a:solidFill>
                  <a:schemeClr val="dk1"/>
                </a:solidFill>
                <a:latin typeface="Calibri"/>
                <a:ea typeface="Calibri"/>
                <a:cs typeface="Calibri"/>
                <a:sym typeface="Calibri"/>
              </a:rPr>
              <a:t>Routines – Coordination becomes based on mutual adjustment and rules become institutionalized within organizational routines.</a:t>
            </a:r>
          </a:p>
          <a:p>
            <a:pPr marL="342900" marR="0" lvl="0" indent="-314325" algn="l" rtl="0">
              <a:lnSpc>
                <a:spcPct val="90000"/>
              </a:lnSpc>
              <a:spcBef>
                <a:spcPts val="590"/>
              </a:spcBef>
              <a:buClr>
                <a:schemeClr val="dk1"/>
              </a:buClr>
              <a:buSzPct val="100000"/>
              <a:buFont typeface="Arial"/>
              <a:buChar char="•"/>
            </a:pPr>
            <a:r>
              <a:rPr lang="en" sz="2500" b="0" i="0" u="none" strike="noStrike" cap="none" baseline="0">
                <a:solidFill>
                  <a:schemeClr val="dk1"/>
                </a:solidFill>
                <a:latin typeface="Calibri"/>
                <a:ea typeface="Calibri"/>
                <a:cs typeface="Calibri"/>
                <a:sym typeface="Calibri"/>
              </a:rPr>
              <a:t>Mutual Adjustment – Simplest form of coordination involves mutual adjustment of individuals engaged in related task.</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 sz="3400" b="0" i="0" u="none" strike="noStrike" cap="none" baseline="0">
                <a:solidFill>
                  <a:srgbClr val="FFFFFF"/>
                </a:solidFill>
                <a:latin typeface="Calibri"/>
                <a:ea typeface="Calibri"/>
                <a:cs typeface="Calibri"/>
                <a:sym typeface="Calibri"/>
              </a:rPr>
              <a:t>Coordination &amp; Cooperation in BP Oil Case</a:t>
            </a:r>
          </a:p>
        </p:txBody>
      </p:sp>
      <p:sp>
        <p:nvSpPr>
          <p:cNvPr id="128" name="Shape 128"/>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14325" algn="l" rtl="0">
              <a:lnSpc>
                <a:spcPct val="90000"/>
              </a:lnSpc>
              <a:spcBef>
                <a:spcPts val="0"/>
              </a:spcBef>
              <a:buClr>
                <a:schemeClr val="dk1"/>
              </a:buClr>
              <a:buSzPct val="100000"/>
              <a:buFont typeface="Arial"/>
              <a:buChar char="•"/>
            </a:pPr>
            <a:r>
              <a:rPr lang="en" sz="2500" b="0" i="0" u="none" strike="noStrike" cap="none" baseline="0">
                <a:solidFill>
                  <a:schemeClr val="dk1"/>
                </a:solidFill>
                <a:latin typeface="Calibri"/>
                <a:ea typeface="Calibri"/>
                <a:cs typeface="Calibri"/>
                <a:sym typeface="Calibri"/>
              </a:rPr>
              <a:t>While some of the activities on the rig were coordinated through rules and routines, much of the work required those with specialist expertise to coordinate their efforts through mutual adjustment.</a:t>
            </a:r>
          </a:p>
          <a:p>
            <a:pPr marL="342900" marR="0" lvl="0" indent="-314325" algn="l" rtl="0">
              <a:lnSpc>
                <a:spcPct val="90000"/>
              </a:lnSpc>
              <a:spcBef>
                <a:spcPts val="590"/>
              </a:spcBef>
              <a:buClr>
                <a:schemeClr val="dk1"/>
              </a:buClr>
              <a:buSzPct val="100000"/>
              <a:buFont typeface="Arial"/>
              <a:buChar char="•"/>
            </a:pPr>
            <a:r>
              <a:rPr lang="en" sz="2500" b="0" i="0" u="none" strike="noStrike" cap="none" baseline="0">
                <a:solidFill>
                  <a:schemeClr val="dk1"/>
                </a:solidFill>
                <a:latin typeface="Calibri"/>
                <a:ea typeface="Calibri"/>
                <a:cs typeface="Calibri"/>
                <a:sym typeface="Calibri"/>
              </a:rPr>
              <a:t>The investigation shows that there were limits to mutual adjustment and a lack of coordination of critical procedures and failure to refer decisions to higher authorities resulted in warning signs of danger going undetected.</a:t>
            </a:r>
          </a:p>
          <a:p>
            <a:pPr marL="0" marR="0" lvl="0" indent="0" algn="l" rtl="0">
              <a:lnSpc>
                <a:spcPct val="90000"/>
              </a:lnSpc>
              <a:spcBef>
                <a:spcPts val="592"/>
              </a:spcBef>
              <a:buClr>
                <a:schemeClr val="dk1"/>
              </a:buClr>
              <a:buFont typeface="Arial"/>
              <a:buNone/>
            </a:pPr>
            <a:endParaRPr sz="25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Organizational Design</a:t>
            </a:r>
          </a:p>
        </p:txBody>
      </p:sp>
      <p:sp>
        <p:nvSpPr>
          <p:cNvPr id="134" name="Shape 13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Hierarchy and coordination</a:t>
            </a:r>
          </a:p>
          <a:p>
            <a:pPr marL="914400" lvl="1" indent="-381000" rtl="0">
              <a:spcBef>
                <a:spcPts val="0"/>
              </a:spcBef>
              <a:buClr>
                <a:schemeClr val="dk1"/>
              </a:buClr>
              <a:buSzPct val="80000"/>
              <a:buFont typeface="Courier New"/>
              <a:buChar char="o"/>
            </a:pPr>
            <a:r>
              <a:rPr lang="en"/>
              <a:t>Hierarchy reduces the number of interactions and lowers the cost of communication</a:t>
            </a:r>
          </a:p>
          <a:p>
            <a:pPr marL="914400" lvl="1" indent="-381000" rtl="0">
              <a:spcBef>
                <a:spcPts val="0"/>
              </a:spcBef>
              <a:buClr>
                <a:schemeClr val="dk1"/>
              </a:buClr>
              <a:buSzPct val="80000"/>
              <a:buFont typeface="Courier New"/>
              <a:buChar char="o"/>
            </a:pPr>
            <a:r>
              <a:rPr lang="en"/>
              <a:t>Hierarchies are a flexible way of coordinating activities because they allow specialist units to act independently of each other.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Defining Organizational Units</a:t>
            </a:r>
          </a:p>
        </p:txBody>
      </p:sp>
      <p:sp>
        <p:nvSpPr>
          <p:cNvPr id="140" name="Shape 14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17500" rtl="0">
              <a:spcBef>
                <a:spcPts val="0"/>
              </a:spcBef>
              <a:buClr>
                <a:schemeClr val="dk1"/>
              </a:buClr>
              <a:buSzPct val="100000"/>
              <a:buFont typeface="Arial"/>
              <a:buChar char="●"/>
            </a:pPr>
            <a:r>
              <a:rPr lang="en" sz="1400"/>
              <a:t>On what basis are individuals assigned to organizational units</a:t>
            </a:r>
          </a:p>
          <a:p>
            <a:pPr marL="457200" lvl="0" indent="-317500" rtl="0">
              <a:spcBef>
                <a:spcPts val="0"/>
              </a:spcBef>
              <a:buClr>
                <a:schemeClr val="dk1"/>
              </a:buClr>
              <a:buSzPct val="100000"/>
              <a:buFont typeface="Arial"/>
              <a:buChar char="●"/>
            </a:pPr>
            <a:r>
              <a:rPr lang="en" sz="1400"/>
              <a:t>  Multinational companies continually grapple with whether they should be structured around product divisions, country subsidiaries, or functional departments.</a:t>
            </a:r>
          </a:p>
          <a:p>
            <a:pPr marL="914400" lvl="1" indent="-317500" rtl="0">
              <a:spcBef>
                <a:spcPts val="0"/>
              </a:spcBef>
              <a:buClr>
                <a:schemeClr val="dk1"/>
              </a:buClr>
              <a:buSzPct val="100000"/>
              <a:buFont typeface="Courier New"/>
              <a:buChar char="o"/>
            </a:pPr>
            <a:r>
              <a:rPr lang="en" sz="1400"/>
              <a:t>Tasks: Grouping people who do the same job</a:t>
            </a:r>
          </a:p>
          <a:p>
            <a:pPr marL="914400" lvl="1" indent="-317500" rtl="0">
              <a:spcBef>
                <a:spcPts val="0"/>
              </a:spcBef>
              <a:buClr>
                <a:schemeClr val="dk1"/>
              </a:buClr>
              <a:buSzPct val="100000"/>
              <a:buFont typeface="Courier New"/>
              <a:buChar char="o"/>
            </a:pPr>
            <a:r>
              <a:rPr lang="en" sz="1400"/>
              <a:t>Products: Example: Department Store- departments defined by products such as kitchen goods, bedding, etc.</a:t>
            </a:r>
          </a:p>
          <a:p>
            <a:pPr marL="914400" lvl="1" indent="-317500" rtl="0">
              <a:spcBef>
                <a:spcPts val="0"/>
              </a:spcBef>
              <a:buClr>
                <a:schemeClr val="dk1"/>
              </a:buClr>
              <a:buSzPct val="100000"/>
              <a:buFont typeface="Courier New"/>
              <a:buChar char="o"/>
            </a:pPr>
            <a:r>
              <a:rPr lang="en" sz="1400"/>
              <a:t>Geography: When a company serves multiple local markets organizational units can be defined by these localities.</a:t>
            </a:r>
          </a:p>
          <a:p>
            <a:pPr marL="1371600" lvl="2" indent="-317500" rtl="0">
              <a:spcBef>
                <a:spcPts val="0"/>
              </a:spcBef>
              <a:buClr>
                <a:schemeClr val="dk1"/>
              </a:buClr>
              <a:buSzPct val="100000"/>
              <a:buFont typeface="Wingdings"/>
              <a:buChar char="§"/>
            </a:pPr>
            <a:r>
              <a:rPr lang="en" sz="1400"/>
              <a:t> EX: Walmart is organized by individual stores, groups of stores within an area, and groups of areas withina region.</a:t>
            </a:r>
          </a:p>
          <a:p>
            <a:pPr marL="914400" lvl="1" indent="-317500" rtl="0">
              <a:spcBef>
                <a:spcPts val="0"/>
              </a:spcBef>
              <a:buClr>
                <a:schemeClr val="dk1"/>
              </a:buClr>
              <a:buSzPct val="100000"/>
              <a:buFont typeface="Courier New"/>
              <a:buChar char="o"/>
            </a:pPr>
            <a:r>
              <a:rPr lang="en" sz="1400"/>
              <a:t>Process: Organization may be viewed as a set of processes such as product development, manufacturing, sales, etc.</a:t>
            </a:r>
          </a:p>
          <a:p>
            <a:pPr marL="457200" lvl="0" indent="-317500" rtl="0">
              <a:spcBef>
                <a:spcPts val="0"/>
              </a:spcBef>
              <a:buClr>
                <a:schemeClr val="dk1"/>
              </a:buClr>
              <a:buSzPct val="100000"/>
              <a:buFont typeface="Arial"/>
              <a:buChar char="●"/>
            </a:pPr>
            <a:r>
              <a:rPr lang="en" sz="1400"/>
              <a:t>How to know how to define organizational units?</a:t>
            </a:r>
          </a:p>
          <a:p>
            <a:pPr marL="914400" lvl="1" indent="-317500" rtl="0">
              <a:spcBef>
                <a:spcPts val="0"/>
              </a:spcBef>
              <a:buClr>
                <a:schemeClr val="dk1"/>
              </a:buClr>
              <a:buSzPct val="100000"/>
              <a:buFont typeface="Courier New"/>
              <a:buChar char="o"/>
            </a:pPr>
            <a:r>
              <a:rPr lang="en" sz="1400"/>
              <a:t>Those individuals whose tasks require the most coordination should work within the same organizational unit</a:t>
            </a:r>
          </a:p>
          <a:p>
            <a:pPr marL="1371600" lvl="2" indent="-317500" rtl="0">
              <a:spcBef>
                <a:spcPts val="0"/>
              </a:spcBef>
              <a:buClr>
                <a:schemeClr val="dk1"/>
              </a:buClr>
              <a:buSzPct val="100000"/>
              <a:buFont typeface="Wingdings"/>
              <a:buChar char="§"/>
            </a:pPr>
            <a:r>
              <a:rPr lang="en" sz="1400"/>
              <a:t>Fundamental issue is achieving the coordination necessary to integrate the efforts of different individuals.</a:t>
            </a:r>
          </a:p>
          <a:p>
            <a:pPr lvl="0" rtl="0">
              <a:spcBef>
                <a:spcPts val="0"/>
              </a:spcBef>
              <a:buClr>
                <a:schemeClr val="dk1"/>
              </a:buClr>
              <a:buFont typeface="Arial"/>
              <a:buNone/>
            </a:pPr>
            <a:endParaRPr sz="1100">
              <a:latin typeface="Arial"/>
              <a:ea typeface="Arial"/>
              <a:cs typeface="Arial"/>
              <a:sym typeface="Arial"/>
            </a:endParaRPr>
          </a:p>
          <a:p>
            <a:pPr>
              <a:spcBef>
                <a:spcPts val="0"/>
              </a:spcBef>
              <a:buNone/>
            </a:pP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Alternative Structural Forms</a:t>
            </a:r>
          </a:p>
        </p:txBody>
      </p:sp>
      <p:sp>
        <p:nvSpPr>
          <p:cNvPr id="146" name="Shape 1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On the basis of alternative approaches to grouping tasks and activities, there are 3 basic organizational forms</a:t>
            </a:r>
          </a:p>
          <a:p>
            <a:pPr marL="914400" lvl="1" indent="-342900" rtl="0">
              <a:spcBef>
                <a:spcPts val="0"/>
              </a:spcBef>
              <a:buClr>
                <a:schemeClr val="dk1"/>
              </a:buClr>
              <a:buSzPct val="100000"/>
              <a:buFont typeface="Courier New"/>
              <a:buChar char="o"/>
            </a:pPr>
            <a:r>
              <a:rPr lang="en" sz="1800"/>
              <a:t>Functional Structure</a:t>
            </a:r>
          </a:p>
          <a:p>
            <a:pPr marL="1371600" lvl="2" indent="-342900" rtl="0">
              <a:spcBef>
                <a:spcPts val="0"/>
              </a:spcBef>
              <a:buClr>
                <a:schemeClr val="dk1"/>
              </a:buClr>
              <a:buSzPct val="100000"/>
              <a:buFont typeface="Wingdings"/>
              <a:buChar char="§"/>
            </a:pPr>
            <a:r>
              <a:rPr lang="en" sz="1800"/>
              <a:t>Single Business Firms</a:t>
            </a:r>
          </a:p>
          <a:p>
            <a:pPr marL="1371600" lvl="2" indent="-342900" rtl="0">
              <a:spcBef>
                <a:spcPts val="0"/>
              </a:spcBef>
              <a:buClr>
                <a:schemeClr val="dk1"/>
              </a:buClr>
              <a:buSzPct val="100000"/>
              <a:buFont typeface="Wingdings"/>
              <a:buChar char="§"/>
            </a:pPr>
            <a:r>
              <a:rPr lang="en" sz="1800"/>
              <a:t>Helps exploit scale economies, promotes learning and capability building, and deploys standardized control systems.</a:t>
            </a:r>
          </a:p>
          <a:p>
            <a:pPr marL="1371600" lvl="2" indent="-342900" rtl="0">
              <a:spcBef>
                <a:spcPts val="0"/>
              </a:spcBef>
              <a:buClr>
                <a:schemeClr val="dk1"/>
              </a:buClr>
              <a:buSzPct val="100000"/>
              <a:buFont typeface="Wingdings"/>
              <a:buChar char="§"/>
            </a:pPr>
            <a:r>
              <a:rPr lang="en" sz="1800"/>
              <a:t>Conducive to high degree of centralized power at the top</a:t>
            </a:r>
          </a:p>
          <a:p>
            <a:pPr marL="1371600" lvl="2" indent="-342900" rtl="0">
              <a:spcBef>
                <a:spcPts val="0"/>
              </a:spcBef>
              <a:buClr>
                <a:schemeClr val="dk1"/>
              </a:buClr>
              <a:buSzPct val="100000"/>
              <a:buFont typeface="Wingdings"/>
              <a:buChar char="§"/>
            </a:pPr>
            <a:r>
              <a:rPr lang="en" sz="1800"/>
              <a:t>Down Sides?</a:t>
            </a:r>
          </a:p>
          <a:p>
            <a:pPr marL="1828800" lvl="3" indent="-342900" rtl="0">
              <a:spcBef>
                <a:spcPts val="0"/>
              </a:spcBef>
              <a:buClr>
                <a:schemeClr val="dk1"/>
              </a:buClr>
              <a:buSzPct val="100000"/>
              <a:buFont typeface="Arial"/>
              <a:buChar char="●"/>
            </a:pPr>
            <a:r>
              <a:rPr lang="en" sz="1800"/>
              <a:t>Makes cross functional integration difficult</a:t>
            </a:r>
          </a:p>
          <a:p>
            <a:pPr marL="1828800" lvl="3" indent="-342900" rtl="0">
              <a:spcBef>
                <a:spcPts val="0"/>
              </a:spcBef>
              <a:buClr>
                <a:schemeClr val="dk1"/>
              </a:buClr>
              <a:buSzPct val="100000"/>
              <a:buFont typeface="Arial"/>
              <a:buChar char="●"/>
            </a:pPr>
            <a:r>
              <a:rPr lang="en" sz="1800"/>
              <a:t>As firm size increase it becomes more difficult for top management to achieve effective integration</a:t>
            </a:r>
          </a:p>
          <a:p>
            <a:pPr>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Alternative Structural Forms</a:t>
            </a:r>
          </a:p>
        </p:txBody>
      </p:sp>
      <p:sp>
        <p:nvSpPr>
          <p:cNvPr id="152" name="Shape 1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Multidivisional Structure</a:t>
            </a:r>
          </a:p>
          <a:p>
            <a:pPr marL="457200" lvl="0" indent="-381000" rtl="0">
              <a:spcBef>
                <a:spcPts val="0"/>
              </a:spcBef>
              <a:buClr>
                <a:schemeClr val="dk1"/>
              </a:buClr>
              <a:buSzPct val="100000"/>
              <a:buFont typeface="Arial"/>
              <a:buChar char="●"/>
            </a:pPr>
            <a:r>
              <a:rPr lang="en" sz="2400"/>
              <a:t>Arose due to coordination problems caused by diversification</a:t>
            </a:r>
          </a:p>
          <a:p>
            <a:pPr marL="457200" lvl="0" indent="-381000" rtl="0">
              <a:spcBef>
                <a:spcPts val="0"/>
              </a:spcBef>
              <a:buClr>
                <a:schemeClr val="dk1"/>
              </a:buClr>
              <a:buSzPct val="100000"/>
              <a:buFont typeface="Arial"/>
              <a:buChar char="●"/>
            </a:pPr>
            <a:r>
              <a:rPr lang="en" sz="2400"/>
              <a:t>Key advantage?</a:t>
            </a:r>
          </a:p>
          <a:p>
            <a:pPr marL="914400" lvl="1" indent="-381000" rtl="0">
              <a:spcBef>
                <a:spcPts val="0"/>
              </a:spcBef>
              <a:buClr>
                <a:schemeClr val="dk1"/>
              </a:buClr>
              <a:buSzPct val="100000"/>
              <a:buFont typeface="Courier New"/>
              <a:buChar char="o"/>
            </a:pPr>
            <a:r>
              <a:rPr lang="en" sz="2400"/>
              <a:t>Potential for decentralized decision making</a:t>
            </a:r>
          </a:p>
          <a:p>
            <a:pPr marL="457200" lvl="0" indent="-381000" rtl="0">
              <a:spcBef>
                <a:spcPts val="0"/>
              </a:spcBef>
              <a:buClr>
                <a:schemeClr val="dk1"/>
              </a:buClr>
              <a:buSzPct val="100000"/>
              <a:buFont typeface="Arial"/>
              <a:buChar char="●"/>
            </a:pPr>
            <a:r>
              <a:rPr lang="en" sz="2400"/>
              <a:t>Allows business level strategies and decisions to be made at the divisional level</a:t>
            </a:r>
          </a:p>
          <a:p>
            <a:pPr marL="457200" lvl="0" indent="-381000" rtl="0">
              <a:spcBef>
                <a:spcPts val="0"/>
              </a:spcBef>
              <a:buClr>
                <a:schemeClr val="dk1"/>
              </a:buClr>
              <a:buSzPct val="100000"/>
              <a:buFont typeface="Arial"/>
              <a:buChar char="●"/>
            </a:pPr>
            <a:r>
              <a:rPr lang="en" sz="2400"/>
              <a:t>HQ focuses on corporate planning and budgeting</a:t>
            </a:r>
          </a:p>
          <a:p>
            <a:pPr>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Alternative Structural Forms</a:t>
            </a:r>
          </a:p>
        </p:txBody>
      </p:sp>
      <p:sp>
        <p:nvSpPr>
          <p:cNvPr id="158" name="Shape 1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17500" rtl="0">
              <a:spcBef>
                <a:spcPts val="0"/>
              </a:spcBef>
              <a:buClr>
                <a:schemeClr val="dk1"/>
              </a:buClr>
              <a:buSzPct val="100000"/>
              <a:buFont typeface="Arial"/>
              <a:buChar char="●"/>
            </a:pPr>
            <a:r>
              <a:rPr lang="en" sz="1400"/>
              <a:t>Matrix Structure</a:t>
            </a:r>
          </a:p>
          <a:p>
            <a:pPr marL="914400" lvl="1" indent="-317500" rtl="0">
              <a:spcBef>
                <a:spcPts val="0"/>
              </a:spcBef>
              <a:buClr>
                <a:schemeClr val="dk1"/>
              </a:buClr>
              <a:buSzPct val="100000"/>
              <a:buFont typeface="Courier New"/>
              <a:buChar char="o"/>
            </a:pPr>
            <a:r>
              <a:rPr lang="en" sz="1400"/>
              <a:t>For all companies that embrace multiple products, functions, and locations.</a:t>
            </a:r>
          </a:p>
          <a:p>
            <a:pPr marL="914400" lvl="1" indent="-317500" rtl="0">
              <a:spcBef>
                <a:spcPts val="0"/>
              </a:spcBef>
              <a:buClr>
                <a:schemeClr val="dk1"/>
              </a:buClr>
              <a:buSzPct val="100000"/>
              <a:buFont typeface="Courier New"/>
              <a:buChar char="o"/>
            </a:pPr>
            <a:r>
              <a:rPr lang="en" sz="1400"/>
              <a:t>Formalize coordination and control across multiple dimensions</a:t>
            </a:r>
          </a:p>
          <a:p>
            <a:pPr marL="1371600" lvl="2" indent="-317500" rtl="0">
              <a:spcBef>
                <a:spcPts val="0"/>
              </a:spcBef>
              <a:buClr>
                <a:schemeClr val="dk1"/>
              </a:buClr>
              <a:buSzPct val="100000"/>
              <a:buFont typeface="Wingdings"/>
              <a:buChar char="§"/>
            </a:pPr>
            <a:r>
              <a:rPr lang="en" sz="1400"/>
              <a:t>EX: GM of Shell’s refinery in France reports to country manager, his business sector head, as well as with Shell’s head of manufacturing</a:t>
            </a:r>
          </a:p>
          <a:p>
            <a:pPr marL="914400" lvl="1" indent="-317500" rtl="0">
              <a:spcBef>
                <a:spcPts val="0"/>
              </a:spcBef>
              <a:buClr>
                <a:schemeClr val="dk1"/>
              </a:buClr>
              <a:buSzPct val="100000"/>
              <a:buFont typeface="Courier New"/>
              <a:buChar char="o"/>
            </a:pPr>
            <a:r>
              <a:rPr lang="en" sz="1400"/>
              <a:t>During the past 2 decades most large corporations have dismantled or reorganized their matrix structure.</a:t>
            </a:r>
          </a:p>
          <a:p>
            <a:pPr marL="1371600" lvl="2" indent="-317500" rtl="0">
              <a:spcBef>
                <a:spcPts val="0"/>
              </a:spcBef>
              <a:buClr>
                <a:schemeClr val="dk1"/>
              </a:buClr>
              <a:buSzPct val="100000"/>
              <a:buFont typeface="Wingdings"/>
              <a:buChar char="§"/>
            </a:pPr>
            <a:r>
              <a:rPr lang="en" sz="1400"/>
              <a:t>Matrix structures led to conflict and confusions. Too many channels created informational jams as a proliferation of committees and reports bogged down the organization. Furthermore, overlapping responsibilities created turf wars and a loss of accountability.</a:t>
            </a:r>
          </a:p>
          <a:p>
            <a:pPr marL="1371600" lvl="2" indent="-317500" rtl="0">
              <a:spcBef>
                <a:spcPts val="0"/>
              </a:spcBef>
              <a:buClr>
                <a:schemeClr val="dk1"/>
              </a:buClr>
              <a:buSzPct val="100000"/>
              <a:buFont typeface="Wingdings"/>
              <a:buChar char="§"/>
            </a:pPr>
            <a:r>
              <a:rPr lang="en" sz="1400"/>
              <a:t>Problem with matrix structure is not that it attempts to coordinate across multiple dimensions, but that this coordination is overly formalized, resulting in excessive corporate staffs and overly complex systems that slow decision making and entrepreneurial initiative.</a:t>
            </a:r>
          </a:p>
          <a:p>
            <a:pPr>
              <a:spcBef>
                <a:spcPts val="0"/>
              </a:spcBef>
              <a:buNone/>
            </a:pP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Beyond Hierarchical Structures</a:t>
            </a:r>
          </a:p>
        </p:txBody>
      </p:sp>
      <p:sp>
        <p:nvSpPr>
          <p:cNvPr id="164" name="Shape 1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There have been substantial changes in how corporate hierarchies have been organized.</a:t>
            </a:r>
          </a:p>
          <a:p>
            <a:pPr marL="914400" lvl="1" indent="-342900" rtl="0">
              <a:spcBef>
                <a:spcPts val="0"/>
              </a:spcBef>
              <a:buClr>
                <a:schemeClr val="dk1"/>
              </a:buClr>
              <a:buSzPct val="100000"/>
              <a:buFont typeface="Courier New"/>
              <a:buChar char="o"/>
            </a:pPr>
            <a:r>
              <a:rPr lang="en" sz="1800"/>
              <a:t>Layers removed, more informal design</a:t>
            </a:r>
          </a:p>
          <a:p>
            <a:pPr marL="914400" lvl="1" indent="-342900" rtl="0">
              <a:spcBef>
                <a:spcPts val="0"/>
              </a:spcBef>
              <a:buClr>
                <a:schemeClr val="dk1"/>
              </a:buClr>
              <a:buSzPct val="100000"/>
              <a:buFont typeface="Courier New"/>
              <a:buChar char="o"/>
            </a:pPr>
            <a:r>
              <a:rPr lang="en" sz="1800"/>
              <a:t>Hierarchies still remain as basic structure for most organizations.</a:t>
            </a:r>
          </a:p>
          <a:p>
            <a:pPr marL="1371600" lvl="2" indent="-342900" rtl="0">
              <a:spcBef>
                <a:spcPts val="0"/>
              </a:spcBef>
              <a:buClr>
                <a:schemeClr val="dk1"/>
              </a:buClr>
              <a:buSzPct val="100000"/>
              <a:buFont typeface="Wingdings"/>
              <a:buChar char="§"/>
            </a:pPr>
            <a:r>
              <a:rPr lang="en" sz="1800"/>
              <a:t>Are there alternatives?</a:t>
            </a:r>
          </a:p>
          <a:p>
            <a:pPr marL="457200" lvl="0" indent="-342900" rtl="0">
              <a:spcBef>
                <a:spcPts val="0"/>
              </a:spcBef>
              <a:buClr>
                <a:schemeClr val="dk1"/>
              </a:buClr>
              <a:buSzPct val="100000"/>
              <a:buFont typeface="Arial"/>
              <a:buChar char="●"/>
            </a:pPr>
            <a:r>
              <a:rPr lang="en" sz="1800"/>
              <a:t>Adhocracies</a:t>
            </a:r>
          </a:p>
          <a:p>
            <a:pPr marL="914400" lvl="1" indent="-342900" rtl="0">
              <a:spcBef>
                <a:spcPts val="0"/>
              </a:spcBef>
              <a:buClr>
                <a:schemeClr val="dk1"/>
              </a:buClr>
              <a:buSzPct val="100000"/>
              <a:buFont typeface="Courier New"/>
              <a:buChar char="o"/>
            </a:pPr>
            <a:r>
              <a:rPr lang="en" sz="1800"/>
              <a:t>Feature flexible, spontaneous coordination and collaboration around problem solving and other non-routine activities.</a:t>
            </a:r>
          </a:p>
          <a:p>
            <a:pPr marL="1371600" lvl="2" indent="-342900" rtl="0">
              <a:spcBef>
                <a:spcPts val="0"/>
              </a:spcBef>
              <a:buClr>
                <a:schemeClr val="dk1"/>
              </a:buClr>
              <a:buSzPct val="100000"/>
              <a:buFont typeface="Wingdings"/>
              <a:buChar char="§"/>
            </a:pPr>
            <a:r>
              <a:rPr lang="en" sz="1800"/>
              <a:t>Tend to exist where expertise is prized</a:t>
            </a:r>
          </a:p>
          <a:p>
            <a:pPr marL="1371600" lvl="2" indent="-342900" rtl="0">
              <a:spcBef>
                <a:spcPts val="0"/>
              </a:spcBef>
              <a:buClr>
                <a:schemeClr val="dk1"/>
              </a:buClr>
              <a:buSzPct val="100000"/>
              <a:buFont typeface="Wingdings"/>
              <a:buChar char="§"/>
            </a:pPr>
            <a:r>
              <a:rPr lang="en" sz="1800"/>
              <a:t>EX: Research organizations, new product development groups, consulting firms</a:t>
            </a:r>
          </a:p>
          <a:p>
            <a:pPr marL="1828800" lvl="3" indent="-342900" rtl="0">
              <a:spcBef>
                <a:spcPts val="0"/>
              </a:spcBef>
              <a:buClr>
                <a:schemeClr val="dk1"/>
              </a:buClr>
              <a:buSzPct val="100000"/>
              <a:buFont typeface="Arial"/>
              <a:buChar char="●"/>
            </a:pPr>
            <a:r>
              <a:rPr lang="en" sz="1800"/>
              <a:t>Each specialist is valued for his or her expertise; little exercise of authority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Introduction</a:t>
            </a:r>
          </a:p>
        </p:txBody>
      </p:sp>
      <p:sp>
        <p:nvSpPr>
          <p:cNvPr id="52" name="Shape 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The idea that the formulation of strategy can be separated from its implementation has become institutionalised by the numerous strategic management texts that devote separate sections to strategy formulation and strategy implementation.</a:t>
            </a:r>
          </a:p>
          <a:p>
            <a:pPr marL="457200" lvl="0" indent="-342900">
              <a:spcBef>
                <a:spcPts val="0"/>
              </a:spcBef>
              <a:buClr>
                <a:schemeClr val="dk1"/>
              </a:buClr>
              <a:buSzPct val="100000"/>
              <a:buFont typeface="Arial"/>
              <a:buChar char="●"/>
            </a:pPr>
            <a:r>
              <a:rPr lang="en" sz="1800"/>
              <a:t>Figure 9.1:					</a:t>
            </a:r>
            <a:r>
              <a:rPr lang="en" sz="1800" u="sng"/>
              <a:t>The process by which strategy is realised</a:t>
            </a:r>
          </a:p>
        </p:txBody>
      </p:sp>
      <p:sp>
        <p:nvSpPr>
          <p:cNvPr id="53" name="Shape 53"/>
          <p:cNvSpPr/>
          <p:nvPr/>
        </p:nvSpPr>
        <p:spPr>
          <a:xfrm>
            <a:off x="2368600" y="2539650"/>
            <a:ext cx="983699" cy="574799"/>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a:t>Intended Strategy</a:t>
            </a:r>
          </a:p>
        </p:txBody>
      </p:sp>
      <p:sp>
        <p:nvSpPr>
          <p:cNvPr id="54" name="Shape 54"/>
          <p:cNvSpPr/>
          <p:nvPr/>
        </p:nvSpPr>
        <p:spPr>
          <a:xfrm>
            <a:off x="2368600" y="3445351"/>
            <a:ext cx="983699" cy="574799"/>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a:t>Structure Systems Culture</a:t>
            </a:r>
          </a:p>
        </p:txBody>
      </p:sp>
      <p:sp>
        <p:nvSpPr>
          <p:cNvPr id="55" name="Shape 55"/>
          <p:cNvSpPr/>
          <p:nvPr/>
        </p:nvSpPr>
        <p:spPr>
          <a:xfrm>
            <a:off x="2368600" y="4351050"/>
            <a:ext cx="983699" cy="574799"/>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a:t>Emergent Strategy</a:t>
            </a:r>
          </a:p>
        </p:txBody>
      </p:sp>
      <p:sp>
        <p:nvSpPr>
          <p:cNvPr id="56" name="Shape 56"/>
          <p:cNvSpPr/>
          <p:nvPr/>
        </p:nvSpPr>
        <p:spPr>
          <a:xfrm>
            <a:off x="5461725" y="3492150"/>
            <a:ext cx="983699" cy="4812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a:t>Realised Strategy</a:t>
            </a:r>
          </a:p>
        </p:txBody>
      </p:sp>
      <p:cxnSp>
        <p:nvCxnSpPr>
          <p:cNvPr id="57" name="Shape 57"/>
          <p:cNvCxnSpPr>
            <a:stCxn id="53" idx="2"/>
            <a:endCxn id="54" idx="0"/>
          </p:cNvCxnSpPr>
          <p:nvPr/>
        </p:nvCxnSpPr>
        <p:spPr>
          <a:xfrm>
            <a:off x="2860449" y="3114449"/>
            <a:ext cx="0" cy="330900"/>
          </a:xfrm>
          <a:prstGeom prst="straightConnector1">
            <a:avLst/>
          </a:prstGeom>
          <a:noFill/>
          <a:ln w="19050" cap="flat">
            <a:solidFill>
              <a:schemeClr val="dk2"/>
            </a:solidFill>
            <a:prstDash val="solid"/>
            <a:round/>
            <a:headEnd type="none" w="lg" len="lg"/>
            <a:tailEnd type="triangle" w="lg" len="lg"/>
          </a:ln>
        </p:spPr>
      </p:cxnSp>
      <p:cxnSp>
        <p:nvCxnSpPr>
          <p:cNvPr id="58" name="Shape 58"/>
          <p:cNvCxnSpPr>
            <a:stCxn id="54" idx="0"/>
            <a:endCxn id="53" idx="2"/>
          </p:cNvCxnSpPr>
          <p:nvPr/>
        </p:nvCxnSpPr>
        <p:spPr>
          <a:xfrm rot="10800000">
            <a:off x="2860449" y="3114451"/>
            <a:ext cx="0" cy="330900"/>
          </a:xfrm>
          <a:prstGeom prst="straightConnector1">
            <a:avLst/>
          </a:prstGeom>
          <a:noFill/>
          <a:ln w="19050" cap="flat">
            <a:solidFill>
              <a:schemeClr val="dk2"/>
            </a:solidFill>
            <a:prstDash val="solid"/>
            <a:round/>
            <a:headEnd type="none" w="lg" len="lg"/>
            <a:tailEnd type="triangle" w="lg" len="lg"/>
          </a:ln>
        </p:spPr>
      </p:cxnSp>
      <p:cxnSp>
        <p:nvCxnSpPr>
          <p:cNvPr id="59" name="Shape 59"/>
          <p:cNvCxnSpPr>
            <a:stCxn id="54" idx="2"/>
            <a:endCxn id="55" idx="0"/>
          </p:cNvCxnSpPr>
          <p:nvPr/>
        </p:nvCxnSpPr>
        <p:spPr>
          <a:xfrm>
            <a:off x="2860449" y="4020151"/>
            <a:ext cx="0" cy="330900"/>
          </a:xfrm>
          <a:prstGeom prst="straightConnector1">
            <a:avLst/>
          </a:prstGeom>
          <a:noFill/>
          <a:ln w="19050" cap="flat">
            <a:solidFill>
              <a:schemeClr val="dk2"/>
            </a:solidFill>
            <a:prstDash val="solid"/>
            <a:round/>
            <a:headEnd type="none" w="lg" len="lg"/>
            <a:tailEnd type="triangle" w="lg" len="lg"/>
          </a:ln>
        </p:spPr>
      </p:cxnSp>
      <p:cxnSp>
        <p:nvCxnSpPr>
          <p:cNvPr id="60" name="Shape 60"/>
          <p:cNvCxnSpPr>
            <a:stCxn id="55" idx="0"/>
            <a:endCxn id="54" idx="2"/>
          </p:cNvCxnSpPr>
          <p:nvPr/>
        </p:nvCxnSpPr>
        <p:spPr>
          <a:xfrm rot="10800000">
            <a:off x="2860449" y="4020150"/>
            <a:ext cx="0" cy="330900"/>
          </a:xfrm>
          <a:prstGeom prst="straightConnector1">
            <a:avLst/>
          </a:prstGeom>
          <a:noFill/>
          <a:ln w="19050" cap="flat">
            <a:solidFill>
              <a:schemeClr val="dk2"/>
            </a:solidFill>
            <a:prstDash val="solid"/>
            <a:round/>
            <a:headEnd type="none" w="lg" len="lg"/>
            <a:tailEnd type="triangle" w="lg" len="lg"/>
          </a:ln>
        </p:spPr>
      </p:cxnSp>
      <p:cxnSp>
        <p:nvCxnSpPr>
          <p:cNvPr id="61" name="Shape 61"/>
          <p:cNvCxnSpPr>
            <a:stCxn id="53" idx="3"/>
            <a:endCxn id="56" idx="0"/>
          </p:cNvCxnSpPr>
          <p:nvPr/>
        </p:nvCxnSpPr>
        <p:spPr>
          <a:xfrm>
            <a:off x="3352299" y="2827049"/>
            <a:ext cx="2601300" cy="665099"/>
          </a:xfrm>
          <a:prstGeom prst="straightConnector1">
            <a:avLst/>
          </a:prstGeom>
          <a:noFill/>
          <a:ln w="19050" cap="flat">
            <a:solidFill>
              <a:schemeClr val="dk2"/>
            </a:solidFill>
            <a:prstDash val="solid"/>
            <a:round/>
            <a:headEnd type="none" w="lg" len="lg"/>
            <a:tailEnd type="triangle" w="lg" len="lg"/>
          </a:ln>
        </p:spPr>
      </p:cxnSp>
      <p:cxnSp>
        <p:nvCxnSpPr>
          <p:cNvPr id="62" name="Shape 62"/>
          <p:cNvCxnSpPr>
            <a:stCxn id="55" idx="3"/>
            <a:endCxn id="56" idx="2"/>
          </p:cNvCxnSpPr>
          <p:nvPr/>
        </p:nvCxnSpPr>
        <p:spPr>
          <a:xfrm rot="10800000" flipH="1">
            <a:off x="3352299" y="3973349"/>
            <a:ext cx="2601300" cy="6651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Beyond Hierarchical Structures</a:t>
            </a:r>
          </a:p>
        </p:txBody>
      </p:sp>
      <p:sp>
        <p:nvSpPr>
          <p:cNvPr id="170" name="Shape 1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Team based and Project based organizations</a:t>
            </a:r>
          </a:p>
          <a:p>
            <a:pPr marL="914400" lvl="1" indent="-381000" rtl="0">
              <a:spcBef>
                <a:spcPts val="0"/>
              </a:spcBef>
              <a:buClr>
                <a:schemeClr val="dk1"/>
              </a:buClr>
              <a:buSzPct val="100000"/>
              <a:buFont typeface="Courier New"/>
              <a:buChar char="o"/>
            </a:pPr>
            <a:r>
              <a:rPr lang="en" sz="2400"/>
              <a:t>Flexibility and adaptability can also be achieved in project based organizations</a:t>
            </a:r>
          </a:p>
          <a:p>
            <a:pPr marL="1371600" lvl="2" indent="-381000" rtl="0">
              <a:spcBef>
                <a:spcPts val="0"/>
              </a:spcBef>
              <a:buClr>
                <a:schemeClr val="dk1"/>
              </a:buClr>
              <a:buSzPct val="100000"/>
              <a:buFont typeface="Wingdings"/>
              <a:buChar char="§"/>
            </a:pPr>
            <a:r>
              <a:rPr lang="en" sz="2400"/>
              <a:t>Common in sectors such as oil, construction, where business takes form of projects of limited duration.</a:t>
            </a:r>
          </a:p>
          <a:p>
            <a:pPr marL="1371600" lvl="2" indent="-381000" rtl="0">
              <a:spcBef>
                <a:spcPts val="0"/>
              </a:spcBef>
              <a:buClr>
                <a:schemeClr val="dk1"/>
              </a:buClr>
              <a:buSzPct val="100000"/>
              <a:buFont typeface="Wingdings"/>
              <a:buChar char="§"/>
            </a:pPr>
            <a:r>
              <a:rPr lang="en" sz="2400"/>
              <a:t>When every project is different and goes through a changing sequence of activities it is necessary to adopt a project or team based organization</a:t>
            </a:r>
          </a:p>
          <a:p>
            <a:pPr>
              <a:spcBef>
                <a:spcPts val="0"/>
              </a:spcBef>
              <a:buNone/>
            </a:pPr>
            <a:endParaRPr sz="2400"/>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Beyond Hierarchical Structures</a:t>
            </a:r>
          </a:p>
        </p:txBody>
      </p:sp>
      <p:sp>
        <p:nvSpPr>
          <p:cNvPr id="176" name="Shape 1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Networks</a:t>
            </a:r>
          </a:p>
          <a:p>
            <a:pPr marL="914400" lvl="1" indent="-342900" rtl="0">
              <a:spcBef>
                <a:spcPts val="0"/>
              </a:spcBef>
              <a:buClr>
                <a:schemeClr val="dk1"/>
              </a:buClr>
              <a:buSzPct val="100000"/>
              <a:buFont typeface="Courier New"/>
              <a:buChar char="o"/>
            </a:pPr>
            <a:r>
              <a:rPr lang="en" sz="1800"/>
              <a:t>Highly specialized firms that coordinate to design and produce complex products.</a:t>
            </a:r>
          </a:p>
          <a:p>
            <a:pPr marL="1371600" lvl="2" indent="-342900" rtl="0">
              <a:spcBef>
                <a:spcPts val="0"/>
              </a:spcBef>
              <a:buClr>
                <a:schemeClr val="dk1"/>
              </a:buClr>
              <a:buSzPct val="100000"/>
              <a:buFont typeface="Wingdings"/>
              <a:buChar char="§"/>
            </a:pPr>
            <a:r>
              <a:rPr lang="en" sz="1800"/>
              <a:t>EX: Clothing industry in Italy, Movie industry in Hollywood, Microelectronics in Silicon Valley</a:t>
            </a:r>
          </a:p>
          <a:p>
            <a:pPr marL="914400" lvl="1" indent="-342900" rtl="0">
              <a:spcBef>
                <a:spcPts val="0"/>
              </a:spcBef>
              <a:buClr>
                <a:schemeClr val="dk1"/>
              </a:buClr>
              <a:buSzPct val="100000"/>
              <a:buFont typeface="Courier New"/>
              <a:buChar char="o"/>
            </a:pPr>
            <a:r>
              <a:rPr lang="en" sz="1800"/>
              <a:t>Feature a central firm that acts as a ‘systems integrator’</a:t>
            </a:r>
          </a:p>
          <a:p>
            <a:pPr marL="914400" lvl="1" indent="-342900" rtl="0">
              <a:spcBef>
                <a:spcPts val="0"/>
              </a:spcBef>
              <a:buClr>
                <a:schemeClr val="dk1"/>
              </a:buClr>
              <a:buSzPct val="100000"/>
              <a:buFont typeface="Courier New"/>
              <a:buChar char="o"/>
            </a:pPr>
            <a:r>
              <a:rPr lang="en" sz="1800"/>
              <a:t> In fast moving industries the ability of highly specialized, knowhow intensive firms to reconfigure their relationships can be conducive to innovation, product differentiation and rapid new product development.</a:t>
            </a:r>
          </a:p>
          <a:p>
            <a:pPr>
              <a:spcBef>
                <a:spcPts val="0"/>
              </a:spcBef>
              <a:buNone/>
            </a:pPr>
            <a:endParaRPr sz="1800"/>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Beyond Hierarchical Structures</a:t>
            </a:r>
          </a:p>
        </p:txBody>
      </p:sp>
      <p:sp>
        <p:nvSpPr>
          <p:cNvPr id="182" name="Shape 1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These Organizational Forms share common characteristics</a:t>
            </a:r>
          </a:p>
          <a:p>
            <a:pPr marL="914400" lvl="1" indent="-381000" rtl="0">
              <a:spcBef>
                <a:spcPts val="0"/>
              </a:spcBef>
              <a:buClr>
                <a:schemeClr val="dk1"/>
              </a:buClr>
              <a:buSzPct val="80000"/>
              <a:buFont typeface="Courier New"/>
              <a:buChar char="o"/>
            </a:pPr>
            <a:r>
              <a:rPr lang="en"/>
              <a:t>A focus on coordination rather than control</a:t>
            </a:r>
          </a:p>
          <a:p>
            <a:pPr marL="914400" lvl="1" indent="-381000" rtl="0">
              <a:spcBef>
                <a:spcPts val="0"/>
              </a:spcBef>
              <a:buClr>
                <a:schemeClr val="dk1"/>
              </a:buClr>
              <a:buSzPct val="80000"/>
              <a:buFont typeface="Courier New"/>
              <a:buChar char="o"/>
            </a:pPr>
            <a:r>
              <a:rPr lang="en"/>
              <a:t>Reliance on coordination by mutual adjustment</a:t>
            </a:r>
          </a:p>
          <a:p>
            <a:pPr marL="914400" lvl="1" indent="-381000" rtl="0">
              <a:spcBef>
                <a:spcPts val="0"/>
              </a:spcBef>
              <a:buClr>
                <a:schemeClr val="dk1"/>
              </a:buClr>
              <a:buSzPct val="80000"/>
              <a:buFont typeface="Courier New"/>
              <a:buChar char="o"/>
            </a:pPr>
            <a:r>
              <a:rPr lang="en"/>
              <a:t>Individuals in multiple organizational roles</a:t>
            </a:r>
          </a:p>
          <a:p>
            <a:pPr>
              <a:spcBef>
                <a:spcPts val="0"/>
              </a:spcBef>
              <a:buNone/>
            </a:pPr>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Information Systems </a:t>
            </a:r>
          </a:p>
        </p:txBody>
      </p:sp>
      <p:sp>
        <p:nvSpPr>
          <p:cNvPr id="188" name="Shape 1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Its fundamental to the operation of all management systems</a:t>
            </a:r>
          </a:p>
          <a:p>
            <a:pPr marL="457200" lvl="0" indent="-381000" rtl="0">
              <a:spcBef>
                <a:spcPts val="0"/>
              </a:spcBef>
              <a:buClr>
                <a:schemeClr val="dk1"/>
              </a:buClr>
              <a:buSzPct val="100000"/>
              <a:buFont typeface="Arial"/>
              <a:buChar char="●"/>
            </a:pPr>
            <a:r>
              <a:rPr lang="en" sz="2400"/>
              <a:t>Communication technology</a:t>
            </a:r>
          </a:p>
          <a:p>
            <a:pPr marL="914400" lvl="1" indent="-355600" rtl="0">
              <a:spcBef>
                <a:spcPts val="0"/>
              </a:spcBef>
              <a:buClr>
                <a:schemeClr val="dk1"/>
              </a:buClr>
              <a:buSzPct val="100000"/>
              <a:buFont typeface="Courier New"/>
              <a:buChar char="o"/>
            </a:pPr>
            <a:r>
              <a:rPr lang="en" sz="2000"/>
              <a:t>Telephone, computers</a:t>
            </a:r>
          </a:p>
          <a:p>
            <a:pPr marL="457200" lvl="0" indent="-381000" rtl="0">
              <a:spcBef>
                <a:spcPts val="0"/>
              </a:spcBef>
              <a:buClr>
                <a:schemeClr val="dk1"/>
              </a:buClr>
              <a:buSzPct val="100000"/>
              <a:buFont typeface="Arial"/>
              <a:buChar char="●"/>
            </a:pPr>
            <a:r>
              <a:rPr lang="en" sz="2400"/>
              <a:t>Vertical information flows</a:t>
            </a:r>
          </a:p>
          <a:p>
            <a:pPr marL="914400" lvl="1" indent="-355600" rtl="0">
              <a:spcBef>
                <a:spcPts val="0"/>
              </a:spcBef>
              <a:buClr>
                <a:schemeClr val="dk1"/>
              </a:buClr>
              <a:buSzPct val="100000"/>
              <a:buFont typeface="Courier New"/>
              <a:buChar char="o"/>
            </a:pPr>
            <a:r>
              <a:rPr lang="en" sz="2000"/>
              <a:t>upward flow of information to the manager</a:t>
            </a:r>
          </a:p>
          <a:p>
            <a:pPr marL="914400" lvl="1" indent="-355600" rtl="0">
              <a:spcBef>
                <a:spcPts val="0"/>
              </a:spcBef>
              <a:buClr>
                <a:schemeClr val="dk1"/>
              </a:buClr>
              <a:buSzPct val="100000"/>
              <a:buFont typeface="Courier New"/>
              <a:buChar char="o"/>
            </a:pPr>
            <a:r>
              <a:rPr lang="en" sz="2000"/>
              <a:t>downward flow of instructions to employees</a:t>
            </a:r>
          </a:p>
          <a:p>
            <a:pPr marL="457200" lvl="0" indent="-381000" rtl="0">
              <a:spcBef>
                <a:spcPts val="0"/>
              </a:spcBef>
              <a:buClr>
                <a:schemeClr val="dk1"/>
              </a:buClr>
              <a:buSzPct val="100000"/>
              <a:buFont typeface="Arial"/>
              <a:buChar char="●"/>
            </a:pPr>
            <a:r>
              <a:rPr lang="en" sz="2400"/>
              <a:t>Information feedback</a:t>
            </a:r>
          </a:p>
          <a:p>
            <a:pPr marL="914400" lvl="1" indent="-355600" rtl="0">
              <a:spcBef>
                <a:spcPts val="0"/>
              </a:spcBef>
              <a:buClr>
                <a:schemeClr val="dk1"/>
              </a:buClr>
              <a:buSzPct val="100000"/>
              <a:buFont typeface="Courier New"/>
              <a:buChar char="o"/>
            </a:pPr>
            <a:r>
              <a:rPr lang="en" sz="2000"/>
              <a:t>self-monitoring</a:t>
            </a:r>
          </a:p>
          <a:p>
            <a:pPr marL="914400" lvl="1" indent="-355600" rtl="0">
              <a:spcBef>
                <a:spcPts val="0"/>
              </a:spcBef>
              <a:buClr>
                <a:schemeClr val="dk1"/>
              </a:buClr>
              <a:buSzPct val="100000"/>
              <a:buFont typeface="Courier New"/>
              <a:buChar char="o"/>
            </a:pPr>
            <a:r>
              <a:rPr lang="en" sz="2000"/>
              <a:t>coordinate activies without supervision</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Strategic Planning Systems</a:t>
            </a:r>
          </a:p>
        </p:txBody>
      </p:sp>
      <p:sp>
        <p:nvSpPr>
          <p:cNvPr id="194" name="Shape 194"/>
          <p:cNvSpPr txBox="1">
            <a:spLocks noGrp="1"/>
          </p:cNvSpPr>
          <p:nvPr>
            <p:ph type="body" idx="1"/>
          </p:nvPr>
        </p:nvSpPr>
        <p:spPr>
          <a:xfrm>
            <a:off x="457200" y="1200150"/>
            <a:ext cx="8229600" cy="39434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Larger companies have a regular strategic planning process</a:t>
            </a:r>
          </a:p>
          <a:p>
            <a:pPr marL="914400" lvl="1" indent="-342900" rtl="0">
              <a:spcBef>
                <a:spcPts val="0"/>
              </a:spcBef>
              <a:buClr>
                <a:schemeClr val="dk1"/>
              </a:buClr>
              <a:buSzPct val="100000"/>
              <a:buFont typeface="Courier New"/>
              <a:buChar char="o"/>
            </a:pPr>
            <a:r>
              <a:rPr lang="en" sz="1800"/>
              <a:t>Statement of goals</a:t>
            </a:r>
          </a:p>
          <a:p>
            <a:pPr marL="914400" lvl="1" indent="-342900" rtl="0">
              <a:spcBef>
                <a:spcPts val="0"/>
              </a:spcBef>
              <a:buClr>
                <a:schemeClr val="dk1"/>
              </a:buClr>
              <a:buSzPct val="100000"/>
              <a:buFont typeface="Courier New"/>
              <a:buChar char="o"/>
            </a:pPr>
            <a:r>
              <a:rPr lang="en" sz="1800"/>
              <a:t>A set of assumptions or forecasts</a:t>
            </a:r>
          </a:p>
          <a:p>
            <a:pPr marL="914400" lvl="1" indent="-342900" rtl="0">
              <a:spcBef>
                <a:spcPts val="0"/>
              </a:spcBef>
              <a:buClr>
                <a:schemeClr val="dk1"/>
              </a:buClr>
              <a:buSzPct val="100000"/>
              <a:buFont typeface="Courier New"/>
              <a:buChar char="o"/>
            </a:pPr>
            <a:r>
              <a:rPr lang="en" sz="1800"/>
              <a:t>A qualitative statement</a:t>
            </a:r>
          </a:p>
          <a:p>
            <a:pPr marL="914400" lvl="1" indent="-342900" rtl="0">
              <a:spcBef>
                <a:spcPts val="0"/>
              </a:spcBef>
              <a:buClr>
                <a:schemeClr val="dk1"/>
              </a:buClr>
              <a:buSzPct val="100000"/>
              <a:buFont typeface="Courier New"/>
              <a:buChar char="o"/>
            </a:pPr>
            <a:r>
              <a:rPr lang="en" sz="1800"/>
              <a:t>Specific action steps</a:t>
            </a:r>
          </a:p>
          <a:p>
            <a:pPr marL="914400" lvl="1" indent="-342900" rtl="0">
              <a:spcBef>
                <a:spcPts val="0"/>
              </a:spcBef>
              <a:buClr>
                <a:schemeClr val="dk1"/>
              </a:buClr>
              <a:buSzPct val="100000"/>
              <a:buFont typeface="Courier New"/>
              <a:buChar char="o"/>
            </a:pPr>
            <a:r>
              <a:rPr lang="en" sz="1800"/>
              <a:t>A set of financial projections</a:t>
            </a:r>
          </a:p>
          <a:p>
            <a:pPr marL="0" indent="0" rtl="0">
              <a:spcBef>
                <a:spcPts val="0"/>
              </a:spcBef>
              <a:buNone/>
            </a:pPr>
            <a:endParaRPr sz="2000"/>
          </a:p>
          <a:p>
            <a:pPr marL="0" lvl="0" indent="0">
              <a:spcBef>
                <a:spcPts val="0"/>
              </a:spcBef>
              <a:buNone/>
            </a:pPr>
            <a:r>
              <a:rPr lang="en" sz="2000" b="1" u="sng">
                <a:solidFill>
                  <a:srgbClr val="980000"/>
                </a:solidFill>
              </a:rPr>
              <a:t>Strategic process</a:t>
            </a:r>
            <a:r>
              <a:rPr lang="en" sz="2000"/>
              <a:t> - The dialogue through which knowledge is shared and ideas communicated, the consensus that is established and the commitment to action and result that is built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40850" y="205975"/>
            <a:ext cx="8346000" cy="857400"/>
          </a:xfrm>
          <a:prstGeom prst="rect">
            <a:avLst/>
          </a:prstGeom>
        </p:spPr>
        <p:txBody>
          <a:bodyPr lIns="91425" tIns="91425" rIns="91425" bIns="91425" anchor="ctr" anchorCtr="0">
            <a:noAutofit/>
          </a:bodyPr>
          <a:lstStyle/>
          <a:p>
            <a:pPr>
              <a:spcBef>
                <a:spcPts val="0"/>
              </a:spcBef>
              <a:buNone/>
            </a:pPr>
            <a:r>
              <a:rPr lang="en" sz="3600"/>
              <a:t>Financial Planning and Control Systems</a:t>
            </a:r>
          </a:p>
        </p:txBody>
      </p:sp>
      <p:sp>
        <p:nvSpPr>
          <p:cNvPr id="200" name="Shape 20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Revenues from customers provide the funds to pay suppliers and employees and profits</a:t>
            </a:r>
          </a:p>
          <a:p>
            <a:pPr marL="457200" lvl="0" indent="-381000" rtl="0">
              <a:spcBef>
                <a:spcPts val="0"/>
              </a:spcBef>
              <a:buClr>
                <a:schemeClr val="dk1"/>
              </a:buClr>
              <a:buSzPct val="100000"/>
              <a:buFont typeface="Arial"/>
              <a:buChar char="●"/>
            </a:pPr>
            <a:r>
              <a:rPr lang="en" sz="2400"/>
              <a:t>Center of the financial planning is budgetary process </a:t>
            </a:r>
          </a:p>
          <a:p>
            <a:pPr marL="457200" lvl="0" indent="-381000" rtl="0">
              <a:spcBef>
                <a:spcPts val="0"/>
              </a:spcBef>
              <a:buClr>
                <a:schemeClr val="dk1"/>
              </a:buClr>
              <a:buSzPct val="100000"/>
              <a:buFont typeface="Arial"/>
              <a:buChar char="●"/>
            </a:pPr>
            <a:r>
              <a:rPr lang="en" sz="2400"/>
              <a:t>Budgetary process involves setting and monitoring financial estimates with regard to income and expenditure over a specified time period</a:t>
            </a:r>
          </a:p>
          <a:p>
            <a:pPr marL="914400" lvl="1" indent="-355600" rtl="0">
              <a:spcBef>
                <a:spcPts val="0"/>
              </a:spcBef>
              <a:buClr>
                <a:schemeClr val="dk1"/>
              </a:buClr>
              <a:buSzPct val="100000"/>
              <a:buFont typeface="Courier New"/>
              <a:buChar char="o"/>
            </a:pPr>
            <a:r>
              <a:rPr lang="en" sz="2000"/>
              <a:t>Capital Expenditure Budget</a:t>
            </a:r>
          </a:p>
          <a:p>
            <a:pPr marL="914400" lvl="1" indent="-355600">
              <a:spcBef>
                <a:spcPts val="0"/>
              </a:spcBef>
              <a:buClr>
                <a:schemeClr val="dk1"/>
              </a:buClr>
              <a:buSzPct val="100000"/>
              <a:buFont typeface="Courier New"/>
              <a:buChar char="o"/>
            </a:pPr>
            <a:r>
              <a:rPr lang="en" sz="2000"/>
              <a:t>The Operating budget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400"/>
              <a:t>Human Resource Management Systems</a:t>
            </a:r>
          </a:p>
        </p:txBody>
      </p:sp>
      <p:sp>
        <p:nvSpPr>
          <p:cNvPr id="206" name="Shape 20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Strategies may arise from principles, formulae or divine inspiration but their implementation depends on people</a:t>
            </a:r>
          </a:p>
          <a:p>
            <a:pPr marL="457200" lvl="0" indent="-368300" rtl="0">
              <a:spcBef>
                <a:spcPts val="0"/>
              </a:spcBef>
              <a:buClr>
                <a:schemeClr val="dk1"/>
              </a:buClr>
              <a:buSzPct val="100000"/>
              <a:buFont typeface="Arial"/>
              <a:buChar char="●"/>
            </a:pPr>
            <a:r>
              <a:rPr lang="en" sz="2200"/>
              <a:t>Strategic and financial plans come to nothing unless they influence the ways in which people behave </a:t>
            </a:r>
          </a:p>
          <a:p>
            <a:pPr marL="457200" lvl="0" indent="-368300" rtl="0">
              <a:spcBef>
                <a:spcPts val="0"/>
              </a:spcBef>
              <a:buClr>
                <a:schemeClr val="dk1"/>
              </a:buClr>
              <a:buSzPct val="100000"/>
              <a:buFont typeface="Arial"/>
              <a:buChar char="●"/>
            </a:pPr>
            <a:r>
              <a:rPr lang="en" sz="2200"/>
              <a:t>HR has the task to: </a:t>
            </a:r>
          </a:p>
          <a:p>
            <a:pPr marL="914400" lvl="1" indent="-342900" rtl="0">
              <a:spcBef>
                <a:spcPts val="0"/>
              </a:spcBef>
              <a:buClr>
                <a:schemeClr val="dk1"/>
              </a:buClr>
              <a:buSzPct val="100000"/>
              <a:buFont typeface="Courier New"/>
              <a:buChar char="o"/>
            </a:pPr>
            <a:r>
              <a:rPr lang="en" sz="1800"/>
              <a:t>establish incentives systems</a:t>
            </a:r>
          </a:p>
          <a:p>
            <a:pPr marL="914400" lvl="1" indent="-342900" rtl="0">
              <a:spcBef>
                <a:spcPts val="0"/>
              </a:spcBef>
              <a:buClr>
                <a:schemeClr val="dk1"/>
              </a:buClr>
              <a:buSzPct val="100000"/>
              <a:buFont typeface="Courier New"/>
              <a:buChar char="o"/>
            </a:pPr>
            <a:r>
              <a:rPr lang="en" sz="1800"/>
              <a:t>implement strategic plans </a:t>
            </a:r>
          </a:p>
          <a:p>
            <a:pPr marL="914400" lvl="1" indent="-342900" rtl="0">
              <a:spcBef>
                <a:spcPts val="0"/>
              </a:spcBef>
              <a:buClr>
                <a:schemeClr val="dk1"/>
              </a:buClr>
              <a:buSzPct val="100000"/>
              <a:buFont typeface="Courier New"/>
              <a:buChar char="o"/>
            </a:pPr>
            <a:r>
              <a:rPr lang="en" sz="1800"/>
              <a:t>ensure that the employees are doing their job</a:t>
            </a:r>
          </a:p>
          <a:p>
            <a:pPr marL="457200" lvl="0" indent="-368300" rtl="0">
              <a:spcBef>
                <a:spcPts val="0"/>
              </a:spcBef>
              <a:buClr>
                <a:schemeClr val="dk1"/>
              </a:buClr>
              <a:buSzPct val="100000"/>
              <a:buFont typeface="Arial"/>
              <a:buChar char="●"/>
            </a:pPr>
            <a:r>
              <a:rPr lang="en" sz="2200"/>
              <a:t>Challenge: </a:t>
            </a:r>
          </a:p>
          <a:p>
            <a:pPr marL="914400" lvl="1" indent="-342900" rtl="0">
              <a:spcBef>
                <a:spcPts val="0"/>
              </a:spcBef>
              <a:buClr>
                <a:schemeClr val="dk1"/>
              </a:buClr>
              <a:buSzPct val="100000"/>
              <a:buFont typeface="Courier New"/>
              <a:buChar char="o"/>
            </a:pPr>
            <a:r>
              <a:rPr lang="en" sz="1800"/>
              <a:t>how does a company encourage employees to act in line with goals?</a:t>
            </a:r>
          </a:p>
          <a:p>
            <a:pPr marL="914400" lvl="1" indent="-342900" rtl="0">
              <a:spcBef>
                <a:spcPts val="0"/>
              </a:spcBef>
              <a:buClr>
                <a:schemeClr val="dk1"/>
              </a:buClr>
              <a:buSzPct val="100000"/>
              <a:buFont typeface="Courier New"/>
              <a:buChar char="o"/>
            </a:pPr>
            <a:r>
              <a:rPr lang="en" sz="1800"/>
              <a:t>work performance and achieve efficiency</a:t>
            </a:r>
          </a:p>
          <a:p>
            <a:pPr marL="0" lvl="0" indent="0" rtl="0">
              <a:spcBef>
                <a:spcPts val="0"/>
              </a:spcBef>
              <a:buNone/>
            </a:pPr>
            <a:endParaRPr sz="1800"/>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Corporate Culture</a:t>
            </a:r>
          </a:p>
        </p:txBody>
      </p:sp>
      <p:sp>
        <p:nvSpPr>
          <p:cNvPr id="212" name="Shape 21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Arial"/>
              <a:buChar char="●"/>
            </a:pPr>
            <a:r>
              <a:rPr lang="en" sz="1600" b="1" i="1"/>
              <a:t>Corporate Culture:</a:t>
            </a:r>
            <a:r>
              <a:rPr lang="en" sz="1600"/>
              <a:t> The Values and ways of thinking that senior managers wish to encourage within their organization</a:t>
            </a:r>
          </a:p>
          <a:p>
            <a:pPr marL="914400" lvl="1" indent="-330200" rtl="0">
              <a:spcBef>
                <a:spcPts val="0"/>
              </a:spcBef>
              <a:buClr>
                <a:schemeClr val="dk1"/>
              </a:buClr>
              <a:buSzPct val="100000"/>
              <a:buFont typeface="Courier New"/>
              <a:buChar char="o"/>
            </a:pPr>
            <a:r>
              <a:rPr lang="en" sz="1600"/>
              <a:t>Strong corp culture had key values and attitudes that are widely shared and intensely held</a:t>
            </a:r>
          </a:p>
          <a:p>
            <a:pPr marL="914400" lvl="1" indent="-330200" rtl="0">
              <a:spcBef>
                <a:spcPts val="0"/>
              </a:spcBef>
              <a:buClr>
                <a:schemeClr val="dk1"/>
              </a:buClr>
              <a:buSzPct val="100000"/>
              <a:buFont typeface="Courier New"/>
              <a:buChar char="o"/>
            </a:pPr>
            <a:r>
              <a:rPr lang="en" sz="1600"/>
              <a:t>Weak corp culture is one where people tend to hold different views, have different values, and may interpret and respond to to signals in different ways</a:t>
            </a:r>
          </a:p>
          <a:p>
            <a:pPr marL="457200" lvl="0" indent="-330200" rtl="0">
              <a:spcBef>
                <a:spcPts val="0"/>
              </a:spcBef>
              <a:buClr>
                <a:schemeClr val="dk1"/>
              </a:buClr>
              <a:buSzPct val="100000"/>
              <a:buFont typeface="Arial"/>
              <a:buChar char="●"/>
            </a:pPr>
            <a:r>
              <a:rPr lang="en" sz="1600" b="1" i="1"/>
              <a:t>Describing and Classifying Cultures</a:t>
            </a:r>
          </a:p>
          <a:p>
            <a:pPr marL="914400" lvl="1" indent="-330200" rtl="0">
              <a:spcBef>
                <a:spcPts val="0"/>
              </a:spcBef>
              <a:buClr>
                <a:schemeClr val="dk1"/>
              </a:buClr>
              <a:buSzPct val="100000"/>
              <a:buFont typeface="Courier New"/>
              <a:buChar char="o"/>
            </a:pPr>
            <a:r>
              <a:rPr lang="en" sz="1600" i="1" u="sng"/>
              <a:t>1st Level: </a:t>
            </a:r>
            <a:r>
              <a:rPr lang="en" sz="1600"/>
              <a:t>Attributes a visiting outsider would be able to notice. Includes artifacts such as corporate logos, employee dress, geographic location. </a:t>
            </a:r>
            <a:r>
              <a:rPr lang="en" sz="1600" i="1"/>
              <a:t>Eg: Microsoft vs Google</a:t>
            </a:r>
          </a:p>
        </p:txBody>
      </p:sp>
      <p:pic>
        <p:nvPicPr>
          <p:cNvPr id="213" name="Shape 213"/>
          <p:cNvPicPr preferRelativeResize="0"/>
          <p:nvPr/>
        </p:nvPicPr>
        <p:blipFill>
          <a:blip r:embed="rId3">
            <a:alphaModFix/>
          </a:blip>
          <a:stretch>
            <a:fillRect/>
          </a:stretch>
        </p:blipFill>
        <p:spPr>
          <a:xfrm>
            <a:off x="4938802" y="4222781"/>
            <a:ext cx="2570053" cy="857399"/>
          </a:xfrm>
          <a:prstGeom prst="rect">
            <a:avLst/>
          </a:prstGeom>
          <a:noFill/>
          <a:ln>
            <a:noFill/>
          </a:ln>
        </p:spPr>
      </p:pic>
      <p:pic>
        <p:nvPicPr>
          <p:cNvPr id="214" name="Shape 214"/>
          <p:cNvPicPr preferRelativeResize="0"/>
          <p:nvPr/>
        </p:nvPicPr>
        <p:blipFill>
          <a:blip r:embed="rId4">
            <a:alphaModFix/>
          </a:blip>
          <a:stretch>
            <a:fillRect/>
          </a:stretch>
        </p:blipFill>
        <p:spPr>
          <a:xfrm>
            <a:off x="1563350" y="3893350"/>
            <a:ext cx="2793599" cy="1250149"/>
          </a:xfrm>
          <a:prstGeom prst="rect">
            <a:avLst/>
          </a:prstGeom>
          <a:noFill/>
          <a:ln>
            <a:noFill/>
          </a:ln>
        </p:spPr>
      </p:pic>
      <p:sp>
        <p:nvSpPr>
          <p:cNvPr id="215" name="Shape 215"/>
          <p:cNvSpPr txBox="1"/>
          <p:nvPr/>
        </p:nvSpPr>
        <p:spPr>
          <a:xfrm>
            <a:off x="4356950" y="4384775"/>
            <a:ext cx="5960999" cy="695400"/>
          </a:xfrm>
          <a:prstGeom prst="rect">
            <a:avLst/>
          </a:prstGeom>
          <a:noFill/>
          <a:ln>
            <a:noFill/>
          </a:ln>
        </p:spPr>
        <p:txBody>
          <a:bodyPr lIns="91425" tIns="91425" rIns="91425" bIns="91425" anchor="t" anchorCtr="0">
            <a:noAutofit/>
          </a:bodyPr>
          <a:lstStyle/>
          <a:p>
            <a:pPr>
              <a:spcBef>
                <a:spcPts val="0"/>
              </a:spcBef>
              <a:buNone/>
            </a:pPr>
            <a:r>
              <a:rPr lang="en">
                <a:latin typeface="Georgia"/>
                <a:ea typeface="Georgia"/>
                <a:cs typeface="Georgia"/>
                <a:sym typeface="Georgia"/>
              </a:rPr>
              <a:t>VS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Corporate Culture</a:t>
            </a:r>
          </a:p>
        </p:txBody>
      </p:sp>
      <p:sp>
        <p:nvSpPr>
          <p:cNvPr id="221" name="Shape 22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b="1" i="1"/>
              <a:t>Describing and Classifying Cultures </a:t>
            </a:r>
            <a:r>
              <a:rPr lang="en" sz="1800" b="1"/>
              <a:t>(cont)</a:t>
            </a:r>
          </a:p>
          <a:p>
            <a:pPr marL="914400" lvl="1" indent="-342900" rtl="0">
              <a:spcBef>
                <a:spcPts val="0"/>
              </a:spcBef>
              <a:buClr>
                <a:schemeClr val="dk1"/>
              </a:buClr>
              <a:buSzPct val="100000"/>
              <a:buFont typeface="Courier New"/>
              <a:buChar char="o"/>
            </a:pPr>
            <a:r>
              <a:rPr lang="en" sz="1800" i="1"/>
              <a:t>2nd Level: </a:t>
            </a:r>
            <a:r>
              <a:rPr lang="en" sz="1800"/>
              <a:t>Refers to the values and attitudes that organizational members express. Often represented by values that is represented in mission statements of codes of conduct.</a:t>
            </a:r>
          </a:p>
          <a:p>
            <a:pPr marL="914400" lvl="1" indent="-342900" rtl="0">
              <a:spcBef>
                <a:spcPts val="0"/>
              </a:spcBef>
              <a:buClr>
                <a:schemeClr val="dk1"/>
              </a:buClr>
              <a:buSzPct val="100000"/>
              <a:buFont typeface="Courier New"/>
              <a:buChar char="o"/>
            </a:pPr>
            <a:r>
              <a:rPr lang="en" sz="1800" i="1"/>
              <a:t>3rd Level: </a:t>
            </a:r>
            <a:r>
              <a:rPr lang="en" sz="1800"/>
              <a:t>Unspoken rules and tacit beliefs. Some attitudes are so deeply ingrained that they are taken for granted and have moved beyond expression and challenge. This level is the most influential but also the most difficult to change. </a:t>
            </a:r>
          </a:p>
          <a:p>
            <a:pPr marL="457200" lvl="0" indent="-342900" rtl="0">
              <a:spcBef>
                <a:spcPts val="0"/>
              </a:spcBef>
              <a:buClr>
                <a:schemeClr val="dk1"/>
              </a:buClr>
              <a:buSzPct val="100000"/>
              <a:buFont typeface="Arial"/>
              <a:buChar char="●"/>
            </a:pPr>
            <a:r>
              <a:rPr lang="en" sz="1800" b="1" i="1"/>
              <a:t>Questions for a Strategist Regarding Corporate Culture:</a:t>
            </a:r>
          </a:p>
          <a:p>
            <a:pPr marL="914400" lvl="1" indent="-342900" rtl="0">
              <a:spcBef>
                <a:spcPts val="0"/>
              </a:spcBef>
              <a:buClr>
                <a:schemeClr val="dk1"/>
              </a:buClr>
              <a:buSzPct val="100000"/>
              <a:buFont typeface="Courier New"/>
              <a:buChar char="o"/>
            </a:pPr>
            <a:r>
              <a:rPr lang="en" sz="1800"/>
              <a:t>Can organizational cultures be changed in ways that better align them with firm strategy and is ethical to try to do so?</a:t>
            </a:r>
          </a:p>
          <a:p>
            <a:pPr marL="914400" lvl="1" indent="-342900" rtl="0">
              <a:spcBef>
                <a:spcPts val="0"/>
              </a:spcBef>
              <a:buClr>
                <a:schemeClr val="dk1"/>
              </a:buClr>
              <a:buSzPct val="100000"/>
              <a:buFont typeface="Courier New"/>
              <a:buChar char="o"/>
            </a:pPr>
            <a:r>
              <a:rPr lang="en" sz="1800"/>
              <a:t>Is there any evidence that a strong corporate culture has a significant impact on firm performance?</a:t>
            </a:r>
          </a:p>
          <a:p>
            <a:pPr lvl="0">
              <a:spcBef>
                <a:spcPts val="0"/>
              </a:spcBef>
              <a:buNone/>
            </a:pPr>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Corporate Culture</a:t>
            </a:r>
          </a:p>
        </p:txBody>
      </p:sp>
      <p:sp>
        <p:nvSpPr>
          <p:cNvPr id="227" name="Shape 22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b="1" i="1"/>
              <a:t>Can Organizational Culture Be Changed?</a:t>
            </a:r>
          </a:p>
          <a:p>
            <a:pPr marL="914400" lvl="1" indent="-342900" rtl="0">
              <a:spcBef>
                <a:spcPts val="0"/>
              </a:spcBef>
              <a:buClr>
                <a:schemeClr val="dk1"/>
              </a:buClr>
              <a:buSzPct val="100000"/>
              <a:buFont typeface="Courier New"/>
              <a:buChar char="o"/>
            </a:pPr>
            <a:r>
              <a:rPr lang="en" sz="1800"/>
              <a:t>Strong corporate cultures can be valuable because they create less need for direct supervision and employees can act on their own initiative. </a:t>
            </a:r>
          </a:p>
          <a:p>
            <a:pPr marL="914400" lvl="1" indent="-342900" rtl="0">
              <a:spcBef>
                <a:spcPts val="0"/>
              </a:spcBef>
              <a:buClr>
                <a:schemeClr val="dk1"/>
              </a:buClr>
              <a:buSzPct val="100000"/>
              <a:buFont typeface="Courier New"/>
              <a:buChar char="o"/>
            </a:pPr>
            <a:r>
              <a:rPr lang="en" sz="1800"/>
              <a:t>Culture can play to employees hearts and rather than their heads</a:t>
            </a:r>
          </a:p>
          <a:p>
            <a:pPr marL="914400" lvl="1" indent="-342900" rtl="0">
              <a:spcBef>
                <a:spcPts val="0"/>
              </a:spcBef>
              <a:buClr>
                <a:schemeClr val="dk1"/>
              </a:buClr>
              <a:buSzPct val="100000"/>
              <a:buFont typeface="Courier New"/>
              <a:buChar char="o"/>
            </a:pPr>
            <a:r>
              <a:rPr lang="en" sz="1800"/>
              <a:t>Critics argue that engineering culture can be unethical, as well as can never forget the fact that outside culture can always influence employees</a:t>
            </a:r>
          </a:p>
          <a:p>
            <a:pPr marL="914400" lvl="1" indent="-342900" rtl="0">
              <a:spcBef>
                <a:spcPts val="0"/>
              </a:spcBef>
              <a:buClr>
                <a:schemeClr val="dk1"/>
              </a:buClr>
              <a:buSzPct val="100000"/>
              <a:buFont typeface="Courier New"/>
              <a:buChar char="o"/>
            </a:pPr>
            <a:r>
              <a:rPr lang="en" sz="1800"/>
              <a:t>From a manager's point of view it is impossible to know if an employee has truly internalized the desired norms and values or just plays lip service to them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Learning Objectives</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23850" rtl="0">
              <a:spcBef>
                <a:spcPts val="0"/>
              </a:spcBef>
              <a:buClr>
                <a:schemeClr val="dk1"/>
              </a:buClr>
              <a:buSzPct val="100000"/>
              <a:buFont typeface="Arial"/>
              <a:buChar char="●"/>
            </a:pPr>
            <a:r>
              <a:rPr lang="en" sz="1500"/>
              <a:t>Understand the ways in which strategy formulation and implementation are inextricably linked and be aware of the factors that mediate between planned and realised strategy,</a:t>
            </a:r>
          </a:p>
          <a:p>
            <a:pPr marL="457200" lvl="0" indent="-323850" rtl="0">
              <a:spcBef>
                <a:spcPts val="0"/>
              </a:spcBef>
              <a:buClr>
                <a:schemeClr val="dk1"/>
              </a:buClr>
              <a:buSzPct val="100000"/>
              <a:buFont typeface="Arial"/>
              <a:buChar char="●"/>
            </a:pPr>
            <a:r>
              <a:rPr lang="en" sz="1500"/>
              <a:t>Appreciate the key challenges of reconciling specialisation with coordination and cooperation and have an overview of the mechanisms managers employ to deal with these;</a:t>
            </a:r>
          </a:p>
          <a:p>
            <a:pPr marL="457200" lvl="0" indent="-323850" rtl="0">
              <a:spcBef>
                <a:spcPts val="0"/>
              </a:spcBef>
              <a:buClr>
                <a:schemeClr val="dk1"/>
              </a:buClr>
              <a:buSzPct val="100000"/>
              <a:buFont typeface="Arial"/>
              <a:buChar char="●"/>
            </a:pPr>
            <a:r>
              <a:rPr lang="en" sz="1500"/>
              <a:t>Understand the basic principles of organisational design;</a:t>
            </a:r>
          </a:p>
          <a:p>
            <a:pPr marL="457200" lvl="0" indent="-323850" rtl="0">
              <a:spcBef>
                <a:spcPts val="0"/>
              </a:spcBef>
              <a:buClr>
                <a:schemeClr val="dk1"/>
              </a:buClr>
              <a:buSzPct val="100000"/>
              <a:buFont typeface="Arial"/>
              <a:buChar char="●"/>
            </a:pPr>
            <a:r>
              <a:rPr lang="en" sz="1500"/>
              <a:t>Be aware of the different types of organisational structure and their fit with particular tasks and business environments;</a:t>
            </a:r>
          </a:p>
          <a:p>
            <a:pPr marL="457200" lvl="0" indent="-323850" rtl="0">
              <a:spcBef>
                <a:spcPts val="0"/>
              </a:spcBef>
              <a:buClr>
                <a:schemeClr val="dk1"/>
              </a:buClr>
              <a:buSzPct val="100000"/>
              <a:buFont typeface="Arial"/>
              <a:buChar char="●"/>
            </a:pPr>
            <a:r>
              <a:rPr lang="en" sz="1500"/>
              <a:t>Appreciate the forces that are causing companies to seek new organisational structures and management systems;</a:t>
            </a:r>
          </a:p>
          <a:p>
            <a:pPr marL="457200" lvl="0" indent="-323850" rtl="0">
              <a:spcBef>
                <a:spcPts val="0"/>
              </a:spcBef>
              <a:buClr>
                <a:schemeClr val="dk1"/>
              </a:buClr>
              <a:buSzPct val="100000"/>
              <a:buFont typeface="Arial"/>
              <a:buChar char="●"/>
            </a:pPr>
            <a:r>
              <a:rPr lang="en" sz="1500"/>
              <a:t>Comprehend the role of management systems in the coordination and control of corporations;</a:t>
            </a:r>
          </a:p>
          <a:p>
            <a:pPr marL="457200" lvl="0" indent="-323850">
              <a:spcBef>
                <a:spcPts val="0"/>
              </a:spcBef>
              <a:buClr>
                <a:schemeClr val="dk1"/>
              </a:buClr>
              <a:buSzPct val="100000"/>
              <a:buFont typeface="Arial"/>
              <a:buChar char="●"/>
            </a:pPr>
            <a:r>
              <a:rPr lang="en" sz="1500"/>
              <a:t>Understand the role that organisational culture plays in the way strategy is realised in practice.</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Corporate Culture</a:t>
            </a:r>
          </a:p>
        </p:txBody>
      </p:sp>
      <p:sp>
        <p:nvSpPr>
          <p:cNvPr id="233" name="Shape 23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b="1" i="1"/>
              <a:t>Corporate Culture and Organizational Performance</a:t>
            </a:r>
          </a:p>
          <a:p>
            <a:pPr marL="914400" lvl="1" indent="-342900" rtl="0">
              <a:spcBef>
                <a:spcPts val="0"/>
              </a:spcBef>
              <a:buClr>
                <a:schemeClr val="dk1"/>
              </a:buClr>
              <a:buSzPct val="100000"/>
              <a:buFont typeface="Courier New"/>
              <a:buChar char="o"/>
            </a:pPr>
            <a:r>
              <a:rPr lang="en" sz="1800"/>
              <a:t>Effectiveness of corporate culture is difficult to measure since it is such a broad subject </a:t>
            </a:r>
          </a:p>
          <a:p>
            <a:pPr marL="914400" lvl="1" indent="-342900" rtl="0">
              <a:spcBef>
                <a:spcPts val="0"/>
              </a:spcBef>
              <a:buClr>
                <a:schemeClr val="dk1"/>
              </a:buClr>
              <a:buSzPct val="100000"/>
              <a:buFont typeface="Courier New"/>
              <a:buChar char="o"/>
            </a:pPr>
            <a:r>
              <a:rPr lang="en" sz="1800"/>
              <a:t>Studies that have been taken note that companies with strong culture do better in long term financial performance than those who do not</a:t>
            </a:r>
          </a:p>
          <a:p>
            <a:pPr marL="914400" lvl="1" indent="-342900" rtl="0">
              <a:spcBef>
                <a:spcPts val="0"/>
              </a:spcBef>
              <a:buClr>
                <a:schemeClr val="dk1"/>
              </a:buClr>
              <a:buSzPct val="100000"/>
              <a:buFont typeface="Courier New"/>
              <a:buChar char="o"/>
            </a:pPr>
            <a:r>
              <a:rPr lang="en" sz="1800"/>
              <a:t>The general consensus is that strong corporate culture is rare, hard to gain, but has significant value.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Summary</a:t>
            </a:r>
          </a:p>
        </p:txBody>
      </p:sp>
      <p:sp>
        <p:nvSpPr>
          <p:cNvPr id="239" name="Shape 23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In this chapter we have explored two themes:</a:t>
            </a:r>
          </a:p>
          <a:p>
            <a:pPr marL="914400" lvl="1" indent="-317500" rtl="0">
              <a:spcBef>
                <a:spcPts val="0"/>
              </a:spcBef>
              <a:buClr>
                <a:schemeClr val="dk1"/>
              </a:buClr>
              <a:buSzPct val="100000"/>
              <a:buFont typeface="Courier New"/>
              <a:buChar char="o"/>
            </a:pPr>
            <a:r>
              <a:rPr lang="en" sz="1400"/>
              <a:t>First we have noted that there is often a discrepancy between planned strategy and realised strategy, in part because strategy is interpreted by organisational members in the light of the organisation’s structure, systems and culture.</a:t>
            </a:r>
          </a:p>
          <a:p>
            <a:pPr marL="914400" lvl="1" indent="-317500" rtl="0">
              <a:spcBef>
                <a:spcPts val="0"/>
              </a:spcBef>
              <a:buClr>
                <a:schemeClr val="dk1"/>
              </a:buClr>
              <a:buSzPct val="100000"/>
              <a:buFont typeface="Courier New"/>
              <a:buChar char="o"/>
            </a:pPr>
            <a:r>
              <a:rPr lang="en" sz="1400"/>
              <a:t>Second we have sought to explore key issues that underpin the design of an organisation’s structures and systems and influence the ways in which an organisation attempts to develop a strong corporate culture.</a:t>
            </a:r>
          </a:p>
          <a:p>
            <a:pPr marL="457200" lvl="0" indent="-342900" rtl="0">
              <a:spcBef>
                <a:spcPts val="0"/>
              </a:spcBef>
              <a:buClr>
                <a:schemeClr val="dk1"/>
              </a:buClr>
              <a:buSzPct val="100000"/>
              <a:buFont typeface="Arial"/>
              <a:buChar char="●"/>
            </a:pPr>
            <a:r>
              <a:rPr lang="en" sz="1800"/>
              <a:t>Organisational structures, cultures and systems are integral to strategy not only because they are shaped by it but also because they influence it.</a:t>
            </a:r>
          </a:p>
          <a:p>
            <a:pPr marL="457200" lvl="0" indent="-342900" rtl="0">
              <a:spcBef>
                <a:spcPts val="0"/>
              </a:spcBef>
              <a:buClr>
                <a:schemeClr val="dk1"/>
              </a:buClr>
              <a:buSzPct val="100000"/>
              <a:buFont typeface="Arial"/>
              <a:buChar char="●"/>
            </a:pPr>
            <a:r>
              <a:rPr lang="en" sz="1800"/>
              <a:t>We saw that BP’s structure, systems and culture influenced the way in which employees interpreted safety strategy and viewed risk.</a:t>
            </a:r>
          </a:p>
          <a:p>
            <a:pPr marL="457200" lvl="0" indent="-342900">
              <a:spcBef>
                <a:spcPts val="0"/>
              </a:spcBef>
              <a:buClr>
                <a:schemeClr val="dk1"/>
              </a:buClr>
              <a:buSzPct val="100000"/>
              <a:buFont typeface="Arial"/>
              <a:buChar char="●"/>
            </a:pPr>
            <a:r>
              <a:rPr lang="en" sz="1800"/>
              <a:t>Our focus within this chapter has, in the main, been on the way in which managers can approach designing appropriate organisational structures, aligning systems and processes and shaping corporate culture.</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Closing Case: Designing and Redesigning Cisco</a:t>
            </a:r>
          </a:p>
        </p:txBody>
      </p:sp>
      <p:sp>
        <p:nvSpPr>
          <p:cNvPr id="245" name="Shape 2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a:t>Cisco Systems Incorporated is a multinational company, headquartered in the US, that designs and sells consumer electronics, networking, video and voice communication technologies and services.</a:t>
            </a:r>
          </a:p>
          <a:p>
            <a:pPr marL="457200" lvl="0" indent="-342900" rtl="0">
              <a:spcBef>
                <a:spcPts val="0"/>
              </a:spcBef>
              <a:buClr>
                <a:schemeClr val="dk1"/>
              </a:buClr>
              <a:buSzPct val="100000"/>
              <a:buFont typeface="Arial"/>
              <a:buChar char="●"/>
            </a:pPr>
            <a:r>
              <a:rPr lang="en" sz="1800"/>
              <a:t>They built its reputation and sustained its early growth by designing and selling equipment - the routers and switchers that guide data through the internet.</a:t>
            </a:r>
          </a:p>
          <a:p>
            <a:pPr marL="457200" lvl="0" indent="-342900" rtl="0">
              <a:spcBef>
                <a:spcPts val="0"/>
              </a:spcBef>
              <a:buClr>
                <a:schemeClr val="dk1"/>
              </a:buClr>
              <a:buSzPct val="100000"/>
              <a:buFont typeface="Arial"/>
              <a:buChar char="●"/>
            </a:pPr>
            <a:r>
              <a:rPr lang="en" sz="1800"/>
              <a:t>For a short time in 2000 Cisco was the most valuable company in the world by market capitalisation, but its time in the top spot was short lived as the bursting dot.com bubble saw its share price drop dramatically.</a:t>
            </a:r>
          </a:p>
          <a:p>
            <a:pPr marL="457200" lvl="0" indent="-342900" rtl="0">
              <a:spcBef>
                <a:spcPts val="0"/>
              </a:spcBef>
              <a:buClr>
                <a:schemeClr val="dk1"/>
              </a:buClr>
              <a:buSzPct val="100000"/>
              <a:buFont typeface="Arial"/>
              <a:buChar char="●"/>
            </a:pPr>
            <a:r>
              <a:rPr lang="en" sz="1800"/>
              <a:t>As this market matured and margins were squeezed, Cisco branched out into new product areas.</a:t>
            </a:r>
          </a:p>
          <a:p>
            <a:pPr marL="457200" lvl="0" indent="-342900">
              <a:spcBef>
                <a:spcPts val="0"/>
              </a:spcBef>
              <a:buClr>
                <a:schemeClr val="dk1"/>
              </a:buClr>
              <a:buSzPct val="100000"/>
              <a:buFont typeface="Arial"/>
              <a:buChar char="●"/>
            </a:pPr>
            <a:r>
              <a:rPr lang="en" sz="1800"/>
              <a:t>Cisco is interesting because it explored many new markets, pursuing 30+ opportunities, in what was labelled ‘market adjacencies; simultaneously</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Closing Case: Designing and Redesigning Cisco - Continued</a:t>
            </a:r>
          </a:p>
        </p:txBody>
      </p:sp>
      <p:sp>
        <p:nvSpPr>
          <p:cNvPr id="251" name="Shape 2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u="sng"/>
              <a:t>Early Years:</a:t>
            </a:r>
          </a:p>
          <a:p>
            <a:pPr marL="914400" lvl="1" indent="-342900" rtl="0">
              <a:spcBef>
                <a:spcPts val="0"/>
              </a:spcBef>
              <a:buClr>
                <a:schemeClr val="dk1"/>
              </a:buClr>
              <a:buSzPct val="100000"/>
              <a:buFont typeface="Courier New"/>
              <a:buChar char="o"/>
            </a:pPr>
            <a:r>
              <a:rPr lang="en" sz="1800"/>
              <a:t>1984 Cisco organised its business on the basis of its product lines but as the business grew it moved towards a more customer-focused structure.</a:t>
            </a:r>
          </a:p>
          <a:p>
            <a:pPr marL="914400" lvl="1" indent="-342900" rtl="0">
              <a:spcBef>
                <a:spcPts val="0"/>
              </a:spcBef>
              <a:buClr>
                <a:schemeClr val="dk1"/>
              </a:buClr>
              <a:buSzPct val="100000"/>
              <a:buFont typeface="Courier New"/>
              <a:buChar char="o"/>
            </a:pPr>
            <a:r>
              <a:rPr lang="en" sz="1800"/>
              <a:t>1997 it reorganized its business into three main divisions based on its three main customer segments - telecom operators; large businesses; and small businesses.</a:t>
            </a:r>
          </a:p>
          <a:p>
            <a:pPr marL="1371600" lvl="2" indent="-317500" rtl="0">
              <a:spcBef>
                <a:spcPts val="0"/>
              </a:spcBef>
              <a:buClr>
                <a:schemeClr val="dk1"/>
              </a:buClr>
              <a:buSzPct val="100000"/>
              <a:buFont typeface="Wingdings"/>
              <a:buChar char="§"/>
            </a:pPr>
            <a:r>
              <a:rPr lang="en" sz="1400"/>
              <a:t>The aim was to provide customers with complete end-to-end solutions including integrated software, hardware and network management.</a:t>
            </a:r>
          </a:p>
          <a:p>
            <a:pPr marL="1371600" lvl="2" indent="-317500" rtl="0">
              <a:spcBef>
                <a:spcPts val="0"/>
              </a:spcBef>
              <a:buClr>
                <a:schemeClr val="dk1"/>
              </a:buClr>
              <a:buSzPct val="100000"/>
              <a:buFont typeface="Wingdings"/>
              <a:buChar char="§"/>
            </a:pPr>
            <a:r>
              <a:rPr lang="en" sz="1400"/>
              <a:t>Although, as markets matured and greater emphasis was placed on cost reduction this structure was increasingly seen as inefficient.</a:t>
            </a:r>
          </a:p>
          <a:p>
            <a:pPr marL="457200" marR="0" lvl="0" indent="0" algn="l" rtl="0">
              <a:lnSpc>
                <a:spcPct val="100000"/>
              </a:lnSpc>
              <a:spcBef>
                <a:spcPts val="480"/>
              </a:spcBef>
              <a:spcAft>
                <a:spcPts val="0"/>
              </a:spcAft>
              <a:buNone/>
            </a:pPr>
            <a:endParaRPr sz="1400"/>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Closing Case: Designing and Redesigning Cisco - Continued</a:t>
            </a:r>
          </a:p>
        </p:txBody>
      </p:sp>
      <p:sp>
        <p:nvSpPr>
          <p:cNvPr id="257" name="Shape 25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u="sng"/>
              <a:t>Middle Years:</a:t>
            </a:r>
          </a:p>
          <a:p>
            <a:pPr marL="914400" lvl="1" indent="-342900" rtl="0">
              <a:spcBef>
                <a:spcPts val="0"/>
              </a:spcBef>
              <a:buClr>
                <a:schemeClr val="dk1"/>
              </a:buClr>
              <a:buSzPct val="100000"/>
              <a:buFont typeface="Courier New"/>
              <a:buChar char="o"/>
            </a:pPr>
            <a:r>
              <a:rPr lang="en" sz="1800"/>
              <a:t>After the dip in the dot.com crash resulted in the company finding itself undertaking more restructuring - this time to a more traditional functional structure.</a:t>
            </a:r>
          </a:p>
          <a:p>
            <a:pPr marL="1371600" lvl="2" indent="-317500" rtl="0">
              <a:spcBef>
                <a:spcPts val="0"/>
              </a:spcBef>
              <a:buClr>
                <a:schemeClr val="dk1"/>
              </a:buClr>
              <a:buSzPct val="100000"/>
              <a:buFont typeface="Wingdings"/>
              <a:buChar char="§"/>
            </a:pPr>
            <a:r>
              <a:rPr lang="en" sz="1400"/>
              <a:t>The functional groupings included marketing, engineering, R&amp;D, operations and customer service.</a:t>
            </a:r>
          </a:p>
          <a:p>
            <a:pPr marL="1371600" lvl="2" indent="-317500" rtl="0">
              <a:spcBef>
                <a:spcPts val="0"/>
              </a:spcBef>
              <a:buClr>
                <a:schemeClr val="dk1"/>
              </a:buClr>
              <a:buSzPct val="100000"/>
              <a:buFont typeface="Wingdings"/>
              <a:buChar char="§"/>
            </a:pPr>
            <a:r>
              <a:rPr lang="en" sz="1400"/>
              <a:t>The rationale being that it would: facilitate the design of equipment that used a standard architecture; allow economies of scale to be realised; and enhance knowledge sharing across Cisco’s product groups.</a:t>
            </a:r>
          </a:p>
          <a:p>
            <a:pPr marL="914400" lvl="1" indent="-342900" rtl="0">
              <a:spcBef>
                <a:spcPts val="0"/>
              </a:spcBef>
              <a:buClr>
                <a:schemeClr val="dk1"/>
              </a:buClr>
              <a:buSzPct val="100000"/>
              <a:buFont typeface="Courier New"/>
              <a:buChar char="o"/>
            </a:pPr>
            <a:r>
              <a:rPr lang="en" sz="1800"/>
              <a:t>The drawbacks:</a:t>
            </a:r>
          </a:p>
          <a:p>
            <a:pPr marL="1371600" lvl="2" indent="-317500">
              <a:spcBef>
                <a:spcPts val="0"/>
              </a:spcBef>
              <a:buClr>
                <a:schemeClr val="dk1"/>
              </a:buClr>
              <a:buSzPct val="100000"/>
              <a:buFont typeface="Wingdings"/>
              <a:buChar char="§"/>
            </a:pPr>
            <a:r>
              <a:rPr lang="en" sz="1400"/>
              <a:t>The emphasis on cost cutting and standardisation meant that the company was less in touch with the needs of its consumers and as functions developed their own subcultures, cooperating between functions became more problematic.</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Closing Case: Designing and Redesigning Cisco - Continued</a:t>
            </a:r>
          </a:p>
        </p:txBody>
      </p:sp>
      <p:sp>
        <p:nvSpPr>
          <p:cNvPr id="263" name="Shape 2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u="sng"/>
              <a:t>Recent Years:</a:t>
            </a:r>
          </a:p>
          <a:p>
            <a:pPr marL="914400" lvl="1" indent="-342900" rtl="0">
              <a:spcBef>
                <a:spcPts val="0"/>
              </a:spcBef>
              <a:buClr>
                <a:schemeClr val="dk1"/>
              </a:buClr>
              <a:buSzPct val="100000"/>
              <a:buFont typeface="Courier New"/>
              <a:buChar char="o"/>
            </a:pPr>
            <a:r>
              <a:rPr lang="en" sz="1800"/>
              <a:t>In 2007 CEO, John Chambers, announced a new ‘technology organisation’ designed to make the most of the opportunities and to counter the challenges, created by the next phase of internet growth.</a:t>
            </a:r>
          </a:p>
          <a:p>
            <a:pPr marL="1371600" lvl="2" indent="-317500" rtl="0">
              <a:spcBef>
                <a:spcPts val="0"/>
              </a:spcBef>
              <a:buClr>
                <a:schemeClr val="dk1"/>
              </a:buClr>
              <a:buSzPct val="100000"/>
              <a:buFont typeface="Wingdings"/>
              <a:buChar char="§"/>
            </a:pPr>
            <a:r>
              <a:rPr lang="en" sz="1400"/>
              <a:t>The new structure comprised an elaborate system of committees made up of ‘councils’, ‘boards’ and ‘working groups’ with their membership drawn from managers operating in different business functions.</a:t>
            </a:r>
          </a:p>
          <a:p>
            <a:pPr marL="1371600" lvl="2" indent="-317500" rtl="0">
              <a:spcBef>
                <a:spcPts val="0"/>
              </a:spcBef>
              <a:buClr>
                <a:schemeClr val="dk1"/>
              </a:buClr>
              <a:buSzPct val="100000"/>
              <a:buFont typeface="Wingdings"/>
              <a:buChar char="§"/>
            </a:pPr>
            <a:r>
              <a:rPr lang="en" sz="1400"/>
              <a:t>Initially this structure consisted of:</a:t>
            </a:r>
          </a:p>
          <a:p>
            <a:pPr marL="1828800" lvl="3" indent="-304800" rtl="0">
              <a:spcBef>
                <a:spcPts val="0"/>
              </a:spcBef>
              <a:buClr>
                <a:schemeClr val="dk1"/>
              </a:buClr>
              <a:buSzPct val="100000"/>
              <a:buFont typeface="Arial"/>
              <a:buChar char="●"/>
            </a:pPr>
            <a:r>
              <a:rPr lang="en" sz="1200"/>
              <a:t>12 Councils that looked after new markets that might reach sales of US$10 billion in the future</a:t>
            </a:r>
          </a:p>
          <a:p>
            <a:pPr marL="1828800" lvl="3" indent="-304800" rtl="0">
              <a:spcBef>
                <a:spcPts val="0"/>
              </a:spcBef>
              <a:buClr>
                <a:schemeClr val="dk1"/>
              </a:buClr>
              <a:buSzPct val="100000"/>
              <a:buFont typeface="Arial"/>
              <a:buChar char="●"/>
            </a:pPr>
            <a:r>
              <a:rPr lang="en" sz="1200"/>
              <a:t>40 Boards focused on prospective markets of around US$1 billion and both boards and councils were supported by temporary project teams called ‘working groups’.</a:t>
            </a:r>
          </a:p>
          <a:p>
            <a:pPr marL="1371600" lvl="2" indent="-317500" rtl="0">
              <a:spcBef>
                <a:spcPts val="0"/>
              </a:spcBef>
              <a:buClr>
                <a:schemeClr val="dk1"/>
              </a:buClr>
              <a:buSzPct val="100000"/>
              <a:buFont typeface="Wingdings"/>
              <a:buChar char="§"/>
            </a:pPr>
            <a:r>
              <a:rPr lang="en" sz="1400"/>
              <a:t>Mixed opinions: </a:t>
            </a:r>
          </a:p>
          <a:p>
            <a:pPr marL="1828800" lvl="3" indent="-304800" rtl="0">
              <a:spcBef>
                <a:spcPts val="0"/>
              </a:spcBef>
              <a:buClr>
                <a:schemeClr val="dk1"/>
              </a:buClr>
              <a:buSzPct val="100000"/>
              <a:buFont typeface="Arial"/>
              <a:buChar char="●"/>
            </a:pPr>
            <a:r>
              <a:rPr lang="en" sz="1200"/>
              <a:t>On the one hand the hierarchy of cross-functional teams made it easier for the organisation to react quickly to new opportunities and to innovate</a:t>
            </a:r>
          </a:p>
          <a:p>
            <a:pPr marL="1828800" lvl="3" indent="-304800" rtl="0">
              <a:spcBef>
                <a:spcPts val="0"/>
              </a:spcBef>
              <a:buClr>
                <a:schemeClr val="dk1"/>
              </a:buClr>
              <a:buSzPct val="100000"/>
              <a:buFont typeface="Arial"/>
              <a:buChar char="●"/>
            </a:pPr>
            <a:r>
              <a:rPr lang="en" sz="1200"/>
              <a:t>The other hand there was a real danger that the structure was too complex.</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Closing Case: Designing and Redesigning Cisco - Continued</a:t>
            </a:r>
          </a:p>
        </p:txBody>
      </p:sp>
      <p:sp>
        <p:nvSpPr>
          <p:cNvPr id="269" name="Shape 26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914400" lvl="1" indent="-342900" rtl="0">
              <a:spcBef>
                <a:spcPts val="0"/>
              </a:spcBef>
              <a:buClr>
                <a:schemeClr val="dk1"/>
              </a:buClr>
              <a:buSzPct val="100000"/>
              <a:buFont typeface="Georgia"/>
              <a:buChar char="○"/>
            </a:pPr>
            <a:r>
              <a:rPr lang="en" sz="1800"/>
              <a:t>In May 2011 following uninspiring financial results, Cisco announced it would restructure yet again.</a:t>
            </a:r>
          </a:p>
          <a:p>
            <a:pPr marL="1371600" lvl="2" indent="-317500" rtl="0">
              <a:spcBef>
                <a:spcPts val="0"/>
              </a:spcBef>
              <a:buClr>
                <a:schemeClr val="dk1"/>
              </a:buClr>
              <a:buSzPct val="100000"/>
              <a:buFont typeface="Georgia"/>
              <a:buChar char="■"/>
            </a:pPr>
            <a:r>
              <a:rPr lang="en" sz="1400"/>
              <a:t>Chambers announced that the councils and boards were to be reduced in number and the company would instead focus on five key areas it was targeting for growth.</a:t>
            </a:r>
          </a:p>
          <a:p>
            <a:pPr marL="1371600" lvl="2" indent="-317500">
              <a:spcBef>
                <a:spcPts val="0"/>
              </a:spcBef>
              <a:buClr>
                <a:schemeClr val="dk1"/>
              </a:buClr>
              <a:buSzPct val="100000"/>
              <a:buFont typeface="Georgia"/>
              <a:buChar char="■"/>
            </a:pPr>
            <a:r>
              <a:rPr lang="en" sz="1400"/>
              <a:t>This new announcement left commentators wondering whether Cisco represents the firm of the future - flexible and not afraid to quickly reorganize in the face of new challenges - or whether John Chambers had just got it wrong and should step down.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sz="3600"/>
              <a:t>Opening Case: BP and the Deepwater Horizon Oil Spill</a:t>
            </a:r>
          </a:p>
        </p:txBody>
      </p:sp>
      <p:sp>
        <p:nvSpPr>
          <p:cNvPr id="74" name="Shape 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u="sng"/>
              <a:t>The disaster:</a:t>
            </a:r>
          </a:p>
          <a:p>
            <a:pPr marL="914400" lvl="1" indent="-317500" rtl="0">
              <a:spcBef>
                <a:spcPts val="0"/>
              </a:spcBef>
              <a:buClr>
                <a:schemeClr val="dk1"/>
              </a:buClr>
              <a:buSzPct val="100000"/>
              <a:buFont typeface="Courier New"/>
              <a:buChar char="o"/>
            </a:pPr>
            <a:r>
              <a:rPr lang="en" sz="1400"/>
              <a:t>April 2010 BP oil rig exploded and caught fire, causing 11 workers to lose their lives and triggering one of the worst environmental disasters in US history.</a:t>
            </a:r>
          </a:p>
          <a:p>
            <a:pPr marL="914400" lvl="1" indent="-317500" rtl="0">
              <a:spcBef>
                <a:spcPts val="0"/>
              </a:spcBef>
              <a:buClr>
                <a:schemeClr val="dk1"/>
              </a:buClr>
              <a:buSzPct val="100000"/>
              <a:buFont typeface="Courier New"/>
              <a:buChar char="o"/>
            </a:pPr>
            <a:r>
              <a:rPr lang="en" sz="1400"/>
              <a:t>By June 2010 BP’s share price had almost halved in value and the company, confronted with an enormous bill for clean up and damages, faced the prospect of having to break up its business.</a:t>
            </a:r>
          </a:p>
          <a:p>
            <a:pPr marL="457200" lvl="0" indent="-342900" rtl="0">
              <a:spcBef>
                <a:spcPts val="0"/>
              </a:spcBef>
              <a:buClr>
                <a:schemeClr val="dk1"/>
              </a:buClr>
              <a:buSzPct val="100000"/>
              <a:buFont typeface="Arial"/>
              <a:buChar char="●"/>
            </a:pPr>
            <a:r>
              <a:rPr lang="en" sz="1800" u="sng"/>
              <a:t>The background:</a:t>
            </a:r>
          </a:p>
          <a:p>
            <a:pPr marL="914400" lvl="1" indent="-317500" rtl="0">
              <a:spcBef>
                <a:spcPts val="0"/>
              </a:spcBef>
              <a:buClr>
                <a:schemeClr val="dk1"/>
              </a:buClr>
              <a:buSzPct val="100000"/>
              <a:buFont typeface="Courier New"/>
              <a:buChar char="o"/>
            </a:pPr>
            <a:r>
              <a:rPr lang="en" sz="1400"/>
              <a:t>Deepwater Horizon- a floating drilling rig built by the South Korean firm, Hyundai Heavy Industries and owned by Transocean.</a:t>
            </a:r>
          </a:p>
          <a:p>
            <a:pPr marL="914400" lvl="1" indent="-317500" rtl="0">
              <a:spcBef>
                <a:spcPts val="0"/>
              </a:spcBef>
              <a:buClr>
                <a:schemeClr val="dk1"/>
              </a:buClr>
              <a:buSzPct val="100000"/>
              <a:buFont typeface="Courier New"/>
              <a:buChar char="o"/>
            </a:pPr>
            <a:r>
              <a:rPr lang="en" sz="1400"/>
              <a:t>Rig was leased by BP for drilling an exploratory well off the Louisiana coastline.</a:t>
            </a:r>
          </a:p>
          <a:p>
            <a:pPr marL="914400" lvl="1" indent="-317500" rtl="0">
              <a:spcBef>
                <a:spcPts val="0"/>
              </a:spcBef>
              <a:buClr>
                <a:schemeClr val="dk1"/>
              </a:buClr>
              <a:buSzPct val="100000"/>
              <a:buFont typeface="Courier New"/>
              <a:buChar char="o"/>
            </a:pPr>
            <a:r>
              <a:rPr lang="en" sz="1400"/>
              <a:t>BP and Transocean were in the process of closing the well in order to bring it into production at a later date.</a:t>
            </a:r>
          </a:p>
          <a:p>
            <a:pPr marL="914400" lvl="1" indent="-317500" rtl="0">
              <a:spcBef>
                <a:spcPts val="0"/>
              </a:spcBef>
              <a:buClr>
                <a:schemeClr val="dk1"/>
              </a:buClr>
              <a:buSzPct val="100000"/>
              <a:buFont typeface="Courier New"/>
              <a:buChar char="o"/>
            </a:pPr>
            <a:r>
              <a:rPr lang="en" sz="1400"/>
              <a:t>The fire caused the rig to sink and millions of barrels of crude oil were released into the oceans.</a:t>
            </a:r>
          </a:p>
          <a:p>
            <a:pPr marL="914400" lvl="1" indent="-317500">
              <a:spcBef>
                <a:spcPts val="0"/>
              </a:spcBef>
              <a:buClr>
                <a:schemeClr val="dk1"/>
              </a:buClr>
              <a:buSzPct val="100000"/>
              <a:buFont typeface="Courier New"/>
              <a:buChar char="o"/>
            </a:pPr>
            <a:r>
              <a:rPr lang="en" sz="1400"/>
              <a:t>The US government held BP responsible for the incident and accountable for the clean-up costs.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Opening Case: BP and the Deepwater Horizon Oil Spill - Continued</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u="sng"/>
              <a:t>John Browne and the strategic and organisational background to the Deepwater Horizon disaster:</a:t>
            </a:r>
          </a:p>
          <a:p>
            <a:pPr marL="914400" lvl="1" indent="-342900" rtl="0">
              <a:spcBef>
                <a:spcPts val="0"/>
              </a:spcBef>
              <a:buClr>
                <a:schemeClr val="dk1"/>
              </a:buClr>
              <a:buSzPct val="128571"/>
              <a:buFont typeface="Courier New"/>
              <a:buChar char="o"/>
            </a:pPr>
            <a:r>
              <a:rPr lang="en" sz="1400"/>
              <a:t>This disaster represented a management rather than a technical failure and particular attention was focused on BP’s structure, culture and style of leadership.</a:t>
            </a:r>
          </a:p>
          <a:p>
            <a:pPr marL="914400" lvl="1" indent="-342900" rtl="0">
              <a:spcBef>
                <a:spcPts val="0"/>
              </a:spcBef>
              <a:buClr>
                <a:schemeClr val="dk1"/>
              </a:buClr>
              <a:buSzPct val="128571"/>
              <a:buFont typeface="Courier New"/>
              <a:buChar char="o"/>
            </a:pPr>
            <a:r>
              <a:rPr lang="en" sz="1400"/>
              <a:t>The President’s National Commission found that the accident was avoidable and that the immediate cause of the explosion could be traced to a series of identifiable mistakes by BP, Halliburton and Transocean, that reveal systematic failures in risk management.</a:t>
            </a:r>
          </a:p>
          <a:p>
            <a:pPr marL="914400" lvl="1" indent="-317500" rtl="0">
              <a:spcBef>
                <a:spcPts val="0"/>
              </a:spcBef>
              <a:buClr>
                <a:schemeClr val="dk1"/>
              </a:buClr>
              <a:buSzPct val="100000"/>
              <a:buFont typeface="Courier New"/>
              <a:buChar char="o"/>
            </a:pPr>
            <a:r>
              <a:rPr lang="en" sz="1400"/>
              <a:t>In the 1990’s BP’s CEO, John Browne, started to focus its exploration activities on ‘new frontiers’ by creating a more decentralised organisational structure.</a:t>
            </a:r>
          </a:p>
          <a:p>
            <a:pPr marL="914400" lvl="1" indent="-317500" rtl="0">
              <a:spcBef>
                <a:spcPts val="0"/>
              </a:spcBef>
              <a:buClr>
                <a:schemeClr val="dk1"/>
              </a:buClr>
              <a:buSzPct val="100000"/>
              <a:buFont typeface="Courier New"/>
              <a:buChar char="o"/>
            </a:pPr>
            <a:r>
              <a:rPr lang="en" sz="1400"/>
              <a:t>Under Browne’s leadership, the driving force within BP was a new system of performance management with employees pay linked to achievement of financial targets.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Opening Case: BP and the Deepwater Horizon Oil Spill - Continued</a:t>
            </a:r>
          </a:p>
        </p:txBody>
      </p:sp>
      <p:sp>
        <p:nvSpPr>
          <p:cNvPr id="86" name="Shape 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u="sng"/>
              <a:t>Tony Hayward and the strategic and organisational background to the Deepwater Horizon disaster:</a:t>
            </a:r>
          </a:p>
          <a:p>
            <a:pPr marL="914400" lvl="1" indent="-342900" rtl="0">
              <a:spcBef>
                <a:spcPts val="0"/>
              </a:spcBef>
              <a:buClr>
                <a:schemeClr val="dk1"/>
              </a:buClr>
              <a:buSzPct val="128571"/>
              <a:buFont typeface="Courier New"/>
              <a:buChar char="o"/>
            </a:pPr>
            <a:r>
              <a:rPr lang="en" sz="1400"/>
              <a:t>In 2007 Tony Hayward took over BP as their new CEO.</a:t>
            </a:r>
          </a:p>
          <a:p>
            <a:pPr marL="914400" lvl="1" indent="-317500" rtl="0">
              <a:spcBef>
                <a:spcPts val="0"/>
              </a:spcBef>
              <a:buClr>
                <a:schemeClr val="dk1"/>
              </a:buClr>
              <a:buSzPct val="100000"/>
              <a:buFont typeface="Courier New"/>
              <a:buChar char="o"/>
            </a:pPr>
            <a:r>
              <a:rPr lang="en" sz="1400"/>
              <a:t>He was reported as saying, “we have a leadership style that is too directive and doesn’t listen sufficiently well. The top of the organisation doesn’t listen to what the bottom is saying”</a:t>
            </a:r>
          </a:p>
          <a:p>
            <a:pPr marL="914400" lvl="1" indent="-317500" rtl="0">
              <a:spcBef>
                <a:spcPts val="0"/>
              </a:spcBef>
              <a:buClr>
                <a:schemeClr val="dk1"/>
              </a:buClr>
              <a:buSzPct val="100000"/>
              <a:buFont typeface="Courier New"/>
              <a:buChar char="o"/>
            </a:pPr>
            <a:r>
              <a:rPr lang="en" sz="1400"/>
              <a:t>One of his first acts as CEO was to commission a study from consultancy group, Bain and Co. stating that BP was the most complicated organisation they had ever come across.</a:t>
            </a:r>
          </a:p>
          <a:p>
            <a:pPr marL="914400" lvl="1" indent="-317500" rtl="0">
              <a:spcBef>
                <a:spcPts val="0"/>
              </a:spcBef>
              <a:buClr>
                <a:schemeClr val="dk1"/>
              </a:buClr>
              <a:buSzPct val="100000"/>
              <a:buFont typeface="Courier New"/>
              <a:buChar char="o"/>
            </a:pPr>
            <a:r>
              <a:rPr lang="en" sz="1400"/>
              <a:t>He changed the company’s focus towards operational efficiency.</a:t>
            </a:r>
          </a:p>
          <a:p>
            <a:pPr marL="914400" lvl="1" indent="-317500">
              <a:spcBef>
                <a:spcPts val="0"/>
              </a:spcBef>
              <a:buClr>
                <a:schemeClr val="dk1"/>
              </a:buClr>
              <a:buSzPct val="100000"/>
              <a:buFont typeface="Courier New"/>
              <a:buChar char="o"/>
            </a:pPr>
            <a:r>
              <a:rPr lang="en" sz="1400"/>
              <a:t>In effect Hayward eliminated regional structures and greatly simplified the company’s functional structures.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sz="3600"/>
              <a:t>Opening Case: BP and the Deepwater Horizon Oil Spill - Continued</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Clr>
                <a:schemeClr val="dk1"/>
              </a:buClr>
              <a:buSzPct val="100000"/>
              <a:buFont typeface="Arial"/>
              <a:buChar char="●"/>
            </a:pPr>
            <a:r>
              <a:rPr lang="en" sz="1800" u="sng"/>
              <a:t>Safety Breakdown:</a:t>
            </a:r>
          </a:p>
          <a:p>
            <a:pPr marL="914400" lvl="1" indent="-342900" rtl="0">
              <a:spcBef>
                <a:spcPts val="0"/>
              </a:spcBef>
              <a:buClr>
                <a:schemeClr val="dk1"/>
              </a:buClr>
              <a:buSzPct val="128571"/>
              <a:buFont typeface="Courier New"/>
              <a:buChar char="o"/>
            </a:pPr>
            <a:r>
              <a:rPr lang="en" sz="1400"/>
              <a:t>Despite the changes in organisation structure and personnel, safety was still cited as a priority at BP and Hayward and his team felt they had made progress in improving both the company’s financial performance and its safety record.</a:t>
            </a:r>
          </a:p>
          <a:p>
            <a:pPr marL="914400" lvl="1" indent="-317500" rtl="0">
              <a:spcBef>
                <a:spcPts val="0"/>
              </a:spcBef>
              <a:buClr>
                <a:schemeClr val="dk1"/>
              </a:buClr>
              <a:buSzPct val="100000"/>
              <a:buFont typeface="Courier New"/>
              <a:buChar char="o"/>
            </a:pPr>
            <a:r>
              <a:rPr lang="en" sz="1400"/>
              <a:t>Unfortunately while the company paid attention to improvements in the avoidance of everyday injuries, the management of the risks associated with major catastrophic events was weak.</a:t>
            </a:r>
          </a:p>
          <a:p>
            <a:pPr marL="914400" lvl="1" indent="-317500" rtl="0">
              <a:spcBef>
                <a:spcPts val="0"/>
              </a:spcBef>
              <a:buClr>
                <a:schemeClr val="dk1"/>
              </a:buClr>
              <a:buSzPct val="100000"/>
              <a:buFont typeface="Courier New"/>
              <a:buChar char="o"/>
            </a:pPr>
            <a:r>
              <a:rPr lang="en" sz="1400"/>
              <a:t>Commentators pointed to a whole series of avoidable lapses in the lead up to the major disaster that might have been avoided if better risk management procedures had been in place.</a:t>
            </a:r>
          </a:p>
          <a:p>
            <a:pPr marL="914400" lvl="1" indent="-317500" rtl="0">
              <a:spcBef>
                <a:spcPts val="0"/>
              </a:spcBef>
              <a:buClr>
                <a:schemeClr val="dk1"/>
              </a:buClr>
              <a:buSzPct val="100000"/>
              <a:buFont typeface="Courier New"/>
              <a:buChar char="o"/>
            </a:pPr>
            <a:r>
              <a:rPr lang="en" sz="1400"/>
              <a:t>These lapses included the decision to ignore a failed pressure test and the failure to respond to adverse indicators on monitors.</a:t>
            </a:r>
          </a:p>
          <a:p>
            <a:pPr marL="914400" lvl="1" indent="-317500" rtl="0">
              <a:spcBef>
                <a:spcPts val="0"/>
              </a:spcBef>
              <a:buClr>
                <a:schemeClr val="dk1"/>
              </a:buClr>
              <a:buSzPct val="100000"/>
              <a:buFont typeface="Courier New"/>
              <a:buChar char="o"/>
            </a:pPr>
            <a:r>
              <a:rPr lang="en" sz="1400"/>
              <a:t>BP team leaders were responsible for costs and schedules as well as saaafety issues and were regularly confronted with tough trade-offs.</a:t>
            </a:r>
          </a:p>
          <a:p>
            <a:pPr marL="914400" lvl="1" indent="-317500">
              <a:spcBef>
                <a:spcPts val="0"/>
              </a:spcBef>
              <a:buClr>
                <a:schemeClr val="dk1"/>
              </a:buClr>
              <a:buSzPct val="100000"/>
              <a:buFont typeface="Courier New"/>
              <a:buChar char="o"/>
            </a:pPr>
            <a:r>
              <a:rPr lang="en" sz="1400"/>
              <a:t>This led to the charge being levelled against the company that it had allowed short-term financial considerations to take precedence over health and safety issues.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 sz="4000" b="0" i="0" u="none" strike="noStrike" cap="none" baseline="0">
                <a:solidFill>
                  <a:srgbClr val="FFFFFF"/>
                </a:solidFill>
                <a:latin typeface="Calibri"/>
                <a:ea typeface="Calibri"/>
                <a:cs typeface="Calibri"/>
                <a:sym typeface="Calibri"/>
              </a:rPr>
              <a:t>The Organizational Challenge</a:t>
            </a:r>
          </a:p>
        </p:txBody>
      </p:sp>
      <p:sp>
        <p:nvSpPr>
          <p:cNvPr id="98" name="Shape 98"/>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 sz="3200" b="0" i="0" u="none" strike="noStrike" cap="none" baseline="0">
                <a:solidFill>
                  <a:schemeClr val="dk1"/>
                </a:solidFill>
                <a:latin typeface="Calibri"/>
                <a:ea typeface="Calibri"/>
                <a:cs typeface="Calibri"/>
                <a:sym typeface="Calibri"/>
              </a:rPr>
              <a:t>Two Key Elements</a:t>
            </a:r>
          </a:p>
          <a:p>
            <a:pPr marL="742950" marR="0" lvl="1" indent="-285750" algn="l" rtl="0">
              <a:spcBef>
                <a:spcPts val="560"/>
              </a:spcBef>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Pr>
              <a:t>Division of Labor</a:t>
            </a:r>
          </a:p>
          <a:p>
            <a:pPr marL="742950" marR="0" lvl="1" indent="-285750" algn="l" rtl="0">
              <a:spcBef>
                <a:spcPts val="560"/>
              </a:spcBef>
              <a:buClr>
                <a:schemeClr val="dk1"/>
              </a:buClr>
              <a:buSzPct val="100000"/>
              <a:buFont typeface="Arial"/>
              <a:buChar char="–"/>
            </a:pPr>
            <a:r>
              <a:rPr lang="en" sz="2800" b="0" i="0" u="none" strike="noStrike" cap="none" baseline="0">
                <a:solidFill>
                  <a:schemeClr val="dk1"/>
                </a:solidFill>
                <a:latin typeface="Calibri"/>
                <a:ea typeface="Calibri"/>
                <a:cs typeface="Calibri"/>
                <a:sym typeface="Calibri"/>
              </a:rPr>
              <a:t>Coordination of task to accomplish an activity</a:t>
            </a:r>
          </a:p>
          <a:p>
            <a:pPr marL="342900" marR="0" lvl="0" indent="-342900" algn="l" rtl="0">
              <a:spcBef>
                <a:spcPts val="640"/>
              </a:spcBef>
              <a:buClr>
                <a:schemeClr val="dk1"/>
              </a:buClr>
              <a:buSzPct val="100000"/>
              <a:buFont typeface="Arial"/>
              <a:buChar char="•"/>
            </a:pPr>
            <a:r>
              <a:rPr lang="en" sz="3200" b="0" i="0" u="none" strike="noStrike" cap="none" baseline="0">
                <a:solidFill>
                  <a:schemeClr val="dk1"/>
                </a:solidFill>
                <a:latin typeface="Calibri"/>
                <a:ea typeface="Calibri"/>
                <a:cs typeface="Calibri"/>
                <a:sym typeface="Calibri"/>
              </a:rPr>
              <a:t>The difficulty of reconciling these two is the central challenge or organizations.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 sz="4400" b="0" i="0" u="none" strike="noStrike" cap="none" baseline="0">
                <a:solidFill>
                  <a:srgbClr val="FFFFFF"/>
                </a:solidFill>
                <a:latin typeface="Calibri"/>
                <a:ea typeface="Calibri"/>
                <a:cs typeface="Calibri"/>
                <a:sym typeface="Calibri"/>
              </a:rPr>
              <a:t>Specialization &amp; Division of Labor</a:t>
            </a:r>
          </a:p>
        </p:txBody>
      </p:sp>
      <p:sp>
        <p:nvSpPr>
          <p:cNvPr id="104" name="Shape 104"/>
          <p:cNvSpPr txBox="1">
            <a:spLocks noGrp="1"/>
          </p:cNvSpPr>
          <p:nvPr>
            <p:ph type="body" idx="1"/>
          </p:nvPr>
        </p:nvSpPr>
        <p:spPr>
          <a:xfrm>
            <a:off x="457200" y="1200150"/>
            <a:ext cx="8229600" cy="3725699"/>
          </a:xfrm>
          <a:prstGeom prst="rect">
            <a:avLst/>
          </a:prstGeom>
          <a:noFill/>
          <a:ln>
            <a:noFill/>
          </a:ln>
        </p:spPr>
        <p:txBody>
          <a:bodyPr lIns="91425" tIns="45700" rIns="91425" bIns="45700" anchor="t" anchorCtr="0">
            <a:noAutofit/>
          </a:bodyPr>
          <a:lstStyle/>
          <a:p>
            <a:pPr marL="342900" marR="0" lvl="0" indent="-304800" algn="l" rtl="0">
              <a:spcBef>
                <a:spcPts val="0"/>
              </a:spcBef>
              <a:buClr>
                <a:schemeClr val="dk1"/>
              </a:buClr>
              <a:buSzPct val="100000"/>
              <a:buFont typeface="Arial"/>
              <a:buChar char="•"/>
            </a:pPr>
            <a:r>
              <a:rPr lang="en" sz="2600" b="0" i="0" u="none" strike="noStrike" cap="none" baseline="0">
                <a:solidFill>
                  <a:schemeClr val="dk1"/>
                </a:solidFill>
                <a:latin typeface="Calibri"/>
                <a:ea typeface="Calibri"/>
                <a:cs typeface="Calibri"/>
                <a:sym typeface="Calibri"/>
              </a:rPr>
              <a:t>The fundamental source of efficiency in production is specialization through the division of labor into separate task.</a:t>
            </a:r>
          </a:p>
          <a:p>
            <a:pPr marL="342900" marR="0" lvl="0" indent="-304800" algn="l" rtl="0">
              <a:spcBef>
                <a:spcPts val="640"/>
              </a:spcBef>
              <a:buClr>
                <a:schemeClr val="dk1"/>
              </a:buClr>
              <a:buSzPct val="100000"/>
              <a:buFont typeface="Arial"/>
              <a:buChar char="•"/>
            </a:pPr>
            <a:r>
              <a:rPr lang="en" sz="2600" b="0" i="0" u="none" strike="noStrike" cap="none" baseline="0">
                <a:solidFill>
                  <a:schemeClr val="dk1"/>
                </a:solidFill>
                <a:latin typeface="Calibri"/>
                <a:ea typeface="Calibri"/>
                <a:cs typeface="Calibri"/>
                <a:sym typeface="Calibri"/>
              </a:rPr>
              <a:t>Adam Smith’s pin manufacturer </a:t>
            </a:r>
          </a:p>
          <a:p>
            <a:pPr marL="742950" marR="0" lvl="1" indent="-273050" algn="l" rtl="0">
              <a:spcBef>
                <a:spcPts val="560"/>
              </a:spcBef>
              <a:buClr>
                <a:schemeClr val="dk1"/>
              </a:buClr>
              <a:buSzPct val="100000"/>
              <a:buFont typeface="Arial"/>
              <a:buChar char="–"/>
            </a:pPr>
            <a:r>
              <a:rPr lang="en" sz="2600" b="0" i="0" u="none" strike="noStrike" cap="none" baseline="0">
                <a:solidFill>
                  <a:schemeClr val="dk1"/>
                </a:solidFill>
                <a:latin typeface="Calibri"/>
                <a:ea typeface="Calibri"/>
                <a:cs typeface="Calibri"/>
                <a:sym typeface="Calibri"/>
              </a:rPr>
              <a:t>Was able to produce 4800 pins per person per day</a:t>
            </a:r>
          </a:p>
          <a:p>
            <a:pPr marL="342900" marR="0" lvl="0" indent="-304800" algn="l" rtl="0">
              <a:spcBef>
                <a:spcPts val="640"/>
              </a:spcBef>
              <a:buClr>
                <a:schemeClr val="dk1"/>
              </a:buClr>
              <a:buSzPct val="100000"/>
              <a:buFont typeface="Arial"/>
              <a:buChar char="•"/>
            </a:pPr>
            <a:r>
              <a:rPr lang="en" sz="2600" b="0" i="0" u="none" strike="noStrike" cap="none" baseline="0">
                <a:solidFill>
                  <a:schemeClr val="dk1"/>
                </a:solidFill>
                <a:latin typeface="Calibri"/>
                <a:ea typeface="Calibri"/>
                <a:cs typeface="Calibri"/>
                <a:sym typeface="Calibri"/>
              </a:rPr>
              <a:t>Henry Ford </a:t>
            </a:r>
          </a:p>
          <a:p>
            <a:pPr marL="742950" marR="0" lvl="1" indent="-273050" algn="l" rtl="0">
              <a:spcBef>
                <a:spcPts val="560"/>
              </a:spcBef>
              <a:buClr>
                <a:schemeClr val="dk1"/>
              </a:buClr>
              <a:buSzPct val="100000"/>
              <a:buFont typeface="Arial"/>
              <a:buChar char="–"/>
            </a:pPr>
            <a:r>
              <a:rPr lang="en" sz="2600" b="0" i="0" u="none" strike="noStrike" cap="none" baseline="0">
                <a:solidFill>
                  <a:schemeClr val="dk1"/>
                </a:solidFill>
                <a:latin typeface="Calibri"/>
                <a:ea typeface="Calibri"/>
                <a:cs typeface="Calibri"/>
                <a:sym typeface="Calibri"/>
              </a:rPr>
              <a:t>Dropped production time of one Model T from 106 hours to 6 hours.</a:t>
            </a: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3324</Words>
  <Application>Microsoft Office PowerPoint</Application>
  <PresentationFormat>On-screen Show (16:9)</PresentationFormat>
  <Paragraphs>242</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paper-plane</vt:lpstr>
      <vt:lpstr>Chapter 9: Realizing Strategy</vt:lpstr>
      <vt:lpstr>Introduction</vt:lpstr>
      <vt:lpstr>Learning Objectives</vt:lpstr>
      <vt:lpstr>Opening Case: BP and the Deepwater Horizon Oil Spill</vt:lpstr>
      <vt:lpstr>Opening Case: BP and the Deepwater Horizon Oil Spill - Continued</vt:lpstr>
      <vt:lpstr>Opening Case: BP and the Deepwater Horizon Oil Spill - Continued</vt:lpstr>
      <vt:lpstr>Opening Case: BP and the Deepwater Horizon Oil Spill - Continued</vt:lpstr>
      <vt:lpstr>The Organizational Challenge</vt:lpstr>
      <vt:lpstr>Specialization &amp; Division of Labor</vt:lpstr>
      <vt:lpstr>Cost of Specialization</vt:lpstr>
      <vt:lpstr>Cooperation Problem Controllers</vt:lpstr>
      <vt:lpstr>The Coordination Problem Mechanisms</vt:lpstr>
      <vt:lpstr>Coordination &amp; Cooperation in BP Oil Case</vt:lpstr>
      <vt:lpstr>Organizational Design</vt:lpstr>
      <vt:lpstr>Defining Organizational Units</vt:lpstr>
      <vt:lpstr>Alternative Structural Forms</vt:lpstr>
      <vt:lpstr>Alternative Structural Forms</vt:lpstr>
      <vt:lpstr>Alternative Structural Forms</vt:lpstr>
      <vt:lpstr>Beyond Hierarchical Structures</vt:lpstr>
      <vt:lpstr>Beyond Hierarchical Structures</vt:lpstr>
      <vt:lpstr>Beyond Hierarchical Structures</vt:lpstr>
      <vt:lpstr>Beyond Hierarchical Structures</vt:lpstr>
      <vt:lpstr>Information Systems </vt:lpstr>
      <vt:lpstr>Strategic Planning Systems</vt:lpstr>
      <vt:lpstr>Financial Planning and Control Systems</vt:lpstr>
      <vt:lpstr>Human Resource Management Systems</vt:lpstr>
      <vt:lpstr>Corporate Culture</vt:lpstr>
      <vt:lpstr>Corporate Culture</vt:lpstr>
      <vt:lpstr>Corporate Culture</vt:lpstr>
      <vt:lpstr>Corporate Culture</vt:lpstr>
      <vt:lpstr>Summary</vt:lpstr>
      <vt:lpstr>Closing Case: Designing and Redesigning Cisco</vt:lpstr>
      <vt:lpstr>Closing Case: Designing and Redesigning Cisco - Continued</vt:lpstr>
      <vt:lpstr>Closing Case: Designing and Redesigning Cisco - Continued</vt:lpstr>
      <vt:lpstr>Closing Case: Designing and Redesigning Cisco - Continued</vt:lpstr>
      <vt:lpstr>Closing Case: Designing and Redesigning Cisco -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Realizing Strategy</dc:title>
  <dc:creator>Michael</dc:creator>
  <cp:lastModifiedBy>Michael</cp:lastModifiedBy>
  <cp:revision>2</cp:revision>
  <dcterms:modified xsi:type="dcterms:W3CDTF">2014-11-11T05:09:24Z</dcterms:modified>
</cp:coreProperties>
</file>