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2" r:id="rId22"/>
    <p:sldId id="273" r:id="rId23"/>
    <p:sldId id="274" r:id="rId24"/>
    <p:sldId id="275" r:id="rId25"/>
    <p:sldId id="276" r:id="rId26"/>
    <p:sldId id="269" r:id="rId27"/>
    <p:sldId id="270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48FCF-B76C-4825-834A-4981E01FA0E9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5092-99F2-45DB-92D1-5C695284B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5092-99F2-45DB-92D1-5C695284BC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3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15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7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391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1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8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7C69-6B88-478A-92EB-E3BA6889D2C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Strategy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3 – 001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905000"/>
          </a:xfrm>
        </p:spPr>
        <p:txBody>
          <a:bodyPr/>
          <a:lstStyle/>
          <a:p>
            <a:r>
              <a:rPr lang="en-US" dirty="0" smtClean="0"/>
              <a:t>Diversification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6629400" cy="3374362"/>
          </a:xfrm>
        </p:spPr>
        <p:txBody>
          <a:bodyPr/>
          <a:lstStyle/>
          <a:p>
            <a:r>
              <a:rPr lang="en-US" dirty="0"/>
              <a:t>The expansion of an existing firm into another product line or field of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Related </a:t>
            </a:r>
            <a:r>
              <a:rPr lang="en-US" dirty="0"/>
              <a:t>or unrelated </a:t>
            </a:r>
            <a:endParaRPr lang="en-US" dirty="0" smtClean="0"/>
          </a:p>
          <a:p>
            <a:pPr lvl="1"/>
            <a:r>
              <a:rPr lang="en-US" dirty="0" smtClean="0"/>
              <a:t>Horizontal </a:t>
            </a:r>
            <a:r>
              <a:rPr lang="en-US" dirty="0"/>
              <a:t>or vertical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8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/>
          <a:lstStyle/>
          <a:p>
            <a:r>
              <a:rPr lang="en-US" dirty="0"/>
              <a:t>Benefits and Costs of Diversification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7010400" cy="4267200"/>
          </a:xfrm>
        </p:spPr>
        <p:txBody>
          <a:bodyPr>
            <a:normAutofit/>
          </a:bodyPr>
          <a:lstStyle/>
          <a:p>
            <a:r>
              <a:rPr lang="en-US" dirty="0"/>
              <a:t>Growth</a:t>
            </a:r>
          </a:p>
          <a:p>
            <a:pPr lvl="1"/>
            <a:r>
              <a:rPr lang="en-US" dirty="0"/>
              <a:t>In the absence of diversification firms are prisoners of their industry</a:t>
            </a:r>
          </a:p>
          <a:p>
            <a:r>
              <a:rPr lang="en-US" dirty="0"/>
              <a:t>Risk Reduction</a:t>
            </a:r>
          </a:p>
          <a:p>
            <a:pPr lvl="1"/>
            <a:r>
              <a:rPr lang="en-US" dirty="0"/>
              <a:t>“Don’t put all your eggs in one basket”</a:t>
            </a:r>
          </a:p>
          <a:p>
            <a:pPr lvl="1"/>
            <a:r>
              <a:rPr lang="en-US" dirty="0"/>
              <a:t>Shareholders can diversify risk by holding diversified portfolios of share rather than shares in diversified companies</a:t>
            </a:r>
          </a:p>
          <a:p>
            <a:pPr lvl="1"/>
            <a:r>
              <a:rPr lang="en-US" dirty="0"/>
              <a:t>Portfolio diversification by individual shareholders is typically cheaper than business diversification by companies</a:t>
            </a:r>
          </a:p>
          <a:p>
            <a:pPr lvl="1"/>
            <a:r>
              <a:rPr lang="en-US" dirty="0"/>
              <a:t>The primary beneficiaries tend to be managers: stable profits are likely to mean job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/>
          <a:lstStyle/>
          <a:p>
            <a:r>
              <a:rPr lang="en-US" dirty="0"/>
              <a:t>Benefits and Costs of Diversification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6858000" cy="4495800"/>
          </a:xfrm>
        </p:spPr>
        <p:txBody>
          <a:bodyPr/>
          <a:lstStyle/>
          <a:p>
            <a:r>
              <a:rPr lang="en-US" dirty="0"/>
              <a:t>Internal Capital Markets</a:t>
            </a:r>
          </a:p>
          <a:p>
            <a:pPr lvl="1"/>
            <a:r>
              <a:rPr lang="en-US" dirty="0"/>
              <a:t>The corporate headquarters allocating of capital between the different business through the capital expenditure budget</a:t>
            </a:r>
          </a:p>
          <a:p>
            <a:pPr lvl="1"/>
            <a:r>
              <a:rPr lang="en-US" dirty="0"/>
              <a:t>Two key advantages</a:t>
            </a:r>
          </a:p>
          <a:p>
            <a:pPr lvl="2"/>
            <a:r>
              <a:rPr lang="en-US" dirty="0"/>
              <a:t>Diversified firms can avoid the costs of using the external capital market</a:t>
            </a:r>
          </a:p>
          <a:p>
            <a:pPr lvl="2"/>
            <a:r>
              <a:rPr lang="en-US" dirty="0"/>
              <a:t>Better access to information on the financial prospects of their different businesses than that typically available to external financiers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676400"/>
          </a:xfrm>
        </p:spPr>
        <p:txBody>
          <a:bodyPr/>
          <a:lstStyle/>
          <a:p>
            <a:r>
              <a:rPr lang="en-US" dirty="0"/>
              <a:t>Benefits and Costs of Diversification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6347714" cy="3755362"/>
          </a:xfrm>
        </p:spPr>
        <p:txBody>
          <a:bodyPr/>
          <a:lstStyle/>
          <a:p>
            <a:r>
              <a:rPr lang="en-US" dirty="0"/>
              <a:t>Internal Labor Markets</a:t>
            </a:r>
          </a:p>
          <a:p>
            <a:pPr lvl="1"/>
            <a:r>
              <a:rPr lang="en-US" dirty="0"/>
              <a:t>Efficiencies from the ability to transfer employees, managers, and technical specialists between their divisions and rely less on hiring and firing</a:t>
            </a:r>
          </a:p>
          <a:p>
            <a:pPr lvl="1"/>
            <a:r>
              <a:rPr lang="en-US" dirty="0"/>
              <a:t>Attracting a higher caliber of employee</a:t>
            </a:r>
          </a:p>
          <a:p>
            <a:pPr lvl="1"/>
            <a:r>
              <a:rPr lang="en-US" dirty="0"/>
              <a:t>Informational advantages of its employees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0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209800"/>
          </a:xfrm>
        </p:spPr>
        <p:txBody>
          <a:bodyPr/>
          <a:lstStyle/>
          <a:p>
            <a:r>
              <a:rPr lang="en-US" dirty="0"/>
              <a:t>When does diversification create value?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6347714" cy="3581400"/>
          </a:xfrm>
        </p:spPr>
        <p:txBody>
          <a:bodyPr/>
          <a:lstStyle/>
          <a:p>
            <a:r>
              <a:rPr lang="en-US" dirty="0"/>
              <a:t>Michael Porter proposes 3 “essential tests” to be applied in deciding whether diversification will create shareholder value:</a:t>
            </a:r>
          </a:p>
          <a:p>
            <a:pPr lvl="1"/>
            <a:r>
              <a:rPr lang="en-US" dirty="0"/>
              <a:t>The attractiveness test</a:t>
            </a:r>
          </a:p>
          <a:p>
            <a:pPr lvl="1"/>
            <a:r>
              <a:rPr lang="en-US" dirty="0"/>
              <a:t>The cost-of-entry test</a:t>
            </a:r>
          </a:p>
          <a:p>
            <a:pPr lvl="1"/>
            <a:r>
              <a:rPr lang="en-US" dirty="0"/>
              <a:t>The better-off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77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676400"/>
          </a:xfrm>
        </p:spPr>
        <p:txBody>
          <a:bodyPr/>
          <a:lstStyle/>
          <a:p>
            <a:r>
              <a:rPr lang="en-US" dirty="0"/>
              <a:t>The Attractiveness and Cost-of-Entry Tests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086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The industries chosen for diversification must be structurally attractive or capable of being made attractive</a:t>
            </a:r>
          </a:p>
          <a:p>
            <a:pPr lvl="1"/>
            <a:r>
              <a:rPr lang="en-US" sz="2600" dirty="0"/>
              <a:t>Although diversification allows a firm to access more attractive investment opportunities than are available in its own industry, it faces the challenge of entering the new industry</a:t>
            </a:r>
          </a:p>
          <a:p>
            <a:r>
              <a:rPr lang="en-US" sz="3000" dirty="0"/>
              <a:t>The cost of entry must not capitalize all future profits</a:t>
            </a:r>
          </a:p>
          <a:p>
            <a:pPr lvl="1"/>
            <a:r>
              <a:rPr lang="en-US" sz="2600" dirty="0"/>
              <a:t>Cost of entry may not counteract the attractiveness of the industry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71600"/>
          </a:xfrm>
        </p:spPr>
        <p:txBody>
          <a:bodyPr/>
          <a:lstStyle/>
          <a:p>
            <a:r>
              <a:rPr lang="en-US" dirty="0"/>
              <a:t>The Better Off Test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6347714" cy="4060162"/>
          </a:xfrm>
        </p:spPr>
        <p:txBody>
          <a:bodyPr/>
          <a:lstStyle/>
          <a:p>
            <a:r>
              <a:rPr lang="en-US" dirty="0"/>
              <a:t>Either the new unit must gain a competitive advantage from its link with the corporation, or vice versa</a:t>
            </a:r>
          </a:p>
          <a:p>
            <a:pPr lvl="1"/>
            <a:r>
              <a:rPr lang="en-US" dirty="0"/>
              <a:t>In most of diversification decisions, it is the better-off test that dominates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80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447800"/>
          </a:xfrm>
        </p:spPr>
        <p:txBody>
          <a:bodyPr/>
          <a:lstStyle/>
          <a:p>
            <a:r>
              <a:rPr lang="en-US" dirty="0"/>
              <a:t>Diversification and Performance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6172200" cy="4191000"/>
          </a:xfrm>
        </p:spPr>
        <p:txBody>
          <a:bodyPr/>
          <a:lstStyle/>
          <a:p>
            <a:r>
              <a:rPr lang="en-US" dirty="0"/>
              <a:t>How do diversified firms perform relative to specialized firms?</a:t>
            </a:r>
          </a:p>
          <a:p>
            <a:pPr lvl="1"/>
            <a:r>
              <a:rPr lang="en-US" dirty="0"/>
              <a:t>Consistent relationships between diversification and performance are lacking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76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447800"/>
          </a:xfrm>
        </p:spPr>
        <p:txBody>
          <a:bodyPr/>
          <a:lstStyle/>
          <a:p>
            <a:r>
              <a:rPr lang="en-US" dirty="0"/>
              <a:t>Diversification and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6347714" cy="3983962"/>
          </a:xfrm>
        </p:spPr>
        <p:txBody>
          <a:bodyPr/>
          <a:lstStyle/>
          <a:p>
            <a:r>
              <a:rPr lang="en-US" dirty="0"/>
              <a:t>Does related diversification outperform unrelated diversification?</a:t>
            </a:r>
          </a:p>
          <a:p>
            <a:pPr lvl="1"/>
            <a:r>
              <a:rPr lang="en-US" dirty="0"/>
              <a:t>Findings of research are inconsistent</a:t>
            </a:r>
          </a:p>
          <a:p>
            <a:pPr lvl="1"/>
            <a:r>
              <a:rPr lang="en-US" dirty="0"/>
              <a:t>Related diversification offers greater potential benefits than unrelated diversification, but managing the linkages creates greater management complexity</a:t>
            </a:r>
          </a:p>
          <a:p>
            <a:pPr lvl="1"/>
            <a:r>
              <a:rPr lang="en-US" dirty="0"/>
              <a:t>The distinction of “related” and “unrelated” is not always clear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40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057400"/>
          </a:xfrm>
        </p:spPr>
        <p:txBody>
          <a:bodyPr/>
          <a:lstStyle/>
          <a:p>
            <a:r>
              <a:rPr lang="en-US" dirty="0"/>
              <a:t>Recent Trends in Diversification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6347714" cy="3374362"/>
          </a:xfrm>
        </p:spPr>
        <p:txBody>
          <a:bodyPr/>
          <a:lstStyle/>
          <a:p>
            <a:r>
              <a:rPr lang="en-US" dirty="0"/>
              <a:t>As the rate at which technologies products become obsolete increases and competitive advantage in core business erodes, firms are finding it desirable to create (or acquire) “growth options” in other industries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Strategy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Competitive Advantage </a:t>
            </a:r>
          </a:p>
          <a:p>
            <a:endParaRPr lang="en-US" dirty="0" smtClean="0"/>
          </a:p>
          <a:p>
            <a:r>
              <a:rPr lang="en-US" dirty="0" smtClean="0"/>
              <a:t>How should we compete?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Corporate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Industry Attractiveness</a:t>
            </a:r>
          </a:p>
          <a:p>
            <a:endParaRPr lang="en-US" dirty="0" smtClean="0"/>
          </a:p>
          <a:p>
            <a:r>
              <a:rPr lang="en-US" dirty="0" smtClean="0"/>
              <a:t>Scope of the firm </a:t>
            </a:r>
          </a:p>
          <a:p>
            <a:pPr lvl="1"/>
            <a:r>
              <a:rPr lang="en-US" dirty="0" smtClean="0"/>
              <a:t>Product scope</a:t>
            </a:r>
          </a:p>
          <a:p>
            <a:pPr lvl="2"/>
            <a:r>
              <a:rPr lang="en-US" dirty="0" smtClean="0"/>
              <a:t>Diversification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Geographic scope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Vertical Scope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19200"/>
          </a:xfrm>
        </p:spPr>
        <p:txBody>
          <a:bodyPr/>
          <a:lstStyle/>
          <a:p>
            <a:r>
              <a:rPr lang="en-US" dirty="0" smtClean="0"/>
              <a:t>Vertical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6347714" cy="4212562"/>
          </a:xfrm>
        </p:spPr>
        <p:txBody>
          <a:bodyPr/>
          <a:lstStyle/>
          <a:p>
            <a:r>
              <a:rPr lang="en-US" dirty="0" smtClean="0"/>
              <a:t>Refers to a firm’s ownership of vertically related activities</a:t>
            </a:r>
            <a:endParaRPr lang="en-US" dirty="0"/>
          </a:p>
          <a:p>
            <a:pPr lvl="1"/>
            <a:r>
              <a:rPr lang="en-US" dirty="0" smtClean="0"/>
              <a:t>Backwards Integration</a:t>
            </a:r>
          </a:p>
          <a:p>
            <a:pPr lvl="1"/>
            <a:r>
              <a:rPr lang="en-US" dirty="0" smtClean="0"/>
              <a:t>Forward Integration</a:t>
            </a:r>
          </a:p>
          <a:p>
            <a:pPr lvl="1"/>
            <a:r>
              <a:rPr lang="en-US" dirty="0" smtClean="0"/>
              <a:t>Full or Partial Integration</a:t>
            </a:r>
          </a:p>
        </p:txBody>
      </p:sp>
    </p:spTree>
    <p:extLst>
      <p:ext uri="{BB962C8B-B14F-4D97-AF65-F5344CB8AC3E}">
        <p14:creationId xmlns:p14="http://schemas.microsoft.com/office/powerpoint/2010/main" val="216532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19200"/>
          </a:xfrm>
        </p:spPr>
        <p:txBody>
          <a:bodyPr/>
          <a:lstStyle/>
          <a:p>
            <a:r>
              <a:rPr lang="en-US" dirty="0" smtClean="0"/>
              <a:t>Benefits &amp; Costs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6347714" cy="4136362"/>
          </a:xfrm>
        </p:spPr>
        <p:txBody>
          <a:bodyPr/>
          <a:lstStyle/>
          <a:p>
            <a:r>
              <a:rPr lang="en-US" dirty="0" smtClean="0"/>
              <a:t>Positive Aspects</a:t>
            </a:r>
          </a:p>
          <a:p>
            <a:pPr lvl="1"/>
            <a:r>
              <a:rPr lang="en-US" dirty="0" smtClean="0"/>
              <a:t>Eliminate Transaction Costs</a:t>
            </a:r>
          </a:p>
          <a:p>
            <a:pPr lvl="1"/>
            <a:r>
              <a:rPr lang="en-US" dirty="0" smtClean="0"/>
              <a:t>Facilitate transaction specific investments</a:t>
            </a:r>
          </a:p>
          <a:p>
            <a:pPr lvl="1"/>
            <a:r>
              <a:rPr lang="en-US" dirty="0" smtClean="0"/>
              <a:t>Cost savings on physical integration of processes</a:t>
            </a:r>
          </a:p>
          <a:p>
            <a:r>
              <a:rPr lang="en-US" dirty="0" smtClean="0"/>
              <a:t>Negative Aspects</a:t>
            </a:r>
          </a:p>
          <a:p>
            <a:pPr lvl="1"/>
            <a:r>
              <a:rPr lang="en-US" dirty="0" smtClean="0"/>
              <a:t>Restrict benefits from scale economies</a:t>
            </a:r>
          </a:p>
          <a:p>
            <a:pPr lvl="1"/>
            <a:r>
              <a:rPr lang="en-US" dirty="0" smtClean="0"/>
              <a:t>Reduce Flexibility</a:t>
            </a:r>
          </a:p>
          <a:p>
            <a:pPr lvl="1"/>
            <a:r>
              <a:rPr lang="en-US" dirty="0" smtClean="0"/>
              <a:t>Increase Risk</a:t>
            </a:r>
          </a:p>
        </p:txBody>
      </p:sp>
    </p:spTree>
    <p:extLst>
      <p:ext uri="{BB962C8B-B14F-4D97-AF65-F5344CB8AC3E}">
        <p14:creationId xmlns:p14="http://schemas.microsoft.com/office/powerpoint/2010/main" val="3081804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209800"/>
          </a:xfrm>
        </p:spPr>
        <p:txBody>
          <a:bodyPr/>
          <a:lstStyle/>
          <a:p>
            <a:r>
              <a:rPr lang="en-US" dirty="0" smtClean="0"/>
              <a:t>Technical Economies of Vertical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6347714" cy="3221962"/>
          </a:xfrm>
        </p:spPr>
        <p:txBody>
          <a:bodyPr/>
          <a:lstStyle/>
          <a:p>
            <a:r>
              <a:rPr lang="en-US" dirty="0" smtClean="0"/>
              <a:t>Cost savings that arise from the physical integration process</a:t>
            </a:r>
          </a:p>
        </p:txBody>
      </p:sp>
    </p:spTree>
    <p:extLst>
      <p:ext uri="{BB962C8B-B14F-4D97-AF65-F5344CB8AC3E}">
        <p14:creationId xmlns:p14="http://schemas.microsoft.com/office/powerpoint/2010/main" val="1522268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133600"/>
          </a:xfrm>
        </p:spPr>
        <p:txBody>
          <a:bodyPr/>
          <a:lstStyle/>
          <a:p>
            <a:r>
              <a:rPr lang="en-US" dirty="0" smtClean="0"/>
              <a:t>Transaction Costs in Vertical Exchanges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6347714" cy="3298162"/>
          </a:xfrm>
        </p:spPr>
        <p:txBody>
          <a:bodyPr/>
          <a:lstStyle/>
          <a:p>
            <a:r>
              <a:rPr lang="en-US" dirty="0" smtClean="0"/>
              <a:t>Differences in Optimal Scale Between Different Stages of Production</a:t>
            </a:r>
          </a:p>
          <a:p>
            <a:r>
              <a:rPr lang="en-US" dirty="0" smtClean="0"/>
              <a:t>The Incentive Problem</a:t>
            </a:r>
          </a:p>
          <a:p>
            <a:pPr lvl="1"/>
            <a:r>
              <a:rPr lang="en-US" dirty="0" smtClean="0"/>
              <a:t>High-powered Incentives</a:t>
            </a:r>
          </a:p>
          <a:p>
            <a:pPr lvl="1"/>
            <a:r>
              <a:rPr lang="en-US" dirty="0" smtClean="0"/>
              <a:t>Low-powered Incentives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Compounding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76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133600"/>
          </a:xfrm>
        </p:spPr>
        <p:txBody>
          <a:bodyPr/>
          <a:lstStyle/>
          <a:p>
            <a:r>
              <a:rPr lang="en-US" dirty="0" smtClean="0"/>
              <a:t>Designing Vertical Relationships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6347714" cy="3298162"/>
          </a:xfrm>
        </p:spPr>
        <p:txBody>
          <a:bodyPr/>
          <a:lstStyle/>
          <a:p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Spot Contracts</a:t>
            </a:r>
          </a:p>
          <a:p>
            <a:pPr lvl="1"/>
            <a:r>
              <a:rPr lang="en-US" dirty="0" smtClean="0"/>
              <a:t>Long-term Contracts</a:t>
            </a:r>
          </a:p>
          <a:p>
            <a:r>
              <a:rPr lang="en-US" dirty="0" smtClean="0"/>
              <a:t>Vendor Partnerships</a:t>
            </a:r>
          </a:p>
          <a:p>
            <a:pPr lvl="1"/>
            <a:r>
              <a:rPr lang="en-US" dirty="0" smtClean="0"/>
              <a:t>Contractual</a:t>
            </a:r>
          </a:p>
          <a:p>
            <a:pPr lvl="1"/>
            <a:r>
              <a:rPr lang="en-US" dirty="0" smtClean="0"/>
              <a:t>Relational Contracts</a:t>
            </a:r>
          </a:p>
          <a:p>
            <a:r>
              <a:rPr lang="en-US" dirty="0" smtClean="0"/>
              <a:t>Franchising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61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905000"/>
          </a:xfrm>
        </p:spPr>
        <p:txBody>
          <a:bodyPr/>
          <a:lstStyle/>
          <a:p>
            <a:r>
              <a:rPr lang="en-US" dirty="0" smtClean="0"/>
              <a:t>Recent Trends in Vertical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14600"/>
            <a:ext cx="6347714" cy="3526762"/>
          </a:xfrm>
        </p:spPr>
        <p:txBody>
          <a:bodyPr/>
          <a:lstStyle/>
          <a:p>
            <a:r>
              <a:rPr lang="en-US" dirty="0" smtClean="0"/>
              <a:t>Mutual Dependence</a:t>
            </a:r>
          </a:p>
          <a:p>
            <a:endParaRPr lang="en-US" dirty="0" smtClean="0"/>
          </a:p>
          <a:p>
            <a:r>
              <a:rPr lang="en-US" dirty="0" smtClean="0"/>
              <a:t>Outsourcing</a:t>
            </a:r>
          </a:p>
          <a:p>
            <a:endParaRPr lang="en-US" dirty="0"/>
          </a:p>
          <a:p>
            <a:r>
              <a:rPr lang="en-US" dirty="0" smtClean="0"/>
              <a:t>Virtual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1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GE/McKinsey Matrix</a:t>
            </a:r>
          </a:p>
        </p:txBody>
      </p:sp>
      <p:pic>
        <p:nvPicPr>
          <p:cNvPr id="6" name="Content Placeholder 5" descr="GE-Mo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5702" y="2362200"/>
            <a:ext cx="5955506" cy="37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6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BCG’s Growth-Share Matrix</a:t>
            </a:r>
          </a:p>
        </p:txBody>
      </p:sp>
      <p:pic>
        <p:nvPicPr>
          <p:cNvPr id="4" name="Content Placeholder 3" descr="BC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182" r="-980"/>
          <a:stretch>
            <a:fillRect/>
          </a:stretch>
        </p:blipFill>
        <p:spPr>
          <a:xfrm>
            <a:off x="318506" y="1676400"/>
            <a:ext cx="6929897" cy="40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63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enting-fit-matr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599" y="914400"/>
            <a:ext cx="6149664" cy="543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Ashridge Portfolio Display</a:t>
            </a:r>
          </a:p>
        </p:txBody>
      </p:sp>
    </p:spTree>
    <p:extLst>
      <p:ext uri="{BB962C8B-B14F-4D97-AF65-F5344CB8AC3E}">
        <p14:creationId xmlns:p14="http://schemas.microsoft.com/office/powerpoint/2010/main" val="248505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143000"/>
          </a:xfrm>
        </p:spPr>
        <p:txBody>
          <a:bodyPr/>
          <a:lstStyle/>
          <a:p>
            <a:r>
              <a:rPr lang="en-US" dirty="0"/>
              <a:t>The Scope of the Firm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6347714" cy="4288762"/>
          </a:xfrm>
        </p:spPr>
        <p:txBody>
          <a:bodyPr/>
          <a:lstStyle/>
          <a:p>
            <a:r>
              <a:rPr lang="en-US" dirty="0"/>
              <a:t>What business are we in?</a:t>
            </a:r>
          </a:p>
          <a:p>
            <a:r>
              <a:rPr lang="en-US" dirty="0"/>
              <a:t>This and other corporate strategic decisions encompass:</a:t>
            </a:r>
          </a:p>
          <a:p>
            <a:pPr lvl="1"/>
            <a:r>
              <a:rPr lang="en-US" dirty="0"/>
              <a:t> the breadth of the firm’s product range (product scope)</a:t>
            </a:r>
          </a:p>
          <a:p>
            <a:pPr lvl="1"/>
            <a:r>
              <a:rPr lang="en-US" dirty="0"/>
              <a:t> the extent of its involvement in the industry value chain (vertical scope)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1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95400"/>
          </a:xfrm>
        </p:spPr>
        <p:txBody>
          <a:bodyPr/>
          <a:lstStyle/>
          <a:p>
            <a:r>
              <a:rPr lang="en-US" dirty="0"/>
              <a:t>The Scope of the Firm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6347714" cy="4136362"/>
          </a:xfrm>
        </p:spPr>
        <p:txBody>
          <a:bodyPr/>
          <a:lstStyle/>
          <a:p>
            <a:r>
              <a:rPr lang="en-US" dirty="0"/>
              <a:t>The scope of a firm’s business is likely to change over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/>
              <a:t>Trend of last two decades has been to refocus but a few companies have moved in the opposite direction (Microsoft and Google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Similar trends are evident with respect to vertical scope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9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600200"/>
          </a:xfrm>
        </p:spPr>
        <p:txBody>
          <a:bodyPr/>
          <a:lstStyle/>
          <a:p>
            <a:r>
              <a:rPr lang="en-US" dirty="0"/>
              <a:t>Key Concepts for </a:t>
            </a:r>
            <a:r>
              <a:rPr lang="en-US" dirty="0" err="1"/>
              <a:t>Analysizing</a:t>
            </a:r>
            <a:r>
              <a:rPr lang="en-US" dirty="0"/>
              <a:t> Firm’s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6347714" cy="3831562"/>
          </a:xfrm>
        </p:spPr>
        <p:txBody>
          <a:bodyPr/>
          <a:lstStyle/>
          <a:p>
            <a:r>
              <a:rPr lang="en-US" dirty="0"/>
              <a:t>Economies of Scope</a:t>
            </a:r>
          </a:p>
          <a:p>
            <a:endParaRPr lang="en-US" dirty="0"/>
          </a:p>
          <a:p>
            <a:r>
              <a:rPr lang="en-US" dirty="0"/>
              <a:t>Transaction Costs</a:t>
            </a:r>
          </a:p>
          <a:p>
            <a:endParaRPr lang="en-US" dirty="0"/>
          </a:p>
          <a:p>
            <a:r>
              <a:rPr lang="en-US" dirty="0"/>
              <a:t>Costs of Corporate Complexity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19200"/>
          </a:xfrm>
        </p:spPr>
        <p:txBody>
          <a:bodyPr/>
          <a:lstStyle/>
          <a:p>
            <a:r>
              <a:rPr lang="en-US" dirty="0"/>
              <a:t>Economies of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6347714" cy="4212562"/>
          </a:xfrm>
        </p:spPr>
        <p:txBody>
          <a:bodyPr/>
          <a:lstStyle/>
          <a:p>
            <a:r>
              <a:rPr lang="en-US" dirty="0"/>
              <a:t>Economies of scope are cost economies from increasing the output of multiple products</a:t>
            </a:r>
          </a:p>
          <a:p>
            <a:endParaRPr lang="en-US" dirty="0"/>
          </a:p>
          <a:p>
            <a:r>
              <a:rPr lang="en-US" u="sng" dirty="0"/>
              <a:t>Tangible Resources </a:t>
            </a:r>
            <a:r>
              <a:rPr lang="en-US" dirty="0"/>
              <a:t>are used to eliminate duplication between shared facilities. </a:t>
            </a:r>
          </a:p>
        </p:txBody>
      </p:sp>
    </p:spTree>
    <p:extLst>
      <p:ext uri="{BB962C8B-B14F-4D97-AF65-F5344CB8AC3E}">
        <p14:creationId xmlns:p14="http://schemas.microsoft.com/office/powerpoint/2010/main" val="392594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95400"/>
          </a:xfrm>
        </p:spPr>
        <p:txBody>
          <a:bodyPr/>
          <a:lstStyle/>
          <a:p>
            <a:r>
              <a:rPr lang="en-US" dirty="0"/>
              <a:t>Economies of Scope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6347714" cy="4136362"/>
          </a:xfrm>
        </p:spPr>
        <p:txBody>
          <a:bodyPr/>
          <a:lstStyle/>
          <a:p>
            <a:r>
              <a:rPr lang="en-US" u="sng" dirty="0"/>
              <a:t>Intangible resources </a:t>
            </a:r>
            <a:r>
              <a:rPr lang="en-US" dirty="0"/>
              <a:t>can be extended to additional businesses at low marginal cost and includes </a:t>
            </a:r>
            <a:r>
              <a:rPr lang="en-US" b="1" dirty="0"/>
              <a:t>brand </a:t>
            </a:r>
            <a:r>
              <a:rPr lang="en-US" b="1" dirty="0" smtClean="0"/>
              <a:t>extension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Organizational Capabilities can also be transferred between businesses to create economies of scope.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4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066800"/>
          </a:xfrm>
        </p:spPr>
        <p:txBody>
          <a:bodyPr/>
          <a:lstStyle/>
          <a:p>
            <a:r>
              <a:rPr lang="en-US" dirty="0"/>
              <a:t>Transaction 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6347714" cy="4364962"/>
          </a:xfrm>
        </p:spPr>
        <p:txBody>
          <a:bodyPr/>
          <a:lstStyle/>
          <a:p>
            <a:r>
              <a:rPr lang="en-US" dirty="0"/>
              <a:t>Transaction costs include all of the costs associated with organization across </a:t>
            </a:r>
            <a:r>
              <a:rPr lang="en-US" dirty="0" smtClean="0"/>
              <a:t>markets</a:t>
            </a:r>
          </a:p>
          <a:p>
            <a:endParaRPr lang="en-US" dirty="0"/>
          </a:p>
          <a:p>
            <a:r>
              <a:rPr lang="en-US" dirty="0"/>
              <a:t>Decisions to expand scope have to do with the relative difference in transaction costs and administrative </a:t>
            </a:r>
            <a:r>
              <a:rPr lang="en-US" dirty="0" smtClean="0"/>
              <a:t>costs</a:t>
            </a:r>
          </a:p>
          <a:p>
            <a:endParaRPr lang="en-US" dirty="0"/>
          </a:p>
          <a:p>
            <a:r>
              <a:rPr lang="en-US" dirty="0"/>
              <a:t>Trends in this area led to the “downsizing” or refocusing of many firms and the increased outsourcing of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4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/>
          <a:lstStyle/>
          <a:p>
            <a:r>
              <a:rPr lang="en-US" dirty="0"/>
              <a:t>The Costs of Corporate Complexity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6347714" cy="3907762"/>
          </a:xfrm>
        </p:spPr>
        <p:txBody>
          <a:bodyPr/>
          <a:lstStyle/>
          <a:p>
            <a:r>
              <a:rPr lang="en-US" dirty="0"/>
              <a:t>Firms may benefit from economies of scope by avoiding transaction costs, but must </a:t>
            </a:r>
            <a:r>
              <a:rPr lang="en-US" dirty="0" smtClean="0"/>
              <a:t>incur additional management costs to do so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Engaging </a:t>
            </a:r>
            <a:r>
              <a:rPr lang="en-US" dirty="0"/>
              <a:t>in different business that require different capabilities involves greater </a:t>
            </a:r>
            <a:r>
              <a:rPr lang="en-US" u="sng" dirty="0"/>
              <a:t>organizational complexity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52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8610</TotalTime>
  <Words>851</Words>
  <Application>Microsoft Office PowerPoint</Application>
  <PresentationFormat>On-screen Show (4:3)</PresentationFormat>
  <Paragraphs>140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Corporate Strategy </vt:lpstr>
      <vt:lpstr>PowerPoint Presentation</vt:lpstr>
      <vt:lpstr>The Scope of the Firm</vt:lpstr>
      <vt:lpstr>The Scope of the Firm</vt:lpstr>
      <vt:lpstr>Key Concepts for Analysizing Firm’s Scope</vt:lpstr>
      <vt:lpstr>Economies of Scope</vt:lpstr>
      <vt:lpstr>Economies of Scope </vt:lpstr>
      <vt:lpstr>Transaction Costs</vt:lpstr>
      <vt:lpstr>The Costs of Corporate Complexity</vt:lpstr>
      <vt:lpstr>Diversification</vt:lpstr>
      <vt:lpstr>Benefits and Costs of Diversification</vt:lpstr>
      <vt:lpstr>Benefits and Costs of Diversification</vt:lpstr>
      <vt:lpstr>Benefits and Costs of Diversification</vt:lpstr>
      <vt:lpstr>When does diversification create value?</vt:lpstr>
      <vt:lpstr>The Attractiveness and Cost-of-Entry Tests</vt:lpstr>
      <vt:lpstr>The Better Off Test</vt:lpstr>
      <vt:lpstr>Diversification and Performance</vt:lpstr>
      <vt:lpstr>Diversification and Performance</vt:lpstr>
      <vt:lpstr>Recent Trends in Diversification</vt:lpstr>
      <vt:lpstr>Vertical Integration</vt:lpstr>
      <vt:lpstr>Benefits &amp; Costs</vt:lpstr>
      <vt:lpstr>Technical Economies of Vertical Integration</vt:lpstr>
      <vt:lpstr>Transaction Costs in Vertical Exchanges</vt:lpstr>
      <vt:lpstr>Designing Vertical Relationships</vt:lpstr>
      <vt:lpstr>Recent Trends in Vertical Integration</vt:lpstr>
      <vt:lpstr> The GE/McKinsey Matrix</vt:lpstr>
      <vt:lpstr>BCG’s Growth-Share Matrix</vt:lpstr>
      <vt:lpstr>Ashridge Portfolio Display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Strategy</dc:title>
  <dc:creator>Owner</dc:creator>
  <cp:lastModifiedBy>Joseph Morgan</cp:lastModifiedBy>
  <cp:revision>9</cp:revision>
  <dcterms:created xsi:type="dcterms:W3CDTF">2014-10-22T06:07:34Z</dcterms:created>
  <dcterms:modified xsi:type="dcterms:W3CDTF">2014-10-28T16:35:24Z</dcterms:modified>
</cp:coreProperties>
</file>