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1" r:id="rId3"/>
    <p:sldId id="262" r:id="rId4"/>
    <p:sldId id="263" r:id="rId5"/>
    <p:sldId id="264" r:id="rId6"/>
    <p:sldId id="265" r:id="rId7"/>
    <p:sldId id="266" r:id="rId8"/>
    <p:sldId id="267" r:id="rId9"/>
    <p:sldId id="257" r:id="rId10"/>
    <p:sldId id="258" r:id="rId11"/>
    <p:sldId id="259" r:id="rId12"/>
    <p:sldId id="260" r:id="rId13"/>
    <p:sldId id="268" r:id="rId14"/>
    <p:sldId id="271" r:id="rId15"/>
    <p:sldId id="269" r:id="rId16"/>
    <p:sldId id="272" r:id="rId17"/>
    <p:sldId id="270"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3405E-1989-40D9-AABA-8E45879D8B45}" type="datetimeFigureOut">
              <a:rPr lang="en-US" smtClean="0"/>
              <a:t>11/13/2014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82C2B-8E08-4C6A-90F5-0659D4DBDC00}" type="slidenum">
              <a:rPr lang="en-US" smtClean="0"/>
              <a:t>‹#›</a:t>
            </a:fld>
            <a:endParaRPr lang="en-US"/>
          </a:p>
        </p:txBody>
      </p:sp>
    </p:spTree>
    <p:extLst>
      <p:ext uri="{BB962C8B-B14F-4D97-AF65-F5344CB8AC3E}">
        <p14:creationId xmlns:p14="http://schemas.microsoft.com/office/powerpoint/2010/main" val="336574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2982C2B-8E08-4C6A-90F5-0659D4DBDC00}" type="slidenum">
              <a:rPr lang="en-US" smtClean="0"/>
              <a:t>16</a:t>
            </a:fld>
            <a:endParaRPr lang="en-US"/>
          </a:p>
        </p:txBody>
      </p:sp>
    </p:spTree>
    <p:extLst>
      <p:ext uri="{BB962C8B-B14F-4D97-AF65-F5344CB8AC3E}">
        <p14:creationId xmlns:p14="http://schemas.microsoft.com/office/powerpoint/2010/main" val="234581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http://www.fastcompany.com/3037687/just-watch-it-the-history-of-nike-in-3-minutes</a:t>
            </a:r>
          </a:p>
          <a:p>
            <a:endParaRPr lang="en-US" dirty="0"/>
          </a:p>
        </p:txBody>
      </p:sp>
      <p:sp>
        <p:nvSpPr>
          <p:cNvPr id="4" name="Slide Number Placeholder 3"/>
          <p:cNvSpPr>
            <a:spLocks noGrp="1"/>
          </p:cNvSpPr>
          <p:nvPr>
            <p:ph type="sldNum" sz="quarter" idx="10"/>
          </p:nvPr>
        </p:nvSpPr>
        <p:spPr/>
        <p:txBody>
          <a:bodyPr/>
          <a:lstStyle/>
          <a:p>
            <a:fld id="{12982C2B-8E08-4C6A-90F5-0659D4DBDC00}" type="slidenum">
              <a:rPr lang="en-US" smtClean="0"/>
              <a:t>18</a:t>
            </a:fld>
            <a:endParaRPr lang="en-US"/>
          </a:p>
        </p:txBody>
      </p:sp>
    </p:spTree>
    <p:extLst>
      <p:ext uri="{BB962C8B-B14F-4D97-AF65-F5344CB8AC3E}">
        <p14:creationId xmlns:p14="http://schemas.microsoft.com/office/powerpoint/2010/main" val="382326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608C77-FE57-45DD-B3FE-9F4DED2B8730}" type="datetimeFigureOut">
              <a:rPr lang="en-US" smtClean="0"/>
              <a:t>11/13/2014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26AE01-6E89-4509-A759-D36F78C4AC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26AE01-6E89-4509-A759-D36F78C4AC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26AE01-6E89-4509-A759-D36F78C4AC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26AE01-6E89-4509-A759-D36F78C4AC6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26AE01-6E89-4509-A759-D36F78C4AC6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26AE01-6E89-4509-A759-D36F78C4AC6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26AE01-6E89-4509-A759-D36F78C4AC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26AE01-6E89-4509-A759-D36F78C4AC6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608C77-FE57-45DD-B3FE-9F4DED2B8730}" type="datetimeFigureOut">
              <a:rPr lang="en-US" smtClean="0"/>
              <a:t>11/13/2014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26AE01-6E89-4509-A759-D36F78C4AC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608C77-FE57-45DD-B3FE-9F4DED2B8730}"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26AE01-6E89-4509-A759-D36F78C4AC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608C77-FE57-45DD-B3FE-9F4DED2B8730}" type="datetimeFigureOut">
              <a:rPr lang="en-US" smtClean="0"/>
              <a:t>11/13/2014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26AE01-6E89-4509-A759-D36F78C4AC6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608C77-FE57-45DD-B3FE-9F4DED2B8730}" type="datetimeFigureOut">
              <a:rPr lang="en-US" smtClean="0"/>
              <a:t>11/13/2014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26AE01-6E89-4509-A759-D36F78C4AC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9:Sustainability and Renewal of Blue Ocean Strategy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By: Chris Rogers, Jeremiah Contreras, </a:t>
            </a:r>
          </a:p>
          <a:p>
            <a:r>
              <a:rPr lang="en-US" dirty="0" smtClean="0"/>
              <a:t>Valerie Villarreal, Christine Everett, Cynthia Lopez, and Tara Visker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 Swiss has undergone many struggles in the last few years resulting in their common stock being bought out for $4.75 a share by E-Land World Limited </a:t>
            </a:r>
          </a:p>
          <a:p>
            <a:r>
              <a:rPr lang="en-US" dirty="0" smtClean="0"/>
              <a:t>Before this buyout it would be apparent that they needed a blue ocean move to better compete with giants in their industry like Nike, and Adidas</a:t>
            </a:r>
          </a:p>
          <a:p>
            <a:endParaRPr lang="en-US" dirty="0"/>
          </a:p>
        </p:txBody>
      </p:sp>
      <p:sp>
        <p:nvSpPr>
          <p:cNvPr id="3" name="Title 2"/>
          <p:cNvSpPr>
            <a:spLocks noGrp="1"/>
          </p:cNvSpPr>
          <p:nvPr>
            <p:ph type="title"/>
          </p:nvPr>
        </p:nvSpPr>
        <p:spPr/>
        <p:txBody>
          <a:bodyPr>
            <a:normAutofit/>
          </a:bodyPr>
          <a:lstStyle/>
          <a:p>
            <a:r>
              <a:rPr lang="en-US" sz="3700" dirty="0" smtClean="0"/>
              <a:t>Sustainability and K Swiss</a:t>
            </a:r>
            <a:endParaRPr lang="en-US" sz="3700" dirty="0"/>
          </a:p>
        </p:txBody>
      </p:sp>
      <p:pic>
        <p:nvPicPr>
          <p:cNvPr id="4" name="Picture 3" descr="K Swiss re brand.jpg"/>
          <p:cNvPicPr>
            <a:picLocks noChangeAspect="1"/>
          </p:cNvPicPr>
          <p:nvPr/>
        </p:nvPicPr>
        <p:blipFill>
          <a:blip r:embed="rId2" cstate="print"/>
          <a:stretch>
            <a:fillRect/>
          </a:stretch>
        </p:blipFill>
        <p:spPr>
          <a:xfrm>
            <a:off x="6324600" y="4495800"/>
            <a:ext cx="1800225" cy="2009775"/>
          </a:xfrm>
          <a:prstGeom prst="rect">
            <a:avLst/>
          </a:prstGeom>
        </p:spPr>
      </p:pic>
      <p:pic>
        <p:nvPicPr>
          <p:cNvPr id="5" name="Picture 4" descr="K Swiss old brand.jpg"/>
          <p:cNvPicPr>
            <a:picLocks noChangeAspect="1"/>
          </p:cNvPicPr>
          <p:nvPr/>
        </p:nvPicPr>
        <p:blipFill>
          <a:blip r:embed="rId3" cstate="print"/>
          <a:stretch>
            <a:fillRect/>
          </a:stretch>
        </p:blipFill>
        <p:spPr>
          <a:xfrm>
            <a:off x="914400" y="4953000"/>
            <a:ext cx="2009775" cy="1905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imitators become entering your blue ocean or the ocean is to red from competition you will need to innovate again</a:t>
            </a:r>
          </a:p>
          <a:p>
            <a:r>
              <a:rPr lang="en-US" dirty="0" smtClean="0"/>
              <a:t>Monitoring Value Curves can be a great indicator of when to innovate again, or whether there are still large profits to be had</a:t>
            </a:r>
          </a:p>
          <a:p>
            <a:r>
              <a:rPr lang="en-US" dirty="0" smtClean="0"/>
              <a:t>Using the six principles of blue ocean strategy should serve as support for making a another blue ocean move</a:t>
            </a:r>
            <a:endParaRPr lang="en-US" dirty="0"/>
          </a:p>
        </p:txBody>
      </p:sp>
      <p:sp>
        <p:nvSpPr>
          <p:cNvPr id="3" name="Title 2"/>
          <p:cNvSpPr>
            <a:spLocks noGrp="1"/>
          </p:cNvSpPr>
          <p:nvPr>
            <p:ph type="title"/>
          </p:nvPr>
        </p:nvSpPr>
        <p:spPr/>
        <p:txBody>
          <a:bodyPr>
            <a:normAutofit fontScale="90000"/>
          </a:bodyPr>
          <a:lstStyle/>
          <a:p>
            <a:r>
              <a:rPr lang="en-US" dirty="0" smtClean="0"/>
              <a:t>Renewal of Blue Ocean Strategies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K Swiss is currently undergoing rebranding in an effort to reimage themselves. </a:t>
            </a:r>
          </a:p>
          <a:p>
            <a:r>
              <a:rPr lang="en-US" sz="2400" dirty="0" smtClean="0"/>
              <a:t>It has been two years since being  bought out, and it would seem a great time to innovate and move to a blue ocean if they wish to be successful</a:t>
            </a:r>
          </a:p>
          <a:p>
            <a:r>
              <a:rPr lang="en-US" sz="2400" dirty="0" smtClean="0"/>
              <a:t>K Swiss has struggled as of late, and if they wish to continue as a company, they will need to innovate and move out of their red ocean battles with Nike, and other giants</a:t>
            </a:r>
            <a:endParaRPr lang="en-US" sz="2400" dirty="0"/>
          </a:p>
        </p:txBody>
      </p:sp>
      <p:sp>
        <p:nvSpPr>
          <p:cNvPr id="3" name="Title 2"/>
          <p:cNvSpPr>
            <a:spLocks noGrp="1"/>
          </p:cNvSpPr>
          <p:nvPr>
            <p:ph type="title"/>
          </p:nvPr>
        </p:nvSpPr>
        <p:spPr/>
        <p:txBody>
          <a:bodyPr>
            <a:normAutofit fontScale="90000"/>
          </a:bodyPr>
          <a:lstStyle/>
          <a:p>
            <a:r>
              <a:rPr lang="en-US" dirty="0" smtClean="0"/>
              <a:t>Renewal of Blue Ocean and K Swiss</a:t>
            </a:r>
            <a:endParaRPr lang="en-US" dirty="0"/>
          </a:p>
        </p:txBody>
      </p:sp>
      <p:pic>
        <p:nvPicPr>
          <p:cNvPr id="4" name="Picture 3" descr="K Swiss.jpg"/>
          <p:cNvPicPr>
            <a:picLocks noChangeAspect="1"/>
          </p:cNvPicPr>
          <p:nvPr/>
        </p:nvPicPr>
        <p:blipFill>
          <a:blip r:embed="rId2" cstate="print"/>
          <a:stretch>
            <a:fillRect/>
          </a:stretch>
        </p:blipFill>
        <p:spPr>
          <a:xfrm>
            <a:off x="1066800" y="5029200"/>
            <a:ext cx="6705600" cy="1828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Nike ≠ Conventional Logic </a:t>
            </a:r>
            <a:endParaRPr lang="en-US" sz="3700" dirty="0"/>
          </a:p>
        </p:txBody>
      </p:sp>
      <p:sp>
        <p:nvSpPr>
          <p:cNvPr id="5" name="Content Placeholder 4"/>
          <p:cNvSpPr>
            <a:spLocks noGrp="1"/>
          </p:cNvSpPr>
          <p:nvPr>
            <p:ph sz="quarter" idx="2"/>
          </p:nvPr>
        </p:nvSpPr>
        <p:spPr>
          <a:xfrm>
            <a:off x="457200" y="1444294"/>
            <a:ext cx="8229600" cy="4575506"/>
          </a:xfrm>
        </p:spPr>
        <p:txBody>
          <a:bodyPr>
            <a:normAutofit lnSpcReduction="10000"/>
          </a:bodyPr>
          <a:lstStyle/>
          <a:p>
            <a:r>
              <a:rPr lang="en-US" sz="2700" dirty="0" smtClean="0"/>
              <a:t>Began distribution from the truck of Phil Knight’s car but started with:</a:t>
            </a:r>
          </a:p>
          <a:p>
            <a:r>
              <a:rPr lang="en-US" sz="2700" dirty="0"/>
              <a:t>Bill </a:t>
            </a:r>
            <a:r>
              <a:rPr lang="en-US" sz="2700" dirty="0" err="1"/>
              <a:t>Bowerman</a:t>
            </a:r>
            <a:r>
              <a:rPr lang="en-US" sz="2700" dirty="0"/>
              <a:t> (coach) from University of Oregon</a:t>
            </a:r>
          </a:p>
          <a:p>
            <a:pPr lvl="1"/>
            <a:r>
              <a:rPr lang="en-US" sz="2700" dirty="0"/>
              <a:t>Different types of running shoes</a:t>
            </a:r>
          </a:p>
          <a:p>
            <a:pPr lvl="1"/>
            <a:r>
              <a:rPr lang="en-US" sz="2700" dirty="0"/>
              <a:t>Inventions were </a:t>
            </a:r>
            <a:r>
              <a:rPr lang="en-US" sz="2700" dirty="0" smtClean="0"/>
              <a:t>ignored</a:t>
            </a:r>
          </a:p>
          <a:p>
            <a:endParaRPr lang="en-US" sz="2700" dirty="0" smtClean="0"/>
          </a:p>
          <a:p>
            <a:r>
              <a:rPr lang="en-US" sz="2700" dirty="0" smtClean="0"/>
              <a:t>Phil Knight</a:t>
            </a:r>
          </a:p>
          <a:p>
            <a:pPr lvl="1"/>
            <a:r>
              <a:rPr lang="en-US" sz="2700" dirty="0" smtClean="0"/>
              <a:t>Way of living + athletics</a:t>
            </a:r>
          </a:p>
          <a:p>
            <a:pPr lvl="1"/>
            <a:r>
              <a:rPr lang="en-US" sz="2700" dirty="0" smtClean="0"/>
              <a:t>Takes a chance for Tiger and it pays off (Blue Ribbon Sports)</a:t>
            </a:r>
          </a:p>
          <a:p>
            <a:pPr lvl="1"/>
            <a:endParaRPr lang="en-US" dirty="0" smtClean="0"/>
          </a:p>
          <a:p>
            <a:endParaRPr lang="en-US" dirty="0"/>
          </a:p>
        </p:txBody>
      </p:sp>
    </p:spTree>
    <p:extLst>
      <p:ext uri="{BB962C8B-B14F-4D97-AF65-F5344CB8AC3E}">
        <p14:creationId xmlns:p14="http://schemas.microsoft.com/office/powerpoint/2010/main" val="80930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Natural Monopoly</a:t>
            </a:r>
            <a:endParaRPr lang="en-US" sz="3700" dirty="0"/>
          </a:p>
        </p:txBody>
      </p:sp>
      <p:sp>
        <p:nvSpPr>
          <p:cNvPr id="5" name="Content Placeholder 4"/>
          <p:cNvSpPr>
            <a:spLocks noGrp="1"/>
          </p:cNvSpPr>
          <p:nvPr>
            <p:ph sz="quarter" idx="2"/>
          </p:nvPr>
        </p:nvSpPr>
        <p:spPr>
          <a:xfrm>
            <a:off x="457200" y="1444294"/>
            <a:ext cx="8001000" cy="3941763"/>
          </a:xfrm>
        </p:spPr>
        <p:txBody>
          <a:bodyPr>
            <a:normAutofit/>
          </a:bodyPr>
          <a:lstStyle/>
          <a:p>
            <a:r>
              <a:rPr lang="en-US" sz="2700" dirty="0" smtClean="0"/>
              <a:t>Nike impacted the shift in the Fitness Revolution</a:t>
            </a:r>
          </a:p>
          <a:p>
            <a:pPr lvl="1"/>
            <a:r>
              <a:rPr lang="en-US" sz="2700" dirty="0" smtClean="0"/>
              <a:t>“</a:t>
            </a:r>
            <a:r>
              <a:rPr lang="en-US" sz="2700" dirty="0"/>
              <a:t>I</a:t>
            </a:r>
            <a:r>
              <a:rPr lang="en-US" sz="2700" dirty="0" smtClean="0"/>
              <a:t>dea that exercise </a:t>
            </a:r>
            <a:r>
              <a:rPr lang="en-US" sz="2700" dirty="0"/>
              <a:t>and game-playing ceased to be something the average American did for fun,' instead Americans turned to working out as a cultural signifier of status</a:t>
            </a:r>
            <a:r>
              <a:rPr lang="en-US" sz="2700" dirty="0" smtClean="0"/>
              <a:t>.”</a:t>
            </a:r>
          </a:p>
          <a:p>
            <a:pPr lvl="1"/>
            <a:r>
              <a:rPr lang="en-US" sz="2700" dirty="0" smtClean="0"/>
              <a:t>Other companies could not carry such a large influence or impact on the industry</a:t>
            </a:r>
          </a:p>
          <a:p>
            <a:pPr lvl="1"/>
            <a:endParaRPr lang="en-US" sz="1900" dirty="0"/>
          </a:p>
        </p:txBody>
      </p:sp>
    </p:spTree>
    <p:extLst>
      <p:ext uri="{BB962C8B-B14F-4D97-AF65-F5344CB8AC3E}">
        <p14:creationId xmlns:p14="http://schemas.microsoft.com/office/powerpoint/2010/main" val="2661119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Brand Image</a:t>
            </a:r>
            <a:endParaRPr lang="en-US" sz="3700" dirty="0"/>
          </a:p>
        </p:txBody>
      </p:sp>
      <p:sp>
        <p:nvSpPr>
          <p:cNvPr id="5" name="Content Placeholder 4"/>
          <p:cNvSpPr>
            <a:spLocks noGrp="1"/>
          </p:cNvSpPr>
          <p:nvPr>
            <p:ph sz="quarter" idx="2"/>
          </p:nvPr>
        </p:nvSpPr>
        <p:spPr>
          <a:xfrm>
            <a:off x="457200" y="1295400"/>
            <a:ext cx="8229600" cy="5105400"/>
          </a:xfrm>
        </p:spPr>
        <p:txBody>
          <a:bodyPr>
            <a:normAutofit fontScale="85000" lnSpcReduction="20000"/>
          </a:bodyPr>
          <a:lstStyle/>
          <a:p>
            <a:pPr marL="109728" indent="0">
              <a:buNone/>
            </a:pPr>
            <a:endParaRPr lang="en-US" sz="3200" dirty="0" smtClean="0"/>
          </a:p>
          <a:p>
            <a:r>
              <a:rPr lang="en-US" sz="3200" dirty="0" smtClean="0"/>
              <a:t>Connected emotionally with consumers</a:t>
            </a:r>
          </a:p>
          <a:p>
            <a:pPr lvl="1"/>
            <a:r>
              <a:rPr lang="en-US" sz="3200" dirty="0" smtClean="0"/>
              <a:t>First ad didn’t even feature a product</a:t>
            </a:r>
          </a:p>
          <a:p>
            <a:pPr lvl="1"/>
            <a:r>
              <a:rPr lang="en-US" sz="3200" dirty="0" smtClean="0"/>
              <a:t>“Just do it” has held strong for over 25 years</a:t>
            </a:r>
          </a:p>
          <a:p>
            <a:endParaRPr lang="en-US" sz="3200" dirty="0" smtClean="0"/>
          </a:p>
          <a:p>
            <a:r>
              <a:rPr lang="en-US" sz="3200" dirty="0" smtClean="0"/>
              <a:t>Then took risks on unknown athletes</a:t>
            </a:r>
          </a:p>
          <a:p>
            <a:pPr lvl="1"/>
            <a:r>
              <a:rPr lang="en-US" sz="3200" dirty="0" smtClean="0"/>
              <a:t>Success from the careers of these athletes became associated with Nike</a:t>
            </a:r>
          </a:p>
          <a:p>
            <a:pPr lvl="1"/>
            <a:r>
              <a:rPr lang="en-US" sz="3200" dirty="0" smtClean="0"/>
              <a:t>Drew </a:t>
            </a:r>
            <a:r>
              <a:rPr lang="en-US" sz="3200" dirty="0"/>
              <a:t>a larger audience which in turn </a:t>
            </a:r>
            <a:r>
              <a:rPr lang="en-US" sz="3200" dirty="0" smtClean="0"/>
              <a:t>lead to higher volume and more advantages over the market than others </a:t>
            </a:r>
          </a:p>
          <a:p>
            <a:pPr lvl="1"/>
            <a:r>
              <a:rPr lang="en-US" sz="3200" dirty="0" smtClean="0"/>
              <a:t>Introduces loyalty such as to the Air Jordan line</a:t>
            </a:r>
          </a:p>
          <a:p>
            <a:pPr lvl="1"/>
            <a:r>
              <a:rPr lang="en-US" sz="3200" dirty="0" smtClean="0"/>
              <a:t>“Big athlete, big brand, big product”</a:t>
            </a:r>
            <a:endParaRPr lang="en-US" sz="3200" dirty="0"/>
          </a:p>
          <a:p>
            <a:pPr marL="393192" lvl="1" indent="0">
              <a:buNone/>
            </a:pPr>
            <a:endParaRPr lang="en-US" dirty="0" smtClean="0"/>
          </a:p>
          <a:p>
            <a:pPr lvl="1"/>
            <a:endParaRPr lang="en-US" dirty="0" smtClean="0"/>
          </a:p>
        </p:txBody>
      </p:sp>
    </p:spTree>
    <p:extLst>
      <p:ext uri="{BB962C8B-B14F-4D97-AF65-F5344CB8AC3E}">
        <p14:creationId xmlns:p14="http://schemas.microsoft.com/office/powerpoint/2010/main" val="110274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Brand Image</a:t>
            </a:r>
            <a:endParaRPr lang="en-US" sz="3700" dirty="0"/>
          </a:p>
        </p:txBody>
      </p:sp>
      <p:pic>
        <p:nvPicPr>
          <p:cNvPr id="8" name="Picture 7"/>
          <p:cNvPicPr>
            <a:picLocks noChangeAspect="1"/>
          </p:cNvPicPr>
          <p:nvPr/>
        </p:nvPicPr>
        <p:blipFill>
          <a:blip r:embed="rId3"/>
          <a:stretch>
            <a:fillRect/>
          </a:stretch>
        </p:blipFill>
        <p:spPr>
          <a:xfrm>
            <a:off x="457200" y="1416050"/>
            <a:ext cx="4033837" cy="2774950"/>
          </a:xfrm>
          <a:prstGeom prst="rect">
            <a:avLst/>
          </a:prstGeom>
        </p:spPr>
      </p:pic>
      <p:pic>
        <p:nvPicPr>
          <p:cNvPr id="9" name="Picture 8"/>
          <p:cNvPicPr>
            <a:picLocks noChangeAspect="1"/>
          </p:cNvPicPr>
          <p:nvPr/>
        </p:nvPicPr>
        <p:blipFill>
          <a:blip r:embed="rId4"/>
          <a:stretch>
            <a:fillRect/>
          </a:stretch>
        </p:blipFill>
        <p:spPr>
          <a:xfrm>
            <a:off x="4491037" y="3352800"/>
            <a:ext cx="4052357" cy="2821181"/>
          </a:xfrm>
          <a:prstGeom prst="rect">
            <a:avLst/>
          </a:prstGeom>
        </p:spPr>
      </p:pic>
    </p:spTree>
    <p:extLst>
      <p:ext uri="{BB962C8B-B14F-4D97-AF65-F5344CB8AC3E}">
        <p14:creationId xmlns:p14="http://schemas.microsoft.com/office/powerpoint/2010/main" val="1961262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Return to Drawing </a:t>
            </a:r>
            <a:r>
              <a:rPr lang="en-US" sz="3700" dirty="0"/>
              <a:t>B</a:t>
            </a:r>
            <a:r>
              <a:rPr lang="en-US" sz="3700" dirty="0" smtClean="0"/>
              <a:t>oard </a:t>
            </a:r>
            <a:endParaRPr lang="en-US" sz="3700" dirty="0"/>
          </a:p>
        </p:txBody>
      </p:sp>
      <p:sp>
        <p:nvSpPr>
          <p:cNvPr id="5" name="Content Placeholder 4"/>
          <p:cNvSpPr>
            <a:spLocks noGrp="1"/>
          </p:cNvSpPr>
          <p:nvPr>
            <p:ph sz="quarter" idx="2"/>
          </p:nvPr>
        </p:nvSpPr>
        <p:spPr>
          <a:xfrm>
            <a:off x="457200" y="1444294"/>
            <a:ext cx="7772400" cy="4956506"/>
          </a:xfrm>
        </p:spPr>
        <p:txBody>
          <a:bodyPr>
            <a:noAutofit/>
          </a:bodyPr>
          <a:lstStyle/>
          <a:p>
            <a:r>
              <a:rPr lang="en-US" sz="2700" dirty="0" smtClean="0"/>
              <a:t>Scandals with athletes</a:t>
            </a:r>
          </a:p>
          <a:p>
            <a:pPr lvl="1"/>
            <a:r>
              <a:rPr lang="en-US" sz="2700" dirty="0" smtClean="0"/>
              <a:t>Departed from “Big </a:t>
            </a:r>
            <a:r>
              <a:rPr lang="en-US" sz="2700" dirty="0"/>
              <a:t>athlete, big brand, big </a:t>
            </a:r>
            <a:r>
              <a:rPr lang="en-US" sz="2700" dirty="0" smtClean="0"/>
              <a:t>product”</a:t>
            </a:r>
          </a:p>
          <a:p>
            <a:pPr lvl="1"/>
            <a:r>
              <a:rPr lang="en-US" sz="2700" dirty="0" smtClean="0"/>
              <a:t>Distanced itself from Tiger Woods</a:t>
            </a:r>
          </a:p>
          <a:p>
            <a:r>
              <a:rPr lang="en-US" sz="2700" dirty="0" smtClean="0"/>
              <a:t>Issues with company practices in Indonesia </a:t>
            </a:r>
          </a:p>
          <a:p>
            <a:pPr lvl="1"/>
            <a:r>
              <a:rPr lang="en-US" sz="2700" dirty="0" smtClean="0"/>
              <a:t>Terrible conditions</a:t>
            </a:r>
          </a:p>
          <a:p>
            <a:pPr lvl="1"/>
            <a:r>
              <a:rPr lang="en-US" sz="2700" dirty="0" smtClean="0"/>
              <a:t>Nike issued a code of conduct</a:t>
            </a:r>
          </a:p>
          <a:p>
            <a:pPr lvl="1"/>
            <a:r>
              <a:rPr lang="en-US" sz="2700" dirty="0" smtClean="0"/>
              <a:t>Still an issue later on in public eye</a:t>
            </a:r>
          </a:p>
          <a:p>
            <a:pPr lvl="1"/>
            <a:r>
              <a:rPr lang="en-US" sz="2700" dirty="0" smtClean="0"/>
              <a:t>Competitors took advantage to gain consumers during this time</a:t>
            </a:r>
            <a:endParaRPr lang="en-US" sz="2700" dirty="0"/>
          </a:p>
        </p:txBody>
      </p:sp>
    </p:spTree>
    <p:extLst>
      <p:ext uri="{BB962C8B-B14F-4D97-AF65-F5344CB8AC3E}">
        <p14:creationId xmlns:p14="http://schemas.microsoft.com/office/powerpoint/2010/main" val="110934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Current Status of Nike</a:t>
            </a:r>
            <a:endParaRPr lang="en-US" sz="3700" dirty="0"/>
          </a:p>
        </p:txBody>
      </p:sp>
      <p:sp>
        <p:nvSpPr>
          <p:cNvPr id="5" name="Content Placeholder 4"/>
          <p:cNvSpPr>
            <a:spLocks noGrp="1"/>
          </p:cNvSpPr>
          <p:nvPr>
            <p:ph sz="quarter" idx="2"/>
          </p:nvPr>
        </p:nvSpPr>
        <p:spPr>
          <a:xfrm>
            <a:off x="457200" y="1444294"/>
            <a:ext cx="8153400" cy="3941763"/>
          </a:xfrm>
        </p:spPr>
        <p:txBody>
          <a:bodyPr/>
          <a:lstStyle/>
          <a:p>
            <a:r>
              <a:rPr lang="en-US" sz="2700" dirty="0" smtClean="0"/>
              <a:t>Official sponsor of NFL apparel </a:t>
            </a:r>
          </a:p>
          <a:p>
            <a:r>
              <a:rPr lang="en-US" sz="2700" dirty="0" smtClean="0"/>
              <a:t>Introduced other spectrums of the brand </a:t>
            </a:r>
          </a:p>
          <a:p>
            <a:pPr lvl="1"/>
            <a:r>
              <a:rPr lang="en-US" sz="2700" dirty="0" smtClean="0"/>
              <a:t>“Find your Greatness” was a viral hit</a:t>
            </a:r>
          </a:p>
          <a:p>
            <a:pPr lvl="1"/>
            <a:r>
              <a:rPr lang="en-US" sz="2700" dirty="0" smtClean="0"/>
              <a:t>Not just profit focus but consumer focus</a:t>
            </a:r>
          </a:p>
          <a:p>
            <a:pPr lvl="1"/>
            <a:r>
              <a:rPr lang="en-US" sz="2700" dirty="0" smtClean="0"/>
              <a:t>Loyalty still holds strong and is unmatched</a:t>
            </a:r>
          </a:p>
          <a:p>
            <a:pPr lvl="2"/>
            <a:r>
              <a:rPr lang="en-US" sz="2700" dirty="0" smtClean="0"/>
              <a:t>“Just do it”</a:t>
            </a:r>
          </a:p>
          <a:p>
            <a:pPr lvl="2"/>
            <a:r>
              <a:rPr lang="en-US" sz="2700" dirty="0" smtClean="0"/>
              <a:t>Most Valuable Sports Brand in the world</a:t>
            </a:r>
          </a:p>
          <a:p>
            <a:pPr marL="630936" lvl="2" indent="0">
              <a:buNone/>
            </a:pPr>
            <a:endParaRPr lang="en-US" dirty="0"/>
          </a:p>
        </p:txBody>
      </p:sp>
    </p:spTree>
    <p:extLst>
      <p:ext uri="{BB962C8B-B14F-4D97-AF65-F5344CB8AC3E}">
        <p14:creationId xmlns:p14="http://schemas.microsoft.com/office/powerpoint/2010/main" val="95751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Summary</a:t>
            </a:r>
            <a:endParaRPr lang="en-US" sz="3700" dirty="0"/>
          </a:p>
        </p:txBody>
      </p:sp>
      <p:sp>
        <p:nvSpPr>
          <p:cNvPr id="5" name="Content Placeholder 4"/>
          <p:cNvSpPr>
            <a:spLocks noGrp="1"/>
          </p:cNvSpPr>
          <p:nvPr>
            <p:ph sz="quarter" idx="2"/>
          </p:nvPr>
        </p:nvSpPr>
        <p:spPr>
          <a:xfrm>
            <a:off x="457200" y="1444294"/>
            <a:ext cx="8229600" cy="3941763"/>
          </a:xfrm>
        </p:spPr>
        <p:txBody>
          <a:bodyPr>
            <a:normAutofit fontScale="92500" lnSpcReduction="10000"/>
          </a:bodyPr>
          <a:lstStyle/>
          <a:p>
            <a:r>
              <a:rPr lang="en-US" sz="2700" dirty="0" smtClean="0"/>
              <a:t>Imitation Barriers to Blue Ocean Strategy</a:t>
            </a:r>
          </a:p>
          <a:p>
            <a:pPr lvl="1"/>
            <a:r>
              <a:rPr lang="en-US" sz="2700" dirty="0" smtClean="0"/>
              <a:t>Value innovation, brand image, natural monopoly, patents, high volume, network externalities, etc.</a:t>
            </a:r>
          </a:p>
          <a:p>
            <a:pPr lvl="1"/>
            <a:r>
              <a:rPr lang="en-US" sz="2700" dirty="0" smtClean="0"/>
              <a:t>Importance of adjusting when needed to maintain your blue ocean creator status or when to create another blue ocean</a:t>
            </a:r>
          </a:p>
          <a:p>
            <a:pPr lvl="1"/>
            <a:r>
              <a:rPr lang="en-US" sz="2700" dirty="0" smtClean="0"/>
              <a:t>Not addressing changing issues could turn your blue ocean red</a:t>
            </a:r>
          </a:p>
          <a:p>
            <a:pPr lvl="1"/>
            <a:r>
              <a:rPr lang="en-US" sz="2700" dirty="0" smtClean="0"/>
              <a:t>Nike is still #1 in this blue ocean</a:t>
            </a:r>
          </a:p>
          <a:p>
            <a:pPr lvl="1"/>
            <a:endParaRPr lang="en-US" dirty="0"/>
          </a:p>
        </p:txBody>
      </p:sp>
    </p:spTree>
    <p:extLst>
      <p:ext uri="{BB962C8B-B14F-4D97-AF65-F5344CB8AC3E}">
        <p14:creationId xmlns:p14="http://schemas.microsoft.com/office/powerpoint/2010/main" val="26744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834" y="4421832"/>
            <a:ext cx="3504149" cy="1561203"/>
          </a:xfrm>
        </p:spPr>
        <p:txBody>
          <a:bodyPr>
            <a:normAutofit/>
          </a:bodyPr>
          <a:lstStyle/>
          <a:p>
            <a:r>
              <a:rPr lang="en-US" sz="4300" dirty="0" smtClean="0"/>
              <a:t>Puma</a:t>
            </a:r>
            <a:endParaRPr lang="en-US" sz="4300" dirty="0"/>
          </a:p>
        </p:txBody>
      </p:sp>
      <p:sp>
        <p:nvSpPr>
          <p:cNvPr id="3" name="Subtitle 2"/>
          <p:cNvSpPr>
            <a:spLocks noGrp="1"/>
          </p:cNvSpPr>
          <p:nvPr>
            <p:ph type="subTitle" idx="1"/>
          </p:nvPr>
        </p:nvSpPr>
        <p:spPr/>
        <p:txBody>
          <a:bodyPr/>
          <a:lstStyle/>
          <a:p>
            <a:endParaRPr lang="en-US"/>
          </a:p>
        </p:txBody>
      </p:sp>
      <p:pic>
        <p:nvPicPr>
          <p:cNvPr id="4" name="Picture 3" descr="Logo Puma 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650"/>
            <a:ext cx="9144000" cy="6093619"/>
          </a:xfrm>
          <a:prstGeom prst="rect">
            <a:avLst/>
          </a:prstGeom>
        </p:spPr>
      </p:pic>
      <p:sp>
        <p:nvSpPr>
          <p:cNvPr id="5" name="TextBox 4"/>
          <p:cNvSpPr txBox="1"/>
          <p:nvPr/>
        </p:nvSpPr>
        <p:spPr>
          <a:xfrm>
            <a:off x="1366877" y="4811311"/>
            <a:ext cx="2819400" cy="661720"/>
          </a:xfrm>
          <a:prstGeom prst="rect">
            <a:avLst/>
          </a:prstGeom>
          <a:noFill/>
        </p:spPr>
        <p:txBody>
          <a:bodyPr wrap="square" rtlCol="0">
            <a:spAutoFit/>
          </a:bodyPr>
          <a:lstStyle/>
          <a:p>
            <a:r>
              <a:rPr lang="en-US" sz="3700" b="1" dirty="0" smtClean="0">
                <a:effectLst>
                  <a:outerShdw blurRad="38100" dist="38100" dir="2700000" algn="tl">
                    <a:srgbClr val="000000">
                      <a:alpha val="43137"/>
                    </a:srgbClr>
                  </a:outerShdw>
                </a:effectLst>
              </a:rPr>
              <a:t>PUMA</a:t>
            </a:r>
            <a:endParaRPr lang="en-US" sz="3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536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Value innovation does not make sense to a company’s conventional logic</a:t>
            </a:r>
          </a:p>
          <a:p>
            <a:pPr lvl="1"/>
            <a:r>
              <a:rPr lang="en-US" dirty="0" smtClean="0"/>
              <a:t>The new CEO wants to change their focus</a:t>
            </a:r>
          </a:p>
          <a:p>
            <a:r>
              <a:rPr lang="en-US" dirty="0"/>
              <a:t>B</a:t>
            </a:r>
            <a:r>
              <a:rPr lang="en-US" dirty="0" smtClean="0"/>
              <a:t>lue ocean strategy may conflict with other companies’ brand image</a:t>
            </a:r>
          </a:p>
          <a:p>
            <a:pPr lvl="1"/>
            <a:r>
              <a:rPr lang="en-US" dirty="0" smtClean="0"/>
              <a:t>Adidas and Puma</a:t>
            </a:r>
          </a:p>
          <a:p>
            <a:r>
              <a:rPr lang="en-US" dirty="0" smtClean="0"/>
              <a:t>Natural monopoly blocks imitation when the size of a market cannot support another payer</a:t>
            </a:r>
          </a:p>
          <a:p>
            <a:pPr lvl="1"/>
            <a:r>
              <a:rPr lang="en-US" dirty="0" smtClean="0"/>
              <a:t>Being under Nike in the shoe and apparel industry, it’s hard for Puma to create a blue ocean strategy</a:t>
            </a:r>
          </a:p>
          <a:p>
            <a:pPr marL="0" indent="0">
              <a:buNone/>
            </a:pPr>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Limitation Barriers to </a:t>
            </a:r>
            <a:br>
              <a:rPr lang="en-US" dirty="0" smtClean="0"/>
            </a:br>
            <a:r>
              <a:rPr lang="en-US" dirty="0" smtClean="0"/>
              <a:t>Blue Ocean Strategy</a:t>
            </a:r>
            <a:endParaRPr lang="en-US" dirty="0"/>
          </a:p>
        </p:txBody>
      </p:sp>
    </p:spTree>
    <p:extLst>
      <p:ext uri="{BB962C8B-B14F-4D97-AF65-F5344CB8AC3E}">
        <p14:creationId xmlns:p14="http://schemas.microsoft.com/office/powerpoint/2010/main" val="194557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Patents or legal permits block imitation</a:t>
            </a:r>
          </a:p>
          <a:p>
            <a:r>
              <a:rPr lang="en-US" dirty="0" smtClean="0"/>
              <a:t>The high volume generated by a value innovation leads to rapid cost advantages, therefore discouraging followers from entering the market</a:t>
            </a:r>
          </a:p>
        </p:txBody>
      </p:sp>
    </p:spTree>
    <p:extLst>
      <p:ext uri="{BB962C8B-B14F-4D97-AF65-F5344CB8AC3E}">
        <p14:creationId xmlns:p14="http://schemas.microsoft.com/office/powerpoint/2010/main" val="320805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Network externalities also block companies from easily and credibly imitating a blue ocean strategy</a:t>
            </a:r>
          </a:p>
          <a:p>
            <a:pPr lvl="1"/>
            <a:r>
              <a:rPr lang="en-US" dirty="0" smtClean="0"/>
              <a:t>Puma is in a red ocean with </a:t>
            </a:r>
            <a:r>
              <a:rPr lang="en-US" dirty="0"/>
              <a:t>N</a:t>
            </a:r>
            <a:r>
              <a:rPr lang="en-US" dirty="0" smtClean="0"/>
              <a:t>ike because Nike is so popular today, the younger generation doesn’t know Puma</a:t>
            </a:r>
          </a:p>
          <a:p>
            <a:endParaRPr lang="en-US" dirty="0"/>
          </a:p>
        </p:txBody>
      </p:sp>
    </p:spTree>
    <p:extLst>
      <p:ext uri="{BB962C8B-B14F-4D97-AF65-F5344CB8AC3E}">
        <p14:creationId xmlns:p14="http://schemas.microsoft.com/office/powerpoint/2010/main" val="101527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Imitation often requires significant political, operational, and cultural changes</a:t>
            </a:r>
          </a:p>
          <a:p>
            <a:pPr lvl="1"/>
            <a:r>
              <a:rPr lang="en-US" dirty="0" smtClean="0"/>
              <a:t>Puma is going through a change; Forever Faster</a:t>
            </a:r>
          </a:p>
          <a:p>
            <a:r>
              <a:rPr lang="en-US" dirty="0" smtClean="0"/>
              <a:t>Companies that value-innovate earn brand buzz and a loyal customer following that tends to shun imitators</a:t>
            </a:r>
            <a:endParaRPr lang="en-US" dirty="0"/>
          </a:p>
          <a:p>
            <a:pPr lvl="1"/>
            <a:r>
              <a:rPr lang="en-US" dirty="0" smtClean="0"/>
              <a:t>Nike is seen everywhere; where as Puma is fading out</a:t>
            </a:r>
          </a:p>
        </p:txBody>
      </p:sp>
    </p:spTree>
    <p:extLst>
      <p:ext uri="{BB962C8B-B14F-4D97-AF65-F5344CB8AC3E}">
        <p14:creationId xmlns:p14="http://schemas.microsoft.com/office/powerpoint/2010/main" val="95276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Although Puma isn’t the sports brand that’s popular in the US, it still is in competition with Nike.  It’s most known in the soccer and track world.  They focus more on the “faster” outlook.</a:t>
            </a:r>
            <a:endParaRPr lang="en-US" dirty="0"/>
          </a:p>
        </p:txBody>
      </p:sp>
      <p:sp>
        <p:nvSpPr>
          <p:cNvPr id="2" name="Title 1"/>
          <p:cNvSpPr>
            <a:spLocks noGrp="1"/>
          </p:cNvSpPr>
          <p:nvPr>
            <p:ph type="title"/>
          </p:nvPr>
        </p:nvSpPr>
        <p:spPr/>
        <p:txBody>
          <a:bodyPr>
            <a:normAutofit/>
          </a:bodyPr>
          <a:lstStyle/>
          <a:p>
            <a:r>
              <a:rPr lang="en-US" sz="3700" dirty="0" smtClean="0"/>
              <a:t>Puma</a:t>
            </a:r>
            <a:endParaRPr lang="en-US" sz="3700" dirty="0"/>
          </a:p>
        </p:txBody>
      </p:sp>
    </p:spTree>
    <p:extLst>
      <p:ext uri="{BB962C8B-B14F-4D97-AF65-F5344CB8AC3E}">
        <p14:creationId xmlns:p14="http://schemas.microsoft.com/office/powerpoint/2010/main" val="382136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97984"/>
            <a:ext cx="4040188" cy="639762"/>
          </a:xfrm>
        </p:spPr>
        <p:txBody>
          <a:bodyPr/>
          <a:lstStyle/>
          <a:p>
            <a:r>
              <a:rPr lang="en-US" dirty="0" smtClean="0"/>
              <a:t>Nike</a:t>
            </a:r>
            <a:endParaRPr lang="en-US" dirty="0"/>
          </a:p>
        </p:txBody>
      </p:sp>
      <p:sp>
        <p:nvSpPr>
          <p:cNvPr id="5" name="Text Placeholder 4"/>
          <p:cNvSpPr>
            <a:spLocks noGrp="1"/>
          </p:cNvSpPr>
          <p:nvPr>
            <p:ph type="body" sz="half" idx="3"/>
          </p:nvPr>
        </p:nvSpPr>
        <p:spPr>
          <a:xfrm>
            <a:off x="4645025" y="205652"/>
            <a:ext cx="4041775" cy="639762"/>
          </a:xfrm>
        </p:spPr>
        <p:txBody>
          <a:bodyPr/>
          <a:lstStyle/>
          <a:p>
            <a:r>
              <a:rPr lang="en-US" dirty="0" smtClean="0"/>
              <a:t>Puma</a:t>
            </a:r>
            <a:endParaRPr lang="en-US" dirty="0"/>
          </a:p>
        </p:txBody>
      </p:sp>
      <p:pic>
        <p:nvPicPr>
          <p:cNvPr id="8" name="Content Placeholder 7" descr="tour3.jpg"/>
          <p:cNvPicPr>
            <a:picLocks noGrp="1" noChangeAspect="1"/>
          </p:cNvPicPr>
          <p:nvPr>
            <p:ph sz="quarter" idx="2"/>
          </p:nvPr>
        </p:nvPicPr>
        <p:blipFill>
          <a:blip r:embed="rId2">
            <a:extLst>
              <a:ext uri="{28A0092B-C50C-407E-A947-70E740481C1C}">
                <a14:useLocalDpi xmlns:a14="http://schemas.microsoft.com/office/drawing/2010/main" val="0"/>
              </a:ext>
            </a:extLst>
          </a:blip>
          <a:srcRect t="-18460" b="-18460"/>
          <a:stretch>
            <a:fillRect/>
          </a:stretch>
        </p:blipFill>
        <p:spPr>
          <a:xfrm>
            <a:off x="178043" y="1151408"/>
            <a:ext cx="4581643" cy="5297529"/>
          </a:xfrm>
        </p:spPr>
      </p:pic>
      <p:pic>
        <p:nvPicPr>
          <p:cNvPr id="7" name="Content Placeholder 6" descr="PUM_Team_Arsenal_Bio2.jpg"/>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315873" y="1444625"/>
            <a:ext cx="2700078" cy="3941763"/>
          </a:xfrm>
        </p:spPr>
      </p:pic>
    </p:spTree>
    <p:extLst>
      <p:ext uri="{BB962C8B-B14F-4D97-AF65-F5344CB8AC3E}">
        <p14:creationId xmlns:p14="http://schemas.microsoft.com/office/powerpoint/2010/main" val="378633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creating blue oceans it is important to know when imitators will come and imitate your success. </a:t>
            </a:r>
          </a:p>
          <a:p>
            <a:r>
              <a:rPr lang="en-US" dirty="0" smtClean="0"/>
              <a:t>These imitators will eventually come sooner or later depending on how hard it is to imitate</a:t>
            </a:r>
          </a:p>
          <a:p>
            <a:r>
              <a:rPr lang="en-US" dirty="0" smtClean="0"/>
              <a:t>There are several imitation barriers to consider including: patents, network externalities, natural monopolies, innovation based on conventional logic</a:t>
            </a:r>
            <a:endParaRPr lang="en-US" dirty="0"/>
          </a:p>
        </p:txBody>
      </p:sp>
      <p:sp>
        <p:nvSpPr>
          <p:cNvPr id="3" name="Title 2"/>
          <p:cNvSpPr>
            <a:spLocks noGrp="1"/>
          </p:cNvSpPr>
          <p:nvPr>
            <p:ph type="title"/>
          </p:nvPr>
        </p:nvSpPr>
        <p:spPr/>
        <p:txBody>
          <a:bodyPr>
            <a:normAutofit fontScale="90000"/>
          </a:bodyPr>
          <a:lstStyle/>
          <a:p>
            <a:r>
              <a:rPr lang="en-US" dirty="0" smtClean="0"/>
              <a:t>Sustainability of Blue Ocean Strategies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TotalTime>
  <Words>894</Words>
  <Application>Microsoft Office PowerPoint</Application>
  <PresentationFormat>On-screen Show (4:3)</PresentationFormat>
  <Paragraphs>90</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Lucida Sans Unicode</vt:lpstr>
      <vt:lpstr>Verdana</vt:lpstr>
      <vt:lpstr>Wingdings 2</vt:lpstr>
      <vt:lpstr>Wingdings 3</vt:lpstr>
      <vt:lpstr>Concourse</vt:lpstr>
      <vt:lpstr>Chapter 9:Sustainability and Renewal of Blue Ocean Strategy </vt:lpstr>
      <vt:lpstr>Puma</vt:lpstr>
      <vt:lpstr>Limitation Barriers to  Blue Ocean Strategy</vt:lpstr>
      <vt:lpstr>PowerPoint Presentation</vt:lpstr>
      <vt:lpstr>PowerPoint Presentation</vt:lpstr>
      <vt:lpstr>PowerPoint Presentation</vt:lpstr>
      <vt:lpstr>Puma</vt:lpstr>
      <vt:lpstr>PowerPoint Presentation</vt:lpstr>
      <vt:lpstr>Sustainability of Blue Ocean Strategies</vt:lpstr>
      <vt:lpstr>Sustainability and K Swiss</vt:lpstr>
      <vt:lpstr>Renewal of Blue Ocean Strategies</vt:lpstr>
      <vt:lpstr>Renewal of Blue Ocean and K Swiss</vt:lpstr>
      <vt:lpstr>Nike ≠ Conventional Logic </vt:lpstr>
      <vt:lpstr>Natural Monopoly</vt:lpstr>
      <vt:lpstr>Brand Image</vt:lpstr>
      <vt:lpstr>Brand Image</vt:lpstr>
      <vt:lpstr>Return to Drawing Board </vt:lpstr>
      <vt:lpstr>Current Status of Nike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9:Sustainability and Renewal of Blue Ocean Strategy</dc:title>
  <dc:creator>Chris</dc:creator>
  <cp:lastModifiedBy>Cynthia Lopez</cp:lastModifiedBy>
  <cp:revision>20</cp:revision>
  <dcterms:created xsi:type="dcterms:W3CDTF">2014-11-12T20:00:56Z</dcterms:created>
  <dcterms:modified xsi:type="dcterms:W3CDTF">2014-11-13T11:03:09Z</dcterms:modified>
</cp:coreProperties>
</file>