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7.xml" Type="http://schemas.openxmlformats.org/officeDocument/2006/relationships/slide" Id="rId32"/><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3" name="Shape 1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1" name="Shape 12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5" name="Shape 1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1" name="Shape 1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3" name="Shape 1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8" name="Shape 1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4" name="Shape 1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8" name="Shape 1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4" name="Shape 2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2984999" x="0"/>
            <a:ext cy="2158500"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2393175" x="0"/>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rot="10800000" flipH="1">
            <a:off y="2983958" x="0"/>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txBox="1"/>
          <p:nvPr>
            <p:ph type="ctrTitle"/>
          </p:nvPr>
        </p:nvSpPr>
        <p:spPr>
          <a:xfrm>
            <a:off y="1746892" x="685800"/>
            <a:ext cy="1238099" cx="7772400"/>
          </a:xfrm>
          <a:prstGeom prst="rect">
            <a:avLst/>
          </a:prstGeom>
        </p:spPr>
        <p:txBody>
          <a:bodyPr bIns="91425" rIns="91425" lIns="91425" t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y="3093357" x="685800"/>
            <a:ext cy="666600" cx="7772400"/>
          </a:xfrm>
          <a:prstGeom prst="rect">
            <a:avLst/>
          </a:prstGeom>
        </p:spPr>
        <p:txBody>
          <a:bodyPr bIns="91425" rIns="91425" lIns="91425" t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9" name="Shape 29"/>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4412699" x="0"/>
            <a:ext cy="7307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flipH="1">
            <a:off y="3820834"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a:off y="4411617"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35" name="Shape 35"/>
          <p:cNvSpPr txBox="1"/>
          <p:nvPr>
            <p:ph idx="1" type="body"/>
          </p:nvPr>
        </p:nvSpPr>
        <p:spPr>
          <a:xfrm>
            <a:off y="4421726" x="457200"/>
            <a:ext cy="505200" cx="8229600"/>
          </a:xfrm>
          <a:prstGeom prst="rect">
            <a:avLst/>
          </a:prstGeom>
        </p:spPr>
        <p:txBody>
          <a:bodyPr bIns="91425" rIns="91425" lIns="91425" tIns="91425" anchor="ctr" anchorCtr="0"/>
          <a:lstStyle>
            <a:lvl1pPr>
              <a:spcBef>
                <a:spcPts val="0"/>
              </a:spcBef>
              <a:buClr>
                <a:schemeClr val="dk2"/>
              </a:buClr>
              <a:buSzPct val="100000"/>
              <a:buNone/>
              <a:defRPr sz="2400" i="1">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76256" x="6676"/>
            <a:ext cy="505479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bg>
      <p:bgPr>
        <a:solidFill>
          <a:schemeClr val="lt2"/>
        </a:solidFill>
      </p:bgPr>
    </p:bg>
    <p:spTree>
      <p:nvGrpSpPr>
        <p:cNvPr id="38" name="Shape 38"/>
        <p:cNvGrpSpPr/>
        <p:nvPr/>
      </p:nvGrpSpPr>
      <p:grpSpPr>
        <a:xfrm>
          <a:off y="0" x="0"/>
          <a:ext cy="0" cx="0"/>
          <a:chOff y="0" x="0"/>
          <a:chExt cy="0" cx="0"/>
        </a:xfrm>
      </p:grpSpPr>
      <p:sp>
        <p:nvSpPr>
          <p:cNvPr id="39" name="Shape 39"/>
          <p:cNvSpPr txBox="1"/>
          <p:nvPr>
            <p:ph type="title"/>
          </p:nvPr>
        </p:nvSpPr>
        <p:spPr>
          <a:xfrm>
            <a:off y="171450" x="301752"/>
            <a:ext cy="569100" cx="8534399"/>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0" name="Shape 40"/>
          <p:cNvSpPr txBox="1"/>
          <p:nvPr>
            <p:ph idx="10" type="dt"/>
          </p:nvPr>
        </p:nvSpPr>
        <p:spPr>
          <a:xfrm>
            <a:off y="4803737" x="5791200"/>
            <a:ext cy="274199" cx="30449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1" name="Shape 41"/>
          <p:cNvSpPr txBox="1"/>
          <p:nvPr>
            <p:ph idx="11" type="ftr"/>
          </p:nvPr>
        </p:nvSpPr>
        <p:spPr>
          <a:xfrm>
            <a:off y="4808135" x="304800"/>
            <a:ext cy="274199" cx="3581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2" name="Shape 42"/>
          <p:cNvSpPr txBox="1"/>
          <p:nvPr>
            <p:ph idx="12" type="sldNum"/>
          </p:nvPr>
        </p:nvSpPr>
        <p:spPr>
          <a:xfrm>
            <a:off y="769779" x="4361687"/>
            <a:ext cy="330899" cx="4572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3" name="Shape 43"/>
          <p:cNvSpPr txBox="1"/>
          <p:nvPr>
            <p:ph idx="1" type="body"/>
          </p:nvPr>
        </p:nvSpPr>
        <p:spPr>
          <a:xfrm>
            <a:off y="1145286" x="301752"/>
            <a:ext cy="3429000" cx="8503799"/>
          </a:xfrm>
          <a:prstGeom prst="rect">
            <a:avLst/>
          </a:prstGeom>
          <a:noFill/>
          <a:ln>
            <a:noFill/>
          </a:ln>
        </p:spPr>
        <p:txBody>
          <a:bodyPr bIns="91425" rIns="91425" lIns="91425" tIns="91425" anchor="t" anchorCtr="0"/>
          <a:lstStyle>
            <a:lvl1pPr algn="l" rtl="0" indent="-128587" marL="274320">
              <a:spcBef>
                <a:spcPts val="540"/>
              </a:spcBef>
              <a:buClr>
                <a:schemeClr val="accent1"/>
              </a:buClr>
              <a:buFont typeface="Noto Symbol"/>
              <a:buChar char="●"/>
              <a:defRPr/>
            </a:lvl1pPr>
            <a:lvl2pPr algn="l" rtl="0" indent="-184150" marL="548640">
              <a:spcBef>
                <a:spcPts val="440"/>
              </a:spcBef>
              <a:buClr>
                <a:schemeClr val="accent2"/>
              </a:buClr>
              <a:buFont typeface="Noto Symbol"/>
              <a:buChar char="○"/>
              <a:defRPr/>
            </a:lvl2pPr>
            <a:lvl3pPr algn="l" rtl="0" indent="-143510" marL="822960">
              <a:spcBef>
                <a:spcPts val="400"/>
              </a:spcBef>
              <a:buClr>
                <a:schemeClr val="accent3"/>
              </a:buClr>
              <a:buFont typeface="Noto Symbol"/>
              <a:buChar char="•"/>
              <a:defRPr/>
            </a:lvl3pPr>
            <a:lvl4pPr algn="l" rtl="0" indent="-144780" marL="1097280">
              <a:spcBef>
                <a:spcPts val="400"/>
              </a:spcBef>
              <a:buClr>
                <a:schemeClr val="accent4"/>
              </a:buClr>
              <a:buFont typeface="Noto Symbol"/>
              <a:buChar char="•"/>
              <a:defRPr/>
            </a:lvl4pPr>
            <a:lvl5pPr algn="l" rtl="0" indent="-114300" marL="1371600">
              <a:spcBef>
                <a:spcPts val="360"/>
              </a:spcBef>
              <a:buClr>
                <a:schemeClr val="accent5"/>
              </a:buClr>
              <a:buFont typeface="Georgia"/>
              <a:buChar char="•"/>
              <a:defRPr/>
            </a:lvl5pPr>
            <a:lvl6pPr algn="l" rtl="0" indent="-93980" marL="1645920">
              <a:spcBef>
                <a:spcPts val="360"/>
              </a:spcBef>
              <a:buClr>
                <a:schemeClr val="accent6"/>
              </a:buClr>
              <a:buFont typeface="Noto Symbol"/>
              <a:buChar char="●"/>
              <a:defRPr/>
            </a:lvl6pPr>
            <a:lvl7pPr algn="l" rtl="0" indent="-101600" marL="1920240">
              <a:spcBef>
                <a:spcPts val="320"/>
              </a:spcBef>
              <a:buClr>
                <a:srgbClr val="B85740"/>
              </a:buClr>
              <a:buFont typeface="Georgia"/>
              <a:buChar char="•"/>
              <a:defRPr/>
            </a:lvl7pPr>
            <a:lvl8pPr algn="l" rtl="0" indent="-83820" marL="2103120">
              <a:spcBef>
                <a:spcPts val="320"/>
              </a:spcBef>
              <a:buClr>
                <a:srgbClr val="7B6C62"/>
              </a:buClr>
              <a:buFont typeface="Georgia"/>
              <a:buChar char="•"/>
              <a:defRPr/>
            </a:lvl8pPr>
            <a:lvl9pPr algn="l" rtl="0" indent="-113029" marL="2377440">
              <a:spcBef>
                <a:spcPts val="280"/>
              </a:spcBef>
              <a:buClr>
                <a:srgbClr val="B49E02"/>
              </a:buClr>
              <a:buFont typeface="Georgia"/>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http://youtu.be/TVOsBVDXSzc?t=1s" Type="http://schemas.openxmlformats.org/officeDocument/2006/relationships/hyperlink" TargetMode="External"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https://www.youtube.com/watch?v=rpQjbuGmaUU" Type="http://schemas.openxmlformats.org/officeDocument/2006/relationships/hyperlink" TargetMode="External"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http://youtube.com/v/rpQjbuGmaUU" Type="http://schemas.openxmlformats.org/officeDocument/2006/relationships/hyperlink" TargetMode="External" Id="rId4"/><Relationship Target="../media/image00.jpg" Type="http://schemas.openxmlformats.org/officeDocument/2006/relationships/image" Id="rId5"/></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ctrTitle"/>
          </p:nvPr>
        </p:nvSpPr>
        <p:spPr>
          <a:xfrm>
            <a:off y="1746900" x="144875"/>
            <a:ext cy="1238099" cx="8999100"/>
          </a:xfrm>
          <a:prstGeom prst="rect">
            <a:avLst/>
          </a:prstGeom>
        </p:spPr>
        <p:txBody>
          <a:bodyPr bIns="91425" rIns="91425" lIns="91425" tIns="91425" anchor="b" anchorCtr="0">
            <a:noAutofit/>
          </a:bodyPr>
          <a:lstStyle/>
          <a:p>
            <a:pPr rtl="0">
              <a:spcBef>
                <a:spcPts val="0"/>
              </a:spcBef>
              <a:buNone/>
            </a:pPr>
            <a:r>
              <a:t/>
            </a:r>
            <a:endParaRPr i="1"/>
          </a:p>
          <a:p>
            <a:pPr rtl="0">
              <a:spcBef>
                <a:spcPts val="0"/>
              </a:spcBef>
              <a:buNone/>
            </a:pPr>
            <a:r>
              <a:t/>
            </a:r>
            <a:endParaRPr i="1"/>
          </a:p>
          <a:p>
            <a:pPr algn="l" rtl="0">
              <a:spcBef>
                <a:spcPts val="0"/>
              </a:spcBef>
              <a:buNone/>
            </a:pPr>
            <a:r>
              <a:rPr u="sng" lang="en"/>
              <a:t>Blue Ocean Strategy:</a:t>
            </a:r>
          </a:p>
          <a:p>
            <a:pPr algn="l">
              <a:spcBef>
                <a:spcPts val="0"/>
              </a:spcBef>
              <a:buNone/>
            </a:pPr>
            <a:r>
              <a:rPr lang="en" i="1"/>
              <a:t>Reach Beyond Existing Demand</a:t>
            </a:r>
          </a:p>
        </p:txBody>
      </p:sp>
      <p:sp>
        <p:nvSpPr>
          <p:cNvPr id="46" name="Shape 46"/>
          <p:cNvSpPr txBox="1"/>
          <p:nvPr>
            <p:ph idx="1" type="subTitle"/>
          </p:nvPr>
        </p:nvSpPr>
        <p:spPr>
          <a:xfrm>
            <a:off y="3093357" x="685800"/>
            <a:ext cy="666600" cx="7772400"/>
          </a:xfrm>
          <a:prstGeom prst="rect">
            <a:avLst/>
          </a:prstGeom>
        </p:spPr>
        <p:txBody>
          <a:bodyPr bIns="91425" rIns="91425" lIns="91425" tIns="91425" anchor="t" anchorCtr="0">
            <a:noAutofit/>
          </a:bodyPr>
          <a:lstStyle/>
          <a:p>
            <a:pPr rtl="0" lvl="0">
              <a:spcBef>
                <a:spcPts val="0"/>
              </a:spcBef>
              <a:buClr>
                <a:schemeClr val="dk1"/>
              </a:buClr>
              <a:buSzPct val="45833"/>
              <a:buFont typeface="Arial"/>
              <a:buNone/>
            </a:pPr>
            <a:r>
              <a:rPr lang="en"/>
              <a:t>Mathews Worede, Charles Knight, Luis Garcia, Stuart Jones, Michael Tibbetts, Jacob Eassa  </a:t>
            </a:r>
          </a:p>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Intro To Three Tiers of Noncustomers</a:t>
            </a:r>
          </a:p>
        </p:txBody>
      </p:sp>
      <p:pic>
        <p:nvPicPr>
          <p:cNvPr id="100" name="Shape 100"/>
          <p:cNvPicPr preferRelativeResize="0"/>
          <p:nvPr/>
        </p:nvPicPr>
        <p:blipFill rotWithShape="1">
          <a:blip r:embed="rId3">
            <a:alphaModFix/>
          </a:blip>
          <a:srcRect t="0" b="0" r="0" l="0"/>
          <a:stretch/>
        </p:blipFill>
        <p:spPr>
          <a:xfrm>
            <a:off y="1256625" x="1499100"/>
            <a:ext cy="3694200" cx="61457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First-Tier Noncustomers</a:t>
            </a:r>
          </a:p>
        </p:txBody>
      </p:sp>
      <p:sp>
        <p:nvSpPr>
          <p:cNvPr id="106" name="Shape 106"/>
          <p:cNvSpPr txBox="1"/>
          <p:nvPr>
            <p:ph idx="1" type="body"/>
          </p:nvPr>
        </p:nvSpPr>
        <p:spPr>
          <a:xfrm>
            <a:off y="972475"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Soon-to-be noncustomers</a:t>
            </a:r>
          </a:p>
          <a:p>
            <a:pPr rtl="0" lvl="1" indent="-381000" marL="914400">
              <a:spcBef>
                <a:spcPts val="0"/>
              </a:spcBef>
              <a:buClr>
                <a:schemeClr val="dk1"/>
              </a:buClr>
              <a:buSzPct val="80000"/>
              <a:buFont typeface="Courier New"/>
              <a:buChar char="o"/>
            </a:pPr>
            <a:r>
              <a:rPr lang="en"/>
              <a:t>Minimally use current market offerings</a:t>
            </a:r>
          </a:p>
          <a:p>
            <a:pPr rtl="0" lvl="1" indent="-381000" marL="914400">
              <a:spcBef>
                <a:spcPts val="0"/>
              </a:spcBef>
              <a:buClr>
                <a:schemeClr val="dk1"/>
              </a:buClr>
              <a:buSzPct val="80000"/>
              <a:buFont typeface="Courier New"/>
              <a:buChar char="o"/>
            </a:pPr>
            <a:r>
              <a:rPr lang="en"/>
              <a:t>Searching for something better</a:t>
            </a:r>
          </a:p>
          <a:p>
            <a:pPr rtl="0" lvl="1" indent="-381000" marL="914400">
              <a:spcBef>
                <a:spcPts val="0"/>
              </a:spcBef>
              <a:buClr>
                <a:schemeClr val="dk1"/>
              </a:buClr>
              <a:buSzPct val="80000"/>
              <a:buFont typeface="Courier New"/>
              <a:buChar char="o"/>
            </a:pPr>
            <a:r>
              <a:rPr lang="en"/>
              <a:t>Little loyalty</a:t>
            </a:r>
          </a:p>
          <a:p>
            <a:pPr rtl="0" lvl="0" indent="-381000" marL="457200">
              <a:spcBef>
                <a:spcPts val="0"/>
              </a:spcBef>
              <a:buClr>
                <a:schemeClr val="dk1"/>
              </a:buClr>
              <a:buSzPct val="100000"/>
              <a:buFont typeface="Arial"/>
              <a:buChar char="●"/>
            </a:pPr>
            <a:r>
              <a:rPr sz="2400" lang="en"/>
              <a:t>Sit on the edge of the market</a:t>
            </a:r>
          </a:p>
          <a:p>
            <a:pPr rtl="0" lvl="0" indent="-381000" marL="457200">
              <a:spcBef>
                <a:spcPts val="0"/>
              </a:spcBef>
              <a:buClr>
                <a:schemeClr val="dk1"/>
              </a:buClr>
              <a:buSzPct val="100000"/>
              <a:buFont typeface="Arial"/>
              <a:buChar char="●"/>
            </a:pPr>
            <a:r>
              <a:rPr sz="2400" lang="en"/>
              <a:t>Effect on the market:</a:t>
            </a:r>
          </a:p>
          <a:p>
            <a:pPr rtl="0" lvl="1" indent="-381000" marL="914400">
              <a:spcBef>
                <a:spcPts val="0"/>
              </a:spcBef>
              <a:buClr>
                <a:schemeClr val="dk1"/>
              </a:buClr>
              <a:buSzPct val="80000"/>
              <a:buFont typeface="Courier New"/>
              <a:buChar char="o"/>
            </a:pPr>
            <a:r>
              <a:rPr lang="en"/>
              <a:t>as the number of soon-to-be noncustomers increases, a market becomes stagnant and develops a growth problem</a:t>
            </a:r>
          </a:p>
          <a:p>
            <a:pPr lvl="1" indent="-381000" marL="914400">
              <a:spcBef>
                <a:spcPts val="0"/>
              </a:spcBef>
              <a:buClr>
                <a:schemeClr val="dk1"/>
              </a:buClr>
              <a:buSzPct val="80000"/>
              <a:buFont typeface="Courier New"/>
              <a:buChar char="o"/>
            </a:pPr>
            <a:r>
              <a:rPr lang="en"/>
              <a:t>Have an ocean of untapped demand waiting to be released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Pret A Manger Example</a:t>
            </a:r>
          </a:p>
        </p:txBody>
      </p:sp>
      <p:sp>
        <p:nvSpPr>
          <p:cNvPr id="112" name="Shape 11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British fast-food chain that opened in 1988</a:t>
            </a:r>
          </a:p>
          <a:p>
            <a:pPr rtl="0" lvl="0" indent="-381000" marL="457200">
              <a:spcBef>
                <a:spcPts val="0"/>
              </a:spcBef>
              <a:buClr>
                <a:schemeClr val="dk1"/>
              </a:buClr>
              <a:buSzPct val="100000"/>
              <a:buFont typeface="Arial"/>
              <a:buChar char="●"/>
            </a:pPr>
            <a:r>
              <a:rPr sz="2400" lang="en"/>
              <a:t>Expanded its blue ocean by tapping into the huge latent demand of first-tier noncustomers</a:t>
            </a:r>
          </a:p>
          <a:p>
            <a:pPr rtl="0" lvl="0" indent="-381000" marL="457200">
              <a:spcBef>
                <a:spcPts val="0"/>
              </a:spcBef>
              <a:buClr>
                <a:schemeClr val="dk1"/>
              </a:buClr>
              <a:buSzPct val="100000"/>
              <a:buFont typeface="Arial"/>
              <a:buChar char="●"/>
            </a:pPr>
            <a:r>
              <a:rPr sz="2400" lang="en"/>
              <a:t>Market situation:</a:t>
            </a:r>
          </a:p>
          <a:p>
            <a:pPr rtl="0" lvl="1" indent="-342900" marL="914400">
              <a:spcBef>
                <a:spcPts val="0"/>
              </a:spcBef>
              <a:buClr>
                <a:schemeClr val="dk1"/>
              </a:buClr>
              <a:buSzPct val="100000"/>
              <a:buFont typeface="Courier New"/>
              <a:buChar char="o"/>
            </a:pPr>
            <a:r>
              <a:rPr sz="1800" lang="en"/>
              <a:t>Before Pret, professionals in European city centers primarily went to restaurants for lunch</a:t>
            </a:r>
          </a:p>
          <a:p>
            <a:pPr rtl="0" lvl="1" indent="-342900" marL="914400">
              <a:spcBef>
                <a:spcPts val="0"/>
              </a:spcBef>
              <a:buClr>
                <a:schemeClr val="dk1"/>
              </a:buClr>
              <a:buSzPct val="100000"/>
              <a:buFont typeface="Courier New"/>
              <a:buChar char="o"/>
            </a:pPr>
            <a:r>
              <a:rPr sz="1800" lang="en"/>
              <a:t>Sit-down restaurants provide a nice meal and setting, but also take a long time, are quite costly, and usually not healthy</a:t>
            </a:r>
          </a:p>
          <a:p>
            <a:pPr rtl="0" lvl="1" indent="-342900" marL="914400">
              <a:spcBef>
                <a:spcPts val="0"/>
              </a:spcBef>
              <a:buClr>
                <a:schemeClr val="dk1"/>
              </a:buClr>
              <a:buSzPct val="100000"/>
              <a:buFont typeface="Courier New"/>
              <a:buChar char="o"/>
            </a:pPr>
            <a:r>
              <a:rPr sz="1800" lang="en"/>
              <a:t>This led to a high and rising number of noncustomers</a:t>
            </a:r>
          </a:p>
          <a:p>
            <a:pPr lvl="1" indent="-342900" marL="914400">
              <a:spcBef>
                <a:spcPts val="0"/>
              </a:spcBef>
              <a:buClr>
                <a:schemeClr val="dk1"/>
              </a:buClr>
              <a:buSzPct val="100000"/>
              <a:buFont typeface="Courier New"/>
              <a:buChar char="o"/>
            </a:pPr>
            <a:r>
              <a:rPr sz="1800" lang="en"/>
              <a:t>Professionals increasingly started grabbing food on the run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Pret A Manger Example</a:t>
            </a:r>
          </a:p>
        </p:txBody>
      </p:sp>
      <p:sp>
        <p:nvSpPr>
          <p:cNvPr id="118" name="Shape 11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These first-tier noncustomers were in search of a better solution</a:t>
            </a:r>
          </a:p>
          <a:p>
            <a:pPr rtl="0" lvl="0" indent="-381000" marL="457200">
              <a:spcBef>
                <a:spcPts val="0"/>
              </a:spcBef>
              <a:buClr>
                <a:schemeClr val="dk1"/>
              </a:buClr>
              <a:buSzPct val="100000"/>
              <a:buFont typeface="Arial"/>
              <a:buChar char="●"/>
            </a:pPr>
            <a:r>
              <a:rPr sz="2400" lang="en"/>
              <a:t>Pret A Manger took note of these noncustomers and identified what drove them otherwise known as commonalities</a:t>
            </a:r>
          </a:p>
          <a:p>
            <a:pPr rtl="0" lvl="1" indent="-342900" marL="914400">
              <a:spcBef>
                <a:spcPts val="0"/>
              </a:spcBef>
              <a:buClr>
                <a:schemeClr val="dk1"/>
              </a:buClr>
              <a:buSzPct val="100000"/>
              <a:buFont typeface="Courier New"/>
              <a:buChar char="o"/>
            </a:pPr>
            <a:r>
              <a:rPr sz="1800" lang="en"/>
              <a:t>They want lunch fast,</a:t>
            </a:r>
          </a:p>
          <a:p>
            <a:pPr rtl="0" lvl="1" indent="-342900" marL="914400">
              <a:spcBef>
                <a:spcPts val="0"/>
              </a:spcBef>
              <a:buClr>
                <a:schemeClr val="dk1"/>
              </a:buClr>
              <a:buSzPct val="100000"/>
              <a:buFont typeface="Courier New"/>
              <a:buChar char="o"/>
            </a:pPr>
            <a:r>
              <a:rPr sz="1800" lang="en"/>
              <a:t>They want it fresh and healthy, and</a:t>
            </a:r>
          </a:p>
          <a:p>
            <a:pPr rtl="0" lvl="1" indent="-342900" marL="914400">
              <a:spcBef>
                <a:spcPts val="0"/>
              </a:spcBef>
              <a:buClr>
                <a:schemeClr val="dk1"/>
              </a:buClr>
              <a:buSzPct val="100000"/>
              <a:buFont typeface="Courier New"/>
              <a:buChar char="o"/>
            </a:pPr>
            <a:r>
              <a:rPr sz="1800" lang="en"/>
              <a:t>They want it at a reasonable price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type="title"/>
          </p:nvPr>
        </p:nvSpPr>
        <p:spPr>
          <a:xfrm>
            <a:off y="205978" x="457200"/>
            <a:ext cy="857400" cx="8229600"/>
          </a:xfrm>
          <a:prstGeom prst="rect">
            <a:avLst/>
          </a:prstGeom>
        </p:spPr>
        <p:txBody>
          <a:bodyPr bIns="91425" rIns="91425" lIns="91425" tIns="91425" anchor="ctr" anchorCtr="0">
            <a:noAutofit/>
          </a:bodyPr>
          <a:lstStyle/>
          <a:p>
            <a:pPr lvl="0">
              <a:spcBef>
                <a:spcPts val="0"/>
              </a:spcBef>
              <a:buNone/>
            </a:pPr>
            <a:r>
              <a:rPr lang="en"/>
              <a:t>Pret A Manger Example</a:t>
            </a:r>
          </a:p>
        </p:txBody>
      </p:sp>
      <p:sp>
        <p:nvSpPr>
          <p:cNvPr id="124" name="Shape 12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42900" marL="457200">
              <a:spcBef>
                <a:spcPts val="0"/>
              </a:spcBef>
              <a:buClr>
                <a:schemeClr val="dk1"/>
              </a:buClr>
              <a:buSzPct val="100000"/>
              <a:buFont typeface="Arial"/>
              <a:buChar char="●"/>
            </a:pPr>
            <a:r>
              <a:rPr sz="1800" lang="en"/>
              <a:t>In order to unlock and aggregate the untapped demand of these consumers, they developed what came to be known as the Pret Formula</a:t>
            </a:r>
          </a:p>
          <a:p>
            <a:pPr rtl="0" lvl="0" indent="-342900" marL="457200">
              <a:spcBef>
                <a:spcPts val="0"/>
              </a:spcBef>
              <a:buClr>
                <a:schemeClr val="dk1"/>
              </a:buClr>
              <a:buSzPct val="100000"/>
              <a:buFont typeface="Arial"/>
              <a:buChar char="●"/>
            </a:pPr>
            <a:r>
              <a:rPr u="sng" sz="1800" lang="en"/>
              <a:t>Pret Formula:</a:t>
            </a:r>
            <a:r>
              <a:rPr sz="1800" lang="en"/>
              <a:t> “Offers restaurant quality sandwiches made fresh every day from only the finest ingredients, and it makes the food available at a speed that is faster than that of restaurants and even fast food”</a:t>
            </a:r>
          </a:p>
          <a:p>
            <a:pPr rtl="0" lvl="1" indent="-317500" marL="914400">
              <a:spcBef>
                <a:spcPts val="0"/>
              </a:spcBef>
              <a:buClr>
                <a:schemeClr val="dk1"/>
              </a:buClr>
              <a:buSzPct val="100000"/>
              <a:buFont typeface="Courier New"/>
              <a:buChar char="o"/>
            </a:pPr>
            <a:r>
              <a:rPr sz="1400" lang="en"/>
              <a:t>It also delivers this in a sleek setting at reasonable prices</a:t>
            </a:r>
          </a:p>
          <a:p>
            <a:pPr rtl="0" lvl="0" indent="-342900" marL="457200">
              <a:spcBef>
                <a:spcPts val="0"/>
              </a:spcBef>
              <a:buClr>
                <a:schemeClr val="dk1"/>
              </a:buClr>
              <a:buSzPct val="100000"/>
              <a:buFont typeface="Arial"/>
              <a:buChar char="●"/>
            </a:pPr>
            <a:r>
              <a:rPr sz="1800" lang="en"/>
              <a:t>Changing the customers ordering experience from fast food’s queue-order-pay-wait-receive-sit down purchasing cycle to a much faster browse-pick up-pay-leave cycle</a:t>
            </a:r>
          </a:p>
          <a:p>
            <a:pPr rtl="0" lvl="0" indent="-342900" marL="457200">
              <a:spcBef>
                <a:spcPts val="0"/>
              </a:spcBef>
              <a:buClr>
                <a:schemeClr val="dk1"/>
              </a:buClr>
              <a:buSzPct val="100000"/>
              <a:buFont typeface="Arial"/>
              <a:buChar char="●"/>
            </a:pPr>
            <a:r>
              <a:rPr sz="1800" lang="en"/>
              <a:t>Where sit-down restaurants have seen stagnant demand,</a:t>
            </a:r>
          </a:p>
          <a:p>
            <a:pPr lvl="0" indent="-342900" marL="457200">
              <a:spcBef>
                <a:spcPts val="0"/>
              </a:spcBef>
              <a:buClr>
                <a:schemeClr val="dk1"/>
              </a:buClr>
              <a:buSzPct val="100000"/>
              <a:buFont typeface="Arial"/>
              <a:buChar char="●"/>
            </a:pPr>
            <a:r>
              <a:rPr sz="1800" lang="en"/>
              <a:t>Pret has been converting the mass of soon-to-be noncustomers into core customers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The Lesson</a:t>
            </a:r>
          </a:p>
        </p:txBody>
      </p:sp>
      <p:sp>
        <p:nvSpPr>
          <p:cNvPr id="130" name="Shape 1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Noncustomers tend to offer far more insight into how to unlock and grow a blue ocean than do relatively content existing customers</a:t>
            </a:r>
          </a:p>
          <a:p>
            <a:pPr rtl="0" lvl="0" indent="-381000" marL="457200">
              <a:spcBef>
                <a:spcPts val="0"/>
              </a:spcBef>
              <a:buClr>
                <a:schemeClr val="dk1"/>
              </a:buClr>
              <a:buSzPct val="100000"/>
              <a:buFont typeface="Arial"/>
              <a:buChar char="●"/>
            </a:pPr>
            <a:r>
              <a:rPr sz="2400" lang="en"/>
              <a:t>Look for the commonalities across their responses</a:t>
            </a:r>
          </a:p>
          <a:p>
            <a:pPr rtl="0" lvl="0" indent="-381000" marL="457200">
              <a:spcBef>
                <a:spcPts val="0"/>
              </a:spcBef>
              <a:buClr>
                <a:schemeClr val="dk1"/>
              </a:buClr>
              <a:buSzPct val="100000"/>
              <a:buFont typeface="Arial"/>
              <a:buChar char="●"/>
            </a:pPr>
            <a:r>
              <a:rPr sz="2400" lang="en"/>
              <a:t>Focus on these, and not on the differences between them</a:t>
            </a:r>
          </a:p>
          <a:p>
            <a:pPr lvl="0" indent="-381000" marL="457200">
              <a:spcBef>
                <a:spcPts val="0"/>
              </a:spcBef>
              <a:buClr>
                <a:schemeClr val="dk1"/>
              </a:buClr>
              <a:buSzPct val="100000"/>
              <a:buFont typeface="Arial"/>
              <a:buChar char="●"/>
            </a:pPr>
            <a:r>
              <a:rPr sz="2400" lang="en"/>
              <a:t>This will give you insight into how to desegment buyers and unleash an ocean of latent untapped demand.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Visa Example</a:t>
            </a:r>
          </a:p>
        </p:txBody>
      </p:sp>
      <p:sp>
        <p:nvSpPr>
          <p:cNvPr id="136" name="Shape 136"/>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u="sng" lang="en">
                <a:solidFill>
                  <a:schemeClr val="hlink"/>
                </a:solidFill>
                <a:hlinkClick r:id="rId3"/>
              </a:rPr>
              <a:t>http://youtu.be/TVOsBVDXSzc?t=1s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solidFill>
                  <a:srgbClr val="FFFFFF"/>
                </a:solidFill>
              </a:rPr>
              <a:t>Second Tier Noncustomers</a:t>
            </a:r>
            <a:r>
              <a:rPr lang="en">
                <a:solidFill>
                  <a:srgbClr val="2F5897"/>
                </a:solidFill>
              </a:rPr>
              <a:t> </a:t>
            </a:r>
          </a:p>
        </p:txBody>
      </p:sp>
      <p:sp>
        <p:nvSpPr>
          <p:cNvPr id="142" name="Shape 14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SzPct val="45833"/>
              <a:buFont typeface="Arial"/>
              <a:buNone/>
            </a:pPr>
            <a:r>
              <a:rPr sz="2400" lang="en">
                <a:solidFill>
                  <a:srgbClr val="000000"/>
                </a:solidFill>
                <a:latin typeface="Arial"/>
                <a:ea typeface="Arial"/>
                <a:cs typeface="Arial"/>
                <a:sym typeface="Arial"/>
              </a:rPr>
              <a:t>•</a:t>
            </a:r>
            <a:r>
              <a:rPr sz="2400" lang="en">
                <a:solidFill>
                  <a:srgbClr val="000000"/>
                </a:solidFill>
              </a:rPr>
              <a:t>Refusing noncustomers</a:t>
            </a:r>
          </a:p>
          <a:p>
            <a:pPr rtl="0" lvl="0">
              <a:lnSpc>
                <a:spcPct val="115000"/>
              </a:lnSpc>
              <a:spcBef>
                <a:spcPts val="0"/>
              </a:spcBef>
              <a:buClr>
                <a:schemeClr val="dk1"/>
              </a:buClr>
              <a:buSzPct val="45833"/>
              <a:buFont typeface="Arial"/>
              <a:buNone/>
            </a:pPr>
            <a:r>
              <a:rPr sz="2400" lang="en">
                <a:solidFill>
                  <a:srgbClr val="000000"/>
                </a:solidFill>
              </a:rPr>
              <a:t>•People who can’t afford or do not use</a:t>
            </a:r>
          </a:p>
          <a:p>
            <a:pPr rtl="0" lvl="0">
              <a:lnSpc>
                <a:spcPct val="115000"/>
              </a:lnSpc>
              <a:spcBef>
                <a:spcPts val="0"/>
              </a:spcBef>
              <a:buClr>
                <a:schemeClr val="dk1"/>
              </a:buClr>
              <a:buSzPct val="45833"/>
              <a:buFont typeface="Arial"/>
              <a:buNone/>
            </a:pPr>
            <a:r>
              <a:rPr sz="2400" lang="en">
                <a:solidFill>
                  <a:srgbClr val="000000"/>
                </a:solidFill>
              </a:rPr>
              <a:t>•Needs are dealt by other mean or ignored</a:t>
            </a:r>
          </a:p>
          <a:p>
            <a:pPr rtl="0" lvl="0">
              <a:lnSpc>
                <a:spcPct val="115000"/>
              </a:lnSpc>
              <a:spcBef>
                <a:spcPts val="0"/>
              </a:spcBef>
              <a:buClr>
                <a:schemeClr val="dk1"/>
              </a:buClr>
              <a:buSzPct val="45833"/>
              <a:buFont typeface="Arial"/>
              <a:buNone/>
            </a:pPr>
            <a:r>
              <a:rPr sz="2400" lang="en">
                <a:solidFill>
                  <a:srgbClr val="000000"/>
                </a:solidFill>
              </a:rPr>
              <a:t>•Look for similar responses across</a:t>
            </a:r>
          </a:p>
          <a:p>
            <a:pPr rtl="0" lvl="0">
              <a:lnSpc>
                <a:spcPct val="115000"/>
              </a:lnSpc>
              <a:spcBef>
                <a:spcPts val="0"/>
              </a:spcBef>
              <a:buClr>
                <a:schemeClr val="dk1"/>
              </a:buClr>
              <a:buSzPct val="45833"/>
              <a:buFont typeface="Arial"/>
              <a:buNone/>
            </a:pPr>
            <a:r>
              <a:rPr sz="2400" lang="en">
                <a:solidFill>
                  <a:srgbClr val="000000"/>
                </a:solidFill>
              </a:rPr>
              <a:t>•Don’t focus on the differences</a:t>
            </a:r>
          </a:p>
          <a:p>
            <a:pPr>
              <a:spcBef>
                <a:spcPts val="0"/>
              </a:spcBef>
              <a:buNone/>
            </a:pPr>
            <a:r>
              <a:t/>
            </a: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y="0" x="0"/>
          <a:ext cy="0" cx="0"/>
          <a:chOff y="0" x="0"/>
          <a:chExt cy="0" cx="0"/>
        </a:xfrm>
      </p:grpSpPr>
      <p:sp>
        <p:nvSpPr>
          <p:cNvPr id="147" name="Shape 147"/>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Second Tier Example</a:t>
            </a:r>
          </a:p>
        </p:txBody>
      </p:sp>
      <p:sp>
        <p:nvSpPr>
          <p:cNvPr id="148" name="Shape 14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SzPct val="45833"/>
              <a:buFont typeface="Arial"/>
              <a:buNone/>
            </a:pPr>
            <a:r>
              <a:rPr sz="2400" lang="en">
                <a:solidFill>
                  <a:srgbClr val="000000"/>
                </a:solidFill>
              </a:rPr>
              <a:t>•Outdoor advertising space</a:t>
            </a:r>
          </a:p>
          <a:p>
            <a:pPr rtl="0" lvl="0">
              <a:lnSpc>
                <a:spcPct val="115000"/>
              </a:lnSpc>
              <a:spcBef>
                <a:spcPts val="0"/>
              </a:spcBef>
              <a:buClr>
                <a:schemeClr val="dk1"/>
              </a:buClr>
              <a:buSzPct val="45833"/>
              <a:buFont typeface="Arial"/>
              <a:buNone/>
            </a:pPr>
            <a:r>
              <a:rPr sz="2400" lang="en">
                <a:solidFill>
                  <a:srgbClr val="000000"/>
                </a:solidFill>
              </a:rPr>
              <a:t>•Inefficient for small companies, couldn’t afford</a:t>
            </a:r>
          </a:p>
          <a:p>
            <a:pPr rtl="0" lvl="0">
              <a:lnSpc>
                <a:spcPct val="115000"/>
              </a:lnSpc>
              <a:spcBef>
                <a:spcPts val="0"/>
              </a:spcBef>
              <a:buClr>
                <a:schemeClr val="dk1"/>
              </a:buClr>
              <a:buSzPct val="45833"/>
              <a:buFont typeface="Arial"/>
              <a:buNone/>
            </a:pPr>
            <a:r>
              <a:rPr sz="2400" lang="en">
                <a:solidFill>
                  <a:srgbClr val="000000"/>
                </a:solidFill>
              </a:rPr>
              <a:t>•“Street Furniture” by JCDecaux</a:t>
            </a:r>
          </a:p>
          <a:p>
            <a:pPr rtl="0" lvl="0">
              <a:lnSpc>
                <a:spcPct val="115000"/>
              </a:lnSpc>
              <a:spcBef>
                <a:spcPts val="0"/>
              </a:spcBef>
              <a:buClr>
                <a:schemeClr val="dk1"/>
              </a:buClr>
              <a:buSzPct val="45833"/>
              <a:buFont typeface="Arial"/>
              <a:buNone/>
            </a:pPr>
            <a:r>
              <a:rPr sz="2400" lang="en">
                <a:solidFill>
                  <a:srgbClr val="000000"/>
                </a:solidFill>
              </a:rPr>
              <a:t>•Switched Refusing Noncustomers to customers</a:t>
            </a:r>
          </a:p>
          <a:p>
            <a:pPr rtl="0" lvl="0">
              <a:lnSpc>
                <a:spcPct val="115000"/>
              </a:lnSpc>
              <a:spcBef>
                <a:spcPts val="0"/>
              </a:spcBef>
              <a:buClr>
                <a:schemeClr val="dk1"/>
              </a:buClr>
              <a:buSzPct val="45833"/>
              <a:buFont typeface="Arial"/>
              <a:buNone/>
            </a:pPr>
            <a:r>
              <a:rPr sz="2400" lang="en">
                <a:solidFill>
                  <a:srgbClr val="000000"/>
                </a:solidFill>
              </a:rPr>
              <a:t>•Focused on the things that turned customers away</a:t>
            </a:r>
          </a:p>
          <a:p>
            <a:pPr rtl="0" lvl="0">
              <a:lnSpc>
                <a:spcPct val="115000"/>
              </a:lnSpc>
              <a:spcBef>
                <a:spcPts val="0"/>
              </a:spcBef>
              <a:buClr>
                <a:schemeClr val="dk1"/>
              </a:buClr>
              <a:buSzPct val="45833"/>
              <a:buFont typeface="Arial"/>
              <a:buNone/>
            </a:pPr>
            <a:r>
              <a:rPr sz="2400" lang="en">
                <a:solidFill>
                  <a:srgbClr val="7F7F7F"/>
                </a:solidFill>
              </a:rPr>
              <a:t> </a:t>
            </a:r>
          </a:p>
          <a:p>
            <a:pPr>
              <a:spcBef>
                <a:spcPts val="0"/>
              </a:spcBef>
              <a:buNone/>
            </a:pPr>
            <a:r>
              <a:t/>
            </a: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Visa Processing Fees</a:t>
            </a:r>
          </a:p>
        </p:txBody>
      </p:sp>
      <p:sp>
        <p:nvSpPr>
          <p:cNvPr id="154" name="Shape 15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SzPct val="45833"/>
              <a:buFont typeface="Arial"/>
              <a:buNone/>
            </a:pPr>
            <a:r>
              <a:rPr sz="2400" lang="en">
                <a:latin typeface="Arial"/>
                <a:ea typeface="Arial"/>
                <a:cs typeface="Arial"/>
                <a:sym typeface="Arial"/>
              </a:rPr>
              <a:t>•</a:t>
            </a:r>
            <a:r>
              <a:rPr sz="2400" lang="en">
                <a:solidFill>
                  <a:srgbClr val="000000"/>
                </a:solidFill>
              </a:rPr>
              <a:t>Visa processing fees were cheaper</a:t>
            </a:r>
          </a:p>
          <a:p>
            <a:pPr rtl="0" lvl="0">
              <a:lnSpc>
                <a:spcPct val="115000"/>
              </a:lnSpc>
              <a:spcBef>
                <a:spcPts val="0"/>
              </a:spcBef>
              <a:buClr>
                <a:schemeClr val="dk1"/>
              </a:buClr>
              <a:buSzPct val="45833"/>
              <a:buFont typeface="Arial"/>
              <a:buNone/>
            </a:pPr>
            <a:r>
              <a:rPr sz="2400" lang="en">
                <a:solidFill>
                  <a:srgbClr val="000000"/>
                </a:solidFill>
              </a:rPr>
              <a:t>•Tapped into the smaller businesses</a:t>
            </a:r>
          </a:p>
          <a:p>
            <a:pPr rtl="0" lvl="0">
              <a:lnSpc>
                <a:spcPct val="115000"/>
              </a:lnSpc>
              <a:spcBef>
                <a:spcPts val="0"/>
              </a:spcBef>
              <a:buClr>
                <a:schemeClr val="dk1"/>
              </a:buClr>
              <a:buSzPct val="45833"/>
              <a:buFont typeface="Arial"/>
              <a:buNone/>
            </a:pPr>
            <a:r>
              <a:rPr sz="2400" lang="en">
                <a:solidFill>
                  <a:srgbClr val="000000"/>
                </a:solidFill>
              </a:rPr>
              <a:t>•With more merchants, more customers</a:t>
            </a:r>
          </a:p>
          <a:p>
            <a:pPr rtl="0" lvl="0">
              <a:lnSpc>
                <a:spcPct val="115000"/>
              </a:lnSpc>
              <a:spcBef>
                <a:spcPts val="0"/>
              </a:spcBef>
              <a:buClr>
                <a:schemeClr val="dk1"/>
              </a:buClr>
              <a:buSzPct val="45833"/>
              <a:buFont typeface="Arial"/>
              <a:buNone/>
            </a:pPr>
            <a:r>
              <a:rPr sz="2400" lang="en">
                <a:solidFill>
                  <a:srgbClr val="000000"/>
                </a:solidFill>
              </a:rPr>
              <a:t>•Accepted worldwide</a:t>
            </a: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Reach Beyond The Existing Demand</a:t>
            </a:r>
          </a:p>
        </p:txBody>
      </p:sp>
      <p:sp>
        <p:nvSpPr>
          <p:cNvPr id="52" name="Shape 52"/>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Key to achieving value innovation.</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By obtaining the largest demand for a new offering, this can reduce the risk associated with creating a new market.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Visa Locations</a:t>
            </a:r>
          </a:p>
        </p:txBody>
      </p:sp>
      <p:sp>
        <p:nvSpPr>
          <p:cNvPr id="160" name="Shape 16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SzPct val="45833"/>
              <a:buFont typeface="Arial"/>
              <a:buNone/>
            </a:pPr>
            <a:r>
              <a:rPr sz="2400" lang="en">
                <a:latin typeface="Arial"/>
                <a:ea typeface="Arial"/>
                <a:cs typeface="Arial"/>
                <a:sym typeface="Arial"/>
              </a:rPr>
              <a:t>•</a:t>
            </a:r>
            <a:r>
              <a:rPr sz="2400" lang="en">
                <a:solidFill>
                  <a:srgbClr val="000000"/>
                </a:solidFill>
              </a:rPr>
              <a:t>More locations worldwide</a:t>
            </a:r>
          </a:p>
          <a:p>
            <a:pPr rtl="0" lvl="0">
              <a:lnSpc>
                <a:spcPct val="115000"/>
              </a:lnSpc>
              <a:spcBef>
                <a:spcPts val="0"/>
              </a:spcBef>
              <a:buClr>
                <a:schemeClr val="dk1"/>
              </a:buClr>
              <a:buSzPct val="45833"/>
              <a:buFont typeface="Arial"/>
              <a:buNone/>
            </a:pPr>
            <a:r>
              <a:rPr sz="2400" lang="en">
                <a:solidFill>
                  <a:srgbClr val="000000"/>
                </a:solidFill>
              </a:rPr>
              <a:t>•More ATMs; more convenient for customers</a:t>
            </a:r>
          </a:p>
          <a:p>
            <a:pPr rtl="0" lvl="0">
              <a:lnSpc>
                <a:spcPct val="115000"/>
              </a:lnSpc>
              <a:spcBef>
                <a:spcPts val="0"/>
              </a:spcBef>
              <a:buClr>
                <a:schemeClr val="dk1"/>
              </a:buClr>
              <a:buSzPct val="45833"/>
              <a:buFont typeface="Arial"/>
              <a:buNone/>
            </a:pPr>
            <a:r>
              <a:rPr sz="2400" lang="en">
                <a:solidFill>
                  <a:srgbClr val="000000"/>
                </a:solidFill>
              </a:rPr>
              <a:t>•Refusing noncustomers were now reached</a:t>
            </a:r>
          </a:p>
          <a:p>
            <a:pPr rtl="0" lvl="0">
              <a:lnSpc>
                <a:spcPct val="115000"/>
              </a:lnSpc>
              <a:spcBef>
                <a:spcPts val="0"/>
              </a:spcBef>
              <a:buClr>
                <a:schemeClr val="dk1"/>
              </a:buClr>
              <a:buFont typeface="Arial"/>
              <a:buNone/>
            </a:pPr>
            <a:r>
              <a:t/>
            </a:r>
            <a:endParaRPr u="sng" sz="2400">
              <a:solidFill>
                <a:srgbClr val="000000"/>
              </a:solidFill>
              <a:hlinkClick r:id="rId3"/>
            </a:endParaRPr>
          </a:p>
          <a:p>
            <a:pPr>
              <a:spcBef>
                <a:spcPts val="0"/>
              </a:spcBef>
              <a:buNone/>
            </a:pPr>
            <a:r>
              <a:t/>
            </a: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y="0" x="0"/>
          <a:ext cy="0" cx="0"/>
          <a:chOff y="0" x="0"/>
          <a:chExt cy="0" cx="0"/>
        </a:xfrm>
      </p:grpSpPr>
      <p:sp>
        <p:nvSpPr>
          <p:cNvPr id="165" name="Shape 165">
            <a:hlinkClick r:id="rId4"/>
          </p:cNvPr>
          <p:cNvSpPr/>
          <p:nvPr/>
        </p:nvSpPr>
        <p:spPr>
          <a:xfrm>
            <a:off y="285750" x="1524000"/>
            <a:ext cy="4572000" cx="6096000"/>
          </a:xfrm>
          <a:prstGeom prst="rect">
            <a:avLst/>
          </a:prstGeom>
          <a:blipFill>
            <a:blip r:embed="rId5">
              <a:alphaModFix/>
            </a:blip>
            <a:stretch>
              <a:fillRect/>
            </a:stretch>
          </a:blipFill>
          <a:ln>
            <a:noFill/>
          </a:ln>
        </p:spPr>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ph type="title"/>
          </p:nvPr>
        </p:nvSpPr>
        <p:spPr>
          <a:xfrm>
            <a:off y="205978" x="457200"/>
            <a:ext cy="857400" cx="8229600"/>
          </a:xfrm>
          <a:prstGeom prst="rect">
            <a:avLst/>
          </a:prstGeom>
        </p:spPr>
        <p:txBody>
          <a:bodyPr bIns="91425" rIns="91425" lIns="91425" tIns="91425" anchor="ctr" anchorCtr="0">
            <a:noAutofit/>
          </a:bodyPr>
          <a:lstStyle/>
          <a:p>
            <a:pPr lvl="0">
              <a:spcBef>
                <a:spcPts val="0"/>
              </a:spcBef>
              <a:buNone/>
            </a:pPr>
            <a:r>
              <a:rPr sz="3600" lang="en"/>
              <a:t>Third Tier Noncustomers</a:t>
            </a:r>
          </a:p>
        </p:txBody>
      </p:sp>
      <p:sp>
        <p:nvSpPr>
          <p:cNvPr id="171" name="Shape 17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Typically these "unexplored" noncustomers have not been targeted or thought of as potential customers</a:t>
            </a:r>
          </a:p>
          <a:p>
            <a:pPr rtl="0" lvl="0" indent="-381000" marL="457200">
              <a:spcBef>
                <a:spcPts val="0"/>
              </a:spcBef>
              <a:buClr>
                <a:schemeClr val="dk1"/>
              </a:buClr>
              <a:buSzPct val="100000"/>
              <a:buFont typeface="Arial"/>
              <a:buChar char="●"/>
            </a:pPr>
            <a:r>
              <a:rPr sz="2400" lang="en"/>
              <a:t>Their needs and the business opportunities associated with them have been thought to belong to other markets</a:t>
            </a:r>
          </a:p>
          <a:p>
            <a:pPr rtl="0" lvl="0" indent="-381000" marL="457200">
              <a:spcBef>
                <a:spcPts val="0"/>
              </a:spcBef>
              <a:buClr>
                <a:schemeClr val="dk1"/>
              </a:buClr>
              <a:buSzPct val="100000"/>
              <a:buFont typeface="Arial"/>
              <a:buChar char="●"/>
            </a:pPr>
            <a:r>
              <a:rPr sz="2400" lang="en"/>
              <a:t>EX: Tooth whitening provided exclusively by dentists, not oral care product companies. When oral care companies looked at the needs of these non customers they found an ocean of demand waiting to be tapped.</a:t>
            </a:r>
          </a:p>
          <a:p>
            <a:pPr>
              <a:spcBef>
                <a:spcPts val="0"/>
              </a:spcBef>
              <a:buNone/>
            </a:pPr>
            <a:r>
              <a:t/>
            </a: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205978" x="457200"/>
            <a:ext cy="857400" cx="8229600"/>
          </a:xfrm>
          <a:prstGeom prst="rect">
            <a:avLst/>
          </a:prstGeom>
        </p:spPr>
        <p:txBody>
          <a:bodyPr bIns="91425" rIns="91425" lIns="91425" tIns="91425" anchor="ctr" anchorCtr="0">
            <a:noAutofit/>
          </a:bodyPr>
          <a:lstStyle/>
          <a:p>
            <a:pPr lvl="0">
              <a:spcBef>
                <a:spcPts val="0"/>
              </a:spcBef>
              <a:buNone/>
            </a:pPr>
            <a:r>
              <a:rPr sz="3600" lang="en"/>
              <a:t>Third Tier Noncustomers (Cont)</a:t>
            </a:r>
          </a:p>
        </p:txBody>
      </p:sp>
      <p:sp>
        <p:nvSpPr>
          <p:cNvPr id="177" name="Shape 1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Joint Strike Fighter (JSF) Program</a:t>
            </a:r>
          </a:p>
          <a:p>
            <a:pPr rtl="0" lvl="0" indent="-381000" marL="457200">
              <a:spcBef>
                <a:spcPts val="0"/>
              </a:spcBef>
              <a:buClr>
                <a:schemeClr val="dk1"/>
              </a:buClr>
              <a:buSzPct val="100000"/>
              <a:buFont typeface="Arial"/>
              <a:buChar char="●"/>
            </a:pPr>
            <a:r>
              <a:rPr sz="2400" lang="en"/>
              <a:t>Looked at military branches as potentially unexplored noncustomers that could be aggregated into a new market of higher performance, lower cost fighter planes.</a:t>
            </a:r>
          </a:p>
          <a:p>
            <a:pPr rtl="0" lvl="0" indent="-381000" marL="457200">
              <a:spcBef>
                <a:spcPts val="0"/>
              </a:spcBef>
              <a:buClr>
                <a:schemeClr val="dk1"/>
              </a:buClr>
              <a:buSzPct val="100000"/>
              <a:buFont typeface="Arial"/>
              <a:buChar char="●"/>
            </a:pPr>
            <a:r>
              <a:rPr sz="2400" lang="en"/>
              <a:t>Searched for commonalities across the three branches</a:t>
            </a:r>
          </a:p>
          <a:p>
            <a:pPr rtl="0" lvl="0" indent="-381000" marL="457200">
              <a:spcBef>
                <a:spcPts val="0"/>
              </a:spcBef>
              <a:buClr>
                <a:schemeClr val="dk1"/>
              </a:buClr>
              <a:buSzPct val="100000"/>
              <a:buFont typeface="Arial"/>
              <a:buChar char="●"/>
            </a:pPr>
            <a:r>
              <a:rPr sz="2400" lang="en"/>
              <a:t>Most aircraft performed the same missions across branches</a:t>
            </a:r>
          </a:p>
          <a:p>
            <a:pPr>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sz="3600" lang="en"/>
              <a:t>Third Tier Noncustomers (Cont)</a:t>
            </a:r>
          </a:p>
        </p:txBody>
      </p:sp>
      <p:sp>
        <p:nvSpPr>
          <p:cNvPr id="183" name="Shape 18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36550" marL="457200">
              <a:spcBef>
                <a:spcPts val="0"/>
              </a:spcBef>
              <a:buClr>
                <a:schemeClr val="dk1"/>
              </a:buClr>
              <a:buSzPct val="100000"/>
              <a:buFont typeface="Arial"/>
              <a:buChar char="●"/>
            </a:pPr>
            <a:r>
              <a:rPr sz="1700" lang="en"/>
              <a:t>Two Highest Cost Components of aircraft: </a:t>
            </a:r>
            <a:r>
              <a:rPr u="sng" sz="1700" lang="en" i="1"/>
              <a:t>Avionics (software) &amp; Engines</a:t>
            </a:r>
          </a:p>
          <a:p>
            <a:pPr rtl="0" lvl="1" indent="-336550" marL="914400">
              <a:spcBef>
                <a:spcPts val="0"/>
              </a:spcBef>
              <a:buClr>
                <a:schemeClr val="dk1"/>
              </a:buClr>
              <a:buSzPct val="100000"/>
              <a:buFont typeface="Courier New"/>
              <a:buChar char="o"/>
            </a:pPr>
            <a:r>
              <a:rPr sz="1700" lang="en"/>
              <a:t>Shared use would present enormous cost reductions, especially since most branch’s performed the same missions</a:t>
            </a:r>
          </a:p>
          <a:p>
            <a:pPr rtl="0" lvl="1" indent="-336550" marL="914400">
              <a:spcBef>
                <a:spcPts val="0"/>
              </a:spcBef>
              <a:buClr>
                <a:schemeClr val="dk1"/>
              </a:buClr>
              <a:buSzPct val="100000"/>
              <a:buFont typeface="Courier New"/>
              <a:buChar char="o"/>
            </a:pPr>
            <a:r>
              <a:rPr sz="1700" lang="en"/>
              <a:t>JSF looked to understand what features were required by the different branches</a:t>
            </a:r>
          </a:p>
          <a:p>
            <a:pPr rtl="0" lvl="0" indent="-336550" marL="457200">
              <a:spcBef>
                <a:spcPts val="0"/>
              </a:spcBef>
              <a:buClr>
                <a:schemeClr val="dk1"/>
              </a:buClr>
              <a:buSzPct val="100000"/>
              <a:buFont typeface="Arial"/>
              <a:buChar char="●"/>
            </a:pPr>
            <a:r>
              <a:rPr sz="1700" lang="en"/>
              <a:t>Navy: Durability &amp; Maintainability</a:t>
            </a:r>
          </a:p>
          <a:p>
            <a:pPr rtl="0" lvl="1" indent="-336550" marL="914400">
              <a:spcBef>
                <a:spcPts val="0"/>
              </a:spcBef>
              <a:buClr>
                <a:schemeClr val="dk1"/>
              </a:buClr>
              <a:buSzPct val="100000"/>
              <a:buFont typeface="Courier New"/>
              <a:buChar char="o"/>
            </a:pPr>
            <a:r>
              <a:rPr sz="1700" lang="en"/>
              <a:t>When far away at sea, maintenance hangars are hard to come by, especially coupled with the hard impact of flying from carrier landing and wear and tear caused by salty air</a:t>
            </a:r>
          </a:p>
          <a:p>
            <a:pPr rtl="0" lvl="0" indent="-336550" marL="457200">
              <a:spcBef>
                <a:spcPts val="0"/>
              </a:spcBef>
              <a:buClr>
                <a:schemeClr val="dk1"/>
              </a:buClr>
              <a:buSzPct val="100000"/>
              <a:buFont typeface="Arial"/>
              <a:buChar char="●"/>
            </a:pPr>
            <a:r>
              <a:rPr sz="1700" lang="en"/>
              <a:t>Marines: Short Takeoff &amp; Robust Countermeasures</a:t>
            </a:r>
          </a:p>
          <a:p>
            <a:pPr rtl="0" lvl="1" indent="-336550" marL="914400">
              <a:spcBef>
                <a:spcPts val="0"/>
              </a:spcBef>
              <a:buClr>
                <a:schemeClr val="dk1"/>
              </a:buClr>
              <a:buSzPct val="100000"/>
              <a:buFont typeface="Courier New"/>
              <a:buChar char="o"/>
            </a:pPr>
            <a:r>
              <a:rPr sz="1700" lang="en"/>
              <a:t>Remote and hostile conditions present the need for aircraft that can perform like a jet fighter, but maneuver like a helicopter</a:t>
            </a:r>
          </a:p>
          <a:p>
            <a:pPr rtl="0" lvl="1" indent="-336550" marL="914400">
              <a:spcBef>
                <a:spcPts val="0"/>
              </a:spcBef>
              <a:buClr>
                <a:schemeClr val="dk1"/>
              </a:buClr>
              <a:buSzPct val="100000"/>
              <a:buFont typeface="Courier New"/>
              <a:buChar char="o"/>
            </a:pPr>
            <a:r>
              <a:rPr sz="1700" lang="en"/>
              <a:t>Low altitude expeditionary nature also presents the need for countermeasures such as radar jammers, and flares to deter enemies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05978" x="457200"/>
            <a:ext cy="857400" cx="8229600"/>
          </a:xfrm>
          <a:prstGeom prst="rect">
            <a:avLst/>
          </a:prstGeom>
        </p:spPr>
        <p:txBody>
          <a:bodyPr bIns="91425" rIns="91425" lIns="91425" tIns="91425" anchor="ctr" anchorCtr="0">
            <a:noAutofit/>
          </a:bodyPr>
          <a:lstStyle/>
          <a:p>
            <a:pPr lvl="0">
              <a:spcBef>
                <a:spcPts val="0"/>
              </a:spcBef>
              <a:buNone/>
            </a:pPr>
            <a:r>
              <a:rPr sz="3600" lang="en"/>
              <a:t>Third Tier Noncustomers (Cont)</a:t>
            </a:r>
          </a:p>
        </p:txBody>
      </p:sp>
      <p:sp>
        <p:nvSpPr>
          <p:cNvPr id="189" name="Shape 189"/>
          <p:cNvSpPr txBox="1"/>
          <p:nvPr>
            <p:ph idx="1" type="body"/>
          </p:nvPr>
        </p:nvSpPr>
        <p:spPr>
          <a:xfrm>
            <a:off y="1063375" x="457200"/>
            <a:ext cy="3725699" cx="8229600"/>
          </a:xfrm>
          <a:prstGeom prst="rect">
            <a:avLst/>
          </a:prstGeom>
        </p:spPr>
        <p:txBody>
          <a:bodyPr bIns="91425" rIns="91425" lIns="91425" tIns="91425" anchor="t" anchorCtr="0">
            <a:noAutofit/>
          </a:bodyPr>
          <a:lstStyle/>
          <a:p>
            <a:pPr rtl="0" lvl="0" indent="-336550" marL="457200">
              <a:spcBef>
                <a:spcPts val="0"/>
              </a:spcBef>
              <a:buClr>
                <a:schemeClr val="dk1"/>
              </a:buClr>
              <a:buSzPct val="100000"/>
              <a:buFont typeface="Arial"/>
              <a:buChar char="●"/>
            </a:pPr>
            <a:r>
              <a:rPr sz="1700" lang="en"/>
              <a:t>Air Force: Speed &amp; Tactical Agility</a:t>
            </a:r>
          </a:p>
          <a:p>
            <a:pPr rtl="0" lvl="1" indent="-336550" marL="914400">
              <a:spcBef>
                <a:spcPts val="0"/>
              </a:spcBef>
              <a:buClr>
                <a:schemeClr val="dk1"/>
              </a:buClr>
              <a:buSzPct val="100000"/>
              <a:buFont typeface="Courier New"/>
              <a:buChar char="o"/>
            </a:pPr>
            <a:r>
              <a:rPr sz="1700" lang="en"/>
              <a:t>Air superiority needs the fastest, most advanced technology in aviation including stealth technology and tactical agility</a:t>
            </a:r>
          </a:p>
          <a:p>
            <a:pPr rtl="0" lvl="0" indent="-336550" marL="457200">
              <a:spcBef>
                <a:spcPts val="0"/>
              </a:spcBef>
              <a:buClr>
                <a:schemeClr val="dk1"/>
              </a:buClr>
              <a:buSzPct val="100000"/>
              <a:buFont typeface="Arial"/>
              <a:buChar char="●"/>
            </a:pPr>
            <a:r>
              <a:rPr sz="1700" lang="en"/>
              <a:t>JSF’s Plan:</a:t>
            </a:r>
          </a:p>
          <a:p>
            <a:pPr rtl="0" lvl="1" indent="-336550" marL="914400">
              <a:spcBef>
                <a:spcPts val="0"/>
              </a:spcBef>
              <a:buClr>
                <a:schemeClr val="dk1"/>
              </a:buClr>
              <a:buSzPct val="100000"/>
              <a:buFont typeface="Courier New"/>
              <a:buChar char="o"/>
            </a:pPr>
            <a:r>
              <a:rPr sz="1700" lang="en"/>
              <a:t>JSF set out to cut away all the attributes that were too specific pertaining to each branch and only keep the core values that were the most important</a:t>
            </a:r>
          </a:p>
          <a:p>
            <a:pPr rtl="0" lvl="1" indent="-336550" marL="914400">
              <a:spcBef>
                <a:spcPts val="0"/>
              </a:spcBef>
              <a:buClr>
                <a:schemeClr val="dk1"/>
              </a:buClr>
              <a:buSzPct val="100000"/>
              <a:buFont typeface="Courier New"/>
              <a:buChar char="o"/>
            </a:pPr>
            <a:r>
              <a:rPr sz="1700" lang="en"/>
              <a:t>Finally they developed one aircraft that could be used by all three branches and still cater to each one’s needs</a:t>
            </a:r>
          </a:p>
          <a:p>
            <a:pPr rtl="0" lvl="0" indent="-336550" marL="457200">
              <a:spcBef>
                <a:spcPts val="0"/>
              </a:spcBef>
              <a:buClr>
                <a:schemeClr val="dk1"/>
              </a:buClr>
              <a:buSzPct val="100000"/>
              <a:buFont typeface="Arial"/>
              <a:buChar char="●"/>
            </a:pPr>
            <a:r>
              <a:rPr sz="1700" lang="en"/>
              <a:t>The F-35 was the solution; it reduced costs from </a:t>
            </a:r>
            <a:r>
              <a:rPr sz="1700" lang="en" i="1"/>
              <a:t>$190 million/aircraft to $33 million</a:t>
            </a:r>
          </a:p>
          <a:p>
            <a:pPr rtl="0" lvl="0" indent="-336550" marL="457200">
              <a:spcBef>
                <a:spcPts val="0"/>
              </a:spcBef>
              <a:buClr>
                <a:schemeClr val="dk1"/>
              </a:buClr>
              <a:buSzPct val="100000"/>
              <a:buFont typeface="Arial"/>
              <a:buChar char="●"/>
            </a:pPr>
            <a:r>
              <a:rPr sz="1700" lang="en"/>
              <a:t>By reaching beyond the existing customers of each of the three branches, JSF aggregated demand that was previously divided. Their acumen lead to a strategic profile that provided exceptional value but also winning support of all three branches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05978" x="457200"/>
            <a:ext cy="857400" cx="8229600"/>
          </a:xfrm>
          <a:prstGeom prst="rect">
            <a:avLst/>
          </a:prstGeom>
          <a:noFill/>
          <a:ln>
            <a:noFill/>
          </a:ln>
        </p:spPr>
        <p:txBody>
          <a:bodyPr bIns="45700" rIns="91425" lIns="91425" tIns="45700" anchor="b" anchorCtr="0">
            <a:noAutofit/>
          </a:bodyPr>
          <a:lstStyle/>
          <a:p>
            <a:pPr algn="l" rtl="0" lvl="0" marR="0" indent="0" marL="0">
              <a:spcBef>
                <a:spcPts val="0"/>
              </a:spcBef>
              <a:buClr>
                <a:srgbClr val="7B9899"/>
              </a:buClr>
              <a:buSzPct val="25000"/>
              <a:buFont typeface="Georgia"/>
              <a:buNone/>
            </a:pPr>
            <a:r>
              <a:rPr strike="noStrike" u="none" b="0" cap="none" baseline="0" sz="3300" lang="en" i="0">
                <a:solidFill>
                  <a:srgbClr val="FFFFFF"/>
                </a:solidFill>
                <a:latin typeface="Georgia"/>
                <a:ea typeface="Georgia"/>
                <a:cs typeface="Georgia"/>
                <a:sym typeface="Georgia"/>
              </a:rPr>
              <a:t>Go for the Biggest Catchment </a:t>
            </a:r>
          </a:p>
        </p:txBody>
      </p:sp>
      <p:sp>
        <p:nvSpPr>
          <p:cNvPr id="195" name="Shape 195"/>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242887" marL="274320">
              <a:spcBef>
                <a:spcPts val="0"/>
              </a:spcBef>
              <a:buClr>
                <a:schemeClr val="accent1"/>
              </a:buClr>
              <a:buSzPct val="100000"/>
              <a:buFont typeface="Noto Symbol"/>
              <a:buChar char="●"/>
            </a:pPr>
            <a:r>
              <a:rPr strike="noStrike" u="none" b="0" cap="none" baseline="0" sz="1800" lang="en" i="0">
                <a:solidFill>
                  <a:schemeClr val="dk1"/>
                </a:solidFill>
                <a:latin typeface="Georgia"/>
                <a:ea typeface="Georgia"/>
                <a:cs typeface="Georgia"/>
                <a:sym typeface="Georgia"/>
              </a:rPr>
              <a:t>No hard-and-fast rule to suggest which tier of noncustomers you should focus on and when.  </a:t>
            </a:r>
          </a:p>
          <a:p>
            <a:pPr algn="l" rtl="0" lvl="0" marR="0" indent="-242887" marL="274320">
              <a:spcBef>
                <a:spcPts val="540"/>
              </a:spcBef>
              <a:buClr>
                <a:schemeClr val="accent1"/>
              </a:buClr>
              <a:buSzPct val="100000"/>
              <a:buFont typeface="Noto Symbol"/>
              <a:buChar char="●"/>
            </a:pPr>
            <a:r>
              <a:rPr strike="noStrike" u="none" b="0" cap="none" baseline="0" sz="1800" lang="en" i="0">
                <a:solidFill>
                  <a:schemeClr val="dk1"/>
                </a:solidFill>
                <a:latin typeface="Georgia"/>
                <a:ea typeface="Georgia"/>
                <a:cs typeface="Georgia"/>
                <a:sym typeface="Georgia"/>
              </a:rPr>
              <a:t>You should focus on the tier that represents the biggest catchment at the time. You should also explore whether there are overlapping commonalities across all three tiers.  </a:t>
            </a:r>
          </a:p>
          <a:p>
            <a:pPr algn="l" rtl="0" lvl="0" marR="0" indent="-242887" marL="274320">
              <a:spcBef>
                <a:spcPts val="540"/>
              </a:spcBef>
              <a:buClr>
                <a:schemeClr val="accent1"/>
              </a:buClr>
              <a:buSzPct val="100000"/>
              <a:buFont typeface="Noto Symbol"/>
              <a:buChar char="●"/>
            </a:pPr>
            <a:r>
              <a:rPr strike="noStrike" u="none" b="0" cap="none" baseline="0" sz="1800" lang="en" i="0">
                <a:solidFill>
                  <a:schemeClr val="dk1"/>
                </a:solidFill>
                <a:latin typeface="Georgia"/>
                <a:ea typeface="Georgia"/>
                <a:cs typeface="Georgia"/>
                <a:sym typeface="Georgia"/>
              </a:rPr>
              <a:t>The natural strategic orientation of many companies is toward retaining existing customers and seeking further segmentation opportunities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title"/>
          </p:nvPr>
        </p:nvSpPr>
        <p:spPr>
          <a:xfrm>
            <a:off y="205978" x="457200"/>
            <a:ext cy="857400" cx="8229600"/>
          </a:xfrm>
          <a:prstGeom prst="rect">
            <a:avLst/>
          </a:prstGeom>
          <a:noFill/>
          <a:ln>
            <a:noFill/>
          </a:ln>
        </p:spPr>
        <p:txBody>
          <a:bodyPr bIns="45700" rIns="91425" lIns="91425" tIns="45700" anchor="b" anchorCtr="0">
            <a:noAutofit/>
          </a:bodyPr>
          <a:lstStyle/>
          <a:p>
            <a:pPr rtl="0" lvl="0" marR="0" indent="0" marL="0">
              <a:spcBef>
                <a:spcPts val="0"/>
              </a:spcBef>
              <a:buClr>
                <a:srgbClr val="7B9899"/>
              </a:buClr>
              <a:buSzPct val="25000"/>
              <a:buFont typeface="Georgia"/>
              <a:buNone/>
            </a:pPr>
            <a:r>
              <a:rPr strike="noStrike" u="none" b="0" cap="none" baseline="0" sz="3300" lang="en" i="0">
                <a:solidFill>
                  <a:srgbClr val="FFFFFF"/>
                </a:solidFill>
                <a:latin typeface="Georgia"/>
                <a:ea typeface="Georgia"/>
                <a:cs typeface="Georgia"/>
                <a:sym typeface="Georgia"/>
              </a:rPr>
              <a:t>Continued</a:t>
            </a:r>
          </a:p>
        </p:txBody>
      </p:sp>
      <p:sp>
        <p:nvSpPr>
          <p:cNvPr id="201" name="Shape 201"/>
          <p:cNvSpPr txBox="1"/>
          <p:nvPr>
            <p:ph idx="1" type="body"/>
          </p:nvPr>
        </p:nvSpPr>
        <p:spPr>
          <a:xfrm>
            <a:off y="1211650" x="457200"/>
            <a:ext cy="3725699" cx="8229600"/>
          </a:xfrm>
          <a:prstGeom prst="rect">
            <a:avLst/>
          </a:prstGeom>
          <a:noFill/>
          <a:ln>
            <a:noFill/>
          </a:ln>
        </p:spPr>
        <p:txBody>
          <a:bodyPr bIns="45700" rIns="91425" lIns="91425" tIns="45700" anchor="t" anchorCtr="0">
            <a:noAutofit/>
          </a:bodyPr>
          <a:lstStyle/>
          <a:p>
            <a:pPr algn="l" rtl="0" lvl="0" marR="0" indent="-253682" marL="274320">
              <a:spcBef>
                <a:spcPts val="0"/>
              </a:spcBef>
              <a:buClr>
                <a:schemeClr val="accent1"/>
              </a:buClr>
              <a:buSzPct val="100000"/>
              <a:buFont typeface="Noto Symbol"/>
              <a:buChar char="●"/>
            </a:pPr>
            <a:r>
              <a:rPr strike="noStrike" u="none" b="0" cap="none" baseline="0" sz="1800" lang="en" i="0">
                <a:solidFill>
                  <a:schemeClr val="dk1"/>
                </a:solidFill>
                <a:latin typeface="Georgia"/>
                <a:ea typeface="Georgia"/>
                <a:cs typeface="Georgia"/>
                <a:sym typeface="Georgia"/>
              </a:rPr>
              <a:t>The point here is not to argue that its wrong to focus on existing customers or segmentation but rather to challenge these existing, take-for-granted strategic orientations. </a:t>
            </a:r>
          </a:p>
          <a:p>
            <a:pPr algn="l" rtl="0" lvl="0" marR="0" indent="-253682" marL="274320">
              <a:spcBef>
                <a:spcPts val="500"/>
              </a:spcBef>
              <a:buClr>
                <a:schemeClr val="accent1"/>
              </a:buClr>
              <a:buSzPct val="100000"/>
              <a:buFont typeface="Noto Symbol"/>
              <a:buChar char="●"/>
            </a:pPr>
            <a:r>
              <a:rPr strike="noStrike" u="none" b="0" cap="none" baseline="0" sz="1800" lang="en" i="0">
                <a:solidFill>
                  <a:schemeClr val="dk1"/>
                </a:solidFill>
                <a:latin typeface="Georgia"/>
                <a:ea typeface="Georgia"/>
                <a:cs typeface="Georgia"/>
                <a:sym typeface="Georgia"/>
              </a:rPr>
              <a:t>What the book suggest is that to maximize the scale of your blue ocean you should first reach beyond existing demand to noncustomers and desegmentation opportunities as you formulate future strategies.  </a:t>
            </a:r>
          </a:p>
          <a:p>
            <a:pPr algn="l" rtl="0" lvl="0" marR="0" indent="-253682" marL="274320">
              <a:spcBef>
                <a:spcPts val="500"/>
              </a:spcBef>
              <a:buClr>
                <a:schemeClr val="accent1"/>
              </a:buClr>
              <a:buSzPct val="100000"/>
              <a:buFont typeface="Noto Symbol"/>
              <a:buChar char="●"/>
            </a:pPr>
            <a:r>
              <a:rPr strike="noStrike" u="none" b="0" cap="none" baseline="0" sz="1800" lang="en" i="0">
                <a:solidFill>
                  <a:schemeClr val="dk1"/>
                </a:solidFill>
                <a:latin typeface="Georgia"/>
                <a:ea typeface="Georgia"/>
                <a:cs typeface="Georgia"/>
                <a:sym typeface="Georgia"/>
              </a:rPr>
              <a:t>If no such </a:t>
            </a:r>
            <a:r>
              <a:rPr sz="1800" lang="en"/>
              <a:t>opportunities</a:t>
            </a:r>
            <a:r>
              <a:rPr strike="noStrike" u="none" b="0" cap="none" baseline="0" sz="1800" lang="en" i="0">
                <a:solidFill>
                  <a:schemeClr val="dk1"/>
                </a:solidFill>
                <a:latin typeface="Georgia"/>
                <a:ea typeface="Georgia"/>
                <a:cs typeface="Georgia"/>
                <a:sym typeface="Georgia"/>
              </a:rPr>
              <a:t> can be found, you can then move on to further exploit differences among existing customers.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 i="0">
                <a:solidFill>
                  <a:srgbClr val="FFFFFF"/>
                </a:solidFill>
                <a:latin typeface="Calibri"/>
                <a:ea typeface="Calibri"/>
                <a:cs typeface="Calibri"/>
                <a:sym typeface="Calibri"/>
              </a:rPr>
              <a:t>Challenge the Norm</a:t>
            </a:r>
          </a:p>
        </p:txBody>
      </p:sp>
      <p:sp>
        <p:nvSpPr>
          <p:cNvPr id="58" name="Shape 58"/>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Focusing on the existing customer.</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Driving for finer segmentation to accommodate buyer differences.</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Results in creating too-small target markets due to competition.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 i="0">
                <a:solidFill>
                  <a:srgbClr val="FFFFFF"/>
                </a:solidFill>
                <a:latin typeface="Calibri"/>
                <a:ea typeface="Calibri"/>
                <a:cs typeface="Calibri"/>
                <a:sym typeface="Calibri"/>
              </a:rPr>
              <a:t>Maximizing Blue Oceans</a:t>
            </a:r>
          </a:p>
        </p:txBody>
      </p:sp>
      <p:sp>
        <p:nvSpPr>
          <p:cNvPr id="64" name="Shape 64"/>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23850" marL="342900">
              <a:spcBef>
                <a:spcPts val="0"/>
              </a:spcBef>
              <a:buClr>
                <a:schemeClr val="dk1"/>
              </a:buClr>
              <a:buSzPct val="100000"/>
              <a:buFont typeface="Arial"/>
              <a:buChar char="•"/>
            </a:pPr>
            <a:r>
              <a:rPr strike="noStrike" u="none" b="0" cap="none" baseline="0" sz="2900" lang="en" i="0">
                <a:solidFill>
                  <a:schemeClr val="dk1"/>
                </a:solidFill>
                <a:latin typeface="Calibri"/>
                <a:ea typeface="Calibri"/>
                <a:cs typeface="Calibri"/>
                <a:sym typeface="Calibri"/>
              </a:rPr>
              <a:t>Companies need to concentrate on </a:t>
            </a:r>
            <a:r>
              <a:rPr sz="2900" lang="en">
                <a:latin typeface="Calibri"/>
                <a:ea typeface="Calibri"/>
                <a:cs typeface="Calibri"/>
                <a:sym typeface="Calibri"/>
              </a:rPr>
              <a:t>non customers</a:t>
            </a:r>
            <a:r>
              <a:rPr strike="noStrike" u="none" b="0" cap="none" baseline="0" sz="2900" lang="en" i="0">
                <a:solidFill>
                  <a:schemeClr val="dk1"/>
                </a:solidFill>
                <a:latin typeface="Calibri"/>
                <a:ea typeface="Calibri"/>
                <a:cs typeface="Calibri"/>
                <a:sym typeface="Calibri"/>
              </a:rPr>
              <a:t> instead of current customers.</a:t>
            </a:r>
          </a:p>
          <a:p>
            <a:pPr algn="l" rtl="0" lvl="0" marR="0" indent="-323850" marL="342900">
              <a:spcBef>
                <a:spcPts val="640"/>
              </a:spcBef>
              <a:buClr>
                <a:schemeClr val="dk1"/>
              </a:buClr>
              <a:buSzPct val="100000"/>
              <a:buFont typeface="Arial"/>
              <a:buChar char="•"/>
            </a:pPr>
            <a:r>
              <a:rPr strike="noStrike" u="none" b="0" cap="none" baseline="0" sz="2900" lang="en" i="0">
                <a:solidFill>
                  <a:schemeClr val="dk1"/>
                </a:solidFill>
                <a:latin typeface="Calibri"/>
                <a:ea typeface="Calibri"/>
                <a:cs typeface="Calibri"/>
                <a:sym typeface="Calibri"/>
              </a:rPr>
              <a:t>Move away from focusing on customer differences, and find commonalities in what buyers value.</a:t>
            </a:r>
          </a:p>
          <a:p>
            <a:pPr algn="l" rtl="0" lvl="0" marR="0" indent="-323850" marL="342900">
              <a:spcBef>
                <a:spcPts val="640"/>
              </a:spcBef>
              <a:buClr>
                <a:schemeClr val="dk1"/>
              </a:buClr>
              <a:buSzPct val="100000"/>
              <a:buFont typeface="Arial"/>
              <a:buChar char="•"/>
            </a:pPr>
            <a:r>
              <a:rPr strike="noStrike" u="none" b="0" cap="none" baseline="0" sz="2900" lang="en" i="0">
                <a:solidFill>
                  <a:schemeClr val="dk1"/>
                </a:solidFill>
                <a:latin typeface="Calibri"/>
                <a:ea typeface="Calibri"/>
                <a:cs typeface="Calibri"/>
                <a:sym typeface="Calibri"/>
              </a:rPr>
              <a:t>This allows for a company to reach beyond existing demand to unlock untapped potential customers.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 i="0">
                <a:solidFill>
                  <a:srgbClr val="FFFFFF"/>
                </a:solidFill>
                <a:latin typeface="Calibri"/>
                <a:ea typeface="Calibri"/>
                <a:cs typeface="Calibri"/>
                <a:sym typeface="Calibri"/>
              </a:rPr>
              <a:t>Callaway Example</a:t>
            </a:r>
          </a:p>
        </p:txBody>
      </p:sp>
      <p:sp>
        <p:nvSpPr>
          <p:cNvPr id="70" name="Shape 70"/>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U.S. golf industry fought to win greater share of existing customers.</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Callaway decided to look at customers who had not taken up golf.</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Difficulty of sport reduced the size of the market.</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Callaway introduced the “Big Bertha”.</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 i="0">
                <a:solidFill>
                  <a:srgbClr val="FFFFFF"/>
                </a:solidFill>
                <a:latin typeface="Calibri"/>
                <a:ea typeface="Calibri"/>
                <a:cs typeface="Calibri"/>
                <a:sym typeface="Calibri"/>
              </a:rPr>
              <a:t>Callaway Example Cont.</a:t>
            </a:r>
          </a:p>
        </p:txBody>
      </p:sp>
      <p:sp>
        <p:nvSpPr>
          <p:cNvPr id="76" name="Shape 76"/>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The “Big Bertha” not only converted </a:t>
            </a:r>
            <a:r>
              <a:rPr sz="3200" lang="en">
                <a:latin typeface="Calibri"/>
                <a:ea typeface="Calibri"/>
                <a:cs typeface="Calibri"/>
                <a:sym typeface="Calibri"/>
              </a:rPr>
              <a:t>non customers</a:t>
            </a:r>
            <a:r>
              <a:rPr strike="noStrike" u="none" b="0" cap="none" baseline="0" sz="3200" lang="en" i="0">
                <a:solidFill>
                  <a:schemeClr val="dk1"/>
                </a:solidFill>
                <a:latin typeface="Calibri"/>
                <a:ea typeface="Calibri"/>
                <a:cs typeface="Calibri"/>
                <a:sym typeface="Calibri"/>
              </a:rPr>
              <a:t>, but also pleased existing customers in the market.</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Excluding the pros, many existing customers were frustrated with the difficulty of the game and this product lessened difficulty.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 i="0">
                <a:solidFill>
                  <a:srgbClr val="FFFFFF"/>
                </a:solidFill>
                <a:latin typeface="Calibri"/>
                <a:ea typeface="Calibri"/>
                <a:cs typeface="Calibri"/>
                <a:sym typeface="Calibri"/>
              </a:rPr>
              <a:t>Visa Example</a:t>
            </a:r>
          </a:p>
        </p:txBody>
      </p:sp>
      <p:sp>
        <p:nvSpPr>
          <p:cNvPr id="82" name="Shape 82"/>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Visa is one of the biggest market share holders for credit cards.</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Many potential customers are weary of credit cards due to interest rates and taxes.</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Visa (along with other companies) started providing rewards for use of their card.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 i="0">
                <a:solidFill>
                  <a:srgbClr val="FFFFFF"/>
                </a:solidFill>
                <a:latin typeface="Calibri"/>
                <a:ea typeface="Calibri"/>
                <a:cs typeface="Calibri"/>
                <a:sym typeface="Calibri"/>
              </a:rPr>
              <a:t>Visa Example Cont.</a:t>
            </a:r>
          </a:p>
        </p:txBody>
      </p:sp>
      <p:sp>
        <p:nvSpPr>
          <p:cNvPr id="88" name="Shape 88"/>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Along with capturing portions of untapped customers with the rewards, current Visa users were pleased with the new offerings.</a:t>
            </a:r>
          </a:p>
          <a:p>
            <a:pPr algn="l" rtl="0" lvl="0" marR="0" indent="-342900" marL="342900">
              <a:spcBef>
                <a:spcPts val="640"/>
              </a:spcBef>
              <a:buClr>
                <a:schemeClr val="dk1"/>
              </a:buClr>
              <a:buSzPct val="100000"/>
              <a:buFont typeface="Arial"/>
              <a:buChar char="•"/>
            </a:pPr>
            <a:r>
              <a:rPr strike="noStrike" u="none" b="0" cap="none" baseline="0" sz="3200" lang="en" i="0">
                <a:solidFill>
                  <a:schemeClr val="dk1"/>
                </a:solidFill>
                <a:latin typeface="Calibri"/>
                <a:ea typeface="Calibri"/>
                <a:cs typeface="Calibri"/>
                <a:sym typeface="Calibri"/>
              </a:rPr>
              <a:t>This reach beyond existing demand not only grew Visa’s customer base, but also kept their current customers satisfied and coming back.</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205978" x="457200"/>
            <a:ext cy="8574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600" lang="en" i="0">
                <a:solidFill>
                  <a:srgbClr val="FFFFFF"/>
                </a:solidFill>
                <a:latin typeface="Calibri"/>
                <a:ea typeface="Calibri"/>
                <a:cs typeface="Calibri"/>
                <a:sym typeface="Calibri"/>
              </a:rPr>
              <a:t>Questions to think about for your company</a:t>
            </a:r>
          </a:p>
        </p:txBody>
      </p:sp>
      <p:sp>
        <p:nvSpPr>
          <p:cNvPr id="94" name="Shape 94"/>
          <p:cNvSpPr txBox="1"/>
          <p:nvPr>
            <p:ph idx="1" type="body"/>
          </p:nvPr>
        </p:nvSpPr>
        <p:spPr>
          <a:xfrm>
            <a:off y="1200150" x="457200"/>
            <a:ext cy="3725699" cx="8229600"/>
          </a:xfrm>
          <a:prstGeom prst="rect">
            <a:avLst/>
          </a:prstGeom>
          <a:noFill/>
          <a:ln>
            <a:noFill/>
          </a:ln>
        </p:spPr>
        <p:txBody>
          <a:bodyPr bIns="45700" rIns="91425" lIns="91425" tIns="45700" anchor="t" anchorCtr="0">
            <a:noAutofit/>
          </a:bodyPr>
          <a:lstStyle/>
          <a:p>
            <a:pPr algn="l" rtl="0" lvl="0" marR="0" indent="-330200" marL="342900">
              <a:lnSpc>
                <a:spcPct val="90000"/>
              </a:lnSpc>
              <a:spcBef>
                <a:spcPts val="0"/>
              </a:spcBef>
              <a:buClr>
                <a:schemeClr val="dk1"/>
              </a:buClr>
              <a:buSzPct val="100000"/>
              <a:buFont typeface="Arial"/>
              <a:buChar char="•"/>
            </a:pPr>
            <a:r>
              <a:rPr strike="noStrike" u="none" b="0" cap="none" baseline="0" lang="en" i="0">
                <a:solidFill>
                  <a:schemeClr val="dk1"/>
                </a:solidFill>
                <a:latin typeface="Calibri"/>
                <a:ea typeface="Calibri"/>
                <a:cs typeface="Calibri"/>
                <a:sym typeface="Calibri"/>
              </a:rPr>
              <a:t>Does your company focus on capturing a greater share of existing customers, or on converting </a:t>
            </a:r>
            <a:r>
              <a:rPr lang="en">
                <a:latin typeface="Calibri"/>
                <a:ea typeface="Calibri"/>
                <a:cs typeface="Calibri"/>
                <a:sym typeface="Calibri"/>
              </a:rPr>
              <a:t>non customers</a:t>
            </a:r>
            <a:r>
              <a:rPr strike="noStrike" u="none" b="0" cap="none" baseline="0" lang="en" i="0">
                <a:solidFill>
                  <a:schemeClr val="dk1"/>
                </a:solidFill>
                <a:latin typeface="Calibri"/>
                <a:ea typeface="Calibri"/>
                <a:cs typeface="Calibri"/>
                <a:sym typeface="Calibri"/>
              </a:rPr>
              <a:t> of the industry into new demand?</a:t>
            </a:r>
          </a:p>
          <a:p>
            <a:pPr algn="l" rtl="0" lvl="0" marR="0" indent="-330200" marL="342900">
              <a:lnSpc>
                <a:spcPct val="90000"/>
              </a:lnSpc>
              <a:spcBef>
                <a:spcPts val="640"/>
              </a:spcBef>
              <a:buClr>
                <a:schemeClr val="dk1"/>
              </a:buClr>
              <a:buSzPct val="100000"/>
              <a:buFont typeface="Arial"/>
              <a:buChar char="•"/>
            </a:pPr>
            <a:r>
              <a:rPr strike="noStrike" u="none" b="0" cap="none" baseline="0" lang="en" i="0">
                <a:solidFill>
                  <a:schemeClr val="dk1"/>
                </a:solidFill>
                <a:latin typeface="Calibri"/>
                <a:ea typeface="Calibri"/>
                <a:cs typeface="Calibri"/>
                <a:sym typeface="Calibri"/>
              </a:rPr>
              <a:t>Does your company seek out key commonalities in what buyers value, or do they strive to embrace customer differences through finer customization and segmentation.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