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6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66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5C28D47-F336-48B5-9B00-51B37BA493F9}" type="datetimeFigureOut">
              <a:rPr lang="en-US" smtClean="0"/>
              <a:t>6/7/2009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7523E36-C7F4-4CD7-B8F1-D799440768FC}"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C28D47-F336-48B5-9B00-51B37BA493F9}" type="datetimeFigureOut">
              <a:rPr lang="en-US" smtClean="0"/>
              <a:t>6/7/2009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23E36-C7F4-4CD7-B8F1-D799440768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7523E36-C7F4-4CD7-B8F1-D799440768FC}"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C28D47-F336-48B5-9B00-51B37BA493F9}" type="datetimeFigureOut">
              <a:rPr lang="en-US" smtClean="0"/>
              <a:t>6/7/2009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5C28D47-F336-48B5-9B00-51B37BA493F9}" type="datetimeFigureOut">
              <a:rPr lang="en-US" smtClean="0"/>
              <a:t>6/7/2009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7523E36-C7F4-4CD7-B8F1-D799440768FC}"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5C28D47-F336-48B5-9B00-51B37BA493F9}" type="datetimeFigureOut">
              <a:rPr lang="en-US" smtClean="0"/>
              <a:t>6/7/2009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7523E36-C7F4-4CD7-B8F1-D799440768FC}"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5C28D47-F336-48B5-9B00-51B37BA493F9}" type="datetimeFigureOut">
              <a:rPr lang="en-US" smtClean="0"/>
              <a:t>6/7/2009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23E36-C7F4-4CD7-B8F1-D799440768FC}"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5C28D47-F336-48B5-9B00-51B37BA493F9}" type="datetimeFigureOut">
              <a:rPr lang="en-US" smtClean="0"/>
              <a:t>6/7/2009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7523E36-C7F4-4CD7-B8F1-D799440768FC}"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C28D47-F336-48B5-9B00-51B37BA493F9}" type="datetimeFigureOut">
              <a:rPr lang="en-US" smtClean="0"/>
              <a:t>6/7/2009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7523E36-C7F4-4CD7-B8F1-D799440768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5C28D47-F336-48B5-9B00-51B37BA493F9}" type="datetimeFigureOut">
              <a:rPr lang="en-US" smtClean="0"/>
              <a:t>6/7/2009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7523E36-C7F4-4CD7-B8F1-D799440768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7523E36-C7F4-4CD7-B8F1-D799440768FC}"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5C28D47-F336-48B5-9B00-51B37BA493F9}" type="datetimeFigureOut">
              <a:rPr lang="en-US" smtClean="0"/>
              <a:t>6/7/2009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7523E36-C7F4-4CD7-B8F1-D799440768FC}"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5C28D47-F336-48B5-9B00-51B37BA493F9}" type="datetimeFigureOut">
              <a:rPr lang="en-US" smtClean="0"/>
              <a:t>6/7/2009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5C28D47-F336-48B5-9B00-51B37BA493F9}" type="datetimeFigureOut">
              <a:rPr lang="en-US" smtClean="0"/>
              <a:t>6/7/2009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7523E36-C7F4-4CD7-B8F1-D799440768FC}"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a:xfrm>
            <a:off x="685800" y="152400"/>
            <a:ext cx="7772400" cy="1981200"/>
          </a:xfrm>
        </p:spPr>
        <p:txBody>
          <a:bodyPr>
            <a:normAutofit/>
          </a:bodyPr>
          <a:lstStyle/>
          <a:p>
            <a:pPr>
              <a:lnSpc>
                <a:spcPct val="150000"/>
              </a:lnSpc>
              <a:spcAft>
                <a:spcPts val="600"/>
              </a:spcAft>
            </a:pPr>
            <a:r>
              <a:rPr lang="en-US" sz="4400" dirty="0" smtClean="0"/>
              <a:t>Blue Ocean Strategy:</a:t>
            </a:r>
            <a:r>
              <a:rPr lang="en-US" dirty="0" smtClean="0"/>
              <a:t/>
            </a:r>
            <a:br>
              <a:rPr lang="en-US" dirty="0" smtClean="0"/>
            </a:br>
            <a:r>
              <a:rPr lang="en-US" sz="3800" dirty="0" smtClean="0"/>
              <a:t>Reach Beyond Existing Demand</a:t>
            </a:r>
            <a:endParaRPr lang="en-US" sz="3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First-Tier Noncustomers</a:t>
            </a:r>
            <a:endParaRPr lang="en-US" dirty="0"/>
          </a:p>
        </p:txBody>
      </p:sp>
      <p:sp>
        <p:nvSpPr>
          <p:cNvPr id="5" name="Content Placeholder 4"/>
          <p:cNvSpPr>
            <a:spLocks noGrp="1"/>
          </p:cNvSpPr>
          <p:nvPr>
            <p:ph sz="quarter" idx="1"/>
          </p:nvPr>
        </p:nvSpPr>
        <p:spPr>
          <a:xfrm>
            <a:off x="301752" y="1527048"/>
            <a:ext cx="8503920" cy="4797552"/>
          </a:xfrm>
        </p:spPr>
        <p:txBody>
          <a:bodyPr>
            <a:normAutofit lnSpcReduction="10000"/>
          </a:bodyPr>
          <a:lstStyle/>
          <a:p>
            <a:r>
              <a:rPr lang="en-US" dirty="0" smtClean="0"/>
              <a:t>Closest to your market-they sit on the edge of your market.</a:t>
            </a:r>
          </a:p>
          <a:p>
            <a:endParaRPr lang="en-US" dirty="0" smtClean="0"/>
          </a:p>
          <a:p>
            <a:r>
              <a:rPr lang="en-US" dirty="0" smtClean="0"/>
              <a:t>“They are buyers who minimally purchase an industry’s offering out of necessity but are mentally noncustomers of the industry.  They are waiting to jump ship and leave the industry as soon as the opportunity presents itself.” (p. 103)</a:t>
            </a:r>
          </a:p>
          <a:p>
            <a:endParaRPr lang="en-US" dirty="0" smtClean="0"/>
          </a:p>
          <a:p>
            <a:r>
              <a:rPr lang="en-US" dirty="0" smtClean="0"/>
              <a:t>When offered a leap in value, they would not only stay, but their purchase frequency would multiply.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Tier Noncustomers Cont’d</a:t>
            </a:r>
            <a:endParaRPr lang="en-US" dirty="0"/>
          </a:p>
        </p:txBody>
      </p:sp>
      <p:sp>
        <p:nvSpPr>
          <p:cNvPr id="3" name="Content Placeholder 2"/>
          <p:cNvSpPr>
            <a:spLocks noGrp="1"/>
          </p:cNvSpPr>
          <p:nvPr>
            <p:ph sz="quarter" idx="1"/>
          </p:nvPr>
        </p:nvSpPr>
        <p:spPr>
          <a:xfrm>
            <a:off x="301752" y="1527048"/>
            <a:ext cx="8503920" cy="5026152"/>
          </a:xfrm>
        </p:spPr>
        <p:txBody>
          <a:bodyPr>
            <a:normAutofit/>
          </a:bodyPr>
          <a:lstStyle/>
          <a:p>
            <a:r>
              <a:rPr lang="en-US" dirty="0" err="1" smtClean="0"/>
              <a:t>Pret</a:t>
            </a:r>
            <a:r>
              <a:rPr lang="en-US" dirty="0" smtClean="0"/>
              <a:t> A Manger-fast food company (1988)</a:t>
            </a:r>
          </a:p>
          <a:p>
            <a:pPr lvl="1"/>
            <a:r>
              <a:rPr lang="en-US" dirty="0" smtClean="0"/>
              <a:t>Expanded their blue ocean by “tapping into the huge latent demand of their first-tier noncustomers.”</a:t>
            </a:r>
          </a:p>
          <a:p>
            <a:pPr lvl="1"/>
            <a:r>
              <a:rPr lang="en-US" dirty="0" smtClean="0"/>
              <a:t>These first-tier noncustomers were in search for a better solution for lunch-instead of a nice, expensive sit down meal, they needed something fast and cheap.</a:t>
            </a:r>
          </a:p>
          <a:p>
            <a:endParaRPr lang="en-US" dirty="0" smtClean="0"/>
          </a:p>
          <a:p>
            <a:r>
              <a:rPr lang="en-US" dirty="0" smtClean="0"/>
              <a:t>Shared three commonalities</a:t>
            </a:r>
          </a:p>
          <a:p>
            <a:pPr marL="731520" lvl="1" indent="-457200">
              <a:buFont typeface="+mj-lt"/>
              <a:buAutoNum type="arabicPeriod"/>
            </a:pPr>
            <a:r>
              <a:rPr lang="en-US" dirty="0" smtClean="0"/>
              <a:t>They wanted lunch fast</a:t>
            </a:r>
          </a:p>
          <a:p>
            <a:pPr marL="731520" lvl="1" indent="-457200">
              <a:buFont typeface="+mj-lt"/>
              <a:buAutoNum type="arabicPeriod"/>
            </a:pPr>
            <a:r>
              <a:rPr lang="en-US" dirty="0" smtClean="0"/>
              <a:t>They wanted it fresh and healthy</a:t>
            </a:r>
          </a:p>
          <a:p>
            <a:pPr marL="731520" lvl="1" indent="-457200">
              <a:buFont typeface="+mj-lt"/>
              <a:buAutoNum type="arabicPeriod"/>
            </a:pPr>
            <a:r>
              <a:rPr lang="en-US" dirty="0" smtClean="0"/>
              <a:t>They wanted it at a reasonable price</a:t>
            </a:r>
          </a:p>
          <a:p>
            <a:pPr marL="731520" lvl="1" indent="-457200"/>
            <a:r>
              <a:rPr lang="en-US" dirty="0" smtClean="0"/>
              <a:t>=AN UNTAPPED DEMAND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Pret</a:t>
            </a:r>
            <a:r>
              <a:rPr lang="en-US" dirty="0" smtClean="0"/>
              <a:t> A Manger</a:t>
            </a:r>
            <a:endParaRPr lang="en-US" dirty="0"/>
          </a:p>
        </p:txBody>
      </p:sp>
      <p:sp>
        <p:nvSpPr>
          <p:cNvPr id="3" name="Content Placeholder 2"/>
          <p:cNvSpPr>
            <a:spLocks noGrp="1"/>
          </p:cNvSpPr>
          <p:nvPr>
            <p:ph sz="quarter" idx="1"/>
          </p:nvPr>
        </p:nvSpPr>
        <p:spPr>
          <a:xfrm>
            <a:off x="301752" y="1527048"/>
            <a:ext cx="8503920" cy="4949952"/>
          </a:xfrm>
        </p:spPr>
        <p:txBody>
          <a:bodyPr>
            <a:normAutofit/>
          </a:bodyPr>
          <a:lstStyle/>
          <a:p>
            <a:r>
              <a:rPr lang="en-US" dirty="0" smtClean="0"/>
              <a:t>In addition to offering healthy alternatives, </a:t>
            </a:r>
            <a:r>
              <a:rPr lang="en-US" dirty="0" err="1" smtClean="0"/>
              <a:t>Pret</a:t>
            </a:r>
            <a:r>
              <a:rPr lang="en-US" dirty="0" smtClean="0"/>
              <a:t> A Manger speeds up the customer ordering experience.</a:t>
            </a:r>
          </a:p>
          <a:p>
            <a:pPr lvl="1"/>
            <a:r>
              <a:rPr lang="en-US" dirty="0" smtClean="0"/>
              <a:t>On average, customers spend 90 seconds from the time they get in line to the time they leave the restaurant</a:t>
            </a:r>
            <a:r>
              <a:rPr lang="en-US" dirty="0" smtClean="0"/>
              <a:t>.</a:t>
            </a:r>
          </a:p>
          <a:p>
            <a:pPr lvl="1"/>
            <a:r>
              <a:rPr lang="en-US" dirty="0" smtClean="0"/>
              <a:t>These three commonalities were a huge hit for </a:t>
            </a:r>
            <a:r>
              <a:rPr lang="en-US" dirty="0" err="1" smtClean="0"/>
              <a:t>lunchers</a:t>
            </a:r>
            <a:r>
              <a:rPr lang="en-US" dirty="0" smtClean="0"/>
              <a:t> on the go</a:t>
            </a:r>
          </a:p>
          <a:p>
            <a:pPr lvl="1"/>
            <a:endParaRPr lang="en-US" dirty="0" smtClean="0"/>
          </a:p>
          <a:p>
            <a:r>
              <a:rPr lang="en-US" dirty="0" smtClean="0"/>
              <a:t>Over 25 million sandwiches a year from its 130 stores in the U.K.</a:t>
            </a:r>
          </a:p>
          <a:p>
            <a:r>
              <a:rPr lang="en-US" dirty="0" smtClean="0"/>
              <a:t>Its growth potential even made McDonald’s buy a 33% share of the company.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Second-Tier Noncustomers</a:t>
            </a:r>
            <a:endParaRPr lang="en-US" dirty="0"/>
          </a:p>
        </p:txBody>
      </p:sp>
      <p:sp>
        <p:nvSpPr>
          <p:cNvPr id="3" name="Content Placeholder 2"/>
          <p:cNvSpPr>
            <a:spLocks noGrp="1"/>
          </p:cNvSpPr>
          <p:nvPr>
            <p:ph sz="quarter" idx="1"/>
          </p:nvPr>
        </p:nvSpPr>
        <p:spPr>
          <a:xfrm>
            <a:off x="301752" y="1527048"/>
            <a:ext cx="8503920" cy="5026152"/>
          </a:xfrm>
        </p:spPr>
        <p:txBody>
          <a:bodyPr>
            <a:normAutofit lnSpcReduction="10000"/>
          </a:bodyPr>
          <a:lstStyle/>
          <a:p>
            <a:r>
              <a:rPr lang="en-US" dirty="0" smtClean="0"/>
              <a:t>Either do not use or cannot afford to use your offerings because they find the offerings unacceptable or beyond their means.</a:t>
            </a:r>
          </a:p>
          <a:p>
            <a:endParaRPr lang="en-US" dirty="0" smtClean="0"/>
          </a:p>
          <a:p>
            <a:r>
              <a:rPr lang="en-US" dirty="0" smtClean="0"/>
              <a:t>“People who refuse to use your industry’s offerings.  These are buyers who have seen your industry’s offerings as an option to fulfill their needs but have voted against them.” (p. 103)</a:t>
            </a:r>
            <a:endParaRPr lang="en-US" dirty="0" smtClean="0"/>
          </a:p>
          <a:p>
            <a:endParaRPr lang="en-US" dirty="0" smtClean="0"/>
          </a:p>
          <a:p>
            <a:r>
              <a:rPr lang="en-US" dirty="0" smtClean="0"/>
              <a:t>In the Callaway example, these would be the sports enthusiasts who could have chosen golf but had consciously chose against 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Second-Tier Noncustomers Cont’d</a:t>
            </a:r>
            <a:endParaRPr lang="en-US" dirty="0"/>
          </a:p>
        </p:txBody>
      </p:sp>
      <p:sp>
        <p:nvSpPr>
          <p:cNvPr id="3" name="Content Placeholder 2"/>
          <p:cNvSpPr>
            <a:spLocks noGrp="1"/>
          </p:cNvSpPr>
          <p:nvPr>
            <p:ph sz="quarter" idx="1"/>
          </p:nvPr>
        </p:nvSpPr>
        <p:spPr/>
        <p:txBody>
          <a:bodyPr/>
          <a:lstStyle/>
          <a:p>
            <a:r>
              <a:rPr lang="en-US" dirty="0" err="1" smtClean="0"/>
              <a:t>JCDecaux</a:t>
            </a:r>
            <a:r>
              <a:rPr lang="en-US" dirty="0" smtClean="0"/>
              <a:t>-Outdoor advertising</a:t>
            </a:r>
          </a:p>
          <a:p>
            <a:r>
              <a:rPr lang="en-US" dirty="0" smtClean="0"/>
              <a:t>Many companies refused to use outdoor advertising because it offered limited space or they could not afford it.</a:t>
            </a:r>
          </a:p>
          <a:p>
            <a:endParaRPr lang="en-US" dirty="0" smtClean="0"/>
          </a:p>
          <a:p>
            <a:r>
              <a:rPr lang="en-US" dirty="0" smtClean="0"/>
              <a:t>So, </a:t>
            </a:r>
            <a:r>
              <a:rPr lang="en-US" dirty="0" err="1" smtClean="0"/>
              <a:t>JCDecaux</a:t>
            </a:r>
            <a:r>
              <a:rPr lang="en-US" dirty="0" smtClean="0"/>
              <a:t> expanded their advertising from buses and billboards located only on the outskirts of town to actual bus stations and billboards located in downtown cities to convert second-tier customers.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JCDecaux</a:t>
            </a:r>
            <a:endParaRPr lang="en-US" dirty="0"/>
          </a:p>
        </p:txBody>
      </p:sp>
      <p:sp>
        <p:nvSpPr>
          <p:cNvPr id="3" name="Content Placeholder 2"/>
          <p:cNvSpPr>
            <a:spLocks noGrp="1"/>
          </p:cNvSpPr>
          <p:nvPr>
            <p:ph sz="quarter" idx="1"/>
          </p:nvPr>
        </p:nvSpPr>
        <p:spPr>
          <a:xfrm>
            <a:off x="301752" y="1527048"/>
            <a:ext cx="8503920" cy="5026152"/>
          </a:xfrm>
        </p:spPr>
        <p:txBody>
          <a:bodyPr/>
          <a:lstStyle/>
          <a:p>
            <a:r>
              <a:rPr lang="en-US" dirty="0" smtClean="0"/>
              <a:t>This gave </a:t>
            </a:r>
            <a:r>
              <a:rPr lang="en-US" dirty="0" err="1" smtClean="0"/>
              <a:t>JCDecaux</a:t>
            </a:r>
            <a:r>
              <a:rPr lang="en-US" dirty="0" smtClean="0"/>
              <a:t> the idea to expand to outdoor/street furniture</a:t>
            </a:r>
          </a:p>
          <a:p>
            <a:pPr lvl="1"/>
            <a:r>
              <a:rPr lang="en-US" dirty="0" smtClean="0"/>
              <a:t>Increased the average exposure (time)</a:t>
            </a:r>
          </a:p>
          <a:p>
            <a:pPr lvl="1"/>
            <a:r>
              <a:rPr lang="en-US" dirty="0" smtClean="0"/>
              <a:t>Richer contents</a:t>
            </a:r>
          </a:p>
          <a:p>
            <a:pPr lvl="1"/>
            <a:r>
              <a:rPr lang="en-US" dirty="0" smtClean="0"/>
              <a:t>More complex messages</a:t>
            </a:r>
          </a:p>
          <a:p>
            <a:pPr lvl="1"/>
            <a:r>
              <a:rPr lang="en-US" dirty="0" smtClean="0"/>
              <a:t>Rollout campaign time decreased from 15 days to 3 days</a:t>
            </a:r>
          </a:p>
          <a:p>
            <a:pPr lvl="1"/>
            <a:r>
              <a:rPr lang="en-US" dirty="0" smtClean="0"/>
              <a:t>Led to a flock in the industry from second-tier noncustomers!</a:t>
            </a:r>
          </a:p>
          <a:p>
            <a:r>
              <a:rPr lang="en-US" dirty="0" smtClean="0"/>
              <a:t>Number </a:t>
            </a:r>
            <a:r>
              <a:rPr lang="en-US" dirty="0" smtClean="0"/>
              <a:t>one street furniture-based ad space provider worldwide</a:t>
            </a:r>
          </a:p>
          <a:p>
            <a:pPr lvl="1"/>
            <a:r>
              <a:rPr lang="en-US" dirty="0" smtClean="0"/>
              <a:t>283,000 panels in 33 countries</a:t>
            </a:r>
          </a:p>
          <a:p>
            <a:pPr lvl="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Third-Tier Noncustomers</a:t>
            </a:r>
            <a:endParaRPr lang="en-US" dirty="0"/>
          </a:p>
        </p:txBody>
      </p:sp>
      <p:sp>
        <p:nvSpPr>
          <p:cNvPr id="3" name="Content Placeholder 2"/>
          <p:cNvSpPr>
            <a:spLocks noGrp="1"/>
          </p:cNvSpPr>
          <p:nvPr>
            <p:ph sz="quarter" idx="1"/>
          </p:nvPr>
        </p:nvSpPr>
        <p:spPr/>
        <p:txBody>
          <a:bodyPr/>
          <a:lstStyle/>
          <a:p>
            <a:r>
              <a:rPr lang="en-US" dirty="0" smtClean="0"/>
              <a:t>Farthest from your market</a:t>
            </a:r>
          </a:p>
          <a:p>
            <a:endParaRPr lang="en-US" dirty="0" smtClean="0"/>
          </a:p>
          <a:p>
            <a:r>
              <a:rPr lang="en-US" dirty="0" smtClean="0"/>
              <a:t>“They are noncustomers who have never thought of your market’s offerings as an option.” (p. 104)</a:t>
            </a:r>
          </a:p>
          <a:p>
            <a:endParaRPr lang="en-US" dirty="0" smtClean="0"/>
          </a:p>
          <a:p>
            <a:r>
              <a:rPr lang="en-US" dirty="0" smtClean="0"/>
              <a:t>Typically, these customers have not been targeted or thought of as your potential customers by any player in the industry.</a:t>
            </a:r>
          </a:p>
          <a:p>
            <a:pPr lvl="1"/>
            <a:r>
              <a:rPr lang="en-US" dirty="0" smtClean="0"/>
              <a:t>Tooth whitening service example</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Defense Aerospace Industry</a:t>
            </a:r>
            <a:endParaRPr lang="en-US" dirty="0"/>
          </a:p>
        </p:txBody>
      </p:sp>
      <p:sp>
        <p:nvSpPr>
          <p:cNvPr id="3" name="Content Placeholder 2"/>
          <p:cNvSpPr>
            <a:spLocks noGrp="1"/>
          </p:cNvSpPr>
          <p:nvPr>
            <p:ph sz="quarter" idx="1"/>
          </p:nvPr>
        </p:nvSpPr>
        <p:spPr/>
        <p:txBody>
          <a:bodyPr/>
          <a:lstStyle/>
          <a:p>
            <a:r>
              <a:rPr lang="en-US" dirty="0" smtClean="0"/>
              <a:t>The inability to control aircraft costs is a key vulnerability in the long-term military strength of the U.S. leaving no viable plan to be able to replace the aging fleet of fighter aircraft.</a:t>
            </a:r>
          </a:p>
          <a:p>
            <a:endParaRPr lang="en-US" dirty="0" smtClean="0"/>
          </a:p>
          <a:p>
            <a:r>
              <a:rPr lang="en-US" dirty="0" smtClean="0"/>
              <a:t>In Fall 2001, Lockheed Martin was given the $200 billion JSF contract-the largest military contract in history.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Defense Aerospace Industry</a:t>
            </a:r>
            <a:endParaRPr lang="en-US" dirty="0"/>
          </a:p>
        </p:txBody>
      </p:sp>
      <p:sp>
        <p:nvSpPr>
          <p:cNvPr id="3" name="Content Placeholder 2"/>
          <p:cNvSpPr>
            <a:spLocks noGrp="1"/>
          </p:cNvSpPr>
          <p:nvPr>
            <p:ph sz="quarter" idx="1"/>
          </p:nvPr>
        </p:nvSpPr>
        <p:spPr/>
        <p:txBody>
          <a:bodyPr/>
          <a:lstStyle/>
          <a:p>
            <a:r>
              <a:rPr lang="en-US" dirty="0" smtClean="0"/>
              <a:t>Needs:</a:t>
            </a:r>
          </a:p>
          <a:p>
            <a:pPr lvl="1"/>
            <a:r>
              <a:rPr lang="en-US" b="1" dirty="0" smtClean="0"/>
              <a:t>The Navy</a:t>
            </a:r>
            <a:r>
              <a:rPr lang="en-US" dirty="0" smtClean="0"/>
              <a:t>-durable aircraft that would survive the stress of landing on carrier decks and maintainability</a:t>
            </a:r>
          </a:p>
          <a:p>
            <a:pPr lvl="1"/>
            <a:r>
              <a:rPr lang="en-US" b="1" dirty="0" smtClean="0"/>
              <a:t>The </a:t>
            </a:r>
            <a:r>
              <a:rPr lang="en-US" b="1" dirty="0" smtClean="0"/>
              <a:t>Marines</a:t>
            </a:r>
            <a:r>
              <a:rPr lang="en-US" dirty="0" smtClean="0"/>
              <a:t>-the need for short takeoff vertical landing (STOVL) and robust countermeasures</a:t>
            </a:r>
          </a:p>
          <a:p>
            <a:pPr lvl="1"/>
            <a:r>
              <a:rPr lang="en-US" b="1" dirty="0" smtClean="0"/>
              <a:t>The Air Force-</a:t>
            </a:r>
            <a:r>
              <a:rPr lang="en-US" dirty="0" smtClean="0"/>
              <a:t>fastest and most sophisticated aircraft with super tactical agility and stealth technology</a:t>
            </a:r>
            <a:endParaRPr lang="en-US" b="1" dirty="0" smtClean="0"/>
          </a:p>
          <a:p>
            <a:endParaRPr lang="en-US" dirty="0" smtClean="0"/>
          </a:p>
          <a:p>
            <a:r>
              <a:rPr lang="en-US" dirty="0" smtClean="0"/>
              <a:t>=three distinct and separate segments needing to be combined into one aircraft to cut costs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Defense Aerospace Industry</a:t>
            </a:r>
            <a:endParaRPr lang="en-US" dirty="0"/>
          </a:p>
        </p:txBody>
      </p:sp>
      <p:sp>
        <p:nvSpPr>
          <p:cNvPr id="3" name="Content Placeholder 2"/>
          <p:cNvSpPr>
            <a:spLocks noGrp="1"/>
          </p:cNvSpPr>
          <p:nvPr>
            <p:ph sz="quarter" idx="1"/>
          </p:nvPr>
        </p:nvSpPr>
        <p:spPr>
          <a:xfrm>
            <a:off x="301752" y="1527048"/>
            <a:ext cx="8503920" cy="4949952"/>
          </a:xfrm>
        </p:spPr>
        <p:txBody>
          <a:bodyPr/>
          <a:lstStyle/>
          <a:p>
            <a:r>
              <a:rPr lang="en-US" dirty="0" smtClean="0"/>
              <a:t>The </a:t>
            </a:r>
            <a:r>
              <a:rPr lang="en-US" b="1" dirty="0" smtClean="0"/>
              <a:t>Joint Strike Fighter</a:t>
            </a:r>
            <a:r>
              <a:rPr lang="en-US" dirty="0" smtClean="0"/>
              <a:t> (JSF) program challenged this industry practice</a:t>
            </a:r>
          </a:p>
          <a:p>
            <a:endParaRPr lang="en-US" dirty="0" smtClean="0"/>
          </a:p>
          <a:p>
            <a:r>
              <a:rPr lang="en-US" dirty="0" smtClean="0"/>
              <a:t>JSF searched for key commonalities across the three branches</a:t>
            </a:r>
          </a:p>
          <a:p>
            <a:endParaRPr lang="en-US" dirty="0" smtClean="0"/>
          </a:p>
          <a:p>
            <a:r>
              <a:rPr lang="en-US" dirty="0" smtClean="0"/>
              <a:t>JSF found that the highest-cost components of the three branches were the same: avionics (software) and the engines</a:t>
            </a:r>
          </a:p>
          <a:p>
            <a:pPr lvl="1"/>
            <a:r>
              <a:rPr lang="en-US" dirty="0" smtClean="0"/>
              <a:t>JSF is now called the F-35</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Reach Beyond Existing Demand</a:t>
            </a:r>
            <a:endParaRPr lang="en-US" dirty="0"/>
          </a:p>
        </p:txBody>
      </p:sp>
      <p:sp>
        <p:nvSpPr>
          <p:cNvPr id="3" name="Content Placeholder 2"/>
          <p:cNvSpPr>
            <a:spLocks noGrp="1"/>
          </p:cNvSpPr>
          <p:nvPr>
            <p:ph sz="quarter" idx="1"/>
          </p:nvPr>
        </p:nvSpPr>
        <p:spPr/>
        <p:txBody>
          <a:bodyPr/>
          <a:lstStyle/>
          <a:p>
            <a:r>
              <a:rPr lang="en-US" sz="2800" dirty="0" smtClean="0"/>
              <a:t>Addresses the question: “How do you maximize the size of the blue ocean you are creating?”</a:t>
            </a:r>
          </a:p>
          <a:p>
            <a:endParaRPr lang="en-US" dirty="0" smtClean="0"/>
          </a:p>
          <a:p>
            <a:r>
              <a:rPr lang="en-US" sz="2800" dirty="0" smtClean="0"/>
              <a:t>Brings us to the third principle of blue ocean strategy</a:t>
            </a:r>
          </a:p>
          <a:p>
            <a:pPr lvl="1"/>
            <a:r>
              <a:rPr lang="en-US" sz="2600" dirty="0" smtClean="0"/>
              <a:t>REACH BEYOND YOUR EXISTING DEMAND</a:t>
            </a:r>
            <a:endParaRPr lang="en-US" sz="2600" dirty="0" smtClean="0"/>
          </a:p>
          <a:p>
            <a:pPr lvl="2"/>
            <a:r>
              <a:rPr lang="en-US" sz="2400" dirty="0" smtClean="0"/>
              <a:t>A key component of achieving value innovation</a:t>
            </a:r>
            <a:endParaRPr lang="en-US" sz="2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Defense Aerospace Industry</a:t>
            </a:r>
            <a:endParaRPr lang="en-US" dirty="0"/>
          </a:p>
        </p:txBody>
      </p:sp>
      <p:sp>
        <p:nvSpPr>
          <p:cNvPr id="3" name="Content Placeholder 2"/>
          <p:cNvSpPr>
            <a:spLocks noGrp="1"/>
          </p:cNvSpPr>
          <p:nvPr>
            <p:ph sz="quarter" idx="1"/>
          </p:nvPr>
        </p:nvSpPr>
        <p:spPr>
          <a:xfrm>
            <a:off x="301752" y="1527048"/>
            <a:ext cx="8503920" cy="4873752"/>
          </a:xfrm>
        </p:spPr>
        <p:txBody>
          <a:bodyPr>
            <a:normAutofit lnSpcReduction="10000"/>
          </a:bodyPr>
          <a:lstStyle/>
          <a:p>
            <a:r>
              <a:rPr lang="en-US" dirty="0" smtClean="0"/>
              <a:t>“The aim was to build one aircraft for all three divisions by combining those key factors while reducing or eliminating everything else.” (p. 111)</a:t>
            </a:r>
          </a:p>
          <a:p>
            <a:endParaRPr lang="en-US" dirty="0" smtClean="0"/>
          </a:p>
          <a:p>
            <a:r>
              <a:rPr lang="en-US" dirty="0" smtClean="0"/>
              <a:t>The result: ONE aircraft and a dramatic decrease in costs.  This means the price per aircraft was significantly lower but had a leap in value in performance for all three branches.</a:t>
            </a:r>
          </a:p>
          <a:p>
            <a:endParaRPr lang="en-US" dirty="0" smtClean="0"/>
          </a:p>
          <a:p>
            <a:r>
              <a:rPr lang="en-US" dirty="0" smtClean="0"/>
              <a:t>The JSF reduced costs from $190 mil per aircraft to $33 mil per aircraft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for the Biggest Catchment</a:t>
            </a:r>
            <a:endParaRPr lang="en-US" dirty="0"/>
          </a:p>
        </p:txBody>
      </p:sp>
      <p:sp>
        <p:nvSpPr>
          <p:cNvPr id="3" name="Content Placeholder 2"/>
          <p:cNvSpPr>
            <a:spLocks noGrp="1"/>
          </p:cNvSpPr>
          <p:nvPr>
            <p:ph sz="quarter" idx="1"/>
          </p:nvPr>
        </p:nvSpPr>
        <p:spPr>
          <a:xfrm>
            <a:off x="301752" y="1527048"/>
            <a:ext cx="8503920" cy="4873752"/>
          </a:xfrm>
        </p:spPr>
        <p:txBody>
          <a:bodyPr>
            <a:normAutofit lnSpcReduction="10000"/>
          </a:bodyPr>
          <a:lstStyle/>
          <a:p>
            <a:r>
              <a:rPr lang="en-US" dirty="0" smtClean="0"/>
              <a:t>Even though “the natural strategic orientation of many companies is toward retaining existing customers and seeking further segmentation opportunities” seems the best way to go for competitive purposes, this will NOT create a blue ocean that expands the market and creates new demand.</a:t>
            </a:r>
          </a:p>
          <a:p>
            <a:endParaRPr lang="en-US" dirty="0" smtClean="0"/>
          </a:p>
          <a:p>
            <a:r>
              <a:rPr lang="en-US" dirty="0" smtClean="0"/>
              <a:t>You should focus on the tier that represents the biggest catchment at the time for you.</a:t>
            </a:r>
          </a:p>
          <a:p>
            <a:pPr lvl="1"/>
            <a:r>
              <a:rPr lang="en-US" dirty="0" smtClean="0"/>
              <a:t>While exploring whether there are overlapping commonalities across all three tiers of noncustomers.</a:t>
            </a:r>
          </a:p>
          <a:p>
            <a:pPr lvl="1">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for the Biggest Catchment</a:t>
            </a:r>
            <a:endParaRPr lang="en-US" dirty="0"/>
          </a:p>
        </p:txBody>
      </p:sp>
      <p:sp>
        <p:nvSpPr>
          <p:cNvPr id="3" name="Content Placeholder 2"/>
          <p:cNvSpPr>
            <a:spLocks noGrp="1"/>
          </p:cNvSpPr>
          <p:nvPr>
            <p:ph sz="quarter" idx="1"/>
          </p:nvPr>
        </p:nvSpPr>
        <p:spPr>
          <a:xfrm>
            <a:off x="149352" y="1524000"/>
            <a:ext cx="8842248" cy="4572000"/>
          </a:xfrm>
        </p:spPr>
        <p:txBody>
          <a:bodyPr/>
          <a:lstStyle/>
          <a:p>
            <a:r>
              <a:rPr lang="en-US" dirty="0" smtClean="0"/>
              <a:t>To maximize the scale of your blue ocean:</a:t>
            </a:r>
          </a:p>
          <a:p>
            <a:pPr lvl="1"/>
            <a:r>
              <a:rPr lang="en-US" dirty="0" smtClean="0"/>
              <a:t>Reach beyond existing demand to noncustomers and desegmentation opportunities while you formulate future strategies.</a:t>
            </a:r>
          </a:p>
          <a:p>
            <a:pPr lvl="1"/>
            <a:r>
              <a:rPr lang="en-US" dirty="0" smtClean="0"/>
              <a:t>“If no such opportunities can be found, you can then move on to further exploit differences among existing customers.” (p. 115)</a:t>
            </a:r>
          </a:p>
          <a:p>
            <a:endParaRPr lang="en-US" dirty="0" smtClean="0"/>
          </a:p>
          <a:p>
            <a:r>
              <a:rPr lang="en-US" dirty="0" smtClean="0"/>
              <a:t>But, be aware:</a:t>
            </a:r>
          </a:p>
          <a:p>
            <a:pPr lvl="1"/>
            <a:r>
              <a:rPr lang="en-US" dirty="0" smtClean="0"/>
              <a:t>You might end up landing in a smaller space</a:t>
            </a:r>
          </a:p>
          <a:p>
            <a:pPr lvl="1"/>
            <a:r>
              <a:rPr lang="en-US" dirty="0" smtClean="0"/>
              <a:t>You might lose existing customers to other companies that are willing to offer a leap in value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Takeaways</a:t>
            </a:r>
            <a:endParaRPr lang="en-US" dirty="0"/>
          </a:p>
        </p:txBody>
      </p:sp>
      <p:sp>
        <p:nvSpPr>
          <p:cNvPr id="3" name="Content Placeholder 2"/>
          <p:cNvSpPr>
            <a:spLocks noGrp="1"/>
          </p:cNvSpPr>
          <p:nvPr>
            <p:ph sz="quarter" idx="1"/>
          </p:nvPr>
        </p:nvSpPr>
        <p:spPr>
          <a:xfrm>
            <a:off x="301752" y="1600200"/>
            <a:ext cx="8503920" cy="4572000"/>
          </a:xfrm>
        </p:spPr>
        <p:txBody>
          <a:bodyPr/>
          <a:lstStyle/>
          <a:p>
            <a:pPr marL="514350" indent="-514350">
              <a:buFont typeface="+mj-lt"/>
              <a:buAutoNum type="arabicPeriod"/>
            </a:pPr>
            <a:r>
              <a:rPr lang="en-US" dirty="0" smtClean="0"/>
              <a:t>“Noncustomers tend to offer more insight into how to unlock and grow a blue ocean than do relatively content existing customers.” (p. 106)</a:t>
            </a:r>
          </a:p>
          <a:p>
            <a:pPr marL="514350" indent="-514350">
              <a:buFont typeface="+mj-lt"/>
              <a:buAutoNum type="arabicPeriod"/>
            </a:pPr>
            <a:r>
              <a:rPr lang="en-US" dirty="0" smtClean="0"/>
              <a:t>Look for commonalities across their responses to gain insight as to what your company needs to expand their customer base.</a:t>
            </a:r>
          </a:p>
          <a:p>
            <a:pPr marL="514350" indent="-514350">
              <a:buFont typeface="+mj-lt"/>
              <a:buAutoNum type="arabicPeriod"/>
            </a:pPr>
            <a:r>
              <a:rPr lang="en-US" dirty="0" smtClean="0"/>
              <a:t>“There is no hard-and-fast rule to suggest which tier of noncustomers you should focus on and when.” (p. 114)  Go for the biggest catchment.</a:t>
            </a:r>
          </a:p>
          <a:p>
            <a:pPr marL="514350" indent="-514350">
              <a:buFont typeface="+mj-lt"/>
              <a:buAutoNum type="arabicPeriod"/>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Achieve This?</a:t>
            </a:r>
            <a:endParaRPr lang="en-US" dirty="0"/>
          </a:p>
        </p:txBody>
      </p:sp>
      <p:sp>
        <p:nvSpPr>
          <p:cNvPr id="3" name="Content Placeholder 2"/>
          <p:cNvSpPr>
            <a:spLocks noGrp="1"/>
          </p:cNvSpPr>
          <p:nvPr>
            <p:ph sz="quarter" idx="1"/>
          </p:nvPr>
        </p:nvSpPr>
        <p:spPr/>
        <p:txBody>
          <a:bodyPr/>
          <a:lstStyle/>
          <a:p>
            <a:r>
              <a:rPr lang="en-US" sz="2800" dirty="0" smtClean="0"/>
              <a:t>Companies should challenge two conventional strategy practices:</a:t>
            </a:r>
          </a:p>
          <a:p>
            <a:pPr marL="731520" lvl="1" indent="-457200">
              <a:buFont typeface="+mj-lt"/>
              <a:buAutoNum type="arabicPeriod"/>
            </a:pPr>
            <a:r>
              <a:rPr lang="en-US" sz="2400" dirty="0" smtClean="0"/>
              <a:t>The focus on existing customers</a:t>
            </a:r>
          </a:p>
          <a:p>
            <a:pPr marL="731520" lvl="1" indent="-457200">
              <a:buFont typeface="+mj-lt"/>
              <a:buAutoNum type="arabicPeriod"/>
            </a:pPr>
            <a:r>
              <a:rPr lang="en-US" sz="2400" dirty="0" smtClean="0"/>
              <a:t>The drive for finer segmentation to accommodate buyer differences</a:t>
            </a:r>
          </a:p>
          <a:p>
            <a:pPr marL="731520" lvl="1" indent="-457200">
              <a:buFont typeface="+mj-lt"/>
              <a:buAutoNum type="arabicPeriod"/>
            </a:pPr>
            <a:endParaRPr lang="en-US" sz="2400" dirty="0" smtClean="0"/>
          </a:p>
          <a:p>
            <a:pPr marL="731520" lvl="1" indent="-457200"/>
            <a:r>
              <a:rPr lang="en-US" sz="2500" dirty="0" smtClean="0">
                <a:solidFill>
                  <a:schemeClr val="tx1"/>
                </a:solidFill>
              </a:rPr>
              <a:t>“As companies compete to embrace preferences through finer segmentation, they often risk creating too-small target markets.” (p.101)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Maximizing Their Blue Oceans</a:t>
            </a:r>
            <a:endParaRPr lang="en-US" dirty="0"/>
          </a:p>
        </p:txBody>
      </p:sp>
      <p:sp>
        <p:nvSpPr>
          <p:cNvPr id="3" name="Content Placeholder 2"/>
          <p:cNvSpPr>
            <a:spLocks noGrp="1"/>
          </p:cNvSpPr>
          <p:nvPr>
            <p:ph sz="quarter" idx="1"/>
          </p:nvPr>
        </p:nvSpPr>
        <p:spPr/>
        <p:txBody>
          <a:bodyPr/>
          <a:lstStyle/>
          <a:p>
            <a:r>
              <a:rPr lang="en-US" dirty="0" smtClean="0"/>
              <a:t>“To maximize the size of their blue oceans, companies need to take a reverse course.  Instead of concentrating on customers, they need to look at noncustomers.  And instead of focusing on customer differences, they need to build on powerful commonalities in what buyers value.” (p. 102)</a:t>
            </a:r>
          </a:p>
          <a:p>
            <a:endParaRPr lang="en-US" dirty="0" smtClean="0"/>
          </a:p>
          <a:p>
            <a:r>
              <a:rPr lang="en-US" dirty="0" smtClean="0"/>
              <a:t>This would allow companies to </a:t>
            </a:r>
            <a:r>
              <a:rPr lang="en-US" i="1" dirty="0" smtClean="0"/>
              <a:t>reach beyond the existing demand</a:t>
            </a:r>
            <a:r>
              <a:rPr lang="en-US" dirty="0" smtClean="0"/>
              <a:t> to catch new customers they were never able to reach before.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Callaway Golf</a:t>
            </a:r>
            <a:endParaRPr lang="en-US" dirty="0"/>
          </a:p>
        </p:txBody>
      </p:sp>
      <p:sp>
        <p:nvSpPr>
          <p:cNvPr id="3" name="Content Placeholder 2"/>
          <p:cNvSpPr>
            <a:spLocks noGrp="1"/>
          </p:cNvSpPr>
          <p:nvPr>
            <p:ph sz="quarter" idx="1"/>
          </p:nvPr>
        </p:nvSpPr>
        <p:spPr>
          <a:xfrm>
            <a:off x="301752" y="1527048"/>
            <a:ext cx="8503920" cy="4797552"/>
          </a:xfrm>
        </p:spPr>
        <p:txBody>
          <a:bodyPr>
            <a:normAutofit/>
          </a:bodyPr>
          <a:lstStyle/>
          <a:p>
            <a:r>
              <a:rPr lang="en-US" dirty="0" smtClean="0"/>
              <a:t>Instead, Callaway looked at why other sports enthusiasts and the country club members had </a:t>
            </a:r>
            <a:r>
              <a:rPr lang="en-US" i="1" dirty="0" smtClean="0"/>
              <a:t>not</a:t>
            </a:r>
            <a:r>
              <a:rPr lang="en-US" dirty="0" smtClean="0"/>
              <a:t> taken up golf as a sport.</a:t>
            </a:r>
            <a:endParaRPr lang="en-US" dirty="0" smtClean="0"/>
          </a:p>
          <a:p>
            <a:r>
              <a:rPr lang="en-US" dirty="0" smtClean="0"/>
              <a:t>Found a key commonality of its </a:t>
            </a:r>
            <a:r>
              <a:rPr lang="en-US" i="1" dirty="0" smtClean="0"/>
              <a:t>noncustomers</a:t>
            </a:r>
            <a:r>
              <a:rPr lang="en-US" dirty="0" smtClean="0"/>
              <a:t>: hitting the golf ball was perceived as too difficult.</a:t>
            </a:r>
          </a:p>
          <a:p>
            <a:r>
              <a:rPr lang="en-US" dirty="0" smtClean="0"/>
              <a:t>“This understanding gave Callaway insight into how to aggregate new demand for its offering.” (p. 102)</a:t>
            </a:r>
          </a:p>
          <a:p>
            <a:endParaRPr lang="en-US" dirty="0" smtClean="0"/>
          </a:p>
          <a:p>
            <a:r>
              <a:rPr lang="en-US" dirty="0" smtClean="0"/>
              <a:t>The answer: BIG BERTHA</a:t>
            </a:r>
          </a:p>
          <a:p>
            <a:pPr lvl="1"/>
            <a:r>
              <a:rPr lang="en-US" dirty="0" smtClean="0"/>
              <a:t>a golf club with a large head that makes it easier to hit the ball</a:t>
            </a:r>
          </a:p>
          <a:p>
            <a:pPr lvl="1"/>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BERTHA</a:t>
            </a:r>
            <a:endParaRPr lang="en-US" dirty="0"/>
          </a:p>
        </p:txBody>
      </p:sp>
      <p:sp>
        <p:nvSpPr>
          <p:cNvPr id="3" name="Content Placeholder 2"/>
          <p:cNvSpPr>
            <a:spLocks noGrp="1"/>
          </p:cNvSpPr>
          <p:nvPr>
            <p:ph sz="quarter" idx="1"/>
          </p:nvPr>
        </p:nvSpPr>
        <p:spPr>
          <a:xfrm>
            <a:off x="225552" y="1527048"/>
            <a:ext cx="8613648" cy="4572000"/>
          </a:xfrm>
        </p:spPr>
        <p:txBody>
          <a:bodyPr>
            <a:normAutofit/>
          </a:bodyPr>
          <a:lstStyle/>
          <a:p>
            <a:r>
              <a:rPr lang="en-US" dirty="0" smtClean="0"/>
              <a:t>The </a:t>
            </a:r>
            <a:r>
              <a:rPr lang="en-US" dirty="0" smtClean="0"/>
              <a:t>Main Point:</a:t>
            </a:r>
          </a:p>
          <a:p>
            <a:pPr lvl="1"/>
            <a:r>
              <a:rPr lang="en-US" dirty="0" smtClean="0"/>
              <a:t>This new golf club not only converted </a:t>
            </a:r>
            <a:r>
              <a:rPr lang="en-US" i="1" dirty="0" smtClean="0"/>
              <a:t>noncustomers </a:t>
            </a:r>
            <a:r>
              <a:rPr lang="en-US" dirty="0" smtClean="0"/>
              <a:t>of the golfing industry but also pleased </a:t>
            </a:r>
            <a:r>
              <a:rPr lang="en-US" i="1" dirty="0" smtClean="0"/>
              <a:t>existing</a:t>
            </a:r>
            <a:r>
              <a:rPr lang="en-US" dirty="0" smtClean="0"/>
              <a:t> golf customers “making it a runaway bestseller across the board”</a:t>
            </a:r>
          </a:p>
          <a:p>
            <a:pPr lvl="1"/>
            <a:r>
              <a:rPr lang="en-US" dirty="0" smtClean="0"/>
              <a:t>This new club also made the existing customers realize they were taking advantage of how the game was actually played and made them accept the responsibility to improve.</a:t>
            </a:r>
          </a:p>
          <a:p>
            <a:pPr marL="274320" lvl="1">
              <a:buClr>
                <a:schemeClr val="accent1"/>
              </a:buClr>
              <a:buSzPct val="85000"/>
              <a:buFont typeface="Wingdings 2"/>
              <a:buChar char=""/>
            </a:pPr>
            <a:endParaRPr lang="en-US" sz="2700" dirty="0" smtClean="0">
              <a:solidFill>
                <a:schemeClr val="tx1"/>
              </a:solidFill>
            </a:endParaRPr>
          </a:p>
          <a:p>
            <a:pPr marL="274320" lvl="1">
              <a:buClr>
                <a:schemeClr val="accent1"/>
              </a:buClr>
              <a:buSzPct val="85000"/>
              <a:buFont typeface="Wingdings 2"/>
              <a:buChar char=""/>
            </a:pPr>
            <a:r>
              <a:rPr lang="en-US" sz="2700" dirty="0" smtClean="0">
                <a:solidFill>
                  <a:schemeClr val="tx1"/>
                </a:solidFill>
              </a:rPr>
              <a:t>This </a:t>
            </a:r>
            <a:r>
              <a:rPr lang="en-US" sz="2700" dirty="0" smtClean="0">
                <a:solidFill>
                  <a:schemeClr val="tx1"/>
                </a:solidFill>
              </a:rPr>
              <a:t>is a great example of “Reaching Beyond Existing Demand”</a:t>
            </a:r>
          </a:p>
          <a:p>
            <a:pPr marL="274320" lvl="1">
              <a:buClr>
                <a:schemeClr val="accent1"/>
              </a:buClr>
              <a:buSzPct val="85000"/>
              <a:buFont typeface="Wingdings 2"/>
              <a:buChar char=""/>
            </a:pPr>
            <a:endParaRPr lang="en-US" sz="2700" dirty="0" smtClean="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US" dirty="0"/>
          </a:p>
        </p:txBody>
      </p:sp>
      <p:sp>
        <p:nvSpPr>
          <p:cNvPr id="3" name="Content Placeholder 2"/>
          <p:cNvSpPr>
            <a:spLocks noGrp="1"/>
          </p:cNvSpPr>
          <p:nvPr>
            <p:ph sz="quarter" idx="1"/>
          </p:nvPr>
        </p:nvSpPr>
        <p:spPr>
          <a:xfrm>
            <a:off x="301752" y="1371600"/>
            <a:ext cx="8503920" cy="5105400"/>
          </a:xfrm>
        </p:spPr>
        <p:txBody>
          <a:bodyPr>
            <a:normAutofit/>
          </a:bodyPr>
          <a:lstStyle/>
          <a:p>
            <a:r>
              <a:rPr lang="en-US" dirty="0" smtClean="0"/>
              <a:t>“By looking to noncustomers and focusing on their key commonalities-not differences…</a:t>
            </a:r>
          </a:p>
          <a:p>
            <a:pPr lvl="1"/>
            <a:r>
              <a:rPr lang="en-US" dirty="0" smtClean="0"/>
              <a:t>Callaway saw how to aggregate and offer the mass of customers and noncustomers a leap in value.” (p. 103</a:t>
            </a:r>
            <a:r>
              <a:rPr lang="en-US" dirty="0" smtClean="0"/>
              <a:t>)</a:t>
            </a:r>
          </a:p>
          <a:p>
            <a:r>
              <a:rPr lang="en-US" dirty="0" smtClean="0"/>
              <a:t>Figure </a:t>
            </a:r>
            <a:r>
              <a:rPr lang="en-US" dirty="0" smtClean="0"/>
              <a:t>out what you want.  Is it to:</a:t>
            </a:r>
          </a:p>
          <a:p>
            <a:pPr lvl="1"/>
            <a:r>
              <a:rPr lang="en-US" dirty="0" smtClean="0"/>
              <a:t>Capture a greater share of existing customers?</a:t>
            </a:r>
          </a:p>
          <a:p>
            <a:pPr lvl="1"/>
            <a:r>
              <a:rPr lang="en-US" dirty="0" smtClean="0"/>
              <a:t>Convert noncustomers of the industry into new demand?</a:t>
            </a:r>
          </a:p>
          <a:p>
            <a:pPr lvl="1">
              <a:buNone/>
            </a:pPr>
            <a:endParaRPr lang="en-US" dirty="0" smtClean="0"/>
          </a:p>
          <a:p>
            <a:r>
              <a:rPr lang="en-US" dirty="0" smtClean="0"/>
              <a:t>“To reach beyond existing demand, think noncustomers before customers, commonalities before differences, and desegmentation before pursuing finer segmentation.”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Tiers of Noncustomers</a:t>
            </a:r>
            <a:endParaRPr lang="en-US" dirty="0"/>
          </a:p>
        </p:txBody>
      </p:sp>
      <p:sp>
        <p:nvSpPr>
          <p:cNvPr id="3" name="Content Placeholder 2"/>
          <p:cNvSpPr>
            <a:spLocks noGrp="1"/>
          </p:cNvSpPr>
          <p:nvPr>
            <p:ph sz="quarter" idx="1"/>
          </p:nvPr>
        </p:nvSpPr>
        <p:spPr/>
        <p:txBody>
          <a:bodyPr/>
          <a:lstStyle/>
          <a:p>
            <a:r>
              <a:rPr lang="en-US" dirty="0" smtClean="0"/>
              <a:t>“There are three tiers of noncustomers that can be transformed into customers.  They differ in their relative distance from your market.” (p. 103)</a:t>
            </a:r>
          </a:p>
          <a:p>
            <a:endParaRPr lang="en-US" dirty="0" smtClean="0"/>
          </a:p>
          <a:p>
            <a:r>
              <a:rPr lang="en-US" dirty="0" smtClean="0"/>
              <a:t>We’ll look at each tier to understand how you can attract them and expand your blue ocean.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Tiers of Noncustomers</a:t>
            </a:r>
            <a:endParaRPr lang="en-US" dirty="0"/>
          </a:p>
        </p:txBody>
      </p:sp>
      <p:sp>
        <p:nvSpPr>
          <p:cNvPr id="5" name="Content Placeholder 4"/>
          <p:cNvSpPr>
            <a:spLocks noGrp="1"/>
          </p:cNvSpPr>
          <p:nvPr>
            <p:ph sz="quarter" idx="1"/>
          </p:nvPr>
        </p:nvSpPr>
        <p:spPr>
          <a:xfrm>
            <a:off x="4495800" y="1600200"/>
            <a:ext cx="4419600" cy="4724400"/>
          </a:xfrm>
        </p:spPr>
        <p:txBody>
          <a:bodyPr>
            <a:normAutofit/>
          </a:bodyPr>
          <a:lstStyle/>
          <a:p>
            <a:r>
              <a:rPr lang="en-US" sz="2200" b="1" dirty="0" smtClean="0">
                <a:solidFill>
                  <a:srgbClr val="6600CC"/>
                </a:solidFill>
              </a:rPr>
              <a:t>First Tier</a:t>
            </a:r>
            <a:r>
              <a:rPr lang="en-US" sz="2200" dirty="0" smtClean="0"/>
              <a:t>: “Soon-to-be” noncustomers who are on the edge of your market, waiting to jump ship.</a:t>
            </a:r>
          </a:p>
          <a:p>
            <a:endParaRPr lang="en-US" sz="2200" dirty="0" smtClean="0"/>
          </a:p>
          <a:p>
            <a:r>
              <a:rPr lang="en-US" sz="2200" b="1" dirty="0" smtClean="0">
                <a:solidFill>
                  <a:srgbClr val="009900"/>
                </a:solidFill>
              </a:rPr>
              <a:t>Second Tier</a:t>
            </a:r>
            <a:r>
              <a:rPr lang="en-US" sz="2200" dirty="0" smtClean="0"/>
              <a:t>: “Refusing” noncustomers who consciously choose against your market.</a:t>
            </a:r>
          </a:p>
          <a:p>
            <a:endParaRPr lang="en-US" sz="2200" dirty="0" smtClean="0"/>
          </a:p>
          <a:p>
            <a:r>
              <a:rPr lang="en-US" sz="2200" b="1" dirty="0" smtClean="0">
                <a:solidFill>
                  <a:schemeClr val="accent1">
                    <a:lumMod val="75000"/>
                  </a:schemeClr>
                </a:solidFill>
              </a:rPr>
              <a:t>Third Tier</a:t>
            </a:r>
            <a:r>
              <a:rPr lang="en-US" sz="2200" dirty="0" smtClean="0"/>
              <a:t>: “Unexplored” noncustomers who are in markets distant from yours.</a:t>
            </a:r>
            <a:endParaRPr lang="en-US" sz="2200" dirty="0"/>
          </a:p>
        </p:txBody>
      </p:sp>
      <p:pic>
        <p:nvPicPr>
          <p:cNvPr id="6" name="Picture 2"/>
          <p:cNvPicPr>
            <a:picLocks noChangeAspect="1" noChangeArrowheads="1"/>
          </p:cNvPicPr>
          <p:nvPr/>
        </p:nvPicPr>
        <p:blipFill>
          <a:blip r:embed="rId2"/>
          <a:srcRect/>
          <a:stretch>
            <a:fillRect/>
          </a:stretch>
        </p:blipFill>
        <p:spPr bwMode="auto">
          <a:xfrm>
            <a:off x="228600" y="1981200"/>
            <a:ext cx="4112915" cy="35814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184</TotalTime>
  <Words>1541</Words>
  <Application>Microsoft Office PowerPoint</Application>
  <PresentationFormat>On-screen Show (4:3)</PresentationFormat>
  <Paragraphs>139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Civic</vt:lpstr>
      <vt:lpstr>Blue Ocean Strategy: Reach Beyond Existing Demand</vt:lpstr>
      <vt:lpstr>Reach Beyond Existing Demand</vt:lpstr>
      <vt:lpstr>How To Achieve This?</vt:lpstr>
      <vt:lpstr>Maximizing Their Blue Oceans</vt:lpstr>
      <vt:lpstr>Callaway Golf</vt:lpstr>
      <vt:lpstr>BIG BERTHA</vt:lpstr>
      <vt:lpstr>What To Do?</vt:lpstr>
      <vt:lpstr>The Three Tiers of Noncustomers</vt:lpstr>
      <vt:lpstr>The Three Tiers of Noncustomers</vt:lpstr>
      <vt:lpstr>First-Tier Noncustomers</vt:lpstr>
      <vt:lpstr>First Tier Noncustomers Cont’d</vt:lpstr>
      <vt:lpstr>Pret A Manger</vt:lpstr>
      <vt:lpstr>Second-Tier Noncustomers</vt:lpstr>
      <vt:lpstr>Second-Tier Noncustomers Cont’d</vt:lpstr>
      <vt:lpstr>JCDecaux</vt:lpstr>
      <vt:lpstr>Third-Tier Noncustomers</vt:lpstr>
      <vt:lpstr>U.S. Defense Aerospace Industry</vt:lpstr>
      <vt:lpstr>U.S. Defense Aerospace Industry</vt:lpstr>
      <vt:lpstr>U.S. Defense Aerospace Industry</vt:lpstr>
      <vt:lpstr>U.S. Defense Aerospace Industry</vt:lpstr>
      <vt:lpstr>Go for the Biggest Catchment</vt:lpstr>
      <vt:lpstr>Go for the Biggest Catchment</vt:lpstr>
      <vt:lpstr>Takeaways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Ocean Strategy: Reach Beyond Existing Demand</dc:title>
  <dc:creator>Kimberly Hettie</dc:creator>
  <cp:lastModifiedBy>Kimberly Hettie</cp:lastModifiedBy>
  <cp:revision>6</cp:revision>
  <dcterms:created xsi:type="dcterms:W3CDTF">2009-06-07T19:22:26Z</dcterms:created>
  <dcterms:modified xsi:type="dcterms:W3CDTF">2009-06-07T22:26:40Z</dcterms:modified>
</cp:coreProperties>
</file>