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F331A43-7E1C-4771-9FF9-431340F459E5}" type="datetimeFigureOut">
              <a:rPr lang="en-US" smtClean="0"/>
              <a:pPr/>
              <a:t>6/3/2009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5B4442-E3E6-43C7-9082-07F4D96E08A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31A43-7E1C-4771-9FF9-431340F459E5}" type="datetimeFigureOut">
              <a:rPr lang="en-US" smtClean="0"/>
              <a:pPr/>
              <a:t>6/3/2009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B4442-E3E6-43C7-9082-07F4D96E08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25B4442-E3E6-43C7-9082-07F4D96E08A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31A43-7E1C-4771-9FF9-431340F459E5}" type="datetimeFigureOut">
              <a:rPr lang="en-US" smtClean="0"/>
              <a:pPr/>
              <a:t>6/3/2009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331A43-7E1C-4771-9FF9-431340F459E5}" type="datetimeFigureOut">
              <a:rPr lang="en-US" smtClean="0"/>
              <a:pPr/>
              <a:t>6/3/2009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25B4442-E3E6-43C7-9082-07F4D96E08A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F331A43-7E1C-4771-9FF9-431340F459E5}" type="datetimeFigureOut">
              <a:rPr lang="en-US" smtClean="0"/>
              <a:pPr/>
              <a:t>6/3/2009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5B4442-E3E6-43C7-9082-07F4D96E08A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F331A43-7E1C-4771-9FF9-431340F459E5}" type="datetimeFigureOut">
              <a:rPr lang="en-US" smtClean="0"/>
              <a:pPr/>
              <a:t>6/3/2009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B4442-E3E6-43C7-9082-07F4D96E08A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331A43-7E1C-4771-9FF9-431340F459E5}" type="datetimeFigureOut">
              <a:rPr lang="en-US" smtClean="0"/>
              <a:pPr/>
              <a:t>6/3/2009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25B4442-E3E6-43C7-9082-07F4D96E08A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331A43-7E1C-4771-9FF9-431340F459E5}" type="datetimeFigureOut">
              <a:rPr lang="en-US" smtClean="0"/>
              <a:pPr/>
              <a:t>6/3/2009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25B4442-E3E6-43C7-9082-07F4D96E08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331A43-7E1C-4771-9FF9-431340F459E5}" type="datetimeFigureOut">
              <a:rPr lang="en-US" smtClean="0"/>
              <a:pPr/>
              <a:t>6/3/2009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5B4442-E3E6-43C7-9082-07F4D96E08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25B4442-E3E6-43C7-9082-07F4D96E08A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F331A43-7E1C-4771-9FF9-431340F459E5}" type="datetimeFigureOut">
              <a:rPr lang="en-US" smtClean="0"/>
              <a:pPr/>
              <a:t>6/3/2009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25B4442-E3E6-43C7-9082-07F4D96E08A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F331A43-7E1C-4771-9FF9-431340F459E5}" type="datetimeFigureOut">
              <a:rPr lang="en-US" smtClean="0"/>
              <a:pPr/>
              <a:t>6/3/2009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331A43-7E1C-4771-9FF9-431340F459E5}" type="datetimeFigureOut">
              <a:rPr lang="en-US" smtClean="0"/>
              <a:pPr/>
              <a:t>6/3/2009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5B4442-E3E6-43C7-9082-07F4D96E08A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839200" cy="1752600"/>
          </a:xfrm>
        </p:spPr>
        <p:txBody>
          <a:bodyPr>
            <a:normAutofit/>
          </a:bodyPr>
          <a:lstStyle/>
          <a:p>
            <a:r>
              <a:rPr lang="en-US" dirty="0" smtClean="0"/>
              <a:t>Team 6</a:t>
            </a:r>
          </a:p>
          <a:p>
            <a:pPr indent="-4572000"/>
            <a:endParaRPr lang="en-US" dirty="0" smtClean="0"/>
          </a:p>
          <a:p>
            <a:pPr indent="-4572000" algn="l"/>
            <a:r>
              <a:rPr lang="en-US" dirty="0" smtClean="0"/>
              <a:t>	      Will </a:t>
            </a:r>
            <a:r>
              <a:rPr lang="en-US" dirty="0" err="1" smtClean="0"/>
              <a:t>kerlick</a:t>
            </a:r>
            <a:r>
              <a:rPr lang="en-US" dirty="0" smtClean="0"/>
              <a:t>	             Molly Murdock</a:t>
            </a:r>
          </a:p>
          <a:p>
            <a:pPr indent="-4572000" algn="l"/>
            <a:r>
              <a:rPr lang="en-US" dirty="0" smtClean="0"/>
              <a:t>	  Reece </a:t>
            </a:r>
            <a:r>
              <a:rPr lang="en-US" dirty="0" err="1" smtClean="0"/>
              <a:t>macdonald</a:t>
            </a:r>
            <a:r>
              <a:rPr lang="en-US" dirty="0" smtClean="0"/>
              <a:t>         </a:t>
            </a:r>
            <a:r>
              <a:rPr lang="en-US" dirty="0" err="1" smtClean="0"/>
              <a:t>bRyan</a:t>
            </a:r>
            <a:r>
              <a:rPr lang="en-US" dirty="0" smtClean="0"/>
              <a:t> </a:t>
            </a:r>
            <a:r>
              <a:rPr lang="en-US" dirty="0" err="1" smtClean="0"/>
              <a:t>Fetterman</a:t>
            </a:r>
            <a:endParaRPr lang="en-US" dirty="0" smtClean="0"/>
          </a:p>
          <a:p>
            <a:pPr indent="-4572000" algn="l"/>
            <a:r>
              <a:rPr lang="en-US" dirty="0" smtClean="0"/>
              <a:t>	     John Fletcher</a:t>
            </a:r>
            <a:endParaRPr lang="en-US" dirty="0"/>
          </a:p>
        </p:txBody>
      </p:sp>
      <p:sp>
        <p:nvSpPr>
          <p:cNvPr id="2" name="Title 1"/>
          <p:cNvSpPr>
            <a:spLocks noGrp="1"/>
          </p:cNvSpPr>
          <p:nvPr>
            <p:ph type="ctrTitle"/>
          </p:nvPr>
        </p:nvSpPr>
        <p:spPr/>
        <p:txBody>
          <a:bodyPr>
            <a:normAutofit/>
          </a:bodyPr>
          <a:lstStyle/>
          <a:p>
            <a:r>
              <a:rPr lang="en-US" dirty="0" smtClean="0"/>
              <a:t>Good to Great</a:t>
            </a:r>
            <a:br>
              <a:rPr lang="en-US" dirty="0" smtClean="0"/>
            </a:br>
            <a:r>
              <a:rPr lang="en-US" sz="2200" dirty="0" smtClean="0"/>
              <a:t>Chapter 4: Confront the Brutal Facts (But Never Lose Faith)</a:t>
            </a:r>
            <a:endParaRPr lang="en-US" sz="2200" dirty="0"/>
          </a:p>
        </p:txBody>
      </p:sp>
      <p:sp>
        <p:nvSpPr>
          <p:cNvPr id="4" name="TextBox 3"/>
          <p:cNvSpPr txBox="1"/>
          <p:nvPr/>
        </p:nvSpPr>
        <p:spPr>
          <a:xfrm>
            <a:off x="457200" y="5105400"/>
            <a:ext cx="8229600" cy="646331"/>
          </a:xfrm>
          <a:prstGeom prst="rect">
            <a:avLst/>
          </a:prstGeom>
          <a:noFill/>
        </p:spPr>
        <p:txBody>
          <a:bodyPr wrap="square" rtlCol="0">
            <a:spAutoFit/>
          </a:bodyPr>
          <a:lstStyle/>
          <a:p>
            <a:r>
              <a:rPr lang="en-US" i="1" dirty="0" smtClean="0">
                <a:solidFill>
                  <a:schemeClr val="tx2"/>
                </a:solidFill>
              </a:rPr>
              <a:t>“There is no worse mistake in public leadership than to hold out false hopes soon to be swept away”    -Winston Churchill</a:t>
            </a:r>
            <a:endParaRPr lang="en-US" i="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Pitney Bowes Example</a:t>
            </a:r>
            <a:endParaRPr lang="en-US" dirty="0"/>
          </a:p>
        </p:txBody>
      </p:sp>
      <p:sp>
        <p:nvSpPr>
          <p:cNvPr id="3" name="Content Placeholder 2"/>
          <p:cNvSpPr>
            <a:spLocks noGrp="1"/>
          </p:cNvSpPr>
          <p:nvPr>
            <p:ph sz="quarter" idx="1"/>
          </p:nvPr>
        </p:nvSpPr>
        <p:spPr/>
        <p:txBody>
          <a:bodyPr/>
          <a:lstStyle/>
          <a:p>
            <a:r>
              <a:rPr lang="en-US" dirty="0" smtClean="0"/>
              <a:t>There is no fear of executives at Pitney Bowes.  Instead they hold sales meetings where the entire management team opens themselves up for searing questions and challenges from the sales people who deal directly with customers.</a:t>
            </a:r>
          </a:p>
          <a:p>
            <a:endParaRPr lang="en-US" dirty="0" smtClean="0"/>
          </a:p>
          <a:p>
            <a:r>
              <a:rPr lang="en-US" dirty="0" smtClean="0"/>
              <a:t>Instead of bragging, Pitney Bowes executives think that their accomplishments, no matter how great,  are never good enough to sustain the company.</a:t>
            </a:r>
          </a:p>
          <a:p>
            <a:pPr lvl="1"/>
            <a:r>
              <a:rPr lang="en-US" dirty="0" smtClean="0"/>
              <a:t>Pushes them from good to great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657600"/>
            <a:ext cx="8534400" cy="758952"/>
          </a:xfrm>
        </p:spPr>
        <p:txBody>
          <a:bodyPr>
            <a:noAutofit/>
          </a:bodyPr>
          <a:lstStyle/>
          <a:p>
            <a:r>
              <a:rPr lang="en-US" sz="8000" dirty="0" smtClean="0">
                <a:solidFill>
                  <a:schemeClr val="tx1"/>
                </a:solidFill>
              </a:rPr>
              <a:t>A Climate Where the Truth is Heard</a:t>
            </a:r>
            <a:endParaRPr lang="en-US" sz="80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fontScale="90000"/>
          </a:bodyPr>
          <a:lstStyle/>
          <a:p>
            <a:r>
              <a:rPr lang="en-US" dirty="0" smtClean="0"/>
              <a:t>Four Basic Practices for Creating the Right Climate</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Lead with questions, not answers</a:t>
            </a:r>
          </a:p>
          <a:p>
            <a:endParaRPr lang="en-US" dirty="0" smtClean="0"/>
          </a:p>
          <a:p>
            <a:r>
              <a:rPr lang="en-US" dirty="0" smtClean="0"/>
              <a:t>Engage in dialogue and debate, not coercion</a:t>
            </a:r>
          </a:p>
          <a:p>
            <a:endParaRPr lang="en-US" dirty="0" smtClean="0"/>
          </a:p>
          <a:p>
            <a:r>
              <a:rPr lang="en-US" dirty="0" smtClean="0"/>
              <a:t>Conduct autopsies, without blame</a:t>
            </a:r>
          </a:p>
          <a:p>
            <a:endParaRPr lang="en-US" dirty="0" smtClean="0"/>
          </a:p>
          <a:p>
            <a:r>
              <a:rPr lang="en-US" dirty="0" smtClean="0"/>
              <a:t>Build red flag mechanisms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with Questions, Not Answers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Questions are used to gain a better understanding</a:t>
            </a:r>
          </a:p>
          <a:p>
            <a:endParaRPr lang="en-US" dirty="0" smtClean="0"/>
          </a:p>
          <a:p>
            <a:r>
              <a:rPr lang="en-US" dirty="0" smtClean="0"/>
              <a:t>They are not a form of manipulation or used to blame others or put people down</a:t>
            </a:r>
          </a:p>
          <a:p>
            <a:endParaRPr lang="en-US" dirty="0" smtClean="0"/>
          </a:p>
          <a:p>
            <a:r>
              <a:rPr lang="en-US" dirty="0" smtClean="0"/>
              <a:t>Ask questions that will  lead to the best possible insights</a:t>
            </a:r>
          </a:p>
          <a:p>
            <a:endParaRPr lang="en-US" dirty="0" smtClean="0"/>
          </a:p>
          <a:p>
            <a:r>
              <a:rPr lang="en-US" dirty="0" smtClean="0"/>
              <a:t>Many Good to Great companies conducted informal meetings with no agenda where current realities tended to bubble to the surface after asking conversational questions</a:t>
            </a:r>
          </a:p>
          <a:p>
            <a:pPr lvl="1"/>
            <a:r>
              <a:rPr lang="en-US" dirty="0" smtClean="0"/>
              <a:t>So, What’s on your mind?</a:t>
            </a:r>
          </a:p>
          <a:p>
            <a:pPr lvl="1"/>
            <a:r>
              <a:rPr lang="en-US" dirty="0" smtClean="0"/>
              <a:t>Can you tell me about that?</a:t>
            </a:r>
          </a:p>
          <a:p>
            <a:pPr lvl="1"/>
            <a:r>
              <a:rPr lang="en-US" dirty="0" smtClean="0"/>
              <a:t>What should we be worried about?</a:t>
            </a:r>
          </a:p>
          <a:p>
            <a:pPr lvl="1"/>
            <a:r>
              <a:rPr lang="en-US" dirty="0" smtClean="0"/>
              <a:t>Can you help me understand?</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r>
              <a:rPr lang="en-US" sz="3200" dirty="0" smtClean="0"/>
              <a:t>Engage in Dialogue and Debate, NOT Coercion</a:t>
            </a:r>
            <a:endParaRPr lang="en-US" sz="3200" dirty="0"/>
          </a:p>
        </p:txBody>
      </p:sp>
      <p:sp>
        <p:nvSpPr>
          <p:cNvPr id="3" name="Content Placeholder 2"/>
          <p:cNvSpPr>
            <a:spLocks noGrp="1"/>
          </p:cNvSpPr>
          <p:nvPr>
            <p:ph sz="quarter" idx="1"/>
          </p:nvPr>
        </p:nvSpPr>
        <p:spPr/>
        <p:txBody>
          <a:bodyPr/>
          <a:lstStyle/>
          <a:p>
            <a:r>
              <a:rPr lang="en-US" dirty="0" smtClean="0"/>
              <a:t>Intense dialogues, arguments, and debates often allow companies to iron out issues.</a:t>
            </a:r>
          </a:p>
          <a:p>
            <a:endParaRPr lang="en-US" dirty="0" smtClean="0"/>
          </a:p>
          <a:p>
            <a:r>
              <a:rPr lang="en-US" dirty="0" smtClean="0"/>
              <a:t>Ken Iverson of Nucor acted simply as a mediator for debates that turned Nucor from a nuclear business to a steel producer.</a:t>
            </a:r>
          </a:p>
          <a:p>
            <a:endParaRPr lang="en-US" dirty="0" smtClean="0"/>
          </a:p>
          <a:p>
            <a:r>
              <a:rPr lang="en-US" dirty="0" smtClean="0"/>
              <a:t>The process is more like a heated scientific debate, with people engaged in a search for the best answers.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 Autopsies, without Blame</a:t>
            </a:r>
            <a:endParaRPr lang="en-US" dirty="0"/>
          </a:p>
        </p:txBody>
      </p:sp>
      <p:sp>
        <p:nvSpPr>
          <p:cNvPr id="3" name="Content Placeholder 2"/>
          <p:cNvSpPr>
            <a:spLocks noGrp="1"/>
          </p:cNvSpPr>
          <p:nvPr>
            <p:ph sz="quarter" idx="1"/>
          </p:nvPr>
        </p:nvSpPr>
        <p:spPr/>
        <p:txBody>
          <a:bodyPr/>
          <a:lstStyle/>
          <a:p>
            <a:r>
              <a:rPr lang="en-US" dirty="0" smtClean="0"/>
              <a:t>Phillip Morris’s acquisition of 7UP was a complete failure, but executives aren’t ashamed of the downfall. Instead they talk about it and analyze the situation.</a:t>
            </a:r>
          </a:p>
          <a:p>
            <a:endParaRPr lang="en-US" dirty="0" smtClean="0"/>
          </a:p>
          <a:p>
            <a:r>
              <a:rPr lang="en-US" dirty="0" smtClean="0"/>
              <a:t>Dissect mistakes and learn from them as Phillip Morris did.</a:t>
            </a:r>
          </a:p>
          <a:p>
            <a:endParaRPr lang="en-US" dirty="0" smtClean="0"/>
          </a:p>
          <a:p>
            <a:r>
              <a:rPr lang="en-US" dirty="0" smtClean="0"/>
              <a:t>Do not place blame for failure, only search for understanding and learning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Red Flag Mechanisms</a:t>
            </a:r>
            <a:endParaRPr lang="en-US" dirty="0"/>
          </a:p>
        </p:txBody>
      </p:sp>
      <p:sp>
        <p:nvSpPr>
          <p:cNvPr id="3" name="Content Placeholder 2"/>
          <p:cNvSpPr>
            <a:spLocks noGrp="1"/>
          </p:cNvSpPr>
          <p:nvPr>
            <p:ph sz="quarter" idx="1"/>
          </p:nvPr>
        </p:nvSpPr>
        <p:spPr/>
        <p:txBody>
          <a:bodyPr/>
          <a:lstStyle/>
          <a:p>
            <a:r>
              <a:rPr lang="en-US" dirty="0" smtClean="0"/>
              <a:t>All companies in any given industry have the same access to information.  The key, then, lies in turning information into information that CAN NOT be ignored</a:t>
            </a:r>
          </a:p>
          <a:p>
            <a:endParaRPr lang="en-US" dirty="0" smtClean="0"/>
          </a:p>
          <a:p>
            <a:r>
              <a:rPr lang="en-US" dirty="0" smtClean="0"/>
              <a:t>Red flags cause immediate attention to important information.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724400"/>
            <a:ext cx="8534400" cy="758952"/>
          </a:xfrm>
        </p:spPr>
        <p:txBody>
          <a:bodyPr>
            <a:noAutofit/>
          </a:bodyPr>
          <a:lstStyle/>
          <a:p>
            <a:r>
              <a:rPr lang="en-US" sz="8000" dirty="0" smtClean="0">
                <a:solidFill>
                  <a:schemeClr val="tx1"/>
                </a:solidFill>
              </a:rPr>
              <a:t>Unwavering Faith Amid the Brutal Facts</a:t>
            </a:r>
            <a:endParaRPr lang="en-US" sz="80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is Key</a:t>
            </a:r>
            <a:endParaRPr lang="en-US" dirty="0"/>
          </a:p>
        </p:txBody>
      </p:sp>
      <p:sp>
        <p:nvSpPr>
          <p:cNvPr id="3" name="Content Placeholder 2"/>
          <p:cNvSpPr>
            <a:spLocks noGrp="1"/>
          </p:cNvSpPr>
          <p:nvPr>
            <p:ph sz="quarter" idx="1"/>
          </p:nvPr>
        </p:nvSpPr>
        <p:spPr/>
        <p:txBody>
          <a:bodyPr/>
          <a:lstStyle/>
          <a:p>
            <a:r>
              <a:rPr lang="en-US" dirty="0" smtClean="0"/>
              <a:t>When P&amp;G entered the market, Scott Paper immediately threw in the towel and accepted defeat.</a:t>
            </a:r>
          </a:p>
          <a:p>
            <a:pPr lvl="1"/>
            <a:r>
              <a:rPr lang="en-US" dirty="0" smtClean="0"/>
              <a:t>With P&amp;G as number 1, Scott Paper only sought to keep afloat in their industry.</a:t>
            </a:r>
          </a:p>
          <a:p>
            <a:endParaRPr lang="en-US" dirty="0" smtClean="0"/>
          </a:p>
          <a:p>
            <a:r>
              <a:rPr lang="en-US" dirty="0" smtClean="0"/>
              <a:t>Kimberly-Clark, however, decided to fight back.  </a:t>
            </a:r>
          </a:p>
          <a:p>
            <a:pPr lvl="1"/>
            <a:r>
              <a:rPr lang="en-US" dirty="0" smtClean="0"/>
              <a:t>Kimberly-Clark is about the only company that P&amp;G didn’t trump.</a:t>
            </a:r>
          </a:p>
          <a:p>
            <a:pPr lvl="1"/>
            <a:r>
              <a:rPr lang="en-US" dirty="0" smtClean="0"/>
              <a:t>They were exhilarated by the idea of going up against the best, seeing it as an opportunity to make Kimberly-Clark better and stronger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Unwavering Faith</a:t>
            </a:r>
            <a:endParaRPr lang="en-US" dirty="0"/>
          </a:p>
        </p:txBody>
      </p:sp>
      <p:sp>
        <p:nvSpPr>
          <p:cNvPr id="3" name="Content Placeholder 2"/>
          <p:cNvSpPr>
            <a:spLocks noGrp="1"/>
          </p:cNvSpPr>
          <p:nvPr>
            <p:ph sz="quarter" idx="1"/>
          </p:nvPr>
        </p:nvSpPr>
        <p:spPr/>
        <p:txBody>
          <a:bodyPr/>
          <a:lstStyle/>
          <a:p>
            <a:r>
              <a:rPr lang="en-US" dirty="0" smtClean="0"/>
              <a:t>Good to Great companies face competition and leave themselves stronger and more resilient rather than weak and more dispirited.</a:t>
            </a:r>
          </a:p>
          <a:p>
            <a:pPr lvl="1"/>
            <a:r>
              <a:rPr lang="en-US" dirty="0" smtClean="0"/>
              <a:t>They use difficult experiences as defining events</a:t>
            </a:r>
          </a:p>
          <a:p>
            <a:pPr lvl="1"/>
            <a:endParaRPr lang="en-US" dirty="0" smtClean="0"/>
          </a:p>
          <a:p>
            <a:r>
              <a:rPr lang="en-US" dirty="0" smtClean="0"/>
              <a:t>Never entertain the possibility that you might fail, but instead have confidence that you will prevail in the end.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Confront the Brutal Facts</a:t>
            </a:r>
            <a:endParaRPr lang="en-US" b="1" dirty="0">
              <a:solidFill>
                <a:schemeClr val="tx2"/>
              </a:solidFill>
            </a:endParaRPr>
          </a:p>
        </p:txBody>
      </p:sp>
      <p:cxnSp>
        <p:nvCxnSpPr>
          <p:cNvPr id="5" name="Straight Connector 4"/>
          <p:cNvCxnSpPr/>
          <p:nvPr/>
        </p:nvCxnSpPr>
        <p:spPr>
          <a:xfrm>
            <a:off x="1066800" y="4572000"/>
            <a:ext cx="3657600" cy="1588"/>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724400" y="2590800"/>
            <a:ext cx="2438400" cy="1981200"/>
          </a:xfrm>
          <a:prstGeom prst="straightConnector1">
            <a:avLst/>
          </a:prstGeom>
          <a:ln w="889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371600" y="3733800"/>
            <a:ext cx="2667000" cy="523220"/>
          </a:xfrm>
          <a:prstGeom prst="rect">
            <a:avLst/>
          </a:prstGeom>
          <a:noFill/>
        </p:spPr>
        <p:txBody>
          <a:bodyPr wrap="square" rtlCol="0">
            <a:spAutoFit/>
          </a:bodyPr>
          <a:lstStyle/>
          <a:p>
            <a:pPr algn="ctr"/>
            <a:r>
              <a:rPr lang="en-US" sz="2800" dirty="0" smtClean="0"/>
              <a:t>BUILD UP</a:t>
            </a:r>
            <a:endParaRPr lang="en-US" sz="2800" dirty="0"/>
          </a:p>
        </p:txBody>
      </p:sp>
      <p:sp>
        <p:nvSpPr>
          <p:cNvPr id="12" name="TextBox 11"/>
          <p:cNvSpPr txBox="1"/>
          <p:nvPr/>
        </p:nvSpPr>
        <p:spPr>
          <a:xfrm>
            <a:off x="4572000" y="3048000"/>
            <a:ext cx="3276600" cy="523220"/>
          </a:xfrm>
          <a:prstGeom prst="rect">
            <a:avLst/>
          </a:prstGeom>
          <a:noFill/>
        </p:spPr>
        <p:txBody>
          <a:bodyPr wrap="square" rtlCol="0">
            <a:spAutoFit/>
          </a:bodyPr>
          <a:lstStyle/>
          <a:p>
            <a:pPr algn="ctr"/>
            <a:r>
              <a:rPr lang="en-US" sz="2800" dirty="0" smtClean="0"/>
              <a:t>BREAKTHROUGH</a:t>
            </a:r>
            <a:endParaRPr lang="en-US" sz="2800" dirty="0"/>
          </a:p>
        </p:txBody>
      </p:sp>
      <p:sp>
        <p:nvSpPr>
          <p:cNvPr id="14" name="Arc 13"/>
          <p:cNvSpPr/>
          <p:nvPr/>
        </p:nvSpPr>
        <p:spPr>
          <a:xfrm>
            <a:off x="2209800" y="1905000"/>
            <a:ext cx="4191000" cy="4953000"/>
          </a:xfrm>
          <a:prstGeom prst="arc">
            <a:avLst>
              <a:gd name="adj1" fmla="val 16200000"/>
              <a:gd name="adj2" fmla="val 16004583"/>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p:nvPr/>
        </p:nvCxnSpPr>
        <p:spPr>
          <a:xfrm flipV="1">
            <a:off x="3886200" y="1905000"/>
            <a:ext cx="304800" cy="76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905500" y="5448300"/>
            <a:ext cx="4572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2057400" y="4953000"/>
            <a:ext cx="45720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52800" y="6172200"/>
            <a:ext cx="1981200" cy="461665"/>
          </a:xfrm>
          <a:prstGeom prst="rect">
            <a:avLst/>
          </a:prstGeom>
          <a:noFill/>
        </p:spPr>
        <p:txBody>
          <a:bodyPr wrap="square" rtlCol="0">
            <a:spAutoFit/>
          </a:bodyPr>
          <a:lstStyle/>
          <a:p>
            <a:r>
              <a:rPr lang="en-US" sz="2400" dirty="0" smtClean="0"/>
              <a:t>FLYWHEEL</a:t>
            </a:r>
            <a:endParaRPr lang="en-US" sz="2400" dirty="0"/>
          </a:p>
        </p:txBody>
      </p:sp>
      <p:sp>
        <p:nvSpPr>
          <p:cNvPr id="25" name="TextBox 24"/>
          <p:cNvSpPr txBox="1"/>
          <p:nvPr/>
        </p:nvSpPr>
        <p:spPr>
          <a:xfrm>
            <a:off x="457200" y="4648200"/>
            <a:ext cx="7696200" cy="584775"/>
          </a:xfrm>
          <a:prstGeom prst="rect">
            <a:avLst/>
          </a:prstGeom>
          <a:noFill/>
        </p:spPr>
        <p:txBody>
          <a:bodyPr wrap="square" rtlCol="0">
            <a:spAutoFit/>
          </a:bodyPr>
          <a:lstStyle/>
          <a:p>
            <a:r>
              <a:rPr lang="en-US" sz="1600" dirty="0" smtClean="0">
                <a:solidFill>
                  <a:schemeClr val="accent6">
                    <a:lumMod val="75000"/>
                  </a:schemeClr>
                </a:solidFill>
              </a:rPr>
              <a:t>Level 5           First Who    </a:t>
            </a:r>
            <a:r>
              <a:rPr lang="en-US" sz="1600" b="1" dirty="0" smtClean="0">
                <a:solidFill>
                  <a:srgbClr val="FF0000"/>
                </a:solidFill>
              </a:rPr>
              <a:t>Confront the   </a:t>
            </a:r>
            <a:r>
              <a:rPr lang="en-US" sz="1600" dirty="0" err="1" smtClean="0">
                <a:solidFill>
                  <a:srgbClr val="FF0000"/>
                </a:solidFill>
              </a:rPr>
              <a:t>HedgeHog</a:t>
            </a:r>
            <a:r>
              <a:rPr lang="en-US" sz="1600" dirty="0" smtClean="0"/>
              <a:t>   </a:t>
            </a:r>
            <a:r>
              <a:rPr lang="en-US" sz="1600" dirty="0" smtClean="0">
                <a:solidFill>
                  <a:schemeClr val="accent2">
                    <a:lumMod val="75000"/>
                  </a:schemeClr>
                </a:solidFill>
              </a:rPr>
              <a:t>Culture of       Technology</a:t>
            </a:r>
          </a:p>
          <a:p>
            <a:r>
              <a:rPr lang="en-US" sz="1600" dirty="0" smtClean="0">
                <a:solidFill>
                  <a:schemeClr val="accent6">
                    <a:lumMod val="75000"/>
                  </a:schemeClr>
                </a:solidFill>
              </a:rPr>
              <a:t>Leadership  Then What   </a:t>
            </a:r>
            <a:r>
              <a:rPr lang="en-US" sz="1600" b="1" dirty="0" smtClean="0">
                <a:solidFill>
                  <a:srgbClr val="FF0000"/>
                </a:solidFill>
              </a:rPr>
              <a:t>Brutal Facts     </a:t>
            </a:r>
            <a:r>
              <a:rPr lang="en-US" sz="1600" dirty="0" smtClean="0">
                <a:solidFill>
                  <a:srgbClr val="FF0000"/>
                </a:solidFill>
              </a:rPr>
              <a:t>Concept</a:t>
            </a:r>
            <a:r>
              <a:rPr lang="en-US" sz="1600" dirty="0" smtClean="0"/>
              <a:t>        </a:t>
            </a:r>
            <a:r>
              <a:rPr lang="en-US" sz="1600" dirty="0" smtClean="0">
                <a:solidFill>
                  <a:schemeClr val="accent2">
                    <a:lumMod val="75000"/>
                  </a:schemeClr>
                </a:solidFill>
              </a:rPr>
              <a:t>Discipline      Accelerations</a:t>
            </a:r>
            <a:endParaRPr lang="en-US" sz="1600" dirty="0">
              <a:solidFill>
                <a:schemeClr val="accent2">
                  <a:lumMod val="75000"/>
                </a:schemeClr>
              </a:solidFill>
            </a:endParaRPr>
          </a:p>
        </p:txBody>
      </p:sp>
      <p:sp>
        <p:nvSpPr>
          <p:cNvPr id="26" name="TextBox 25"/>
          <p:cNvSpPr txBox="1"/>
          <p:nvPr/>
        </p:nvSpPr>
        <p:spPr>
          <a:xfrm>
            <a:off x="457200" y="5410200"/>
            <a:ext cx="2209800" cy="369332"/>
          </a:xfrm>
          <a:prstGeom prst="rect">
            <a:avLst/>
          </a:prstGeom>
          <a:noFill/>
        </p:spPr>
        <p:txBody>
          <a:bodyPr wrap="square" rtlCol="0">
            <a:spAutoFit/>
          </a:bodyPr>
          <a:lstStyle/>
          <a:p>
            <a:r>
              <a:rPr lang="en-US" i="1" dirty="0" smtClean="0">
                <a:solidFill>
                  <a:schemeClr val="accent6">
                    <a:lumMod val="75000"/>
                  </a:schemeClr>
                </a:solidFill>
              </a:rPr>
              <a:t>Disciplined People</a:t>
            </a:r>
            <a:endParaRPr lang="en-US" i="1" dirty="0">
              <a:solidFill>
                <a:schemeClr val="accent6">
                  <a:lumMod val="75000"/>
                </a:schemeClr>
              </a:solidFill>
            </a:endParaRPr>
          </a:p>
        </p:txBody>
      </p:sp>
      <p:sp>
        <p:nvSpPr>
          <p:cNvPr id="27" name="TextBox 26"/>
          <p:cNvSpPr txBox="1"/>
          <p:nvPr/>
        </p:nvSpPr>
        <p:spPr>
          <a:xfrm>
            <a:off x="2895600" y="5410200"/>
            <a:ext cx="2438400" cy="381000"/>
          </a:xfrm>
          <a:prstGeom prst="rect">
            <a:avLst/>
          </a:prstGeom>
          <a:noFill/>
        </p:spPr>
        <p:txBody>
          <a:bodyPr wrap="square" rtlCol="0">
            <a:spAutoFit/>
          </a:bodyPr>
          <a:lstStyle/>
          <a:p>
            <a:r>
              <a:rPr lang="en-US" i="1" dirty="0" smtClean="0">
                <a:solidFill>
                  <a:srgbClr val="FF0000"/>
                </a:solidFill>
              </a:rPr>
              <a:t>Disciplined Thought</a:t>
            </a:r>
            <a:endParaRPr lang="en-US" i="1" dirty="0">
              <a:solidFill>
                <a:srgbClr val="FF0000"/>
              </a:solidFill>
            </a:endParaRPr>
          </a:p>
        </p:txBody>
      </p:sp>
      <p:sp>
        <p:nvSpPr>
          <p:cNvPr id="28" name="TextBox 27"/>
          <p:cNvSpPr txBox="1"/>
          <p:nvPr/>
        </p:nvSpPr>
        <p:spPr>
          <a:xfrm>
            <a:off x="5638800" y="5410200"/>
            <a:ext cx="2286000" cy="369332"/>
          </a:xfrm>
          <a:prstGeom prst="rect">
            <a:avLst/>
          </a:prstGeom>
          <a:noFill/>
        </p:spPr>
        <p:txBody>
          <a:bodyPr wrap="square" rtlCol="0">
            <a:spAutoFit/>
          </a:bodyPr>
          <a:lstStyle/>
          <a:p>
            <a:r>
              <a:rPr lang="en-US" i="1" dirty="0" smtClean="0">
                <a:solidFill>
                  <a:schemeClr val="accent6">
                    <a:lumMod val="50000"/>
                  </a:schemeClr>
                </a:solidFill>
              </a:rPr>
              <a:t>Disciplined Action</a:t>
            </a:r>
            <a:endParaRPr lang="en-US"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038600"/>
            <a:ext cx="8534400" cy="758952"/>
          </a:xfrm>
        </p:spPr>
        <p:txBody>
          <a:bodyPr>
            <a:noAutofit/>
          </a:bodyPr>
          <a:lstStyle/>
          <a:p>
            <a:r>
              <a:rPr lang="en-US" sz="8000" dirty="0" smtClean="0">
                <a:solidFill>
                  <a:schemeClr val="tx1"/>
                </a:solidFill>
              </a:rPr>
              <a:t>The Stockdale Paradox</a:t>
            </a:r>
            <a:endParaRPr lang="en-US" sz="80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Stockdale Paradox</a:t>
            </a:r>
            <a:endParaRPr lang="en-US" dirty="0"/>
          </a:p>
        </p:txBody>
      </p:sp>
      <p:sp>
        <p:nvSpPr>
          <p:cNvPr id="3" name="Content Placeholder 2"/>
          <p:cNvSpPr>
            <a:spLocks noGrp="1"/>
          </p:cNvSpPr>
          <p:nvPr>
            <p:ph sz="quarter" idx="1"/>
          </p:nvPr>
        </p:nvSpPr>
        <p:spPr/>
        <p:txBody>
          <a:bodyPr>
            <a:normAutofit fontScale="92500"/>
          </a:bodyPr>
          <a:lstStyle/>
          <a:p>
            <a:r>
              <a:rPr lang="en-US" dirty="0" smtClean="0"/>
              <a:t>Stockdale paradox is the duality of stoically accepting the brutal facts and maintaining an unwavering faith.</a:t>
            </a:r>
          </a:p>
          <a:p>
            <a:endParaRPr lang="en-US" dirty="0" smtClean="0"/>
          </a:p>
          <a:p>
            <a:r>
              <a:rPr lang="en-US" dirty="0" smtClean="0"/>
              <a:t>It’s not the presence or absence of difficulty, but how you deal with the inevitable difficulties in life.</a:t>
            </a:r>
          </a:p>
          <a:p>
            <a:endParaRPr lang="en-US" dirty="0" smtClean="0"/>
          </a:p>
          <a:p>
            <a:r>
              <a:rPr lang="en-US" dirty="0" smtClean="0"/>
              <a:t>In adopting this duality you will dramatically increase your odds of making a series of good decisions and ultimately discovering a simple, yet deeply insightful concept for making really </a:t>
            </a:r>
            <a:r>
              <a:rPr lang="en-US" smtClean="0"/>
              <a:t>big choices.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Stockdale Paradox</a:t>
            </a:r>
            <a:endParaRPr lang="en-US" dirty="0"/>
          </a:p>
        </p:txBody>
      </p:sp>
      <p:sp>
        <p:nvSpPr>
          <p:cNvPr id="4" name="TextBox 3"/>
          <p:cNvSpPr txBox="1"/>
          <p:nvPr/>
        </p:nvSpPr>
        <p:spPr>
          <a:xfrm>
            <a:off x="228600" y="2057400"/>
            <a:ext cx="2971800" cy="1569660"/>
          </a:xfrm>
          <a:prstGeom prst="rect">
            <a:avLst/>
          </a:prstGeom>
          <a:noFill/>
        </p:spPr>
        <p:txBody>
          <a:bodyPr wrap="square" rtlCol="0">
            <a:spAutoFit/>
          </a:bodyPr>
          <a:lstStyle/>
          <a:p>
            <a:pPr algn="r"/>
            <a:r>
              <a:rPr lang="en-US" sz="2400" dirty="0" smtClean="0"/>
              <a:t>Retain faith that you will prevail in the end, regardless of the difficulties.</a:t>
            </a:r>
            <a:endParaRPr lang="en-US" sz="2400" dirty="0"/>
          </a:p>
        </p:txBody>
      </p:sp>
      <p:sp>
        <p:nvSpPr>
          <p:cNvPr id="5" name="TextBox 4"/>
          <p:cNvSpPr txBox="1"/>
          <p:nvPr/>
        </p:nvSpPr>
        <p:spPr>
          <a:xfrm>
            <a:off x="3429000" y="2057400"/>
            <a:ext cx="1981200" cy="830997"/>
          </a:xfrm>
          <a:prstGeom prst="rect">
            <a:avLst/>
          </a:prstGeom>
          <a:noFill/>
        </p:spPr>
        <p:txBody>
          <a:bodyPr wrap="square" rtlCol="0">
            <a:spAutoFit/>
          </a:bodyPr>
          <a:lstStyle/>
          <a:p>
            <a:pPr algn="ctr"/>
            <a:r>
              <a:rPr lang="en-US" sz="2400" dirty="0" smtClean="0"/>
              <a:t>AND at the </a:t>
            </a:r>
          </a:p>
          <a:p>
            <a:pPr algn="ctr"/>
            <a:r>
              <a:rPr lang="en-US" sz="2400" dirty="0" smtClean="0"/>
              <a:t>same time</a:t>
            </a:r>
            <a:endParaRPr lang="en-US" sz="2400" dirty="0"/>
          </a:p>
        </p:txBody>
      </p:sp>
      <p:sp>
        <p:nvSpPr>
          <p:cNvPr id="6" name="TextBox 5"/>
          <p:cNvSpPr txBox="1"/>
          <p:nvPr/>
        </p:nvSpPr>
        <p:spPr>
          <a:xfrm>
            <a:off x="5638800" y="2057400"/>
            <a:ext cx="3124200" cy="1938992"/>
          </a:xfrm>
          <a:prstGeom prst="rect">
            <a:avLst/>
          </a:prstGeom>
          <a:noFill/>
        </p:spPr>
        <p:txBody>
          <a:bodyPr wrap="square" rtlCol="0">
            <a:spAutoFit/>
          </a:bodyPr>
          <a:lstStyle/>
          <a:p>
            <a:r>
              <a:rPr lang="en-US" sz="2400" dirty="0" smtClean="0"/>
              <a:t>Confront the most brutal facts of your current reality,</a:t>
            </a:r>
          </a:p>
          <a:p>
            <a:r>
              <a:rPr lang="en-US" sz="2400" dirty="0" smtClean="0"/>
              <a:t>Whatever they might be.</a:t>
            </a:r>
          </a:p>
        </p:txBody>
      </p:sp>
      <p:sp>
        <p:nvSpPr>
          <p:cNvPr id="7" name="TextBox 6"/>
          <p:cNvSpPr txBox="1"/>
          <p:nvPr/>
        </p:nvSpPr>
        <p:spPr>
          <a:xfrm>
            <a:off x="990600" y="4876800"/>
            <a:ext cx="7467600" cy="1200329"/>
          </a:xfrm>
          <a:prstGeom prst="rect">
            <a:avLst/>
          </a:prstGeom>
          <a:noFill/>
        </p:spPr>
        <p:txBody>
          <a:bodyPr wrap="square" rtlCol="0">
            <a:spAutoFit/>
          </a:bodyPr>
          <a:lstStyle/>
          <a:p>
            <a:r>
              <a:rPr lang="en-US" sz="2400" i="1" dirty="0" smtClean="0">
                <a:solidFill>
                  <a:schemeClr val="tx2"/>
                </a:solidFill>
              </a:rPr>
              <a:t>“Once you have that simple, unifying concept, you will be very close to make a sustained transition to breakthrough results.”    </a:t>
            </a:r>
            <a:r>
              <a:rPr lang="en-US" i="1" dirty="0" smtClean="0">
                <a:solidFill>
                  <a:schemeClr val="tx2"/>
                </a:solidFill>
              </a:rPr>
              <a:t>-Jim Collins</a:t>
            </a:r>
            <a:endParaRPr lang="en-US" i="1"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 the Brutal Facts</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Facts are better then dreams</a:t>
            </a:r>
          </a:p>
          <a:p>
            <a:endParaRPr lang="en-US" dirty="0" smtClean="0"/>
          </a:p>
          <a:p>
            <a:r>
              <a:rPr lang="en-US" dirty="0" smtClean="0"/>
              <a:t>A climate where truth is heard</a:t>
            </a:r>
          </a:p>
          <a:p>
            <a:endParaRPr lang="en-US" dirty="0" smtClean="0"/>
          </a:p>
          <a:p>
            <a:r>
              <a:rPr lang="en-US" dirty="0" smtClean="0"/>
              <a:t>Unwavering faith amid the brutal facts</a:t>
            </a:r>
          </a:p>
          <a:p>
            <a:endParaRPr lang="en-US" dirty="0" smtClean="0"/>
          </a:p>
          <a:p>
            <a:r>
              <a:rPr lang="en-US" dirty="0" smtClean="0"/>
              <a:t>The Stockdale paradox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581400"/>
            <a:ext cx="8534400" cy="758952"/>
          </a:xfrm>
        </p:spPr>
        <p:txBody>
          <a:bodyPr>
            <a:noAutofit/>
          </a:bodyPr>
          <a:lstStyle/>
          <a:p>
            <a:r>
              <a:rPr lang="en-US" sz="8000" dirty="0" smtClean="0">
                <a:solidFill>
                  <a:schemeClr val="tx1"/>
                </a:solidFill>
              </a:rPr>
              <a:t>Facts Are Better Than Dreams</a:t>
            </a:r>
            <a:endParaRPr lang="en-US" sz="8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Disciplined Thought</a:t>
            </a:r>
            <a:endParaRPr lang="en-US" dirty="0"/>
          </a:p>
        </p:txBody>
      </p:sp>
      <p:sp>
        <p:nvSpPr>
          <p:cNvPr id="3" name="Content Placeholder 2"/>
          <p:cNvSpPr>
            <a:spLocks noGrp="1"/>
          </p:cNvSpPr>
          <p:nvPr>
            <p:ph sz="quarter" idx="1"/>
          </p:nvPr>
        </p:nvSpPr>
        <p:spPr/>
        <p:txBody>
          <a:bodyPr/>
          <a:lstStyle/>
          <a:p>
            <a:r>
              <a:rPr lang="en-US" dirty="0" smtClean="0"/>
              <a:t>Good to Great companies showed to have two distinct forms of disciplined thought</a:t>
            </a:r>
          </a:p>
          <a:p>
            <a:endParaRPr lang="en-US" dirty="0" smtClean="0"/>
          </a:p>
          <a:p>
            <a:pPr lvl="1"/>
            <a:r>
              <a:rPr lang="en-US" dirty="0" smtClean="0"/>
              <a:t>Companies infused the entire process with the brutal facts of reality </a:t>
            </a:r>
          </a:p>
          <a:p>
            <a:pPr lvl="2"/>
            <a:r>
              <a:rPr lang="en-US" dirty="0" smtClean="0"/>
              <a:t>Basis of this chapter</a:t>
            </a:r>
          </a:p>
          <a:p>
            <a:pPr lvl="2"/>
            <a:endParaRPr lang="en-US" dirty="0" smtClean="0"/>
          </a:p>
          <a:p>
            <a:pPr lvl="1"/>
            <a:r>
              <a:rPr lang="en-US" dirty="0" smtClean="0"/>
              <a:t>Next, they developed a simple, yet deeply insightful, frame of reference for all decisions</a:t>
            </a:r>
          </a:p>
          <a:p>
            <a:pPr lvl="2"/>
            <a:r>
              <a:rPr lang="en-US" dirty="0" smtClean="0"/>
              <a:t>Covered in later chapters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Decisions</a:t>
            </a:r>
            <a:endParaRPr lang="en-US" dirty="0"/>
          </a:p>
        </p:txBody>
      </p:sp>
      <p:sp>
        <p:nvSpPr>
          <p:cNvPr id="3" name="Content Placeholder 2"/>
          <p:cNvSpPr>
            <a:spLocks noGrp="1"/>
          </p:cNvSpPr>
          <p:nvPr>
            <p:ph sz="quarter" idx="1"/>
          </p:nvPr>
        </p:nvSpPr>
        <p:spPr/>
        <p:txBody>
          <a:bodyPr/>
          <a:lstStyle/>
          <a:p>
            <a:r>
              <a:rPr lang="en-US" dirty="0" smtClean="0"/>
              <a:t>All Good to Great companies </a:t>
            </a:r>
            <a:r>
              <a:rPr lang="en-US" dirty="0" smtClean="0"/>
              <a:t>made multiple </a:t>
            </a:r>
            <a:r>
              <a:rPr lang="en-US" dirty="0" smtClean="0"/>
              <a:t>good decisions, diligently </a:t>
            </a:r>
            <a:r>
              <a:rPr lang="en-US" smtClean="0"/>
              <a:t>executed </a:t>
            </a:r>
            <a:r>
              <a:rPr lang="en-US" smtClean="0"/>
              <a:t>that</a:t>
            </a:r>
            <a:r>
              <a:rPr lang="en-US" smtClean="0"/>
              <a:t> </a:t>
            </a:r>
            <a:r>
              <a:rPr lang="en-US" dirty="0" smtClean="0"/>
              <a:t>accumulated one on top of the other.</a:t>
            </a:r>
          </a:p>
          <a:p>
            <a:pPr lvl="1"/>
            <a:r>
              <a:rPr lang="en-US" dirty="0" smtClean="0"/>
              <a:t>The process to success was constantly refined.</a:t>
            </a:r>
          </a:p>
          <a:p>
            <a:pPr lvl="1"/>
            <a:endParaRPr lang="en-US" dirty="0" smtClean="0"/>
          </a:p>
          <a:p>
            <a:r>
              <a:rPr lang="en-US" dirty="0" smtClean="0"/>
              <a:t>Before a company can make a series of good decisions, it must face the brutal facts.</a:t>
            </a:r>
          </a:p>
          <a:p>
            <a:endParaRPr lang="en-US" dirty="0" smtClean="0"/>
          </a:p>
          <a:p>
            <a:r>
              <a:rPr lang="en-US" dirty="0" smtClean="0"/>
              <a:t>Once the brutal facts were faced, the right decisions often became self-evident.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Facing Brutal Facts….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000" dirty="0" smtClean="0"/>
              <a:t>Old-model grocery stores were becoming </a:t>
            </a:r>
            <a:r>
              <a:rPr lang="en-US" sz="2000" dirty="0" smtClean="0"/>
              <a:t>extinct</a:t>
            </a:r>
            <a:endParaRPr lang="en-US" sz="2000" dirty="0" smtClean="0"/>
          </a:p>
          <a:p>
            <a:r>
              <a:rPr lang="en-US" sz="2000" dirty="0" smtClean="0"/>
              <a:t>Kroger’s CEO Lyle </a:t>
            </a:r>
            <a:r>
              <a:rPr lang="en-US" sz="2000" dirty="0" err="1" smtClean="0"/>
              <a:t>Everingham</a:t>
            </a:r>
            <a:r>
              <a:rPr lang="en-US" sz="2000" dirty="0" smtClean="0"/>
              <a:t> said, “The </a:t>
            </a:r>
            <a:r>
              <a:rPr lang="en-US" sz="2000" dirty="0" smtClean="0"/>
              <a:t>super combination </a:t>
            </a:r>
            <a:r>
              <a:rPr lang="en-US" sz="2000" dirty="0" smtClean="0"/>
              <a:t>stores were the way of the future…once we looked at the facts, there was really no question what we had to do.”</a:t>
            </a:r>
          </a:p>
          <a:p>
            <a:pPr lvl="1"/>
            <a:r>
              <a:rPr lang="en-US" sz="1800" dirty="0" smtClean="0"/>
              <a:t>Kroger transformed </a:t>
            </a:r>
            <a:r>
              <a:rPr lang="en-US" sz="1800" dirty="0" smtClean="0"/>
              <a:t>all</a:t>
            </a:r>
            <a:r>
              <a:rPr lang="en-US" sz="1800" dirty="0" smtClean="0"/>
              <a:t> </a:t>
            </a:r>
            <a:r>
              <a:rPr lang="en-US" sz="1800" dirty="0" smtClean="0"/>
              <a:t>of their </a:t>
            </a:r>
            <a:r>
              <a:rPr lang="en-US" sz="1800" dirty="0" smtClean="0"/>
              <a:t>stores therefore reconstructing traditional market boundaries to break </a:t>
            </a:r>
            <a:r>
              <a:rPr lang="en-US" sz="1800" dirty="0" smtClean="0"/>
              <a:t>from the competition and create a </a:t>
            </a:r>
            <a:r>
              <a:rPr lang="en-US" sz="1800" b="1" dirty="0" smtClean="0"/>
              <a:t>Blue Ocean</a:t>
            </a:r>
            <a:r>
              <a:rPr lang="en-US" sz="1800" dirty="0" smtClean="0"/>
              <a:t>.</a:t>
            </a:r>
            <a:endParaRPr lang="en-US" sz="1800" dirty="0" smtClean="0"/>
          </a:p>
          <a:p>
            <a:endParaRPr lang="en-US" dirty="0" smtClean="0"/>
          </a:p>
          <a:p>
            <a:pPr lvl="1"/>
            <a:endParaRPr lang="en-US" dirty="0" smtClean="0"/>
          </a:p>
          <a:p>
            <a:pPr lvl="1"/>
            <a:endParaRPr lang="en-US" dirty="0" smtClean="0"/>
          </a:p>
          <a:p>
            <a:pPr lvl="1"/>
            <a:endParaRPr lang="en-US" dirty="0" smtClean="0"/>
          </a:p>
          <a:p>
            <a:endParaRPr lang="en-US" sz="2000" dirty="0" smtClean="0"/>
          </a:p>
          <a:p>
            <a:r>
              <a:rPr lang="en-US" sz="2000" dirty="0" smtClean="0"/>
              <a:t>A&amp;P </a:t>
            </a:r>
            <a:r>
              <a:rPr lang="en-US" sz="2000" dirty="0" smtClean="0"/>
              <a:t>opened The Golden Key in order to experiment with the new trends in the market</a:t>
            </a:r>
          </a:p>
          <a:p>
            <a:pPr lvl="1"/>
            <a:r>
              <a:rPr lang="en-US" sz="1800" dirty="0" smtClean="0"/>
              <a:t>A&amp;P didn’t like the facts </a:t>
            </a:r>
            <a:r>
              <a:rPr lang="en-US" sz="1800" dirty="0" smtClean="0"/>
              <a:t>they </a:t>
            </a:r>
            <a:r>
              <a:rPr lang="en-US" sz="1800" dirty="0" smtClean="0"/>
              <a:t>faced and shut down the new successful store in order to preserve the traditional store, which soon </a:t>
            </a:r>
            <a:r>
              <a:rPr lang="en-US" sz="1800" dirty="0" smtClean="0"/>
              <a:t>failed. </a:t>
            </a:r>
            <a:endParaRPr lang="en-US" sz="1800" dirty="0" smtClean="0"/>
          </a:p>
          <a:p>
            <a:pPr lvl="1"/>
            <a:endParaRPr lang="en-US" dirty="0"/>
          </a:p>
        </p:txBody>
      </p:sp>
      <p:graphicFrame>
        <p:nvGraphicFramePr>
          <p:cNvPr id="1026" name="Object 2"/>
          <p:cNvGraphicFramePr>
            <a:graphicFrameLocks noChangeAspect="1"/>
          </p:cNvGraphicFramePr>
          <p:nvPr/>
        </p:nvGraphicFramePr>
        <p:xfrm>
          <a:off x="2286000" y="3352800"/>
          <a:ext cx="4159250" cy="1500188"/>
        </p:xfrm>
        <a:graphic>
          <a:graphicData uri="http://schemas.openxmlformats.org/presentationml/2006/ole">
            <p:oleObj spid="_x0000_s1026" name="Worksheet" r:id="rId3" imgW="3613355" imgH="1303048" progId="Excel.Shee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Second Example</a:t>
            </a:r>
            <a:endParaRPr lang="en-US" dirty="0"/>
          </a:p>
        </p:txBody>
      </p:sp>
      <p:sp>
        <p:nvSpPr>
          <p:cNvPr id="3" name="Content Placeholder 2"/>
          <p:cNvSpPr>
            <a:spLocks noGrp="1"/>
          </p:cNvSpPr>
          <p:nvPr>
            <p:ph sz="quarter" idx="1"/>
          </p:nvPr>
        </p:nvSpPr>
        <p:spPr/>
        <p:txBody>
          <a:bodyPr>
            <a:normAutofit fontScale="92500"/>
          </a:bodyPr>
          <a:lstStyle/>
          <a:p>
            <a:r>
              <a:rPr lang="en-US" dirty="0" smtClean="0"/>
              <a:t>Mr. Ash of Addressograph had a vision to emerge above IBM, Xerox, and Kodak in office automation</a:t>
            </a:r>
          </a:p>
          <a:p>
            <a:pPr lvl="1"/>
            <a:r>
              <a:rPr lang="en-US" dirty="0" smtClean="0"/>
              <a:t>Addressograph had previously only dominated the envelope-address-duplication business</a:t>
            </a:r>
          </a:p>
          <a:p>
            <a:pPr lvl="1"/>
            <a:r>
              <a:rPr lang="en-US" dirty="0" smtClean="0"/>
              <a:t>Ash refused to face evidence that his plan was doomed to fail</a:t>
            </a:r>
          </a:p>
          <a:p>
            <a:pPr lvl="1"/>
            <a:r>
              <a:rPr lang="en-US" dirty="0" smtClean="0"/>
              <a:t>After Ash was thrown out of office and the company had filed for bankruptcy, he still refused to confront reality, saying: “We lost some battles, but we were winning the war,”</a:t>
            </a:r>
          </a:p>
          <a:p>
            <a:endParaRPr lang="en-US" dirty="0" smtClean="0"/>
          </a:p>
          <a:p>
            <a:r>
              <a:rPr lang="en-US" dirty="0" smtClean="0"/>
              <a:t>There is nothing wrong with pursuing a vision for greatness, but Good to Great companies continually refined the path to greatness with brutal facts of reality.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a:t>
            </a:r>
            <a:endParaRPr lang="en-US" dirty="0"/>
          </a:p>
        </p:txBody>
      </p:sp>
      <p:sp>
        <p:nvSpPr>
          <p:cNvPr id="3" name="Content Placeholder 2"/>
          <p:cNvSpPr>
            <a:spLocks noGrp="1"/>
          </p:cNvSpPr>
          <p:nvPr>
            <p:ph sz="quarter" idx="1"/>
          </p:nvPr>
        </p:nvSpPr>
        <p:spPr/>
        <p:txBody>
          <a:bodyPr/>
          <a:lstStyle/>
          <a:p>
            <a:r>
              <a:rPr lang="en-US" dirty="0" smtClean="0"/>
              <a:t>Strong charismatic leaders can become the de facto reality driving the company</a:t>
            </a:r>
          </a:p>
          <a:p>
            <a:pPr lvl="1"/>
            <a:r>
              <a:rPr lang="en-US" dirty="0" smtClean="0"/>
              <a:t>You don’t want celebrity leaders</a:t>
            </a:r>
          </a:p>
          <a:p>
            <a:pPr lvl="1"/>
            <a:endParaRPr lang="en-US" dirty="0" smtClean="0"/>
          </a:p>
          <a:p>
            <a:r>
              <a:rPr lang="en-US" dirty="0" smtClean="0"/>
              <a:t>Fear of the leader causes employees to be more afraid of what the leader would say or think then what external forces could do to the company.</a:t>
            </a:r>
          </a:p>
          <a:p>
            <a:pPr lvl="1"/>
            <a:r>
              <a:rPr lang="en-US" dirty="0" smtClean="0"/>
              <a:t>Employees don’t give honest opinions but instead say what they think the CEO would like to hear</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178</TotalTime>
  <Words>1127</Words>
  <Application>Microsoft Office PowerPoint</Application>
  <PresentationFormat>On-screen Show (4:3)</PresentationFormat>
  <Paragraphs>135</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Civic</vt:lpstr>
      <vt:lpstr>Microsoft Office Excel Worksheet</vt:lpstr>
      <vt:lpstr>Good to Great Chapter 4: Confront the Brutal Facts (But Never Lose Faith)</vt:lpstr>
      <vt:lpstr>Confront the Brutal Facts</vt:lpstr>
      <vt:lpstr>Confront the Brutal Facts</vt:lpstr>
      <vt:lpstr>Facts Are Better Than Dreams</vt:lpstr>
      <vt:lpstr>Disciplined Thought</vt:lpstr>
      <vt:lpstr>Good Decisions</vt:lpstr>
      <vt:lpstr>Facing Brutal Facts….</vt:lpstr>
      <vt:lpstr>A Second Example</vt:lpstr>
      <vt:lpstr>Leaders</vt:lpstr>
      <vt:lpstr>Pitney Bowes Example</vt:lpstr>
      <vt:lpstr>A Climate Where the Truth is Heard</vt:lpstr>
      <vt:lpstr>Four Basic Practices for Creating the Right Climate</vt:lpstr>
      <vt:lpstr>Lead with Questions, Not Answers</vt:lpstr>
      <vt:lpstr>Engage in Dialogue and Debate, NOT Coercion</vt:lpstr>
      <vt:lpstr>Conduct Autopsies, without Blame</vt:lpstr>
      <vt:lpstr>Build Red Flag Mechanisms</vt:lpstr>
      <vt:lpstr>Unwavering Faith Amid the Brutal Facts</vt:lpstr>
      <vt:lpstr>Persistence is Key</vt:lpstr>
      <vt:lpstr>Unwavering Faith</vt:lpstr>
      <vt:lpstr>The Stockdale Paradox</vt:lpstr>
      <vt:lpstr>Stockdale Paradox</vt:lpstr>
      <vt:lpstr>Stockdale Paradox</vt:lpstr>
    </vt:vector>
  </TitlesOfParts>
  <Company>Texas Tech University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to Great Chapter 4: Confront the Brutal Facts (But Never Lose Faith)</dc:title>
  <dc:creator>ltms</dc:creator>
  <cp:lastModifiedBy>lab user</cp:lastModifiedBy>
  <cp:revision>20</cp:revision>
  <dcterms:created xsi:type="dcterms:W3CDTF">2009-06-03T15:01:46Z</dcterms:created>
  <dcterms:modified xsi:type="dcterms:W3CDTF">2009-06-03T22:15:06Z</dcterms:modified>
</cp:coreProperties>
</file>