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2" r:id="rId3"/>
    <p:sldId id="257" r:id="rId4"/>
    <p:sldId id="262" r:id="rId5"/>
    <p:sldId id="263" r:id="rId6"/>
    <p:sldId id="264" r:id="rId7"/>
    <p:sldId id="258" r:id="rId8"/>
    <p:sldId id="259" r:id="rId9"/>
    <p:sldId id="260" r:id="rId10"/>
    <p:sldId id="261" r:id="rId11"/>
    <p:sldId id="265" r:id="rId12"/>
    <p:sldId id="266" r:id="rId13"/>
    <p:sldId id="267" r:id="rId14"/>
    <p:sldId id="268" r:id="rId15"/>
    <p:sldId id="269" r:id="rId16"/>
    <p:sldId id="270" r:id="rId17"/>
    <p:sldId id="271" r:id="rId18"/>
    <p:sldId id="281"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0733715103793846E-2"/>
          <c:y val="4.1637685914260723E-2"/>
          <c:w val="0.66855921418913589"/>
          <c:h val="0.8480016039661713"/>
        </c:manualLayout>
      </c:layout>
      <c:lineChart>
        <c:grouping val="standard"/>
        <c:ser>
          <c:idx val="0"/>
          <c:order val="0"/>
          <c:tx>
            <c:strRef>
              <c:f>Sheet1!$B$1</c:f>
              <c:strCache>
                <c:ptCount val="1"/>
                <c:pt idx="0">
                  <c:v>PepsiCo</c:v>
                </c:pt>
              </c:strCache>
            </c:strRef>
          </c:tx>
          <c:cat>
            <c:numRef>
              <c:f>Sheet1!$A$2:$A$5</c:f>
              <c:numCache>
                <c:formatCode>General</c:formatCode>
                <c:ptCount val="4"/>
                <c:pt idx="0">
                  <c:v>2005</c:v>
                </c:pt>
                <c:pt idx="1">
                  <c:v>2006</c:v>
                </c:pt>
                <c:pt idx="2">
                  <c:v>2007</c:v>
                </c:pt>
                <c:pt idx="3">
                  <c:v>2008</c:v>
                </c:pt>
              </c:numCache>
            </c:numRef>
          </c:cat>
          <c:val>
            <c:numRef>
              <c:f>Sheet1!$B$2:$B$5</c:f>
              <c:numCache>
                <c:formatCode>General</c:formatCode>
                <c:ptCount val="4"/>
                <c:pt idx="0">
                  <c:v>32.562000000000012</c:v>
                </c:pt>
                <c:pt idx="1">
                  <c:v>35.137</c:v>
                </c:pt>
                <c:pt idx="2">
                  <c:v>39.474000000000004</c:v>
                </c:pt>
                <c:pt idx="3">
                  <c:v>43.251000000000005</c:v>
                </c:pt>
              </c:numCache>
            </c:numRef>
          </c:val>
        </c:ser>
        <c:ser>
          <c:idx val="1"/>
          <c:order val="1"/>
          <c:tx>
            <c:strRef>
              <c:f>Sheet1!$C$1</c:f>
              <c:strCache>
                <c:ptCount val="1"/>
                <c:pt idx="0">
                  <c:v>Kraft</c:v>
                </c:pt>
              </c:strCache>
            </c:strRef>
          </c:tx>
          <c:cat>
            <c:numRef>
              <c:f>Sheet1!$A$2:$A$5</c:f>
              <c:numCache>
                <c:formatCode>General</c:formatCode>
                <c:ptCount val="4"/>
                <c:pt idx="0">
                  <c:v>2005</c:v>
                </c:pt>
                <c:pt idx="1">
                  <c:v>2006</c:v>
                </c:pt>
                <c:pt idx="2">
                  <c:v>2007</c:v>
                </c:pt>
                <c:pt idx="3">
                  <c:v>2008</c:v>
                </c:pt>
              </c:numCache>
            </c:numRef>
          </c:cat>
          <c:val>
            <c:numRef>
              <c:f>Sheet1!$C$2:$C$5</c:f>
              <c:numCache>
                <c:formatCode>General</c:formatCode>
                <c:ptCount val="4"/>
                <c:pt idx="0">
                  <c:v>34.113</c:v>
                </c:pt>
                <c:pt idx="1">
                  <c:v>34.356000000000002</c:v>
                </c:pt>
                <c:pt idx="2">
                  <c:v>37.241</c:v>
                </c:pt>
                <c:pt idx="3">
                  <c:v>42.201000000000001</c:v>
                </c:pt>
              </c:numCache>
            </c:numRef>
          </c:val>
        </c:ser>
        <c:ser>
          <c:idx val="2"/>
          <c:order val="2"/>
          <c:tx>
            <c:strRef>
              <c:f>Sheet1!$D$1</c:f>
              <c:strCache>
                <c:ptCount val="1"/>
                <c:pt idx="0">
                  <c:v>General Mills</c:v>
                </c:pt>
              </c:strCache>
            </c:strRef>
          </c:tx>
          <c:cat>
            <c:numRef>
              <c:f>Sheet1!$A$2:$A$5</c:f>
              <c:numCache>
                <c:formatCode>General</c:formatCode>
                <c:ptCount val="4"/>
                <c:pt idx="0">
                  <c:v>2005</c:v>
                </c:pt>
                <c:pt idx="1">
                  <c:v>2006</c:v>
                </c:pt>
                <c:pt idx="2">
                  <c:v>2007</c:v>
                </c:pt>
                <c:pt idx="3">
                  <c:v>2008</c:v>
                </c:pt>
              </c:numCache>
            </c:numRef>
          </c:cat>
          <c:val>
            <c:numRef>
              <c:f>Sheet1!$D$2:$D$5</c:f>
              <c:numCache>
                <c:formatCode>General</c:formatCode>
                <c:ptCount val="4"/>
                <c:pt idx="0">
                  <c:v>11.308</c:v>
                </c:pt>
                <c:pt idx="1">
                  <c:v>11.712</c:v>
                </c:pt>
                <c:pt idx="2">
                  <c:v>12.442</c:v>
                </c:pt>
                <c:pt idx="3">
                  <c:v>13.652000000000006</c:v>
                </c:pt>
              </c:numCache>
            </c:numRef>
          </c:val>
        </c:ser>
        <c:ser>
          <c:idx val="3"/>
          <c:order val="3"/>
          <c:tx>
            <c:strRef>
              <c:f>Sheet1!$E$1</c:f>
              <c:strCache>
                <c:ptCount val="1"/>
                <c:pt idx="0">
                  <c:v>Kellogg</c:v>
                </c:pt>
              </c:strCache>
            </c:strRef>
          </c:tx>
          <c:cat>
            <c:numRef>
              <c:f>Sheet1!$A$2:$A$5</c:f>
              <c:numCache>
                <c:formatCode>General</c:formatCode>
                <c:ptCount val="4"/>
                <c:pt idx="0">
                  <c:v>2005</c:v>
                </c:pt>
                <c:pt idx="1">
                  <c:v>2006</c:v>
                </c:pt>
                <c:pt idx="2">
                  <c:v>2007</c:v>
                </c:pt>
                <c:pt idx="3">
                  <c:v>2008</c:v>
                </c:pt>
              </c:numCache>
            </c:numRef>
          </c:cat>
          <c:val>
            <c:numRef>
              <c:f>Sheet1!$E$2:$E$5</c:f>
              <c:numCache>
                <c:formatCode>General</c:formatCode>
                <c:ptCount val="4"/>
                <c:pt idx="0">
                  <c:v>10.177</c:v>
                </c:pt>
                <c:pt idx="1">
                  <c:v>10.906000000000002</c:v>
                </c:pt>
                <c:pt idx="2">
                  <c:v>11.776</c:v>
                </c:pt>
                <c:pt idx="3">
                  <c:v>12.822000000000006</c:v>
                </c:pt>
              </c:numCache>
            </c:numRef>
          </c:val>
        </c:ser>
        <c:marker val="1"/>
        <c:axId val="102480512"/>
        <c:axId val="102482304"/>
      </c:lineChart>
      <c:catAx>
        <c:axId val="102480512"/>
        <c:scaling>
          <c:orientation val="minMax"/>
        </c:scaling>
        <c:axPos val="b"/>
        <c:numFmt formatCode="General" sourceLinked="1"/>
        <c:tickLblPos val="nextTo"/>
        <c:crossAx val="102482304"/>
        <c:crosses val="autoZero"/>
        <c:auto val="1"/>
        <c:lblAlgn val="ctr"/>
        <c:lblOffset val="100"/>
      </c:catAx>
      <c:valAx>
        <c:axId val="102482304"/>
        <c:scaling>
          <c:orientation val="minMax"/>
        </c:scaling>
        <c:axPos val="l"/>
        <c:majorGridlines/>
        <c:numFmt formatCode="General" sourceLinked="1"/>
        <c:tickLblPos val="nextTo"/>
        <c:crossAx val="102480512"/>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PepsiCo</c:v>
                </c:pt>
              </c:strCache>
            </c:strRef>
          </c:tx>
          <c:cat>
            <c:numRef>
              <c:f>Sheet1!$A$2:$A$5</c:f>
              <c:numCache>
                <c:formatCode>General</c:formatCode>
                <c:ptCount val="4"/>
                <c:pt idx="0">
                  <c:v>2005</c:v>
                </c:pt>
                <c:pt idx="1">
                  <c:v>2006</c:v>
                </c:pt>
                <c:pt idx="2">
                  <c:v>2007</c:v>
                </c:pt>
                <c:pt idx="3">
                  <c:v>2008</c:v>
                </c:pt>
              </c:numCache>
            </c:numRef>
          </c:cat>
          <c:val>
            <c:numRef>
              <c:f>Sheet1!$B$2:$B$5</c:f>
              <c:numCache>
                <c:formatCode>General</c:formatCode>
                <c:ptCount val="4"/>
                <c:pt idx="0">
                  <c:v>4.0780000000000003</c:v>
                </c:pt>
                <c:pt idx="1">
                  <c:v>5.6419999999999995</c:v>
                </c:pt>
                <c:pt idx="2">
                  <c:v>5.6579999999999933</c:v>
                </c:pt>
                <c:pt idx="3">
                  <c:v>5.1419999999999995</c:v>
                </c:pt>
              </c:numCache>
            </c:numRef>
          </c:val>
        </c:ser>
        <c:ser>
          <c:idx val="1"/>
          <c:order val="1"/>
          <c:tx>
            <c:strRef>
              <c:f>Sheet1!$C$1</c:f>
              <c:strCache>
                <c:ptCount val="1"/>
                <c:pt idx="0">
                  <c:v>Kraft</c:v>
                </c:pt>
              </c:strCache>
            </c:strRef>
          </c:tx>
          <c:cat>
            <c:numRef>
              <c:f>Sheet1!$A$2:$A$5</c:f>
              <c:numCache>
                <c:formatCode>General</c:formatCode>
                <c:ptCount val="4"/>
                <c:pt idx="0">
                  <c:v>2005</c:v>
                </c:pt>
                <c:pt idx="1">
                  <c:v>2006</c:v>
                </c:pt>
                <c:pt idx="2">
                  <c:v>2007</c:v>
                </c:pt>
                <c:pt idx="3">
                  <c:v>2008</c:v>
                </c:pt>
              </c:numCache>
            </c:numRef>
          </c:cat>
          <c:val>
            <c:numRef>
              <c:f>Sheet1!$C$2:$C$5</c:f>
              <c:numCache>
                <c:formatCode>General</c:formatCode>
                <c:ptCount val="4"/>
                <c:pt idx="0">
                  <c:v>2.6319999999999997</c:v>
                </c:pt>
                <c:pt idx="1">
                  <c:v>3.06</c:v>
                </c:pt>
                <c:pt idx="2">
                  <c:v>2.59</c:v>
                </c:pt>
                <c:pt idx="3">
                  <c:v>2.9009999999999998</c:v>
                </c:pt>
              </c:numCache>
            </c:numRef>
          </c:val>
        </c:ser>
        <c:ser>
          <c:idx val="2"/>
          <c:order val="2"/>
          <c:tx>
            <c:strRef>
              <c:f>Sheet1!$D$1</c:f>
              <c:strCache>
                <c:ptCount val="1"/>
                <c:pt idx="0">
                  <c:v>General Mills</c:v>
                </c:pt>
              </c:strCache>
            </c:strRef>
          </c:tx>
          <c:cat>
            <c:numRef>
              <c:f>Sheet1!$A$2:$A$5</c:f>
              <c:numCache>
                <c:formatCode>General</c:formatCode>
                <c:ptCount val="4"/>
                <c:pt idx="0">
                  <c:v>2005</c:v>
                </c:pt>
                <c:pt idx="1">
                  <c:v>2006</c:v>
                </c:pt>
                <c:pt idx="2">
                  <c:v>2007</c:v>
                </c:pt>
                <c:pt idx="3">
                  <c:v>2008</c:v>
                </c:pt>
              </c:numCache>
            </c:numRef>
          </c:cat>
          <c:val>
            <c:numRef>
              <c:f>Sheet1!$D$2:$D$5</c:f>
              <c:numCache>
                <c:formatCode>General</c:formatCode>
                <c:ptCount val="4"/>
                <c:pt idx="0">
                  <c:v>1.24</c:v>
                </c:pt>
                <c:pt idx="1">
                  <c:v>1.0900000000000001</c:v>
                </c:pt>
                <c:pt idx="2">
                  <c:v>1.1439999999999981</c:v>
                </c:pt>
                <c:pt idx="3">
                  <c:v>1.294</c:v>
                </c:pt>
              </c:numCache>
            </c:numRef>
          </c:val>
        </c:ser>
        <c:ser>
          <c:idx val="3"/>
          <c:order val="3"/>
          <c:tx>
            <c:strRef>
              <c:f>Sheet1!$E$1</c:f>
              <c:strCache>
                <c:ptCount val="1"/>
                <c:pt idx="0">
                  <c:v>Kellogg</c:v>
                </c:pt>
              </c:strCache>
            </c:strRef>
          </c:tx>
          <c:cat>
            <c:numRef>
              <c:f>Sheet1!$A$2:$A$5</c:f>
              <c:numCache>
                <c:formatCode>General</c:formatCode>
                <c:ptCount val="4"/>
                <c:pt idx="0">
                  <c:v>2005</c:v>
                </c:pt>
                <c:pt idx="1">
                  <c:v>2006</c:v>
                </c:pt>
                <c:pt idx="2">
                  <c:v>2007</c:v>
                </c:pt>
                <c:pt idx="3">
                  <c:v>2008</c:v>
                </c:pt>
              </c:numCache>
            </c:numRef>
          </c:cat>
          <c:val>
            <c:numRef>
              <c:f>Sheet1!$E$2:$E$5</c:f>
              <c:numCache>
                <c:formatCode>General</c:formatCode>
                <c:ptCount val="4"/>
                <c:pt idx="0">
                  <c:v>0.98</c:v>
                </c:pt>
                <c:pt idx="1">
                  <c:v>1.004</c:v>
                </c:pt>
                <c:pt idx="2">
                  <c:v>1.103</c:v>
                </c:pt>
                <c:pt idx="3">
                  <c:v>1.1479999999999981</c:v>
                </c:pt>
              </c:numCache>
            </c:numRef>
          </c:val>
        </c:ser>
        <c:marker val="1"/>
        <c:axId val="102836480"/>
        <c:axId val="102842368"/>
      </c:lineChart>
      <c:catAx>
        <c:axId val="102836480"/>
        <c:scaling>
          <c:orientation val="minMax"/>
        </c:scaling>
        <c:axPos val="b"/>
        <c:numFmt formatCode="General" sourceLinked="1"/>
        <c:tickLblPos val="nextTo"/>
        <c:crossAx val="102842368"/>
        <c:crosses val="autoZero"/>
        <c:auto val="1"/>
        <c:lblAlgn val="ctr"/>
        <c:lblOffset val="100"/>
      </c:catAx>
      <c:valAx>
        <c:axId val="102842368"/>
        <c:scaling>
          <c:orientation val="minMax"/>
        </c:scaling>
        <c:axPos val="l"/>
        <c:majorGridlines/>
        <c:numFmt formatCode="General" sourceLinked="1"/>
        <c:tickLblPos val="nextTo"/>
        <c:crossAx val="102836480"/>
        <c:crosses val="autoZero"/>
        <c:crossBetween val="between"/>
      </c:valAx>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PepsiCo</c:v>
                </c:pt>
              </c:strCache>
            </c:strRef>
          </c:tx>
          <c:cat>
            <c:numRef>
              <c:f>Sheet1!$A$2:$A$5</c:f>
              <c:numCache>
                <c:formatCode>General</c:formatCode>
                <c:ptCount val="4"/>
                <c:pt idx="0">
                  <c:v>2005</c:v>
                </c:pt>
                <c:pt idx="1">
                  <c:v>2006</c:v>
                </c:pt>
                <c:pt idx="2">
                  <c:v>2007</c:v>
                </c:pt>
                <c:pt idx="3">
                  <c:v>2008</c:v>
                </c:pt>
              </c:numCache>
            </c:numRef>
          </c:cat>
          <c:val>
            <c:numRef>
              <c:f>Sheet1!$B$2:$B$5</c:f>
              <c:numCache>
                <c:formatCode>General</c:formatCode>
                <c:ptCount val="4"/>
                <c:pt idx="0">
                  <c:v>14.251000000000001</c:v>
                </c:pt>
                <c:pt idx="1">
                  <c:v>15.368</c:v>
                </c:pt>
                <c:pt idx="2">
                  <c:v>17.234000000000005</c:v>
                </c:pt>
                <c:pt idx="3">
                  <c:v>12.106</c:v>
                </c:pt>
              </c:numCache>
            </c:numRef>
          </c:val>
        </c:ser>
        <c:ser>
          <c:idx val="1"/>
          <c:order val="1"/>
          <c:tx>
            <c:strRef>
              <c:f>Sheet1!$C$1</c:f>
              <c:strCache>
                <c:ptCount val="1"/>
                <c:pt idx="0">
                  <c:v>Kraft</c:v>
                </c:pt>
              </c:strCache>
            </c:strRef>
          </c:tx>
          <c:cat>
            <c:numRef>
              <c:f>Sheet1!$A$2:$A$5</c:f>
              <c:numCache>
                <c:formatCode>General</c:formatCode>
                <c:ptCount val="4"/>
                <c:pt idx="0">
                  <c:v>2005</c:v>
                </c:pt>
                <c:pt idx="1">
                  <c:v>2006</c:v>
                </c:pt>
                <c:pt idx="2">
                  <c:v>2007</c:v>
                </c:pt>
                <c:pt idx="3">
                  <c:v>2008</c:v>
                </c:pt>
              </c:numCache>
            </c:numRef>
          </c:cat>
          <c:val>
            <c:numRef>
              <c:f>Sheet1!$C$2:$C$5</c:f>
              <c:numCache>
                <c:formatCode>General</c:formatCode>
                <c:ptCount val="4"/>
                <c:pt idx="0">
                  <c:v>29.593</c:v>
                </c:pt>
                <c:pt idx="1">
                  <c:v>28.555</c:v>
                </c:pt>
                <c:pt idx="2">
                  <c:v>27.295000000000002</c:v>
                </c:pt>
                <c:pt idx="3">
                  <c:v>22.2</c:v>
                </c:pt>
              </c:numCache>
            </c:numRef>
          </c:val>
        </c:ser>
        <c:ser>
          <c:idx val="2"/>
          <c:order val="2"/>
          <c:tx>
            <c:strRef>
              <c:f>Sheet1!$D$1</c:f>
              <c:strCache>
                <c:ptCount val="1"/>
                <c:pt idx="0">
                  <c:v>General Mills</c:v>
                </c:pt>
              </c:strCache>
            </c:strRef>
          </c:tx>
          <c:cat>
            <c:numRef>
              <c:f>Sheet1!$A$2:$A$5</c:f>
              <c:numCache>
                <c:formatCode>General</c:formatCode>
                <c:ptCount val="4"/>
                <c:pt idx="0">
                  <c:v>2005</c:v>
                </c:pt>
                <c:pt idx="1">
                  <c:v>2006</c:v>
                </c:pt>
                <c:pt idx="2">
                  <c:v>2007</c:v>
                </c:pt>
                <c:pt idx="3">
                  <c:v>2008</c:v>
                </c:pt>
              </c:numCache>
            </c:numRef>
          </c:cat>
          <c:val>
            <c:numRef>
              <c:f>Sheet1!$D$2:$D$5</c:f>
              <c:numCache>
                <c:formatCode>General</c:formatCode>
                <c:ptCount val="4"/>
                <c:pt idx="0">
                  <c:v>5.6760000000000002</c:v>
                </c:pt>
                <c:pt idx="1">
                  <c:v>5.7720000000000002</c:v>
                </c:pt>
                <c:pt idx="2">
                  <c:v>5.319</c:v>
                </c:pt>
                <c:pt idx="3">
                  <c:v>6.2149999999999945</c:v>
                </c:pt>
              </c:numCache>
            </c:numRef>
          </c:val>
        </c:ser>
        <c:ser>
          <c:idx val="3"/>
          <c:order val="3"/>
          <c:tx>
            <c:strRef>
              <c:f>Sheet1!$E$1</c:f>
              <c:strCache>
                <c:ptCount val="1"/>
                <c:pt idx="0">
                  <c:v>Kellogg</c:v>
                </c:pt>
              </c:strCache>
            </c:strRef>
          </c:tx>
          <c:cat>
            <c:numRef>
              <c:f>Sheet1!$A$2:$A$5</c:f>
              <c:numCache>
                <c:formatCode>General</c:formatCode>
                <c:ptCount val="4"/>
                <c:pt idx="0">
                  <c:v>2005</c:v>
                </c:pt>
                <c:pt idx="1">
                  <c:v>2006</c:v>
                </c:pt>
                <c:pt idx="2">
                  <c:v>2007</c:v>
                </c:pt>
                <c:pt idx="3">
                  <c:v>2008</c:v>
                </c:pt>
              </c:numCache>
            </c:numRef>
          </c:cat>
          <c:val>
            <c:numRef>
              <c:f>Sheet1!$E$2:$E$5</c:f>
              <c:numCache>
                <c:formatCode>General</c:formatCode>
                <c:ptCount val="4"/>
                <c:pt idx="0">
                  <c:v>2.2829999999999999</c:v>
                </c:pt>
                <c:pt idx="1">
                  <c:v>2.069</c:v>
                </c:pt>
                <c:pt idx="2">
                  <c:v>2.5259999999999998</c:v>
                </c:pt>
                <c:pt idx="3">
                  <c:v>1.448</c:v>
                </c:pt>
              </c:numCache>
            </c:numRef>
          </c:val>
        </c:ser>
        <c:marker val="1"/>
        <c:axId val="102868864"/>
        <c:axId val="102870400"/>
      </c:lineChart>
      <c:catAx>
        <c:axId val="102868864"/>
        <c:scaling>
          <c:orientation val="minMax"/>
        </c:scaling>
        <c:axPos val="b"/>
        <c:numFmt formatCode="General" sourceLinked="1"/>
        <c:tickLblPos val="nextTo"/>
        <c:crossAx val="102870400"/>
        <c:crosses val="autoZero"/>
        <c:auto val="1"/>
        <c:lblAlgn val="ctr"/>
        <c:lblOffset val="100"/>
      </c:catAx>
      <c:valAx>
        <c:axId val="102870400"/>
        <c:scaling>
          <c:orientation val="minMax"/>
        </c:scaling>
        <c:axPos val="l"/>
        <c:majorGridlines/>
        <c:numFmt formatCode="General" sourceLinked="1"/>
        <c:tickLblPos val="nextTo"/>
        <c:crossAx val="102868864"/>
        <c:crosses val="autoZero"/>
        <c:crossBetween val="between"/>
      </c:valAx>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919485758724629E-2"/>
          <c:y val="0.10098204514707698"/>
          <c:w val="0.69617927967337456"/>
          <c:h val="0.75962596247472691"/>
        </c:manualLayout>
      </c:layout>
      <c:lineChart>
        <c:grouping val="standard"/>
        <c:ser>
          <c:idx val="0"/>
          <c:order val="0"/>
          <c:tx>
            <c:strRef>
              <c:f>Sheet1!$B$1</c:f>
              <c:strCache>
                <c:ptCount val="1"/>
                <c:pt idx="0">
                  <c:v>PepsiCo</c:v>
                </c:pt>
              </c:strCache>
            </c:strRef>
          </c:tx>
          <c:cat>
            <c:numRef>
              <c:f>Sheet1!$A$2:$A$5</c:f>
              <c:numCache>
                <c:formatCode>General</c:formatCode>
                <c:ptCount val="4"/>
                <c:pt idx="0">
                  <c:v>2005</c:v>
                </c:pt>
                <c:pt idx="1">
                  <c:v>2006</c:v>
                </c:pt>
                <c:pt idx="2">
                  <c:v>2007</c:v>
                </c:pt>
                <c:pt idx="3">
                  <c:v>2008</c:v>
                </c:pt>
              </c:numCache>
            </c:numRef>
          </c:cat>
          <c:val>
            <c:numRef>
              <c:f>Sheet1!$B$2:$B$5</c:f>
              <c:numCache>
                <c:formatCode>General</c:formatCode>
                <c:ptCount val="4"/>
                <c:pt idx="0">
                  <c:v>35.99</c:v>
                </c:pt>
                <c:pt idx="1">
                  <c:v>42.963000000000001</c:v>
                </c:pt>
                <c:pt idx="2">
                  <c:v>35.387999999999998</c:v>
                </c:pt>
                <c:pt idx="3">
                  <c:v>40.767600000000002</c:v>
                </c:pt>
              </c:numCache>
            </c:numRef>
          </c:val>
        </c:ser>
        <c:ser>
          <c:idx val="1"/>
          <c:order val="1"/>
          <c:tx>
            <c:strRef>
              <c:f>Sheet1!$C$1</c:f>
              <c:strCache>
                <c:ptCount val="1"/>
                <c:pt idx="0">
                  <c:v>Kraft</c:v>
                </c:pt>
              </c:strCache>
            </c:strRef>
          </c:tx>
          <c:cat>
            <c:numRef>
              <c:f>Sheet1!$A$2:$A$5</c:f>
              <c:numCache>
                <c:formatCode>General</c:formatCode>
                <c:ptCount val="4"/>
                <c:pt idx="0">
                  <c:v>2005</c:v>
                </c:pt>
                <c:pt idx="1">
                  <c:v>2006</c:v>
                </c:pt>
                <c:pt idx="2">
                  <c:v>2007</c:v>
                </c:pt>
                <c:pt idx="3">
                  <c:v>2008</c:v>
                </c:pt>
              </c:numCache>
            </c:numRef>
          </c:cat>
          <c:val>
            <c:numRef>
              <c:f>Sheet1!$C$2:$C$5</c:f>
              <c:numCache>
                <c:formatCode>General</c:formatCode>
                <c:ptCount val="4"/>
                <c:pt idx="0">
                  <c:v>6.2839999999999998</c:v>
                </c:pt>
                <c:pt idx="1">
                  <c:v>5.1039999999999965</c:v>
                </c:pt>
                <c:pt idx="2">
                  <c:v>2.8929999999999971</c:v>
                </c:pt>
                <c:pt idx="3">
                  <c:v>0.55600000000000005</c:v>
                </c:pt>
              </c:numCache>
            </c:numRef>
          </c:val>
        </c:ser>
        <c:ser>
          <c:idx val="2"/>
          <c:order val="2"/>
          <c:tx>
            <c:strRef>
              <c:f>Sheet1!$D$1</c:f>
              <c:strCache>
                <c:ptCount val="1"/>
                <c:pt idx="0">
                  <c:v>Kellogg</c:v>
                </c:pt>
              </c:strCache>
            </c:strRef>
          </c:tx>
          <c:cat>
            <c:numRef>
              <c:f>Sheet1!$A$2:$A$5</c:f>
              <c:numCache>
                <c:formatCode>General</c:formatCode>
                <c:ptCount val="4"/>
                <c:pt idx="0">
                  <c:v>2005</c:v>
                </c:pt>
                <c:pt idx="1">
                  <c:v>2006</c:v>
                </c:pt>
                <c:pt idx="2">
                  <c:v>2007</c:v>
                </c:pt>
                <c:pt idx="3">
                  <c:v>2008</c:v>
                </c:pt>
              </c:numCache>
            </c:numRef>
          </c:cat>
          <c:val>
            <c:numRef>
              <c:f>Sheet1!$D$2:$D$5</c:f>
              <c:numCache>
                <c:formatCode>General</c:formatCode>
                <c:ptCount val="4"/>
                <c:pt idx="0">
                  <c:v>8.5030000000000001</c:v>
                </c:pt>
                <c:pt idx="1">
                  <c:v>8.0170000000000012</c:v>
                </c:pt>
                <c:pt idx="2">
                  <c:v>8.0920000000000005</c:v>
                </c:pt>
                <c:pt idx="3">
                  <c:v>7.83</c:v>
                </c:pt>
              </c:numCache>
            </c:numRef>
          </c:val>
        </c:ser>
        <c:ser>
          <c:idx val="3"/>
          <c:order val="3"/>
          <c:tx>
            <c:strRef>
              <c:f>Sheet1!$E$1</c:f>
              <c:strCache>
                <c:ptCount val="1"/>
                <c:pt idx="0">
                  <c:v>General Mills</c:v>
                </c:pt>
              </c:strCache>
            </c:strRef>
          </c:tx>
          <c:cat>
            <c:numRef>
              <c:f>Sheet1!$A$2:$A$5</c:f>
              <c:numCache>
                <c:formatCode>General</c:formatCode>
                <c:ptCount val="4"/>
                <c:pt idx="0">
                  <c:v>2005</c:v>
                </c:pt>
                <c:pt idx="1">
                  <c:v>2006</c:v>
                </c:pt>
                <c:pt idx="2">
                  <c:v>2007</c:v>
                </c:pt>
                <c:pt idx="3">
                  <c:v>2008</c:v>
                </c:pt>
              </c:numCache>
            </c:numRef>
          </c:cat>
          <c:val>
            <c:numRef>
              <c:f>Sheet1!$E$2:$E$5</c:f>
              <c:numCache>
                <c:formatCode>General</c:formatCode>
                <c:ptCount val="4"/>
                <c:pt idx="0">
                  <c:v>10.594000000000001</c:v>
                </c:pt>
                <c:pt idx="1">
                  <c:v>7.4310000000000063</c:v>
                </c:pt>
                <c:pt idx="2">
                  <c:v>7.4700000000000024</c:v>
                </c:pt>
                <c:pt idx="3">
                  <c:v>7.8369999999999997</c:v>
                </c:pt>
              </c:numCache>
            </c:numRef>
          </c:val>
        </c:ser>
        <c:marker val="1"/>
        <c:axId val="102966784"/>
        <c:axId val="102968320"/>
      </c:lineChart>
      <c:catAx>
        <c:axId val="102966784"/>
        <c:scaling>
          <c:orientation val="minMax"/>
        </c:scaling>
        <c:axPos val="b"/>
        <c:numFmt formatCode="General" sourceLinked="1"/>
        <c:tickLblPos val="nextTo"/>
        <c:crossAx val="102968320"/>
        <c:crosses val="autoZero"/>
        <c:auto val="1"/>
        <c:lblAlgn val="ctr"/>
        <c:lblOffset val="100"/>
      </c:catAx>
      <c:valAx>
        <c:axId val="102968320"/>
        <c:scaling>
          <c:orientation val="minMax"/>
        </c:scaling>
        <c:axPos val="l"/>
        <c:majorGridlines/>
        <c:numFmt formatCode="General" sourceLinked="1"/>
        <c:tickLblPos val="nextTo"/>
        <c:crossAx val="102966784"/>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4A884-60CA-4566-8455-4A9CE433BE8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DEE6C93-A3D0-4612-9A33-873BA25983C6}">
      <dgm:prSet phldrT="[Text]"/>
      <dgm:spPr/>
      <dgm:t>
        <a:bodyPr/>
        <a:lstStyle/>
        <a:p>
          <a:r>
            <a:rPr lang="en-US" dirty="0" smtClean="0"/>
            <a:t>PepsiCo</a:t>
          </a:r>
          <a:endParaRPr lang="en-US" dirty="0"/>
        </a:p>
      </dgm:t>
    </dgm:pt>
    <dgm:pt modelId="{0810769C-20B4-4E77-9333-356E374FC1A1}" type="parTrans" cxnId="{2B73DF9F-E3FD-429F-91D1-03E687153023}">
      <dgm:prSet/>
      <dgm:spPr/>
      <dgm:t>
        <a:bodyPr/>
        <a:lstStyle/>
        <a:p>
          <a:endParaRPr lang="en-US"/>
        </a:p>
      </dgm:t>
    </dgm:pt>
    <dgm:pt modelId="{B270CD33-2734-4CA7-AD5B-5C24F3EC487C}" type="sibTrans" cxnId="{2B73DF9F-E3FD-429F-91D1-03E687153023}">
      <dgm:prSet/>
      <dgm:spPr/>
      <dgm:t>
        <a:bodyPr/>
        <a:lstStyle/>
        <a:p>
          <a:endParaRPr lang="en-US"/>
        </a:p>
      </dgm:t>
    </dgm:pt>
    <dgm:pt modelId="{26F74827-0872-48E4-B403-2242ABBA8667}" type="asst">
      <dgm:prSet phldrT="[Text]"/>
      <dgm:spPr/>
      <dgm:t>
        <a:bodyPr/>
        <a:lstStyle/>
        <a:p>
          <a:r>
            <a:rPr lang="en-US" dirty="0" smtClean="0"/>
            <a:t>PepsiCo Americas Food (PAF)</a:t>
          </a:r>
          <a:endParaRPr lang="en-US" dirty="0"/>
        </a:p>
      </dgm:t>
    </dgm:pt>
    <dgm:pt modelId="{8440E3A1-0DA1-4BB5-9BE8-EC77670E5837}" type="parTrans" cxnId="{E191629F-1C23-4698-B4F1-86B1F2C25F94}">
      <dgm:prSet/>
      <dgm:spPr/>
      <dgm:t>
        <a:bodyPr/>
        <a:lstStyle/>
        <a:p>
          <a:endParaRPr lang="en-US"/>
        </a:p>
      </dgm:t>
    </dgm:pt>
    <dgm:pt modelId="{4531A5AE-1ACC-4312-A815-7031BCA0758F}" type="sibTrans" cxnId="{E191629F-1C23-4698-B4F1-86B1F2C25F94}">
      <dgm:prSet/>
      <dgm:spPr/>
      <dgm:t>
        <a:bodyPr/>
        <a:lstStyle/>
        <a:p>
          <a:endParaRPr lang="en-US"/>
        </a:p>
      </dgm:t>
    </dgm:pt>
    <dgm:pt modelId="{C29439F3-7FCF-433E-B976-5D9FE1353E34}" type="asst">
      <dgm:prSet phldrT="[Text]"/>
      <dgm:spPr/>
      <dgm:t>
        <a:bodyPr/>
        <a:lstStyle/>
        <a:p>
          <a:r>
            <a:rPr lang="en-US" dirty="0" smtClean="0"/>
            <a:t>PepsiCo Americas Beverage (PAB)</a:t>
          </a:r>
          <a:endParaRPr lang="en-US" dirty="0"/>
        </a:p>
      </dgm:t>
    </dgm:pt>
    <dgm:pt modelId="{1874338F-B53A-4309-87D2-05378F791182}" type="parTrans" cxnId="{8B286FB5-0FD1-4FEC-AA63-9DFF67426041}">
      <dgm:prSet/>
      <dgm:spPr/>
      <dgm:t>
        <a:bodyPr/>
        <a:lstStyle/>
        <a:p>
          <a:endParaRPr lang="en-US"/>
        </a:p>
      </dgm:t>
    </dgm:pt>
    <dgm:pt modelId="{A44B6D55-4165-4FAB-AA25-7F735284F3AB}" type="sibTrans" cxnId="{8B286FB5-0FD1-4FEC-AA63-9DFF67426041}">
      <dgm:prSet/>
      <dgm:spPr/>
      <dgm:t>
        <a:bodyPr/>
        <a:lstStyle/>
        <a:p>
          <a:endParaRPr lang="en-US"/>
        </a:p>
      </dgm:t>
    </dgm:pt>
    <dgm:pt modelId="{3985C509-1E97-419C-B675-64E6183B22A1}" type="asst">
      <dgm:prSet phldrT="[Text]"/>
      <dgm:spPr/>
      <dgm:t>
        <a:bodyPr/>
        <a:lstStyle/>
        <a:p>
          <a:r>
            <a:rPr lang="en-US" dirty="0" smtClean="0"/>
            <a:t>PepsiCo International (PI)</a:t>
          </a:r>
          <a:endParaRPr lang="en-US" dirty="0"/>
        </a:p>
      </dgm:t>
    </dgm:pt>
    <dgm:pt modelId="{523B468F-05BE-4F83-BDAC-EDC47559602C}" type="parTrans" cxnId="{DA334A5F-16DD-4736-A4AE-F59A1C186102}">
      <dgm:prSet/>
      <dgm:spPr/>
      <dgm:t>
        <a:bodyPr/>
        <a:lstStyle/>
        <a:p>
          <a:endParaRPr lang="en-US"/>
        </a:p>
      </dgm:t>
    </dgm:pt>
    <dgm:pt modelId="{0320973E-EEC8-4CAD-A677-8068B229CF4B}" type="sibTrans" cxnId="{DA334A5F-16DD-4736-A4AE-F59A1C186102}">
      <dgm:prSet/>
      <dgm:spPr/>
      <dgm:t>
        <a:bodyPr/>
        <a:lstStyle/>
        <a:p>
          <a:endParaRPr lang="en-US"/>
        </a:p>
      </dgm:t>
    </dgm:pt>
    <dgm:pt modelId="{9430FB40-AB18-44FB-9D8D-13EA1A268F2D}" type="asst">
      <dgm:prSet phldrT="[Text]"/>
      <dgm:spPr/>
      <dgm:t>
        <a:bodyPr/>
        <a:lstStyle/>
        <a:p>
          <a:r>
            <a:rPr lang="en-US" dirty="0" smtClean="0"/>
            <a:t>United Kingdom and Europe (UKEU)</a:t>
          </a:r>
          <a:endParaRPr lang="en-US" dirty="0"/>
        </a:p>
      </dgm:t>
    </dgm:pt>
    <dgm:pt modelId="{5BC2E996-9D76-4BDD-8709-9D46D8E5F4F4}" type="parTrans" cxnId="{CDBBB984-7520-4FA7-AFBF-F39C6F2F8EEA}">
      <dgm:prSet/>
      <dgm:spPr/>
      <dgm:t>
        <a:bodyPr/>
        <a:lstStyle/>
        <a:p>
          <a:endParaRPr lang="en-US"/>
        </a:p>
      </dgm:t>
    </dgm:pt>
    <dgm:pt modelId="{1B4B796C-0D1C-4A8A-81A1-868295B72854}" type="sibTrans" cxnId="{CDBBB984-7520-4FA7-AFBF-F39C6F2F8EEA}">
      <dgm:prSet/>
      <dgm:spPr/>
      <dgm:t>
        <a:bodyPr/>
        <a:lstStyle/>
        <a:p>
          <a:endParaRPr lang="en-US"/>
        </a:p>
      </dgm:t>
    </dgm:pt>
    <dgm:pt modelId="{B27E4362-2BB6-4258-B384-C8F81FCBE185}" type="asst">
      <dgm:prSet phldrT="[Text]"/>
      <dgm:spPr/>
      <dgm:t>
        <a:bodyPr/>
        <a:lstStyle/>
        <a:p>
          <a:r>
            <a:rPr lang="en-US" dirty="0" smtClean="0"/>
            <a:t>Middle East, Africa, and Asia (MEAA)</a:t>
          </a:r>
          <a:endParaRPr lang="en-US" dirty="0"/>
        </a:p>
      </dgm:t>
    </dgm:pt>
    <dgm:pt modelId="{BFA7D35D-7C30-4754-8901-648AAB744A74}" type="parTrans" cxnId="{326A336C-7FE7-4369-89D0-767714E8C012}">
      <dgm:prSet/>
      <dgm:spPr/>
      <dgm:t>
        <a:bodyPr/>
        <a:lstStyle/>
        <a:p>
          <a:endParaRPr lang="en-US"/>
        </a:p>
      </dgm:t>
    </dgm:pt>
    <dgm:pt modelId="{E0E0169C-15D3-45FC-9D99-47E7D13AFBDF}" type="sibTrans" cxnId="{326A336C-7FE7-4369-89D0-767714E8C012}">
      <dgm:prSet/>
      <dgm:spPr/>
      <dgm:t>
        <a:bodyPr/>
        <a:lstStyle/>
        <a:p>
          <a:endParaRPr lang="en-US"/>
        </a:p>
      </dgm:t>
    </dgm:pt>
    <dgm:pt modelId="{0ADBAA44-9C38-4891-9BC5-46A02805F6FE}" type="asst">
      <dgm:prSet phldrT="[Text]"/>
      <dgm:spPr/>
      <dgm:t>
        <a:bodyPr/>
        <a:lstStyle/>
        <a:p>
          <a:r>
            <a:rPr lang="en-US" dirty="0" smtClean="0"/>
            <a:t>Pepsi Americas Bottling (PAB)</a:t>
          </a:r>
          <a:endParaRPr lang="en-US" dirty="0"/>
        </a:p>
      </dgm:t>
    </dgm:pt>
    <dgm:pt modelId="{7C973579-75EE-41C6-9E5D-3E34FD330B4D}" type="parTrans" cxnId="{4E42035C-BCFA-45C8-B44F-1DA0AFCE08CE}">
      <dgm:prSet/>
      <dgm:spPr/>
      <dgm:t>
        <a:bodyPr/>
        <a:lstStyle/>
        <a:p>
          <a:endParaRPr lang="en-US"/>
        </a:p>
      </dgm:t>
    </dgm:pt>
    <dgm:pt modelId="{D9F47331-E491-4437-99DF-22C62182C1DD}" type="sibTrans" cxnId="{4E42035C-BCFA-45C8-B44F-1DA0AFCE08CE}">
      <dgm:prSet/>
      <dgm:spPr/>
      <dgm:t>
        <a:bodyPr/>
        <a:lstStyle/>
        <a:p>
          <a:endParaRPr lang="en-US"/>
        </a:p>
      </dgm:t>
    </dgm:pt>
    <dgm:pt modelId="{96FD277B-C4C5-4864-825A-29BCC1D8E1C0}" type="asst">
      <dgm:prSet phldrT="[Text]"/>
      <dgm:spPr/>
      <dgm:t>
        <a:bodyPr/>
        <a:lstStyle/>
        <a:p>
          <a:r>
            <a:rPr lang="en-US" dirty="0" smtClean="0"/>
            <a:t>Pepsi Bottling Group (PBG)</a:t>
          </a:r>
          <a:endParaRPr lang="en-US" dirty="0"/>
        </a:p>
      </dgm:t>
    </dgm:pt>
    <dgm:pt modelId="{6C466A34-1835-4C50-9ED8-9F353C7F695F}" type="parTrans" cxnId="{A26C7681-C155-442A-8412-398D46D945F4}">
      <dgm:prSet/>
      <dgm:spPr/>
      <dgm:t>
        <a:bodyPr/>
        <a:lstStyle/>
        <a:p>
          <a:endParaRPr lang="en-US"/>
        </a:p>
      </dgm:t>
    </dgm:pt>
    <dgm:pt modelId="{64F21455-C66D-40EB-ABAA-A5034DB123A2}" type="sibTrans" cxnId="{A26C7681-C155-442A-8412-398D46D945F4}">
      <dgm:prSet/>
      <dgm:spPr/>
      <dgm:t>
        <a:bodyPr/>
        <a:lstStyle/>
        <a:p>
          <a:endParaRPr lang="en-US"/>
        </a:p>
      </dgm:t>
    </dgm:pt>
    <dgm:pt modelId="{F414AD75-D183-4401-B8A4-8DD0A701C3CF}" type="asst">
      <dgm:prSet phldrT="[Text]"/>
      <dgm:spPr/>
      <dgm:t>
        <a:bodyPr/>
        <a:lstStyle/>
        <a:p>
          <a:r>
            <a:rPr lang="en-US" dirty="0" smtClean="0"/>
            <a:t>Frito-Lay North America (FLNA)</a:t>
          </a:r>
          <a:endParaRPr lang="en-US" dirty="0"/>
        </a:p>
      </dgm:t>
    </dgm:pt>
    <dgm:pt modelId="{672D25FD-3279-4360-B367-DEEBEA5EF5C3}" type="parTrans" cxnId="{21A52008-267A-45F0-BBF0-8E19F3B093ED}">
      <dgm:prSet/>
      <dgm:spPr/>
      <dgm:t>
        <a:bodyPr/>
        <a:lstStyle/>
        <a:p>
          <a:endParaRPr lang="en-US"/>
        </a:p>
      </dgm:t>
    </dgm:pt>
    <dgm:pt modelId="{EF270B9E-5F64-42C9-9018-30C9A5A8BEEA}" type="sibTrans" cxnId="{21A52008-267A-45F0-BBF0-8E19F3B093ED}">
      <dgm:prSet/>
      <dgm:spPr/>
      <dgm:t>
        <a:bodyPr/>
        <a:lstStyle/>
        <a:p>
          <a:endParaRPr lang="en-US"/>
        </a:p>
      </dgm:t>
    </dgm:pt>
    <dgm:pt modelId="{87842A00-4756-4760-8196-6C210C64D1F5}" type="asst">
      <dgm:prSet phldrT="[Text]"/>
      <dgm:spPr/>
      <dgm:t>
        <a:bodyPr/>
        <a:lstStyle/>
        <a:p>
          <a:r>
            <a:rPr lang="en-US" dirty="0" smtClean="0"/>
            <a:t>Quaker Foods North America (QFNA)</a:t>
          </a:r>
          <a:endParaRPr lang="en-US" dirty="0"/>
        </a:p>
      </dgm:t>
    </dgm:pt>
    <dgm:pt modelId="{BFD46685-1165-4432-AD2F-F0E82DFE0859}" type="parTrans" cxnId="{6E829C48-A7FC-4886-88A5-5EEE437A9234}">
      <dgm:prSet/>
      <dgm:spPr/>
      <dgm:t>
        <a:bodyPr/>
        <a:lstStyle/>
        <a:p>
          <a:endParaRPr lang="en-US"/>
        </a:p>
      </dgm:t>
    </dgm:pt>
    <dgm:pt modelId="{E75E5D1B-8075-4AC1-83E4-FB71B69BFCE8}" type="sibTrans" cxnId="{6E829C48-A7FC-4886-88A5-5EEE437A9234}">
      <dgm:prSet/>
      <dgm:spPr/>
      <dgm:t>
        <a:bodyPr/>
        <a:lstStyle/>
        <a:p>
          <a:endParaRPr lang="en-US"/>
        </a:p>
      </dgm:t>
    </dgm:pt>
    <dgm:pt modelId="{A6167C61-7403-44E4-A5B9-1C6E37906325}" type="asst">
      <dgm:prSet phldrT="[Text]"/>
      <dgm:spPr/>
      <dgm:t>
        <a:bodyPr/>
        <a:lstStyle/>
        <a:p>
          <a:r>
            <a:rPr lang="en-US" dirty="0" smtClean="0"/>
            <a:t>Latin Americas Foods (LAF)</a:t>
          </a:r>
          <a:endParaRPr lang="en-US" dirty="0"/>
        </a:p>
      </dgm:t>
    </dgm:pt>
    <dgm:pt modelId="{DA787487-5FF6-4780-85AB-7CA463954C40}" type="parTrans" cxnId="{DDA0E87A-8B80-47BD-88BC-CED723CC655F}">
      <dgm:prSet/>
      <dgm:spPr/>
      <dgm:t>
        <a:bodyPr/>
        <a:lstStyle/>
        <a:p>
          <a:endParaRPr lang="en-US"/>
        </a:p>
      </dgm:t>
    </dgm:pt>
    <dgm:pt modelId="{9C5062F9-B536-47D2-9E03-F3266789812F}" type="sibTrans" cxnId="{DDA0E87A-8B80-47BD-88BC-CED723CC655F}">
      <dgm:prSet/>
      <dgm:spPr/>
      <dgm:t>
        <a:bodyPr/>
        <a:lstStyle/>
        <a:p>
          <a:endParaRPr lang="en-US"/>
        </a:p>
      </dgm:t>
    </dgm:pt>
    <dgm:pt modelId="{AC7A8063-C9B9-4040-9E62-DF37B9D6A7A1}" type="pres">
      <dgm:prSet presAssocID="{5064A884-60CA-4566-8455-4A9CE433BE85}" presName="hierChild1" presStyleCnt="0">
        <dgm:presLayoutVars>
          <dgm:chPref val="1"/>
          <dgm:dir/>
          <dgm:animOne val="branch"/>
          <dgm:animLvl val="lvl"/>
          <dgm:resizeHandles/>
        </dgm:presLayoutVars>
      </dgm:prSet>
      <dgm:spPr/>
      <dgm:t>
        <a:bodyPr/>
        <a:lstStyle/>
        <a:p>
          <a:endParaRPr lang="en-US"/>
        </a:p>
      </dgm:t>
    </dgm:pt>
    <dgm:pt modelId="{21E9AFF1-A961-4F2F-838A-BDD7105D6353}" type="pres">
      <dgm:prSet presAssocID="{DDEE6C93-A3D0-4612-9A33-873BA25983C6}" presName="hierRoot1" presStyleCnt="0"/>
      <dgm:spPr/>
    </dgm:pt>
    <dgm:pt modelId="{90872ADE-F36F-468E-A631-1D6004EA02EC}" type="pres">
      <dgm:prSet presAssocID="{DDEE6C93-A3D0-4612-9A33-873BA25983C6}" presName="composite" presStyleCnt="0"/>
      <dgm:spPr/>
    </dgm:pt>
    <dgm:pt modelId="{910BE24E-D183-447E-BF98-41D591DEC442}" type="pres">
      <dgm:prSet presAssocID="{DDEE6C93-A3D0-4612-9A33-873BA25983C6}" presName="background" presStyleLbl="node0" presStyleIdx="0" presStyleCnt="1"/>
      <dgm:spPr/>
    </dgm:pt>
    <dgm:pt modelId="{4E8B9A0B-4F96-4532-B703-BD39B57E9725}" type="pres">
      <dgm:prSet presAssocID="{DDEE6C93-A3D0-4612-9A33-873BA25983C6}" presName="text" presStyleLbl="fgAcc0" presStyleIdx="0" presStyleCnt="1" custScaleY="102471">
        <dgm:presLayoutVars>
          <dgm:chPref val="3"/>
        </dgm:presLayoutVars>
      </dgm:prSet>
      <dgm:spPr/>
      <dgm:t>
        <a:bodyPr/>
        <a:lstStyle/>
        <a:p>
          <a:endParaRPr lang="en-US"/>
        </a:p>
      </dgm:t>
    </dgm:pt>
    <dgm:pt modelId="{EFDAF751-5ED6-4D2C-8B65-72D3BFB4FC6E}" type="pres">
      <dgm:prSet presAssocID="{DDEE6C93-A3D0-4612-9A33-873BA25983C6}" presName="hierChild2" presStyleCnt="0"/>
      <dgm:spPr/>
    </dgm:pt>
    <dgm:pt modelId="{480D28B7-4A74-4F44-BA9F-EA4C1C31E7EC}" type="pres">
      <dgm:prSet presAssocID="{8440E3A1-0DA1-4BB5-9BE8-EC77670E5837}" presName="Name10" presStyleLbl="parChTrans1D2" presStyleIdx="0" presStyleCnt="3"/>
      <dgm:spPr/>
      <dgm:t>
        <a:bodyPr/>
        <a:lstStyle/>
        <a:p>
          <a:endParaRPr lang="en-US"/>
        </a:p>
      </dgm:t>
    </dgm:pt>
    <dgm:pt modelId="{36DEEAD7-6117-45DE-AA06-A320F4E5E85D}" type="pres">
      <dgm:prSet presAssocID="{26F74827-0872-48E4-B403-2242ABBA8667}" presName="hierRoot2" presStyleCnt="0"/>
      <dgm:spPr/>
    </dgm:pt>
    <dgm:pt modelId="{4CFC9AF2-29E3-4E38-9C65-B5F69E2A9B12}" type="pres">
      <dgm:prSet presAssocID="{26F74827-0872-48E4-B403-2242ABBA8667}" presName="composite2" presStyleCnt="0"/>
      <dgm:spPr/>
    </dgm:pt>
    <dgm:pt modelId="{C0BBCAD8-C3DE-42C3-8C53-121A1DD2F230}" type="pres">
      <dgm:prSet presAssocID="{26F74827-0872-48E4-B403-2242ABBA8667}" presName="background2" presStyleLbl="asst1" presStyleIdx="0" presStyleCnt="10"/>
      <dgm:spPr/>
    </dgm:pt>
    <dgm:pt modelId="{31C84E36-80E4-4951-AB50-1B6F0114AD53}" type="pres">
      <dgm:prSet presAssocID="{26F74827-0872-48E4-B403-2242ABBA8667}" presName="text2" presStyleLbl="fgAcc2" presStyleIdx="0" presStyleCnt="3">
        <dgm:presLayoutVars>
          <dgm:chPref val="3"/>
        </dgm:presLayoutVars>
      </dgm:prSet>
      <dgm:spPr/>
      <dgm:t>
        <a:bodyPr/>
        <a:lstStyle/>
        <a:p>
          <a:endParaRPr lang="en-US"/>
        </a:p>
      </dgm:t>
    </dgm:pt>
    <dgm:pt modelId="{BB630CA9-ABAC-4E22-9DE0-1545F365A44F}" type="pres">
      <dgm:prSet presAssocID="{26F74827-0872-48E4-B403-2242ABBA8667}" presName="hierChild3" presStyleCnt="0"/>
      <dgm:spPr/>
    </dgm:pt>
    <dgm:pt modelId="{9B92C251-996F-4411-A7B0-7FCED307D99B}" type="pres">
      <dgm:prSet presAssocID="{672D25FD-3279-4360-B367-DEEBEA5EF5C3}" presName="Name17" presStyleLbl="parChTrans1D3" presStyleIdx="0" presStyleCnt="7"/>
      <dgm:spPr/>
      <dgm:t>
        <a:bodyPr/>
        <a:lstStyle/>
        <a:p>
          <a:endParaRPr lang="en-US"/>
        </a:p>
      </dgm:t>
    </dgm:pt>
    <dgm:pt modelId="{DACF66F4-9E3F-47A7-B3B0-976F43075B50}" type="pres">
      <dgm:prSet presAssocID="{F414AD75-D183-4401-B8A4-8DD0A701C3CF}" presName="hierRoot3" presStyleCnt="0"/>
      <dgm:spPr/>
    </dgm:pt>
    <dgm:pt modelId="{F7F481DB-2945-4AA5-B7E4-D429C943A6CC}" type="pres">
      <dgm:prSet presAssocID="{F414AD75-D183-4401-B8A4-8DD0A701C3CF}" presName="composite3" presStyleCnt="0"/>
      <dgm:spPr/>
    </dgm:pt>
    <dgm:pt modelId="{270B86D2-A601-4F23-9D2A-9BCD6FC11285}" type="pres">
      <dgm:prSet presAssocID="{F414AD75-D183-4401-B8A4-8DD0A701C3CF}" presName="background3" presStyleLbl="asst1" presStyleIdx="1" presStyleCnt="10"/>
      <dgm:spPr/>
    </dgm:pt>
    <dgm:pt modelId="{48B4467E-ECEE-4F2E-8E29-E83C2B68226F}" type="pres">
      <dgm:prSet presAssocID="{F414AD75-D183-4401-B8A4-8DD0A701C3CF}" presName="text3" presStyleLbl="fgAcc3" presStyleIdx="0" presStyleCnt="7" custLinFactNeighborX="2244" custLinFactNeighborY="40207">
        <dgm:presLayoutVars>
          <dgm:chPref val="3"/>
        </dgm:presLayoutVars>
      </dgm:prSet>
      <dgm:spPr/>
      <dgm:t>
        <a:bodyPr/>
        <a:lstStyle/>
        <a:p>
          <a:endParaRPr lang="en-US"/>
        </a:p>
      </dgm:t>
    </dgm:pt>
    <dgm:pt modelId="{B53C2B14-46A9-4FA2-BFE7-7210A188BC3E}" type="pres">
      <dgm:prSet presAssocID="{F414AD75-D183-4401-B8A4-8DD0A701C3CF}" presName="hierChild4" presStyleCnt="0"/>
      <dgm:spPr/>
    </dgm:pt>
    <dgm:pt modelId="{05A2AC30-9F99-42AA-83B4-E24B1BBC60E2}" type="pres">
      <dgm:prSet presAssocID="{BFD46685-1165-4432-AD2F-F0E82DFE0859}" presName="Name17" presStyleLbl="parChTrans1D3" presStyleIdx="1" presStyleCnt="7"/>
      <dgm:spPr/>
      <dgm:t>
        <a:bodyPr/>
        <a:lstStyle/>
        <a:p>
          <a:endParaRPr lang="en-US"/>
        </a:p>
      </dgm:t>
    </dgm:pt>
    <dgm:pt modelId="{4B0D0B5B-EEC9-49EA-B0C7-88616FCDB051}" type="pres">
      <dgm:prSet presAssocID="{87842A00-4756-4760-8196-6C210C64D1F5}" presName="hierRoot3" presStyleCnt="0"/>
      <dgm:spPr/>
    </dgm:pt>
    <dgm:pt modelId="{28C843EE-24CD-4534-910B-4D435D93B2F7}" type="pres">
      <dgm:prSet presAssocID="{87842A00-4756-4760-8196-6C210C64D1F5}" presName="composite3" presStyleCnt="0"/>
      <dgm:spPr/>
    </dgm:pt>
    <dgm:pt modelId="{95A67CDE-0EC0-4C60-8A89-ED2859AAA69F}" type="pres">
      <dgm:prSet presAssocID="{87842A00-4756-4760-8196-6C210C64D1F5}" presName="background3" presStyleLbl="asst1" presStyleIdx="2" presStyleCnt="10"/>
      <dgm:spPr/>
    </dgm:pt>
    <dgm:pt modelId="{F7CE3E4C-F150-421F-972A-274ADDD55355}" type="pres">
      <dgm:prSet presAssocID="{87842A00-4756-4760-8196-6C210C64D1F5}" presName="text3" presStyleLbl="fgAcc3" presStyleIdx="1" presStyleCnt="7" custLinFactNeighborX="-138" custLinFactNeighborY="40207">
        <dgm:presLayoutVars>
          <dgm:chPref val="3"/>
        </dgm:presLayoutVars>
      </dgm:prSet>
      <dgm:spPr/>
      <dgm:t>
        <a:bodyPr/>
        <a:lstStyle/>
        <a:p>
          <a:endParaRPr lang="en-US"/>
        </a:p>
      </dgm:t>
    </dgm:pt>
    <dgm:pt modelId="{BA245A27-83DB-4EEF-BCCA-D9EC34B699D7}" type="pres">
      <dgm:prSet presAssocID="{87842A00-4756-4760-8196-6C210C64D1F5}" presName="hierChild4" presStyleCnt="0"/>
      <dgm:spPr/>
    </dgm:pt>
    <dgm:pt modelId="{867AD91A-8352-4237-8C82-A61BE51C7E7B}" type="pres">
      <dgm:prSet presAssocID="{DA787487-5FF6-4780-85AB-7CA463954C40}" presName="Name17" presStyleLbl="parChTrans1D3" presStyleIdx="2" presStyleCnt="7"/>
      <dgm:spPr/>
      <dgm:t>
        <a:bodyPr/>
        <a:lstStyle/>
        <a:p>
          <a:endParaRPr lang="en-US"/>
        </a:p>
      </dgm:t>
    </dgm:pt>
    <dgm:pt modelId="{0033317D-B53C-4C7D-A7B0-D37AE0DFA336}" type="pres">
      <dgm:prSet presAssocID="{A6167C61-7403-44E4-A5B9-1C6E37906325}" presName="hierRoot3" presStyleCnt="0"/>
      <dgm:spPr/>
    </dgm:pt>
    <dgm:pt modelId="{A8C9DE94-426C-4E1E-B45F-DA8844131CA9}" type="pres">
      <dgm:prSet presAssocID="{A6167C61-7403-44E4-A5B9-1C6E37906325}" presName="composite3" presStyleCnt="0"/>
      <dgm:spPr/>
    </dgm:pt>
    <dgm:pt modelId="{53545522-1BE7-43DC-BA98-78F4BACA889C}" type="pres">
      <dgm:prSet presAssocID="{A6167C61-7403-44E4-A5B9-1C6E37906325}" presName="background3" presStyleLbl="asst1" presStyleIdx="3" presStyleCnt="10"/>
      <dgm:spPr/>
    </dgm:pt>
    <dgm:pt modelId="{6FE95BA0-CC4F-447E-B9DE-A439E309DEDC}" type="pres">
      <dgm:prSet presAssocID="{A6167C61-7403-44E4-A5B9-1C6E37906325}" presName="text3" presStyleLbl="fgAcc3" presStyleIdx="2" presStyleCnt="7" custLinFactNeighborX="4530" custLinFactNeighborY="40207">
        <dgm:presLayoutVars>
          <dgm:chPref val="3"/>
        </dgm:presLayoutVars>
      </dgm:prSet>
      <dgm:spPr/>
      <dgm:t>
        <a:bodyPr/>
        <a:lstStyle/>
        <a:p>
          <a:endParaRPr lang="en-US"/>
        </a:p>
      </dgm:t>
    </dgm:pt>
    <dgm:pt modelId="{C381E5FF-DE03-4F60-97C5-3F1D226BFB11}" type="pres">
      <dgm:prSet presAssocID="{A6167C61-7403-44E4-A5B9-1C6E37906325}" presName="hierChild4" presStyleCnt="0"/>
      <dgm:spPr/>
    </dgm:pt>
    <dgm:pt modelId="{274B19A1-585D-4798-A258-FA69172BF1BD}" type="pres">
      <dgm:prSet presAssocID="{1874338F-B53A-4309-87D2-05378F791182}" presName="Name10" presStyleLbl="parChTrans1D2" presStyleIdx="1" presStyleCnt="3"/>
      <dgm:spPr/>
      <dgm:t>
        <a:bodyPr/>
        <a:lstStyle/>
        <a:p>
          <a:endParaRPr lang="en-US"/>
        </a:p>
      </dgm:t>
    </dgm:pt>
    <dgm:pt modelId="{31D83D0F-CADE-4652-A4DE-57A9D50F3742}" type="pres">
      <dgm:prSet presAssocID="{C29439F3-7FCF-433E-B976-5D9FE1353E34}" presName="hierRoot2" presStyleCnt="0"/>
      <dgm:spPr/>
    </dgm:pt>
    <dgm:pt modelId="{18EAF1A7-2145-4254-9FFF-B8AE7206523C}" type="pres">
      <dgm:prSet presAssocID="{C29439F3-7FCF-433E-B976-5D9FE1353E34}" presName="composite2" presStyleCnt="0"/>
      <dgm:spPr/>
    </dgm:pt>
    <dgm:pt modelId="{F235FE14-92F3-462E-91F7-87FFDD4B247E}" type="pres">
      <dgm:prSet presAssocID="{C29439F3-7FCF-433E-B976-5D9FE1353E34}" presName="background2" presStyleLbl="asst1" presStyleIdx="4" presStyleCnt="10"/>
      <dgm:spPr/>
    </dgm:pt>
    <dgm:pt modelId="{54A5075F-DF4D-40DE-909F-EF0A544FF434}" type="pres">
      <dgm:prSet presAssocID="{C29439F3-7FCF-433E-B976-5D9FE1353E34}" presName="text2" presStyleLbl="fgAcc2" presStyleIdx="1" presStyleCnt="3">
        <dgm:presLayoutVars>
          <dgm:chPref val="3"/>
        </dgm:presLayoutVars>
      </dgm:prSet>
      <dgm:spPr/>
      <dgm:t>
        <a:bodyPr/>
        <a:lstStyle/>
        <a:p>
          <a:endParaRPr lang="en-US"/>
        </a:p>
      </dgm:t>
    </dgm:pt>
    <dgm:pt modelId="{0DD2768B-EC0D-4944-85BF-6BDF9ED0A7D7}" type="pres">
      <dgm:prSet presAssocID="{C29439F3-7FCF-433E-B976-5D9FE1353E34}" presName="hierChild3" presStyleCnt="0"/>
      <dgm:spPr/>
    </dgm:pt>
    <dgm:pt modelId="{B13BD107-9607-49AD-855A-8DC7A63A33A1}" type="pres">
      <dgm:prSet presAssocID="{7C973579-75EE-41C6-9E5D-3E34FD330B4D}" presName="Name17" presStyleLbl="parChTrans1D3" presStyleIdx="3" presStyleCnt="7"/>
      <dgm:spPr/>
      <dgm:t>
        <a:bodyPr/>
        <a:lstStyle/>
        <a:p>
          <a:endParaRPr lang="en-US"/>
        </a:p>
      </dgm:t>
    </dgm:pt>
    <dgm:pt modelId="{B073C423-E420-4A12-8D0F-C3F2FA028E47}" type="pres">
      <dgm:prSet presAssocID="{0ADBAA44-9C38-4891-9BC5-46A02805F6FE}" presName="hierRoot3" presStyleCnt="0"/>
      <dgm:spPr/>
    </dgm:pt>
    <dgm:pt modelId="{E49B5C1D-2962-4555-A5E9-00378C42772F}" type="pres">
      <dgm:prSet presAssocID="{0ADBAA44-9C38-4891-9BC5-46A02805F6FE}" presName="composite3" presStyleCnt="0"/>
      <dgm:spPr/>
    </dgm:pt>
    <dgm:pt modelId="{93A283A3-5E7A-469D-8780-61235E7948BD}" type="pres">
      <dgm:prSet presAssocID="{0ADBAA44-9C38-4891-9BC5-46A02805F6FE}" presName="background3" presStyleLbl="asst1" presStyleIdx="5" presStyleCnt="10"/>
      <dgm:spPr/>
    </dgm:pt>
    <dgm:pt modelId="{853C2437-3938-4AE8-8622-92492856BC81}" type="pres">
      <dgm:prSet presAssocID="{0ADBAA44-9C38-4891-9BC5-46A02805F6FE}" presName="text3" presStyleLbl="fgAcc3" presStyleIdx="3" presStyleCnt="7" custLinFactNeighborX="-4901" custLinFactNeighborY="40207">
        <dgm:presLayoutVars>
          <dgm:chPref val="3"/>
        </dgm:presLayoutVars>
      </dgm:prSet>
      <dgm:spPr/>
      <dgm:t>
        <a:bodyPr/>
        <a:lstStyle/>
        <a:p>
          <a:endParaRPr lang="en-US"/>
        </a:p>
      </dgm:t>
    </dgm:pt>
    <dgm:pt modelId="{73D5B1AF-FDF0-412F-821C-D570C0246976}" type="pres">
      <dgm:prSet presAssocID="{0ADBAA44-9C38-4891-9BC5-46A02805F6FE}" presName="hierChild4" presStyleCnt="0"/>
      <dgm:spPr/>
    </dgm:pt>
    <dgm:pt modelId="{AD616518-C75B-486A-9A6B-C7D1954998B6}" type="pres">
      <dgm:prSet presAssocID="{6C466A34-1835-4C50-9ED8-9F353C7F695F}" presName="Name17" presStyleLbl="parChTrans1D3" presStyleIdx="4" presStyleCnt="7"/>
      <dgm:spPr/>
      <dgm:t>
        <a:bodyPr/>
        <a:lstStyle/>
        <a:p>
          <a:endParaRPr lang="en-US"/>
        </a:p>
      </dgm:t>
    </dgm:pt>
    <dgm:pt modelId="{B3297DE4-2A5D-4B33-9D6B-606FB2324638}" type="pres">
      <dgm:prSet presAssocID="{96FD277B-C4C5-4864-825A-29BCC1D8E1C0}" presName="hierRoot3" presStyleCnt="0"/>
      <dgm:spPr/>
    </dgm:pt>
    <dgm:pt modelId="{03DAB68A-ED83-4F9D-8B58-1127138B4D28}" type="pres">
      <dgm:prSet presAssocID="{96FD277B-C4C5-4864-825A-29BCC1D8E1C0}" presName="composite3" presStyleCnt="0"/>
      <dgm:spPr/>
    </dgm:pt>
    <dgm:pt modelId="{C42DF01C-5A2E-409A-AE88-8E337757EA15}" type="pres">
      <dgm:prSet presAssocID="{96FD277B-C4C5-4864-825A-29BCC1D8E1C0}" presName="background3" presStyleLbl="asst1" presStyleIdx="6" presStyleCnt="10"/>
      <dgm:spPr/>
    </dgm:pt>
    <dgm:pt modelId="{17C300ED-984D-4321-9A22-38F1345DB4B1}" type="pres">
      <dgm:prSet presAssocID="{96FD277B-C4C5-4864-825A-29BCC1D8E1C0}" presName="text3" presStyleLbl="fgAcc3" presStyleIdx="4" presStyleCnt="7" custLinFactNeighborX="-234" custLinFactNeighborY="40207">
        <dgm:presLayoutVars>
          <dgm:chPref val="3"/>
        </dgm:presLayoutVars>
      </dgm:prSet>
      <dgm:spPr/>
      <dgm:t>
        <a:bodyPr/>
        <a:lstStyle/>
        <a:p>
          <a:endParaRPr lang="en-US"/>
        </a:p>
      </dgm:t>
    </dgm:pt>
    <dgm:pt modelId="{4D44B493-C13E-4246-9EBD-448C170CAC49}" type="pres">
      <dgm:prSet presAssocID="{96FD277B-C4C5-4864-825A-29BCC1D8E1C0}" presName="hierChild4" presStyleCnt="0"/>
      <dgm:spPr/>
    </dgm:pt>
    <dgm:pt modelId="{0D60CC7C-9D3A-4905-AB32-83F9E38EC8A5}" type="pres">
      <dgm:prSet presAssocID="{523B468F-05BE-4F83-BDAC-EDC47559602C}" presName="Name10" presStyleLbl="parChTrans1D2" presStyleIdx="2" presStyleCnt="3"/>
      <dgm:spPr/>
      <dgm:t>
        <a:bodyPr/>
        <a:lstStyle/>
        <a:p>
          <a:endParaRPr lang="en-US"/>
        </a:p>
      </dgm:t>
    </dgm:pt>
    <dgm:pt modelId="{CBE88134-A035-4223-926F-409D606B3EA8}" type="pres">
      <dgm:prSet presAssocID="{3985C509-1E97-419C-B675-64E6183B22A1}" presName="hierRoot2" presStyleCnt="0"/>
      <dgm:spPr/>
    </dgm:pt>
    <dgm:pt modelId="{A526439A-E6CC-4636-9AD6-511833C43F96}" type="pres">
      <dgm:prSet presAssocID="{3985C509-1E97-419C-B675-64E6183B22A1}" presName="composite2" presStyleCnt="0"/>
      <dgm:spPr/>
    </dgm:pt>
    <dgm:pt modelId="{25657645-746B-447A-B9FE-31C94C3D1C05}" type="pres">
      <dgm:prSet presAssocID="{3985C509-1E97-419C-B675-64E6183B22A1}" presName="background2" presStyleLbl="asst1" presStyleIdx="7" presStyleCnt="10"/>
      <dgm:spPr/>
    </dgm:pt>
    <dgm:pt modelId="{A4D54DD7-FC14-4251-BD17-16BDB1CCC99B}" type="pres">
      <dgm:prSet presAssocID="{3985C509-1E97-419C-B675-64E6183B22A1}" presName="text2" presStyleLbl="fgAcc2" presStyleIdx="2" presStyleCnt="3">
        <dgm:presLayoutVars>
          <dgm:chPref val="3"/>
        </dgm:presLayoutVars>
      </dgm:prSet>
      <dgm:spPr/>
      <dgm:t>
        <a:bodyPr/>
        <a:lstStyle/>
        <a:p>
          <a:endParaRPr lang="en-US"/>
        </a:p>
      </dgm:t>
    </dgm:pt>
    <dgm:pt modelId="{3719B682-717B-4BD8-AAB3-276FACE606E5}" type="pres">
      <dgm:prSet presAssocID="{3985C509-1E97-419C-B675-64E6183B22A1}" presName="hierChild3" presStyleCnt="0"/>
      <dgm:spPr/>
    </dgm:pt>
    <dgm:pt modelId="{0917E6AC-ABE9-4F5D-8046-175B2B3B522C}" type="pres">
      <dgm:prSet presAssocID="{5BC2E996-9D76-4BDD-8709-9D46D8E5F4F4}" presName="Name17" presStyleLbl="parChTrans1D3" presStyleIdx="5" presStyleCnt="7"/>
      <dgm:spPr/>
      <dgm:t>
        <a:bodyPr/>
        <a:lstStyle/>
        <a:p>
          <a:endParaRPr lang="en-US"/>
        </a:p>
      </dgm:t>
    </dgm:pt>
    <dgm:pt modelId="{0B27352D-582F-45B2-847C-6539173CC73A}" type="pres">
      <dgm:prSet presAssocID="{9430FB40-AB18-44FB-9D8D-13EA1A268F2D}" presName="hierRoot3" presStyleCnt="0"/>
      <dgm:spPr/>
    </dgm:pt>
    <dgm:pt modelId="{2730CBC2-7042-496F-819E-70247993E71E}" type="pres">
      <dgm:prSet presAssocID="{9430FB40-AB18-44FB-9D8D-13EA1A268F2D}" presName="composite3" presStyleCnt="0"/>
      <dgm:spPr/>
    </dgm:pt>
    <dgm:pt modelId="{DFCEF3E2-3B64-4AC4-8584-FFF9E375D17A}" type="pres">
      <dgm:prSet presAssocID="{9430FB40-AB18-44FB-9D8D-13EA1A268F2D}" presName="background3" presStyleLbl="asst1" presStyleIdx="8" presStyleCnt="10"/>
      <dgm:spPr/>
    </dgm:pt>
    <dgm:pt modelId="{2E94F15A-472D-463E-85D0-7D2FC332BC42}" type="pres">
      <dgm:prSet presAssocID="{9430FB40-AB18-44FB-9D8D-13EA1A268F2D}" presName="text3" presStyleLbl="fgAcc3" presStyleIdx="5" presStyleCnt="7" custLinFactNeighborX="-2616" custLinFactNeighborY="40207">
        <dgm:presLayoutVars>
          <dgm:chPref val="3"/>
        </dgm:presLayoutVars>
      </dgm:prSet>
      <dgm:spPr/>
      <dgm:t>
        <a:bodyPr/>
        <a:lstStyle/>
        <a:p>
          <a:endParaRPr lang="en-US"/>
        </a:p>
      </dgm:t>
    </dgm:pt>
    <dgm:pt modelId="{F9D757EC-5D89-449A-A5B6-0E20B1042C41}" type="pres">
      <dgm:prSet presAssocID="{9430FB40-AB18-44FB-9D8D-13EA1A268F2D}" presName="hierChild4" presStyleCnt="0"/>
      <dgm:spPr/>
    </dgm:pt>
    <dgm:pt modelId="{AC4E5261-2A33-47AA-879D-8250FCBC6951}" type="pres">
      <dgm:prSet presAssocID="{BFA7D35D-7C30-4754-8901-648AAB744A74}" presName="Name17" presStyleLbl="parChTrans1D3" presStyleIdx="6" presStyleCnt="7"/>
      <dgm:spPr/>
      <dgm:t>
        <a:bodyPr/>
        <a:lstStyle/>
        <a:p>
          <a:endParaRPr lang="en-US"/>
        </a:p>
      </dgm:t>
    </dgm:pt>
    <dgm:pt modelId="{73F205D2-8FF2-4485-A69A-DB36C483BF96}" type="pres">
      <dgm:prSet presAssocID="{B27E4362-2BB6-4258-B384-C8F81FCBE185}" presName="hierRoot3" presStyleCnt="0"/>
      <dgm:spPr/>
    </dgm:pt>
    <dgm:pt modelId="{8E679D39-AF7F-4D72-BE19-FAD5A6846B5C}" type="pres">
      <dgm:prSet presAssocID="{B27E4362-2BB6-4258-B384-C8F81FCBE185}" presName="composite3" presStyleCnt="0"/>
      <dgm:spPr/>
    </dgm:pt>
    <dgm:pt modelId="{5EDBC5D2-9C66-4944-AD74-90575F5F06BF}" type="pres">
      <dgm:prSet presAssocID="{B27E4362-2BB6-4258-B384-C8F81FCBE185}" presName="background3" presStyleLbl="asst1" presStyleIdx="9" presStyleCnt="10"/>
      <dgm:spPr/>
    </dgm:pt>
    <dgm:pt modelId="{689FEAE7-6378-43A6-B14F-008AF2E39484}" type="pres">
      <dgm:prSet presAssocID="{B27E4362-2BB6-4258-B384-C8F81FCBE185}" presName="text3" presStyleLbl="fgAcc3" presStyleIdx="6" presStyleCnt="7" custLinFactNeighborX="744" custLinFactNeighborY="40207">
        <dgm:presLayoutVars>
          <dgm:chPref val="3"/>
        </dgm:presLayoutVars>
      </dgm:prSet>
      <dgm:spPr/>
      <dgm:t>
        <a:bodyPr/>
        <a:lstStyle/>
        <a:p>
          <a:endParaRPr lang="en-US"/>
        </a:p>
      </dgm:t>
    </dgm:pt>
    <dgm:pt modelId="{ACA4D6D4-0828-499C-AB56-CD32031D2B87}" type="pres">
      <dgm:prSet presAssocID="{B27E4362-2BB6-4258-B384-C8F81FCBE185}" presName="hierChild4" presStyleCnt="0"/>
      <dgm:spPr/>
    </dgm:pt>
  </dgm:ptLst>
  <dgm:cxnLst>
    <dgm:cxn modelId="{F10E14E3-DE51-41A6-9E2B-F487F8DC2006}" type="presOf" srcId="{3985C509-1E97-419C-B675-64E6183B22A1}" destId="{A4D54DD7-FC14-4251-BD17-16BDB1CCC99B}" srcOrd="0" destOrd="0" presId="urn:microsoft.com/office/officeart/2005/8/layout/hierarchy1"/>
    <dgm:cxn modelId="{74B48E3F-59C8-44BA-9BDF-8CB2D6ECE321}" type="presOf" srcId="{5064A884-60CA-4566-8455-4A9CE433BE85}" destId="{AC7A8063-C9B9-4040-9E62-DF37B9D6A7A1}" srcOrd="0" destOrd="0" presId="urn:microsoft.com/office/officeart/2005/8/layout/hierarchy1"/>
    <dgm:cxn modelId="{2B73DF9F-E3FD-429F-91D1-03E687153023}" srcId="{5064A884-60CA-4566-8455-4A9CE433BE85}" destId="{DDEE6C93-A3D0-4612-9A33-873BA25983C6}" srcOrd="0" destOrd="0" parTransId="{0810769C-20B4-4E77-9333-356E374FC1A1}" sibTransId="{B270CD33-2734-4CA7-AD5B-5C24F3EC487C}"/>
    <dgm:cxn modelId="{B2CCF40F-69C5-47EC-A78D-44EDE35677CF}" type="presOf" srcId="{87842A00-4756-4760-8196-6C210C64D1F5}" destId="{F7CE3E4C-F150-421F-972A-274ADDD55355}" srcOrd="0" destOrd="0" presId="urn:microsoft.com/office/officeart/2005/8/layout/hierarchy1"/>
    <dgm:cxn modelId="{A761D597-242D-402E-80A9-D0A9B5E021B4}" type="presOf" srcId="{DA787487-5FF6-4780-85AB-7CA463954C40}" destId="{867AD91A-8352-4237-8C82-A61BE51C7E7B}" srcOrd="0" destOrd="0" presId="urn:microsoft.com/office/officeart/2005/8/layout/hierarchy1"/>
    <dgm:cxn modelId="{326A336C-7FE7-4369-89D0-767714E8C012}" srcId="{3985C509-1E97-419C-B675-64E6183B22A1}" destId="{B27E4362-2BB6-4258-B384-C8F81FCBE185}" srcOrd="1" destOrd="0" parTransId="{BFA7D35D-7C30-4754-8901-648AAB744A74}" sibTransId="{E0E0169C-15D3-45FC-9D99-47E7D13AFBDF}"/>
    <dgm:cxn modelId="{CDBBB984-7520-4FA7-AFBF-F39C6F2F8EEA}" srcId="{3985C509-1E97-419C-B675-64E6183B22A1}" destId="{9430FB40-AB18-44FB-9D8D-13EA1A268F2D}" srcOrd="0" destOrd="0" parTransId="{5BC2E996-9D76-4BDD-8709-9D46D8E5F4F4}" sibTransId="{1B4B796C-0D1C-4A8A-81A1-868295B72854}"/>
    <dgm:cxn modelId="{743E3643-3B71-48AD-8099-7C8A890A493F}" type="presOf" srcId="{1874338F-B53A-4309-87D2-05378F791182}" destId="{274B19A1-585D-4798-A258-FA69172BF1BD}" srcOrd="0" destOrd="0" presId="urn:microsoft.com/office/officeart/2005/8/layout/hierarchy1"/>
    <dgm:cxn modelId="{4876E016-7653-4B2F-AE2E-7A9A99DEEB5B}" type="presOf" srcId="{9430FB40-AB18-44FB-9D8D-13EA1A268F2D}" destId="{2E94F15A-472D-463E-85D0-7D2FC332BC42}" srcOrd="0" destOrd="0" presId="urn:microsoft.com/office/officeart/2005/8/layout/hierarchy1"/>
    <dgm:cxn modelId="{C748DED3-2FCF-4051-AD6C-CE10C24CA828}" type="presOf" srcId="{C29439F3-7FCF-433E-B976-5D9FE1353E34}" destId="{54A5075F-DF4D-40DE-909F-EF0A544FF434}" srcOrd="0" destOrd="0" presId="urn:microsoft.com/office/officeart/2005/8/layout/hierarchy1"/>
    <dgm:cxn modelId="{CC9EA58D-7185-44A7-81F6-9091E1F0C39E}" type="presOf" srcId="{B27E4362-2BB6-4258-B384-C8F81FCBE185}" destId="{689FEAE7-6378-43A6-B14F-008AF2E39484}" srcOrd="0" destOrd="0" presId="urn:microsoft.com/office/officeart/2005/8/layout/hierarchy1"/>
    <dgm:cxn modelId="{600B58CE-6C93-429C-A744-41858141CB55}" type="presOf" srcId="{F414AD75-D183-4401-B8A4-8DD0A701C3CF}" destId="{48B4467E-ECEE-4F2E-8E29-E83C2B68226F}" srcOrd="0" destOrd="0" presId="urn:microsoft.com/office/officeart/2005/8/layout/hierarchy1"/>
    <dgm:cxn modelId="{81973B5E-397C-4992-BE8D-ADEA4AB21C24}" type="presOf" srcId="{BFD46685-1165-4432-AD2F-F0E82DFE0859}" destId="{05A2AC30-9F99-42AA-83B4-E24B1BBC60E2}" srcOrd="0" destOrd="0" presId="urn:microsoft.com/office/officeart/2005/8/layout/hierarchy1"/>
    <dgm:cxn modelId="{5AFA5E5C-E5FF-42BD-9970-AC40A629EE36}" type="presOf" srcId="{A6167C61-7403-44E4-A5B9-1C6E37906325}" destId="{6FE95BA0-CC4F-447E-B9DE-A439E309DEDC}" srcOrd="0" destOrd="0" presId="urn:microsoft.com/office/officeart/2005/8/layout/hierarchy1"/>
    <dgm:cxn modelId="{E191629F-1C23-4698-B4F1-86B1F2C25F94}" srcId="{DDEE6C93-A3D0-4612-9A33-873BA25983C6}" destId="{26F74827-0872-48E4-B403-2242ABBA8667}" srcOrd="0" destOrd="0" parTransId="{8440E3A1-0DA1-4BB5-9BE8-EC77670E5837}" sibTransId="{4531A5AE-1ACC-4312-A815-7031BCA0758F}"/>
    <dgm:cxn modelId="{07905646-2601-4ECC-ACA2-B1A65E5C22AD}" type="presOf" srcId="{BFA7D35D-7C30-4754-8901-648AAB744A74}" destId="{AC4E5261-2A33-47AA-879D-8250FCBC6951}" srcOrd="0" destOrd="0" presId="urn:microsoft.com/office/officeart/2005/8/layout/hierarchy1"/>
    <dgm:cxn modelId="{A26C7681-C155-442A-8412-398D46D945F4}" srcId="{C29439F3-7FCF-433E-B976-5D9FE1353E34}" destId="{96FD277B-C4C5-4864-825A-29BCC1D8E1C0}" srcOrd="1" destOrd="0" parTransId="{6C466A34-1835-4C50-9ED8-9F353C7F695F}" sibTransId="{64F21455-C66D-40EB-ABAA-A5034DB123A2}"/>
    <dgm:cxn modelId="{B1CB488C-1A3F-402B-AE58-A1742B9FA291}" type="presOf" srcId="{672D25FD-3279-4360-B367-DEEBEA5EF5C3}" destId="{9B92C251-996F-4411-A7B0-7FCED307D99B}" srcOrd="0" destOrd="0" presId="urn:microsoft.com/office/officeart/2005/8/layout/hierarchy1"/>
    <dgm:cxn modelId="{0084A062-75B0-4CC2-82B5-6C5BEE4B6463}" type="presOf" srcId="{DDEE6C93-A3D0-4612-9A33-873BA25983C6}" destId="{4E8B9A0B-4F96-4532-B703-BD39B57E9725}" srcOrd="0" destOrd="0" presId="urn:microsoft.com/office/officeart/2005/8/layout/hierarchy1"/>
    <dgm:cxn modelId="{9C949518-6108-4354-B7A0-AAFF9A3798C8}" type="presOf" srcId="{5BC2E996-9D76-4BDD-8709-9D46D8E5F4F4}" destId="{0917E6AC-ABE9-4F5D-8046-175B2B3B522C}" srcOrd="0" destOrd="0" presId="urn:microsoft.com/office/officeart/2005/8/layout/hierarchy1"/>
    <dgm:cxn modelId="{C85E352C-ED8F-46AD-BA8F-F83723A474CA}" type="presOf" srcId="{523B468F-05BE-4F83-BDAC-EDC47559602C}" destId="{0D60CC7C-9D3A-4905-AB32-83F9E38EC8A5}" srcOrd="0" destOrd="0" presId="urn:microsoft.com/office/officeart/2005/8/layout/hierarchy1"/>
    <dgm:cxn modelId="{21A52008-267A-45F0-BBF0-8E19F3B093ED}" srcId="{26F74827-0872-48E4-B403-2242ABBA8667}" destId="{F414AD75-D183-4401-B8A4-8DD0A701C3CF}" srcOrd="0" destOrd="0" parTransId="{672D25FD-3279-4360-B367-DEEBEA5EF5C3}" sibTransId="{EF270B9E-5F64-42C9-9018-30C9A5A8BEEA}"/>
    <dgm:cxn modelId="{DDA0E87A-8B80-47BD-88BC-CED723CC655F}" srcId="{26F74827-0872-48E4-B403-2242ABBA8667}" destId="{A6167C61-7403-44E4-A5B9-1C6E37906325}" srcOrd="2" destOrd="0" parTransId="{DA787487-5FF6-4780-85AB-7CA463954C40}" sibTransId="{9C5062F9-B536-47D2-9E03-F3266789812F}"/>
    <dgm:cxn modelId="{AEFDE119-E384-43DC-A0F0-6718750EA14C}" type="presOf" srcId="{8440E3A1-0DA1-4BB5-9BE8-EC77670E5837}" destId="{480D28B7-4A74-4F44-BA9F-EA4C1C31E7EC}" srcOrd="0" destOrd="0" presId="urn:microsoft.com/office/officeart/2005/8/layout/hierarchy1"/>
    <dgm:cxn modelId="{EFC60282-72BB-4EE5-9A86-36EDD0443FA3}" type="presOf" srcId="{26F74827-0872-48E4-B403-2242ABBA8667}" destId="{31C84E36-80E4-4951-AB50-1B6F0114AD53}" srcOrd="0" destOrd="0" presId="urn:microsoft.com/office/officeart/2005/8/layout/hierarchy1"/>
    <dgm:cxn modelId="{DA334A5F-16DD-4736-A4AE-F59A1C186102}" srcId="{DDEE6C93-A3D0-4612-9A33-873BA25983C6}" destId="{3985C509-1E97-419C-B675-64E6183B22A1}" srcOrd="2" destOrd="0" parTransId="{523B468F-05BE-4F83-BDAC-EDC47559602C}" sibTransId="{0320973E-EEC8-4CAD-A677-8068B229CF4B}"/>
    <dgm:cxn modelId="{6E829C48-A7FC-4886-88A5-5EEE437A9234}" srcId="{26F74827-0872-48E4-B403-2242ABBA8667}" destId="{87842A00-4756-4760-8196-6C210C64D1F5}" srcOrd="1" destOrd="0" parTransId="{BFD46685-1165-4432-AD2F-F0E82DFE0859}" sibTransId="{E75E5D1B-8075-4AC1-83E4-FB71B69BFCE8}"/>
    <dgm:cxn modelId="{8B286FB5-0FD1-4FEC-AA63-9DFF67426041}" srcId="{DDEE6C93-A3D0-4612-9A33-873BA25983C6}" destId="{C29439F3-7FCF-433E-B976-5D9FE1353E34}" srcOrd="1" destOrd="0" parTransId="{1874338F-B53A-4309-87D2-05378F791182}" sibTransId="{A44B6D55-4165-4FAB-AA25-7F735284F3AB}"/>
    <dgm:cxn modelId="{4E42035C-BCFA-45C8-B44F-1DA0AFCE08CE}" srcId="{C29439F3-7FCF-433E-B976-5D9FE1353E34}" destId="{0ADBAA44-9C38-4891-9BC5-46A02805F6FE}" srcOrd="0" destOrd="0" parTransId="{7C973579-75EE-41C6-9E5D-3E34FD330B4D}" sibTransId="{D9F47331-E491-4437-99DF-22C62182C1DD}"/>
    <dgm:cxn modelId="{F3CCF11F-3033-41F8-931C-849ADDBB6FAC}" type="presOf" srcId="{7C973579-75EE-41C6-9E5D-3E34FD330B4D}" destId="{B13BD107-9607-49AD-855A-8DC7A63A33A1}" srcOrd="0" destOrd="0" presId="urn:microsoft.com/office/officeart/2005/8/layout/hierarchy1"/>
    <dgm:cxn modelId="{AFD907F8-3E23-4B50-98ED-E0E296EAC855}" type="presOf" srcId="{0ADBAA44-9C38-4891-9BC5-46A02805F6FE}" destId="{853C2437-3938-4AE8-8622-92492856BC81}" srcOrd="0" destOrd="0" presId="urn:microsoft.com/office/officeart/2005/8/layout/hierarchy1"/>
    <dgm:cxn modelId="{E1DE1B5F-C552-48EF-A366-1987CEA7C515}" type="presOf" srcId="{96FD277B-C4C5-4864-825A-29BCC1D8E1C0}" destId="{17C300ED-984D-4321-9A22-38F1345DB4B1}" srcOrd="0" destOrd="0" presId="urn:microsoft.com/office/officeart/2005/8/layout/hierarchy1"/>
    <dgm:cxn modelId="{596595BD-B643-4124-9C8F-3A5197A548B1}" type="presOf" srcId="{6C466A34-1835-4C50-9ED8-9F353C7F695F}" destId="{AD616518-C75B-486A-9A6B-C7D1954998B6}" srcOrd="0" destOrd="0" presId="urn:microsoft.com/office/officeart/2005/8/layout/hierarchy1"/>
    <dgm:cxn modelId="{C9782A39-6DC2-41E2-A064-EF35BA448FDB}" type="presParOf" srcId="{AC7A8063-C9B9-4040-9E62-DF37B9D6A7A1}" destId="{21E9AFF1-A961-4F2F-838A-BDD7105D6353}" srcOrd="0" destOrd="0" presId="urn:microsoft.com/office/officeart/2005/8/layout/hierarchy1"/>
    <dgm:cxn modelId="{EF0AB562-43BA-45B9-9066-5D33DAAEF496}" type="presParOf" srcId="{21E9AFF1-A961-4F2F-838A-BDD7105D6353}" destId="{90872ADE-F36F-468E-A631-1D6004EA02EC}" srcOrd="0" destOrd="0" presId="urn:microsoft.com/office/officeart/2005/8/layout/hierarchy1"/>
    <dgm:cxn modelId="{DC7667B6-10DF-4101-890A-2EE62C41656F}" type="presParOf" srcId="{90872ADE-F36F-468E-A631-1D6004EA02EC}" destId="{910BE24E-D183-447E-BF98-41D591DEC442}" srcOrd="0" destOrd="0" presId="urn:microsoft.com/office/officeart/2005/8/layout/hierarchy1"/>
    <dgm:cxn modelId="{F78F859D-D9EC-4A96-BC45-45401F47260D}" type="presParOf" srcId="{90872ADE-F36F-468E-A631-1D6004EA02EC}" destId="{4E8B9A0B-4F96-4532-B703-BD39B57E9725}" srcOrd="1" destOrd="0" presId="urn:microsoft.com/office/officeart/2005/8/layout/hierarchy1"/>
    <dgm:cxn modelId="{DA645ACD-51CF-443F-8B50-F6786ED89253}" type="presParOf" srcId="{21E9AFF1-A961-4F2F-838A-BDD7105D6353}" destId="{EFDAF751-5ED6-4D2C-8B65-72D3BFB4FC6E}" srcOrd="1" destOrd="0" presId="urn:microsoft.com/office/officeart/2005/8/layout/hierarchy1"/>
    <dgm:cxn modelId="{A80CD601-7746-46DD-92DB-3DDA5F896341}" type="presParOf" srcId="{EFDAF751-5ED6-4D2C-8B65-72D3BFB4FC6E}" destId="{480D28B7-4A74-4F44-BA9F-EA4C1C31E7EC}" srcOrd="0" destOrd="0" presId="urn:microsoft.com/office/officeart/2005/8/layout/hierarchy1"/>
    <dgm:cxn modelId="{6CCBACEA-D341-4D1C-B6C0-65C8ED06F4D2}" type="presParOf" srcId="{EFDAF751-5ED6-4D2C-8B65-72D3BFB4FC6E}" destId="{36DEEAD7-6117-45DE-AA06-A320F4E5E85D}" srcOrd="1" destOrd="0" presId="urn:microsoft.com/office/officeart/2005/8/layout/hierarchy1"/>
    <dgm:cxn modelId="{FAFA9A7E-4A97-4FA9-A809-8E16AE7E7417}" type="presParOf" srcId="{36DEEAD7-6117-45DE-AA06-A320F4E5E85D}" destId="{4CFC9AF2-29E3-4E38-9C65-B5F69E2A9B12}" srcOrd="0" destOrd="0" presId="urn:microsoft.com/office/officeart/2005/8/layout/hierarchy1"/>
    <dgm:cxn modelId="{05DEDA83-16AA-47F1-8E48-D4CC1C022EBE}" type="presParOf" srcId="{4CFC9AF2-29E3-4E38-9C65-B5F69E2A9B12}" destId="{C0BBCAD8-C3DE-42C3-8C53-121A1DD2F230}" srcOrd="0" destOrd="0" presId="urn:microsoft.com/office/officeart/2005/8/layout/hierarchy1"/>
    <dgm:cxn modelId="{F025369A-79AB-4900-A527-3E7E52019991}" type="presParOf" srcId="{4CFC9AF2-29E3-4E38-9C65-B5F69E2A9B12}" destId="{31C84E36-80E4-4951-AB50-1B6F0114AD53}" srcOrd="1" destOrd="0" presId="urn:microsoft.com/office/officeart/2005/8/layout/hierarchy1"/>
    <dgm:cxn modelId="{E870A797-85D8-407E-8634-270674B31063}" type="presParOf" srcId="{36DEEAD7-6117-45DE-AA06-A320F4E5E85D}" destId="{BB630CA9-ABAC-4E22-9DE0-1545F365A44F}" srcOrd="1" destOrd="0" presId="urn:microsoft.com/office/officeart/2005/8/layout/hierarchy1"/>
    <dgm:cxn modelId="{6F7AFD52-126A-4C93-9CF5-8441D15A161B}" type="presParOf" srcId="{BB630CA9-ABAC-4E22-9DE0-1545F365A44F}" destId="{9B92C251-996F-4411-A7B0-7FCED307D99B}" srcOrd="0" destOrd="0" presId="urn:microsoft.com/office/officeart/2005/8/layout/hierarchy1"/>
    <dgm:cxn modelId="{72B7F579-B18E-44BE-A063-A85E9A5F9154}" type="presParOf" srcId="{BB630CA9-ABAC-4E22-9DE0-1545F365A44F}" destId="{DACF66F4-9E3F-47A7-B3B0-976F43075B50}" srcOrd="1" destOrd="0" presId="urn:microsoft.com/office/officeart/2005/8/layout/hierarchy1"/>
    <dgm:cxn modelId="{CB2B53CE-95A9-495D-A182-EC6B5D6A7CE5}" type="presParOf" srcId="{DACF66F4-9E3F-47A7-B3B0-976F43075B50}" destId="{F7F481DB-2945-4AA5-B7E4-D429C943A6CC}" srcOrd="0" destOrd="0" presId="urn:microsoft.com/office/officeart/2005/8/layout/hierarchy1"/>
    <dgm:cxn modelId="{7B8D129E-1129-4648-8FC2-FDAB2637CA56}" type="presParOf" srcId="{F7F481DB-2945-4AA5-B7E4-D429C943A6CC}" destId="{270B86D2-A601-4F23-9D2A-9BCD6FC11285}" srcOrd="0" destOrd="0" presId="urn:microsoft.com/office/officeart/2005/8/layout/hierarchy1"/>
    <dgm:cxn modelId="{E8CEBE1A-F3D6-4D78-843F-7F4E7DDCB27B}" type="presParOf" srcId="{F7F481DB-2945-4AA5-B7E4-D429C943A6CC}" destId="{48B4467E-ECEE-4F2E-8E29-E83C2B68226F}" srcOrd="1" destOrd="0" presId="urn:microsoft.com/office/officeart/2005/8/layout/hierarchy1"/>
    <dgm:cxn modelId="{199A80FF-53C8-42ED-8B88-75947CF8FC76}" type="presParOf" srcId="{DACF66F4-9E3F-47A7-B3B0-976F43075B50}" destId="{B53C2B14-46A9-4FA2-BFE7-7210A188BC3E}" srcOrd="1" destOrd="0" presId="urn:microsoft.com/office/officeart/2005/8/layout/hierarchy1"/>
    <dgm:cxn modelId="{5F32A09C-14F0-4FC2-8835-5DD868DAB206}" type="presParOf" srcId="{BB630CA9-ABAC-4E22-9DE0-1545F365A44F}" destId="{05A2AC30-9F99-42AA-83B4-E24B1BBC60E2}" srcOrd="2" destOrd="0" presId="urn:microsoft.com/office/officeart/2005/8/layout/hierarchy1"/>
    <dgm:cxn modelId="{D65F57EC-82FB-48A7-B037-0382BAF73B93}" type="presParOf" srcId="{BB630CA9-ABAC-4E22-9DE0-1545F365A44F}" destId="{4B0D0B5B-EEC9-49EA-B0C7-88616FCDB051}" srcOrd="3" destOrd="0" presId="urn:microsoft.com/office/officeart/2005/8/layout/hierarchy1"/>
    <dgm:cxn modelId="{91B21CFF-928B-4E84-BE33-66A6740DCBA3}" type="presParOf" srcId="{4B0D0B5B-EEC9-49EA-B0C7-88616FCDB051}" destId="{28C843EE-24CD-4534-910B-4D435D93B2F7}" srcOrd="0" destOrd="0" presId="urn:microsoft.com/office/officeart/2005/8/layout/hierarchy1"/>
    <dgm:cxn modelId="{0C87E875-2C41-4D4F-A33C-E89CFFB07A6D}" type="presParOf" srcId="{28C843EE-24CD-4534-910B-4D435D93B2F7}" destId="{95A67CDE-0EC0-4C60-8A89-ED2859AAA69F}" srcOrd="0" destOrd="0" presId="urn:microsoft.com/office/officeart/2005/8/layout/hierarchy1"/>
    <dgm:cxn modelId="{5208D1B4-7BCE-4605-AB9A-2A5E1D73C72D}" type="presParOf" srcId="{28C843EE-24CD-4534-910B-4D435D93B2F7}" destId="{F7CE3E4C-F150-421F-972A-274ADDD55355}" srcOrd="1" destOrd="0" presId="urn:microsoft.com/office/officeart/2005/8/layout/hierarchy1"/>
    <dgm:cxn modelId="{C15C8C80-A4F7-4727-9355-969A2D034128}" type="presParOf" srcId="{4B0D0B5B-EEC9-49EA-B0C7-88616FCDB051}" destId="{BA245A27-83DB-4EEF-BCCA-D9EC34B699D7}" srcOrd="1" destOrd="0" presId="urn:microsoft.com/office/officeart/2005/8/layout/hierarchy1"/>
    <dgm:cxn modelId="{89B24EEC-2851-41EF-BDAD-CC6A7EED8F1D}" type="presParOf" srcId="{BB630CA9-ABAC-4E22-9DE0-1545F365A44F}" destId="{867AD91A-8352-4237-8C82-A61BE51C7E7B}" srcOrd="4" destOrd="0" presId="urn:microsoft.com/office/officeart/2005/8/layout/hierarchy1"/>
    <dgm:cxn modelId="{A1EC7994-31B7-4D54-9C77-48B6CF4C97BD}" type="presParOf" srcId="{BB630CA9-ABAC-4E22-9DE0-1545F365A44F}" destId="{0033317D-B53C-4C7D-A7B0-D37AE0DFA336}" srcOrd="5" destOrd="0" presId="urn:microsoft.com/office/officeart/2005/8/layout/hierarchy1"/>
    <dgm:cxn modelId="{E72B1CBD-6010-4C93-A795-60D72FC834C0}" type="presParOf" srcId="{0033317D-B53C-4C7D-A7B0-D37AE0DFA336}" destId="{A8C9DE94-426C-4E1E-B45F-DA8844131CA9}" srcOrd="0" destOrd="0" presId="urn:microsoft.com/office/officeart/2005/8/layout/hierarchy1"/>
    <dgm:cxn modelId="{B168170F-1716-470A-80D4-5701322A1DCF}" type="presParOf" srcId="{A8C9DE94-426C-4E1E-B45F-DA8844131CA9}" destId="{53545522-1BE7-43DC-BA98-78F4BACA889C}" srcOrd="0" destOrd="0" presId="urn:microsoft.com/office/officeart/2005/8/layout/hierarchy1"/>
    <dgm:cxn modelId="{E385C854-EA4D-4DC4-8692-0C563DBB2A48}" type="presParOf" srcId="{A8C9DE94-426C-4E1E-B45F-DA8844131CA9}" destId="{6FE95BA0-CC4F-447E-B9DE-A439E309DEDC}" srcOrd="1" destOrd="0" presId="urn:microsoft.com/office/officeart/2005/8/layout/hierarchy1"/>
    <dgm:cxn modelId="{49334C00-57C6-4772-BC45-46B026546F9A}" type="presParOf" srcId="{0033317D-B53C-4C7D-A7B0-D37AE0DFA336}" destId="{C381E5FF-DE03-4F60-97C5-3F1D226BFB11}" srcOrd="1" destOrd="0" presId="urn:microsoft.com/office/officeart/2005/8/layout/hierarchy1"/>
    <dgm:cxn modelId="{D477DBAA-8E3C-42F4-86FC-6D8A08148B1B}" type="presParOf" srcId="{EFDAF751-5ED6-4D2C-8B65-72D3BFB4FC6E}" destId="{274B19A1-585D-4798-A258-FA69172BF1BD}" srcOrd="2" destOrd="0" presId="urn:microsoft.com/office/officeart/2005/8/layout/hierarchy1"/>
    <dgm:cxn modelId="{4FDEE2A3-7052-44A7-AD86-265A95FAFD0D}" type="presParOf" srcId="{EFDAF751-5ED6-4D2C-8B65-72D3BFB4FC6E}" destId="{31D83D0F-CADE-4652-A4DE-57A9D50F3742}" srcOrd="3" destOrd="0" presId="urn:microsoft.com/office/officeart/2005/8/layout/hierarchy1"/>
    <dgm:cxn modelId="{032680F3-3218-44BC-9BED-3DF0D36A13A0}" type="presParOf" srcId="{31D83D0F-CADE-4652-A4DE-57A9D50F3742}" destId="{18EAF1A7-2145-4254-9FFF-B8AE7206523C}" srcOrd="0" destOrd="0" presId="urn:microsoft.com/office/officeart/2005/8/layout/hierarchy1"/>
    <dgm:cxn modelId="{10D353DE-A5F0-429E-A6AE-F8FB60E87867}" type="presParOf" srcId="{18EAF1A7-2145-4254-9FFF-B8AE7206523C}" destId="{F235FE14-92F3-462E-91F7-87FFDD4B247E}" srcOrd="0" destOrd="0" presId="urn:microsoft.com/office/officeart/2005/8/layout/hierarchy1"/>
    <dgm:cxn modelId="{03683382-ADEC-4786-B8FE-E483CC2FF181}" type="presParOf" srcId="{18EAF1A7-2145-4254-9FFF-B8AE7206523C}" destId="{54A5075F-DF4D-40DE-909F-EF0A544FF434}" srcOrd="1" destOrd="0" presId="urn:microsoft.com/office/officeart/2005/8/layout/hierarchy1"/>
    <dgm:cxn modelId="{B404F96E-F979-4F67-99F1-C1A8562D67EC}" type="presParOf" srcId="{31D83D0F-CADE-4652-A4DE-57A9D50F3742}" destId="{0DD2768B-EC0D-4944-85BF-6BDF9ED0A7D7}" srcOrd="1" destOrd="0" presId="urn:microsoft.com/office/officeart/2005/8/layout/hierarchy1"/>
    <dgm:cxn modelId="{306CAC3B-FF60-4414-95A3-AD3C54E88666}" type="presParOf" srcId="{0DD2768B-EC0D-4944-85BF-6BDF9ED0A7D7}" destId="{B13BD107-9607-49AD-855A-8DC7A63A33A1}" srcOrd="0" destOrd="0" presId="urn:microsoft.com/office/officeart/2005/8/layout/hierarchy1"/>
    <dgm:cxn modelId="{A128ED1A-8D25-4B7F-ADB2-B51CF9974717}" type="presParOf" srcId="{0DD2768B-EC0D-4944-85BF-6BDF9ED0A7D7}" destId="{B073C423-E420-4A12-8D0F-C3F2FA028E47}" srcOrd="1" destOrd="0" presId="urn:microsoft.com/office/officeart/2005/8/layout/hierarchy1"/>
    <dgm:cxn modelId="{D060098E-2851-4103-863F-0FCB15C29758}" type="presParOf" srcId="{B073C423-E420-4A12-8D0F-C3F2FA028E47}" destId="{E49B5C1D-2962-4555-A5E9-00378C42772F}" srcOrd="0" destOrd="0" presId="urn:microsoft.com/office/officeart/2005/8/layout/hierarchy1"/>
    <dgm:cxn modelId="{D375BE10-69D9-4F69-BDAA-24112B0E562E}" type="presParOf" srcId="{E49B5C1D-2962-4555-A5E9-00378C42772F}" destId="{93A283A3-5E7A-469D-8780-61235E7948BD}" srcOrd="0" destOrd="0" presId="urn:microsoft.com/office/officeart/2005/8/layout/hierarchy1"/>
    <dgm:cxn modelId="{4E2ACEF3-0098-4CA7-81A0-3201BEBD1AFE}" type="presParOf" srcId="{E49B5C1D-2962-4555-A5E9-00378C42772F}" destId="{853C2437-3938-4AE8-8622-92492856BC81}" srcOrd="1" destOrd="0" presId="urn:microsoft.com/office/officeart/2005/8/layout/hierarchy1"/>
    <dgm:cxn modelId="{70C3BC39-47B1-4DC2-BFBC-62269F229E00}" type="presParOf" srcId="{B073C423-E420-4A12-8D0F-C3F2FA028E47}" destId="{73D5B1AF-FDF0-412F-821C-D570C0246976}" srcOrd="1" destOrd="0" presId="urn:microsoft.com/office/officeart/2005/8/layout/hierarchy1"/>
    <dgm:cxn modelId="{18B08BDD-2279-4837-AC4C-BE590CC9FE8E}" type="presParOf" srcId="{0DD2768B-EC0D-4944-85BF-6BDF9ED0A7D7}" destId="{AD616518-C75B-486A-9A6B-C7D1954998B6}" srcOrd="2" destOrd="0" presId="urn:microsoft.com/office/officeart/2005/8/layout/hierarchy1"/>
    <dgm:cxn modelId="{4340D867-3A15-4FF0-BC58-4A643C16C530}" type="presParOf" srcId="{0DD2768B-EC0D-4944-85BF-6BDF9ED0A7D7}" destId="{B3297DE4-2A5D-4B33-9D6B-606FB2324638}" srcOrd="3" destOrd="0" presId="urn:microsoft.com/office/officeart/2005/8/layout/hierarchy1"/>
    <dgm:cxn modelId="{F677BA4C-1B82-45D6-A0DE-81C24373ACCA}" type="presParOf" srcId="{B3297DE4-2A5D-4B33-9D6B-606FB2324638}" destId="{03DAB68A-ED83-4F9D-8B58-1127138B4D28}" srcOrd="0" destOrd="0" presId="urn:microsoft.com/office/officeart/2005/8/layout/hierarchy1"/>
    <dgm:cxn modelId="{9A0229B7-F6C9-4AED-B719-5C8835679EA6}" type="presParOf" srcId="{03DAB68A-ED83-4F9D-8B58-1127138B4D28}" destId="{C42DF01C-5A2E-409A-AE88-8E337757EA15}" srcOrd="0" destOrd="0" presId="urn:microsoft.com/office/officeart/2005/8/layout/hierarchy1"/>
    <dgm:cxn modelId="{723D7858-5E5E-4576-9B26-0DF3036F1C8E}" type="presParOf" srcId="{03DAB68A-ED83-4F9D-8B58-1127138B4D28}" destId="{17C300ED-984D-4321-9A22-38F1345DB4B1}" srcOrd="1" destOrd="0" presId="urn:microsoft.com/office/officeart/2005/8/layout/hierarchy1"/>
    <dgm:cxn modelId="{0A743338-5B8E-452A-8444-37DDD09B55AA}" type="presParOf" srcId="{B3297DE4-2A5D-4B33-9D6B-606FB2324638}" destId="{4D44B493-C13E-4246-9EBD-448C170CAC49}" srcOrd="1" destOrd="0" presId="urn:microsoft.com/office/officeart/2005/8/layout/hierarchy1"/>
    <dgm:cxn modelId="{4F8B329D-6B69-4D9D-B1E6-60DA708784D8}" type="presParOf" srcId="{EFDAF751-5ED6-4D2C-8B65-72D3BFB4FC6E}" destId="{0D60CC7C-9D3A-4905-AB32-83F9E38EC8A5}" srcOrd="4" destOrd="0" presId="urn:microsoft.com/office/officeart/2005/8/layout/hierarchy1"/>
    <dgm:cxn modelId="{28545556-945C-4EC1-9056-6CEC9CAEFB30}" type="presParOf" srcId="{EFDAF751-5ED6-4D2C-8B65-72D3BFB4FC6E}" destId="{CBE88134-A035-4223-926F-409D606B3EA8}" srcOrd="5" destOrd="0" presId="urn:microsoft.com/office/officeart/2005/8/layout/hierarchy1"/>
    <dgm:cxn modelId="{DF742301-AA09-4DAF-A298-4A723F13E80A}" type="presParOf" srcId="{CBE88134-A035-4223-926F-409D606B3EA8}" destId="{A526439A-E6CC-4636-9AD6-511833C43F96}" srcOrd="0" destOrd="0" presId="urn:microsoft.com/office/officeart/2005/8/layout/hierarchy1"/>
    <dgm:cxn modelId="{12CFE49F-65B4-4C01-99D9-EB859B389F73}" type="presParOf" srcId="{A526439A-E6CC-4636-9AD6-511833C43F96}" destId="{25657645-746B-447A-B9FE-31C94C3D1C05}" srcOrd="0" destOrd="0" presId="urn:microsoft.com/office/officeart/2005/8/layout/hierarchy1"/>
    <dgm:cxn modelId="{273BF4C1-622A-4315-83A1-F03561D0D897}" type="presParOf" srcId="{A526439A-E6CC-4636-9AD6-511833C43F96}" destId="{A4D54DD7-FC14-4251-BD17-16BDB1CCC99B}" srcOrd="1" destOrd="0" presId="urn:microsoft.com/office/officeart/2005/8/layout/hierarchy1"/>
    <dgm:cxn modelId="{DAFF6C9D-2ECD-4DB2-B446-71329C9B4CB8}" type="presParOf" srcId="{CBE88134-A035-4223-926F-409D606B3EA8}" destId="{3719B682-717B-4BD8-AAB3-276FACE606E5}" srcOrd="1" destOrd="0" presId="urn:microsoft.com/office/officeart/2005/8/layout/hierarchy1"/>
    <dgm:cxn modelId="{EDDAC8C4-47FD-411C-AE75-17FC8C9CACA9}" type="presParOf" srcId="{3719B682-717B-4BD8-AAB3-276FACE606E5}" destId="{0917E6AC-ABE9-4F5D-8046-175B2B3B522C}" srcOrd="0" destOrd="0" presId="urn:microsoft.com/office/officeart/2005/8/layout/hierarchy1"/>
    <dgm:cxn modelId="{F8B3334A-6438-4644-9F44-4D2AF8150A85}" type="presParOf" srcId="{3719B682-717B-4BD8-AAB3-276FACE606E5}" destId="{0B27352D-582F-45B2-847C-6539173CC73A}" srcOrd="1" destOrd="0" presId="urn:microsoft.com/office/officeart/2005/8/layout/hierarchy1"/>
    <dgm:cxn modelId="{ED36EE3D-21E9-43EB-A532-A09648A9FAAE}" type="presParOf" srcId="{0B27352D-582F-45B2-847C-6539173CC73A}" destId="{2730CBC2-7042-496F-819E-70247993E71E}" srcOrd="0" destOrd="0" presId="urn:microsoft.com/office/officeart/2005/8/layout/hierarchy1"/>
    <dgm:cxn modelId="{F521F765-CCF5-4F7D-8127-84235ADECDBA}" type="presParOf" srcId="{2730CBC2-7042-496F-819E-70247993E71E}" destId="{DFCEF3E2-3B64-4AC4-8584-FFF9E375D17A}" srcOrd="0" destOrd="0" presId="urn:microsoft.com/office/officeart/2005/8/layout/hierarchy1"/>
    <dgm:cxn modelId="{71A21F7A-0908-4A1A-84B8-D277EE3C374B}" type="presParOf" srcId="{2730CBC2-7042-496F-819E-70247993E71E}" destId="{2E94F15A-472D-463E-85D0-7D2FC332BC42}" srcOrd="1" destOrd="0" presId="urn:microsoft.com/office/officeart/2005/8/layout/hierarchy1"/>
    <dgm:cxn modelId="{0A22BD4E-22D4-4320-8BF2-503595C7D458}" type="presParOf" srcId="{0B27352D-582F-45B2-847C-6539173CC73A}" destId="{F9D757EC-5D89-449A-A5B6-0E20B1042C41}" srcOrd="1" destOrd="0" presId="urn:microsoft.com/office/officeart/2005/8/layout/hierarchy1"/>
    <dgm:cxn modelId="{72A35CBF-7B7D-473A-B881-17BE6B45E2DE}" type="presParOf" srcId="{3719B682-717B-4BD8-AAB3-276FACE606E5}" destId="{AC4E5261-2A33-47AA-879D-8250FCBC6951}" srcOrd="2" destOrd="0" presId="urn:microsoft.com/office/officeart/2005/8/layout/hierarchy1"/>
    <dgm:cxn modelId="{72810C60-A872-430A-9656-A825F85DA9AA}" type="presParOf" srcId="{3719B682-717B-4BD8-AAB3-276FACE606E5}" destId="{73F205D2-8FF2-4485-A69A-DB36C483BF96}" srcOrd="3" destOrd="0" presId="urn:microsoft.com/office/officeart/2005/8/layout/hierarchy1"/>
    <dgm:cxn modelId="{96BCC501-289D-4376-9709-BE994455B4A9}" type="presParOf" srcId="{73F205D2-8FF2-4485-A69A-DB36C483BF96}" destId="{8E679D39-AF7F-4D72-BE19-FAD5A6846B5C}" srcOrd="0" destOrd="0" presId="urn:microsoft.com/office/officeart/2005/8/layout/hierarchy1"/>
    <dgm:cxn modelId="{567DB981-B077-4EAC-8F40-4827E361F31E}" type="presParOf" srcId="{8E679D39-AF7F-4D72-BE19-FAD5A6846B5C}" destId="{5EDBC5D2-9C66-4944-AD74-90575F5F06BF}" srcOrd="0" destOrd="0" presId="urn:microsoft.com/office/officeart/2005/8/layout/hierarchy1"/>
    <dgm:cxn modelId="{F82562A3-8D02-4CB9-9625-EC7B365D7AB1}" type="presParOf" srcId="{8E679D39-AF7F-4D72-BE19-FAD5A6846B5C}" destId="{689FEAE7-6378-43A6-B14F-008AF2E39484}" srcOrd="1" destOrd="0" presId="urn:microsoft.com/office/officeart/2005/8/layout/hierarchy1"/>
    <dgm:cxn modelId="{4A9BD909-DE71-499F-B374-65B5C8F75B49}" type="presParOf" srcId="{73F205D2-8FF2-4485-A69A-DB36C483BF96}" destId="{ACA4D6D4-0828-499C-AB56-CD32031D2B87}"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4E5261-2A33-47AA-879D-8250FCBC6951}">
      <dsp:nvSpPr>
        <dsp:cNvPr id="0" name=""/>
        <dsp:cNvSpPr/>
      </dsp:nvSpPr>
      <dsp:spPr>
        <a:xfrm>
          <a:off x="7033334" y="2459884"/>
          <a:ext cx="601749" cy="531317"/>
        </a:xfrm>
        <a:custGeom>
          <a:avLst/>
          <a:gdLst/>
          <a:ahLst/>
          <a:cxnLst/>
          <a:rect l="0" t="0" r="0" b="0"/>
          <a:pathLst>
            <a:path>
              <a:moveTo>
                <a:pt x="0" y="0"/>
              </a:moveTo>
              <a:lnTo>
                <a:pt x="0" y="441193"/>
              </a:lnTo>
              <a:lnTo>
                <a:pt x="601749" y="441193"/>
              </a:lnTo>
              <a:lnTo>
                <a:pt x="601749" y="531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7E6AC-ABE9-4F5D-8046-175B2B3B522C}">
      <dsp:nvSpPr>
        <dsp:cNvPr id="0" name=""/>
        <dsp:cNvSpPr/>
      </dsp:nvSpPr>
      <dsp:spPr>
        <a:xfrm>
          <a:off x="6413368" y="2459884"/>
          <a:ext cx="619965" cy="531317"/>
        </a:xfrm>
        <a:custGeom>
          <a:avLst/>
          <a:gdLst/>
          <a:ahLst/>
          <a:cxnLst/>
          <a:rect l="0" t="0" r="0" b="0"/>
          <a:pathLst>
            <a:path>
              <a:moveTo>
                <a:pt x="619965" y="0"/>
              </a:moveTo>
              <a:lnTo>
                <a:pt x="619965" y="441193"/>
              </a:lnTo>
              <a:lnTo>
                <a:pt x="0" y="441193"/>
              </a:lnTo>
              <a:lnTo>
                <a:pt x="0" y="531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0CC7C-9D3A-4905-AB32-83F9E38EC8A5}">
      <dsp:nvSpPr>
        <dsp:cNvPr id="0" name=""/>
        <dsp:cNvSpPr/>
      </dsp:nvSpPr>
      <dsp:spPr>
        <a:xfrm>
          <a:off x="4358011" y="1559192"/>
          <a:ext cx="2675323" cy="282935"/>
        </a:xfrm>
        <a:custGeom>
          <a:avLst/>
          <a:gdLst/>
          <a:ahLst/>
          <a:cxnLst/>
          <a:rect l="0" t="0" r="0" b="0"/>
          <a:pathLst>
            <a:path>
              <a:moveTo>
                <a:pt x="0" y="0"/>
              </a:moveTo>
              <a:lnTo>
                <a:pt x="0" y="192812"/>
              </a:lnTo>
              <a:lnTo>
                <a:pt x="2675323" y="192812"/>
              </a:lnTo>
              <a:lnTo>
                <a:pt x="2675323" y="28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16518-C75B-486A-9A6B-C7D1954998B6}">
      <dsp:nvSpPr>
        <dsp:cNvPr id="0" name=""/>
        <dsp:cNvSpPr/>
      </dsp:nvSpPr>
      <dsp:spPr>
        <a:xfrm>
          <a:off x="4655269" y="2459884"/>
          <a:ext cx="592239" cy="531317"/>
        </a:xfrm>
        <a:custGeom>
          <a:avLst/>
          <a:gdLst/>
          <a:ahLst/>
          <a:cxnLst/>
          <a:rect l="0" t="0" r="0" b="0"/>
          <a:pathLst>
            <a:path>
              <a:moveTo>
                <a:pt x="0" y="0"/>
              </a:moveTo>
              <a:lnTo>
                <a:pt x="0" y="441193"/>
              </a:lnTo>
              <a:lnTo>
                <a:pt x="592239" y="441193"/>
              </a:lnTo>
              <a:lnTo>
                <a:pt x="592239" y="531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BD107-9607-49AD-855A-8DC7A63A33A1}">
      <dsp:nvSpPr>
        <dsp:cNvPr id="0" name=""/>
        <dsp:cNvSpPr/>
      </dsp:nvSpPr>
      <dsp:spPr>
        <a:xfrm>
          <a:off x="4013073" y="2459884"/>
          <a:ext cx="642195" cy="531317"/>
        </a:xfrm>
        <a:custGeom>
          <a:avLst/>
          <a:gdLst/>
          <a:ahLst/>
          <a:cxnLst/>
          <a:rect l="0" t="0" r="0" b="0"/>
          <a:pathLst>
            <a:path>
              <a:moveTo>
                <a:pt x="642195" y="0"/>
              </a:moveTo>
              <a:lnTo>
                <a:pt x="642195" y="441193"/>
              </a:lnTo>
              <a:lnTo>
                <a:pt x="0" y="441193"/>
              </a:lnTo>
              <a:lnTo>
                <a:pt x="0" y="531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B19A1-585D-4798-A258-FA69172BF1BD}">
      <dsp:nvSpPr>
        <dsp:cNvPr id="0" name=""/>
        <dsp:cNvSpPr/>
      </dsp:nvSpPr>
      <dsp:spPr>
        <a:xfrm>
          <a:off x="4358011" y="1559192"/>
          <a:ext cx="297258" cy="282935"/>
        </a:xfrm>
        <a:custGeom>
          <a:avLst/>
          <a:gdLst/>
          <a:ahLst/>
          <a:cxnLst/>
          <a:rect l="0" t="0" r="0" b="0"/>
          <a:pathLst>
            <a:path>
              <a:moveTo>
                <a:pt x="0" y="0"/>
              </a:moveTo>
              <a:lnTo>
                <a:pt x="0" y="192812"/>
              </a:lnTo>
              <a:lnTo>
                <a:pt x="297258" y="192812"/>
              </a:lnTo>
              <a:lnTo>
                <a:pt x="297258" y="28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AD91A-8352-4237-8C82-A61BE51C7E7B}">
      <dsp:nvSpPr>
        <dsp:cNvPr id="0" name=""/>
        <dsp:cNvSpPr/>
      </dsp:nvSpPr>
      <dsp:spPr>
        <a:xfrm>
          <a:off x="1682687" y="2459884"/>
          <a:ext cx="1233102" cy="531317"/>
        </a:xfrm>
        <a:custGeom>
          <a:avLst/>
          <a:gdLst/>
          <a:ahLst/>
          <a:cxnLst/>
          <a:rect l="0" t="0" r="0" b="0"/>
          <a:pathLst>
            <a:path>
              <a:moveTo>
                <a:pt x="0" y="0"/>
              </a:moveTo>
              <a:lnTo>
                <a:pt x="0" y="441193"/>
              </a:lnTo>
              <a:lnTo>
                <a:pt x="1233102" y="441193"/>
              </a:lnTo>
              <a:lnTo>
                <a:pt x="1233102" y="531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2AC30-9F99-42AA-83B4-E24B1BBC60E2}">
      <dsp:nvSpPr>
        <dsp:cNvPr id="0" name=""/>
        <dsp:cNvSpPr/>
      </dsp:nvSpPr>
      <dsp:spPr>
        <a:xfrm>
          <a:off x="1635625" y="2459884"/>
          <a:ext cx="91440" cy="531317"/>
        </a:xfrm>
        <a:custGeom>
          <a:avLst/>
          <a:gdLst/>
          <a:ahLst/>
          <a:cxnLst/>
          <a:rect l="0" t="0" r="0" b="0"/>
          <a:pathLst>
            <a:path>
              <a:moveTo>
                <a:pt x="47062" y="0"/>
              </a:moveTo>
              <a:lnTo>
                <a:pt x="47062" y="441193"/>
              </a:lnTo>
              <a:lnTo>
                <a:pt x="45720" y="441193"/>
              </a:lnTo>
              <a:lnTo>
                <a:pt x="45720" y="531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2C251-996F-4411-A7B0-7FCED307D99B}">
      <dsp:nvSpPr>
        <dsp:cNvPr id="0" name=""/>
        <dsp:cNvSpPr/>
      </dsp:nvSpPr>
      <dsp:spPr>
        <a:xfrm>
          <a:off x="515486" y="2459884"/>
          <a:ext cx="1167201" cy="531317"/>
        </a:xfrm>
        <a:custGeom>
          <a:avLst/>
          <a:gdLst/>
          <a:ahLst/>
          <a:cxnLst/>
          <a:rect l="0" t="0" r="0" b="0"/>
          <a:pathLst>
            <a:path>
              <a:moveTo>
                <a:pt x="1167201" y="0"/>
              </a:moveTo>
              <a:lnTo>
                <a:pt x="1167201" y="441193"/>
              </a:lnTo>
              <a:lnTo>
                <a:pt x="0" y="441193"/>
              </a:lnTo>
              <a:lnTo>
                <a:pt x="0" y="531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0D28B7-4A74-4F44-BA9F-EA4C1C31E7EC}">
      <dsp:nvSpPr>
        <dsp:cNvPr id="0" name=""/>
        <dsp:cNvSpPr/>
      </dsp:nvSpPr>
      <dsp:spPr>
        <a:xfrm>
          <a:off x="1682687" y="1559192"/>
          <a:ext cx="2675323" cy="282935"/>
        </a:xfrm>
        <a:custGeom>
          <a:avLst/>
          <a:gdLst/>
          <a:ahLst/>
          <a:cxnLst/>
          <a:rect l="0" t="0" r="0" b="0"/>
          <a:pathLst>
            <a:path>
              <a:moveTo>
                <a:pt x="2675323" y="0"/>
              </a:moveTo>
              <a:lnTo>
                <a:pt x="2675323" y="192812"/>
              </a:lnTo>
              <a:lnTo>
                <a:pt x="0" y="192812"/>
              </a:lnTo>
              <a:lnTo>
                <a:pt x="0" y="28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BE24E-D183-447E-BF98-41D591DEC442}">
      <dsp:nvSpPr>
        <dsp:cNvPr id="0" name=""/>
        <dsp:cNvSpPr/>
      </dsp:nvSpPr>
      <dsp:spPr>
        <a:xfrm>
          <a:off x="3871588" y="926171"/>
          <a:ext cx="972844" cy="633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B9A0B-4F96-4532-B703-BD39B57E9725}">
      <dsp:nvSpPr>
        <dsp:cNvPr id="0" name=""/>
        <dsp:cNvSpPr/>
      </dsp:nvSpPr>
      <dsp:spPr>
        <a:xfrm>
          <a:off x="3979682" y="1028860"/>
          <a:ext cx="972844" cy="633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PepsiCo</a:t>
          </a:r>
          <a:endParaRPr lang="en-US" sz="1000" kern="1200" dirty="0"/>
        </a:p>
      </dsp:txBody>
      <dsp:txXfrm>
        <a:off x="3979682" y="1028860"/>
        <a:ext cx="972844" cy="633021"/>
      </dsp:txXfrm>
    </dsp:sp>
    <dsp:sp modelId="{C0BBCAD8-C3DE-42C3-8C53-121A1DD2F230}">
      <dsp:nvSpPr>
        <dsp:cNvPr id="0" name=""/>
        <dsp:cNvSpPr/>
      </dsp:nvSpPr>
      <dsp:spPr>
        <a:xfrm>
          <a:off x="1196265" y="184212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84E36-80E4-4951-AB50-1B6F0114AD53}">
      <dsp:nvSpPr>
        <dsp:cNvPr id="0" name=""/>
        <dsp:cNvSpPr/>
      </dsp:nvSpPr>
      <dsp:spPr>
        <a:xfrm>
          <a:off x="1304359" y="194481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PepsiCo Americas Food (PAF)</a:t>
          </a:r>
          <a:endParaRPr lang="en-US" sz="1000" kern="1200" dirty="0"/>
        </a:p>
      </dsp:txBody>
      <dsp:txXfrm>
        <a:off x="1304359" y="1944817"/>
        <a:ext cx="972844" cy="617756"/>
      </dsp:txXfrm>
    </dsp:sp>
    <dsp:sp modelId="{270B86D2-A601-4F23-9D2A-9BCD6FC11285}">
      <dsp:nvSpPr>
        <dsp:cNvPr id="0" name=""/>
        <dsp:cNvSpPr/>
      </dsp:nvSpPr>
      <dsp:spPr>
        <a:xfrm>
          <a:off x="29063" y="299120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4467E-ECEE-4F2E-8E29-E83C2B68226F}">
      <dsp:nvSpPr>
        <dsp:cNvPr id="0" name=""/>
        <dsp:cNvSpPr/>
      </dsp:nvSpPr>
      <dsp:spPr>
        <a:xfrm>
          <a:off x="137157" y="309389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Frito-Lay North America (FLNA)</a:t>
          </a:r>
          <a:endParaRPr lang="en-US" sz="1000" kern="1200" dirty="0"/>
        </a:p>
      </dsp:txBody>
      <dsp:txXfrm>
        <a:off x="137157" y="3093890"/>
        <a:ext cx="972844" cy="617756"/>
      </dsp:txXfrm>
    </dsp:sp>
    <dsp:sp modelId="{95A67CDE-0EC0-4C60-8A89-ED2859AAA69F}">
      <dsp:nvSpPr>
        <dsp:cNvPr id="0" name=""/>
        <dsp:cNvSpPr/>
      </dsp:nvSpPr>
      <dsp:spPr>
        <a:xfrm>
          <a:off x="1194923" y="299120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E3E4C-F150-421F-972A-274ADDD55355}">
      <dsp:nvSpPr>
        <dsp:cNvPr id="0" name=""/>
        <dsp:cNvSpPr/>
      </dsp:nvSpPr>
      <dsp:spPr>
        <a:xfrm>
          <a:off x="1303016" y="309389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Quaker Foods North America (QFNA)</a:t>
          </a:r>
          <a:endParaRPr lang="en-US" sz="1000" kern="1200" dirty="0"/>
        </a:p>
      </dsp:txBody>
      <dsp:txXfrm>
        <a:off x="1303016" y="3093890"/>
        <a:ext cx="972844" cy="617756"/>
      </dsp:txXfrm>
    </dsp:sp>
    <dsp:sp modelId="{53545522-1BE7-43DC-BA98-78F4BACA889C}">
      <dsp:nvSpPr>
        <dsp:cNvPr id="0" name=""/>
        <dsp:cNvSpPr/>
      </dsp:nvSpPr>
      <dsp:spPr>
        <a:xfrm>
          <a:off x="2429367" y="299120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95BA0-CC4F-447E-B9DE-A439E309DEDC}">
      <dsp:nvSpPr>
        <dsp:cNvPr id="0" name=""/>
        <dsp:cNvSpPr/>
      </dsp:nvSpPr>
      <dsp:spPr>
        <a:xfrm>
          <a:off x="2537461" y="309389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Latin Americas Foods (LAF)</a:t>
          </a:r>
          <a:endParaRPr lang="en-US" sz="1000" kern="1200" dirty="0"/>
        </a:p>
      </dsp:txBody>
      <dsp:txXfrm>
        <a:off x="2537461" y="3093890"/>
        <a:ext cx="972844" cy="617756"/>
      </dsp:txXfrm>
    </dsp:sp>
    <dsp:sp modelId="{F235FE14-92F3-462E-91F7-87FFDD4B247E}">
      <dsp:nvSpPr>
        <dsp:cNvPr id="0" name=""/>
        <dsp:cNvSpPr/>
      </dsp:nvSpPr>
      <dsp:spPr>
        <a:xfrm>
          <a:off x="4168846" y="184212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5075F-DF4D-40DE-909F-EF0A544FF434}">
      <dsp:nvSpPr>
        <dsp:cNvPr id="0" name=""/>
        <dsp:cNvSpPr/>
      </dsp:nvSpPr>
      <dsp:spPr>
        <a:xfrm>
          <a:off x="4276940" y="194481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PepsiCo Americas Beverage (PAB)</a:t>
          </a:r>
          <a:endParaRPr lang="en-US" sz="1000" kern="1200" dirty="0"/>
        </a:p>
      </dsp:txBody>
      <dsp:txXfrm>
        <a:off x="4276940" y="1944817"/>
        <a:ext cx="972844" cy="617756"/>
      </dsp:txXfrm>
    </dsp:sp>
    <dsp:sp modelId="{93A283A3-5E7A-469D-8780-61235E7948BD}">
      <dsp:nvSpPr>
        <dsp:cNvPr id="0" name=""/>
        <dsp:cNvSpPr/>
      </dsp:nvSpPr>
      <dsp:spPr>
        <a:xfrm>
          <a:off x="3526651" y="299120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3C2437-3938-4AE8-8622-92492856BC81}">
      <dsp:nvSpPr>
        <dsp:cNvPr id="0" name=""/>
        <dsp:cNvSpPr/>
      </dsp:nvSpPr>
      <dsp:spPr>
        <a:xfrm>
          <a:off x="3634745" y="309389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Pepsi Americas Bottling (PAB)</a:t>
          </a:r>
          <a:endParaRPr lang="en-US" sz="1000" kern="1200" dirty="0"/>
        </a:p>
      </dsp:txBody>
      <dsp:txXfrm>
        <a:off x="3634745" y="3093890"/>
        <a:ext cx="972844" cy="617756"/>
      </dsp:txXfrm>
    </dsp:sp>
    <dsp:sp modelId="{C42DF01C-5A2E-409A-AE88-8E337757EA15}">
      <dsp:nvSpPr>
        <dsp:cNvPr id="0" name=""/>
        <dsp:cNvSpPr/>
      </dsp:nvSpPr>
      <dsp:spPr>
        <a:xfrm>
          <a:off x="4761086" y="299120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300ED-984D-4321-9A22-38F1345DB4B1}">
      <dsp:nvSpPr>
        <dsp:cNvPr id="0" name=""/>
        <dsp:cNvSpPr/>
      </dsp:nvSpPr>
      <dsp:spPr>
        <a:xfrm>
          <a:off x="4869180" y="309389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Pepsi Bottling Group (PBG)</a:t>
          </a:r>
          <a:endParaRPr lang="en-US" sz="1000" kern="1200" dirty="0"/>
        </a:p>
      </dsp:txBody>
      <dsp:txXfrm>
        <a:off x="4869180" y="3093890"/>
        <a:ext cx="972844" cy="617756"/>
      </dsp:txXfrm>
    </dsp:sp>
    <dsp:sp modelId="{25657645-746B-447A-B9FE-31C94C3D1C05}">
      <dsp:nvSpPr>
        <dsp:cNvPr id="0" name=""/>
        <dsp:cNvSpPr/>
      </dsp:nvSpPr>
      <dsp:spPr>
        <a:xfrm>
          <a:off x="6546912" y="184212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54DD7-FC14-4251-BD17-16BDB1CCC99B}">
      <dsp:nvSpPr>
        <dsp:cNvPr id="0" name=""/>
        <dsp:cNvSpPr/>
      </dsp:nvSpPr>
      <dsp:spPr>
        <a:xfrm>
          <a:off x="6655005" y="194481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PepsiCo International (PI)</a:t>
          </a:r>
          <a:endParaRPr lang="en-US" sz="1000" kern="1200" dirty="0"/>
        </a:p>
      </dsp:txBody>
      <dsp:txXfrm>
        <a:off x="6655005" y="1944817"/>
        <a:ext cx="972844" cy="617756"/>
      </dsp:txXfrm>
    </dsp:sp>
    <dsp:sp modelId="{DFCEF3E2-3B64-4AC4-8584-FFF9E375D17A}">
      <dsp:nvSpPr>
        <dsp:cNvPr id="0" name=""/>
        <dsp:cNvSpPr/>
      </dsp:nvSpPr>
      <dsp:spPr>
        <a:xfrm>
          <a:off x="5926946" y="299120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4F15A-472D-463E-85D0-7D2FC332BC42}">
      <dsp:nvSpPr>
        <dsp:cNvPr id="0" name=""/>
        <dsp:cNvSpPr/>
      </dsp:nvSpPr>
      <dsp:spPr>
        <a:xfrm>
          <a:off x="6035039" y="309389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United Kingdom and Europe (UKEU)</a:t>
          </a:r>
          <a:endParaRPr lang="en-US" sz="1000" kern="1200" dirty="0"/>
        </a:p>
      </dsp:txBody>
      <dsp:txXfrm>
        <a:off x="6035039" y="3093890"/>
        <a:ext cx="972844" cy="617756"/>
      </dsp:txXfrm>
    </dsp:sp>
    <dsp:sp modelId="{5EDBC5D2-9C66-4944-AD74-90575F5F06BF}">
      <dsp:nvSpPr>
        <dsp:cNvPr id="0" name=""/>
        <dsp:cNvSpPr/>
      </dsp:nvSpPr>
      <dsp:spPr>
        <a:xfrm>
          <a:off x="7148661" y="299120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FEAE7-6378-43A6-B14F-008AF2E39484}">
      <dsp:nvSpPr>
        <dsp:cNvPr id="0" name=""/>
        <dsp:cNvSpPr/>
      </dsp:nvSpPr>
      <dsp:spPr>
        <a:xfrm>
          <a:off x="7256755" y="309389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Middle East, Africa, and Asia (MEAA)</a:t>
          </a:r>
          <a:endParaRPr lang="en-US" sz="1000" kern="1200" dirty="0"/>
        </a:p>
      </dsp:txBody>
      <dsp:txXfrm>
        <a:off x="7256755" y="3093890"/>
        <a:ext cx="972844" cy="6177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B6993-32A9-47F6-876F-B16F8CBC7876}" type="datetimeFigureOut">
              <a:rPr lang="en-US" smtClean="0"/>
              <a:pPr/>
              <a:t>6/22/2009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BB503-245D-4587-BBF8-0E3381F929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3BB503-245D-4587-BBF8-0E3381F929F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F93229-7B25-4FB4-A664-124D15BEF6E4}" type="datetimeFigureOut">
              <a:rPr lang="en-US" smtClean="0"/>
              <a:pPr/>
              <a:t>6/22/2009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467955F-6B94-482A-9F7F-D33BE08DB7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F93229-7B25-4FB4-A664-124D15BEF6E4}" type="datetimeFigureOut">
              <a:rPr lang="en-US" smtClean="0"/>
              <a:pPr/>
              <a:t>6/22/2009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955F-6B94-482A-9F7F-D33BE08DB7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F93229-7B25-4FB4-A664-124D15BEF6E4}" type="datetimeFigureOut">
              <a:rPr lang="en-US" smtClean="0"/>
              <a:pPr/>
              <a:t>6/22/2009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955F-6B94-482A-9F7F-D33BE08DB7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F93229-7B25-4FB4-A664-124D15BEF6E4}" type="datetimeFigureOut">
              <a:rPr lang="en-US" smtClean="0"/>
              <a:pPr/>
              <a:t>6/22/2009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955F-6B94-482A-9F7F-D33BE08DB7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F93229-7B25-4FB4-A664-124D15BEF6E4}" type="datetimeFigureOut">
              <a:rPr lang="en-US" smtClean="0"/>
              <a:pPr/>
              <a:t>6/22/2009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955F-6B94-482A-9F7F-D33BE08DB7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F93229-7B25-4FB4-A664-124D15BEF6E4}" type="datetimeFigureOut">
              <a:rPr lang="en-US" smtClean="0"/>
              <a:pPr/>
              <a:t>6/22/2009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7955F-6B94-482A-9F7F-D33BE08DB7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F93229-7B25-4FB4-A664-124D15BEF6E4}" type="datetimeFigureOut">
              <a:rPr lang="en-US" smtClean="0"/>
              <a:pPr/>
              <a:t>6/22/2009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7955F-6B94-482A-9F7F-D33BE08DB7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F93229-7B25-4FB4-A664-124D15BEF6E4}" type="datetimeFigureOut">
              <a:rPr lang="en-US" smtClean="0"/>
              <a:pPr/>
              <a:t>6/22/2009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7955F-6B94-482A-9F7F-D33BE08DB7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93229-7B25-4FB4-A664-124D15BEF6E4}" type="datetimeFigureOut">
              <a:rPr lang="en-US" smtClean="0"/>
              <a:pPr/>
              <a:t>6/22/2009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7955F-6B94-482A-9F7F-D33BE08DB7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F93229-7B25-4FB4-A664-124D15BEF6E4}" type="datetimeFigureOut">
              <a:rPr lang="en-US" smtClean="0"/>
              <a:pPr/>
              <a:t>6/22/2009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7955F-6B94-482A-9F7F-D33BE08DB7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F93229-7B25-4FB4-A664-124D15BEF6E4}" type="datetimeFigureOut">
              <a:rPr lang="en-US" smtClean="0"/>
              <a:pPr/>
              <a:t>6/22/2009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467955F-6B94-482A-9F7F-D33BE08DB7A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F93229-7B25-4FB4-A664-124D15BEF6E4}" type="datetimeFigureOut">
              <a:rPr lang="en-US" smtClean="0"/>
              <a:pPr/>
              <a:t>6/22/2009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67955F-6B94-482A-9F7F-D33BE08DB7A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imgres?imgurl=http://www.wisynco.com/files/u1/KelloggCerealLogo.jpg&amp;imgrefurl=http://www.wisynco.com/kellogs&amp;usg=__Esb_40aZ4611ExeNLyBpgqtnulE=&amp;h=338&amp;w=500&amp;sz=89&amp;hl=en&amp;start=92&amp;um=1&amp;tbnid=TZcn_ARxxgipEM:&amp;tbnh=88&amp;tbnw=130&amp;prev=/images?q=kellogg&amp;ndsp=21&amp;hl=en&amp;rls=com.microsoft:en-us:IE-SearchBox&amp;rlz=1I7ADBF_en&amp;sa=N&amp;start=84&amp;um=1" TargetMode="External"/><Relationship Id="rId13"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hyperlink" Target="http://images.google.com/imgres?imgurl=http://www.viewpoints.com/images/review/2008/124/4/1209805573-6773_full.jpg&amp;imgrefurl=http://www.viewpoints.com/Kelloggs-Raisin-Bran-Crunch-review-b6f33&amp;usg=__YTtfmNuzfyAUZswbFDvyH2MmK-0=&amp;h=544&amp;w=420&amp;sz=65&amp;hl=en&amp;start=154&amp;um=1&amp;tbnid=JnOs0iJQ1YN8cM:&amp;tbnh=133&amp;tbnw=103&amp;prev=/images?q=kellogg&amp;ndsp=21&amp;hl=en&amp;rls=com.microsoft:en-us:IE-SearchBox&amp;rlz=1I7ADBF_en&amp;sa=N&amp;start=147&amp;um=1" TargetMode="External"/><Relationship Id="rId2" Type="http://schemas.openxmlformats.org/officeDocument/2006/relationships/hyperlink" Target="http://images.google.com/imgres?imgurl=http://3.bp.blogspot.com/_T5l4T1v6mz4/SYxw8OrgQsI/AAAAAAAAAR8/lFKMrA_N-v8/s400/phelps_kellogg.jpg&amp;imgrefurl=http://www.jockandballs.com/2009/02/kellogg-drops-michael-phelps.html&amp;usg=__wimGqY3s2ec9RX8Ls5A5N1pvOQk=&amp;h=400&amp;w=302&amp;sz=41&amp;hl=en&amp;start=53&amp;um=1&amp;tbnid=6lpP73nLxboYxM:&amp;tbnh=124&amp;tbnw=94&amp;prev=/images?q=kellogg&amp;ndsp=21&amp;hl=en&amp;rls=com.microsoft:en-us:IE-SearchBox&amp;rlz=1I7ADBF_en&amp;sa=N&amp;start=42&amp;um=1" TargetMode="External"/><Relationship Id="rId1" Type="http://schemas.openxmlformats.org/officeDocument/2006/relationships/slideLayout" Target="../slideLayouts/slideLayout4.xml"/><Relationship Id="rId6" Type="http://schemas.openxmlformats.org/officeDocument/2006/relationships/hyperlink" Target="http://images.google.com/imgres?imgurl=http://www.nexternal.com/dreamland/images/kelloggToucanSam.jpg&amp;imgrefurl=http://www.dreamlandcomics.com/html/SearchEngineCatalog/kelloggs-sugar-pops-pete-statue-02.htm&amp;usg=__UmW-n2Gd2YsPpLsTiFMk3VduqlI=&amp;h=459&amp;w=400&amp;sz=10&amp;hl=en&amp;start=70&amp;um=1&amp;tbnid=eyMBjQSG7WeSTM:&amp;tbnh=128&amp;tbnw=112&amp;prev=/images?q=kellogg&amp;ndsp=21&amp;hl=en&amp;rls=com.microsoft:en-us:IE-SearchBox&amp;rlz=1I7ADBF_en&amp;sa=N&amp;start=63&amp;um=1" TargetMode="External"/><Relationship Id="rId11" Type="http://schemas.openxmlformats.org/officeDocument/2006/relationships/image" Target="../media/image32.jpeg"/><Relationship Id="rId5" Type="http://schemas.openxmlformats.org/officeDocument/2006/relationships/image" Target="../media/image29.jpeg"/><Relationship Id="rId15" Type="http://schemas.openxmlformats.org/officeDocument/2006/relationships/image" Target="../media/image34.jpeg"/><Relationship Id="rId10" Type="http://schemas.openxmlformats.org/officeDocument/2006/relationships/hyperlink" Target="http://images.google.com/imgres?imgurl=http://trekmovie.com/images/st09/eggo1.jpg&amp;imgrefurl=http://trekmovie.com/2009/03/14/kelloggs-begins-new-star-trek-movie-promotion/&amp;usg=__E3UVpJTLbhH6HTWUSUnDgyRFMPM=&amp;h=1010&amp;w=1024&amp;sz=504&amp;hl=en&amp;start=144&amp;um=1&amp;tbnid=G-3MPPO08HbVEM:&amp;tbnh=148&amp;tbnw=150&amp;prev=/images?q=kellogg&amp;ndsp=21&amp;hl=en&amp;rls=com.microsoft:en-us:IE-SearchBox&amp;rlz=1I7ADBF_en&amp;sa=N&amp;start=126&amp;um=1" TargetMode="External"/><Relationship Id="rId4" Type="http://schemas.openxmlformats.org/officeDocument/2006/relationships/hyperlink" Target="http://images.google.com/imgres?imgurl=http://www.tampabayrun.com/Assets/Sponsor+Logos/Special+K.jpg&amp;imgrefurl=http://www.tampabayrun.com/Race_Info/Kellogg_s_Special_K_5K_Walk_and_Stroller_Roll.htm&amp;usg=__V0febTWB3XJtXL5FhRyKRFCcEwA=&amp;h=512&amp;w=418&amp;sz=47&amp;hl=en&amp;start=80&amp;um=1&amp;tbnid=THnsm6fVsTu3DM:&amp;tbnh=131&amp;tbnw=107&amp;prev=/images?q=kellogg&amp;ndsp=21&amp;hl=en&amp;rls=com.microsoft:en-us:IE-SearchBox&amp;rlz=1I7ADBF_en&amp;sa=N&amp;start=63&amp;um=1" TargetMode="External"/><Relationship Id="rId9" Type="http://schemas.openxmlformats.org/officeDocument/2006/relationships/image" Target="../media/image31.jpeg"/><Relationship Id="rId14" Type="http://schemas.openxmlformats.org/officeDocument/2006/relationships/hyperlink" Target="http://images.google.com/imgres?imgurl=http://3.bp.blogspot.com/_HQ3Zy4pSMUw/SaVuHTXC4_I/AAAAAAAAALo/FLnepIuY4Cg/s400/Pop+Tarts+logo.jpg&amp;imgrefurl=http://icoulduseadeal.blogspot.com/2009/02/kelloggs-pop-tarts-at-publix-10c-ea-or.html&amp;usg=__F8GSumlTG4sTrcQz5pasgeZ_2MI=&amp;h=271&amp;w=400&amp;sz=22&amp;hl=en&amp;start=9&amp;um=1&amp;tbnid=-8H6HXMFo5jQQM:&amp;tbnh=84&amp;tbnw=124&amp;prev=/images?q=kelloggs+pop+tarts&amp;hl=en&amp;rls=com.microsoft:en-us:IE-SearchBox&amp;rlz=1I7ADBF_en&amp;um=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images.google.com/imgres?imgurl=http://www.socialinnovationawards.com/Sponsors_files/pepsico.jpg&amp;imgrefurl=http://www.socialinnovationawards.com/participate.html&amp;usg=__pTYa4qpJPJz5DQEUXSDk7v-XZs4=&amp;h=513&amp;w=2083&amp;sz=132&amp;hl=en&amp;start=2&amp;um=1&amp;tbnid=Ju_Ve2YsUUfF_M:&amp;tbnh=37&amp;tbnw=150&amp;prev=/images?q=pepsico&amp;hl=en&amp;rls=com.microsoft:en-us:IE-SearchBox&amp;rlz=1I7ADBF_en&amp;um=1"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images.google.com/imgres?imgurl=http://www.topnews.in/files/Kellogg's.jpg&amp;imgrefurl=http://www.topnews.in/regions/new-york?page=62&amp;usg=__3r3cZ4E879gesiiXRvLxUZq1Ov8=&amp;h=265&amp;w=724&amp;sz=49&amp;hl=en&amp;start=4&amp;um=1&amp;tbnid=9zgufq6PlCvi4M:&amp;tbnh=51&amp;tbnw=140&amp;prev=/images?q=kellogg&amp;hl=en&amp;rls=com.microsoft:en-us:IE-SearchBox&amp;rlz=1I7ADBF_en&amp;sa=N&amp;um=1" TargetMode="External"/><Relationship Id="rId1" Type="http://schemas.openxmlformats.org/officeDocument/2006/relationships/slideLayout" Target="../slideLayouts/slideLayout4.xml"/><Relationship Id="rId6" Type="http://schemas.openxmlformats.org/officeDocument/2006/relationships/hyperlink" Target="http://images.google.com/imgres?imgurl=http://brilliont.com/blogs/id/files/2008/07/kraft.gif&amp;imgrefurl=http://brilliont.com/blogs/id/tag/organic-growth/&amp;usg=__gblTWn8lN4XWQY7UC3KF9sryY5E=&amp;h=621&amp;w=1562&amp;sz=44&amp;hl=en&amp;start=2&amp;um=1&amp;tbnid=IAz3Ea7c5OScJM:&amp;tbnh=60&amp;tbnw=150&amp;prev=/images?q=kraft&amp;hl=en&amp;rls=com.microsoft:en-us:IE-SearchBox&amp;rlz=1I7ADBF_en&amp;um=1" TargetMode="External"/><Relationship Id="rId5" Type="http://schemas.openxmlformats.org/officeDocument/2006/relationships/image" Target="../media/image5.jpeg"/><Relationship Id="rId4" Type="http://schemas.openxmlformats.org/officeDocument/2006/relationships/hyperlink" Target="http://images.google.com/imgres?imgurl=http://wheatfromchaff.net/blog/wp-content/uploads/2007/04/generalmillslogo.jpg&amp;imgrefurl=http://wheatfromchaff.net/2007/04/&amp;usg=__DgthYoN5dWnWTA_3h9Ny26aGSxI=&amp;h=348&amp;w=600&amp;sz=27&amp;hl=en&amp;start=1&amp;um=1&amp;tbnid=3gH80k7rKblEgM:&amp;tbnh=78&amp;tbnw=135&amp;prev=/images?q=general+mills&amp;hl=en&amp;rls=com.microsoft:en-us:IE-SearchBox&amp;rlz=1I7ADBF_en&amp;um=1" TargetMode="Externa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images.google.com/imgres?imgurl=http://agencyspy.files.wordpress.com/2008/03/dr_pepper_logo.png&amp;imgrefurl=http://agencyspy.wordpress.com/2008/03/31/word-on-the-street/&amp;usg=__q8DjvlwVcEXBQ8Y7TlfuAfCsWC0=&amp;h=700&amp;w=950&amp;sz=1308&amp;hl=en&amp;start=2&amp;um=1&amp;tbnid=TsA5-fTHWRrb5M:&amp;tbnh=109&amp;tbnw=148&amp;prev=/images?q=dr+pepper&amp;hl=en&amp;rls=com.microsoft:en-us:IE-SearchBox&amp;rlz=1I7ADBF_en&amp;um=1" TargetMode="External"/><Relationship Id="rId3" Type="http://schemas.openxmlformats.org/officeDocument/2006/relationships/hyperlink" Target="http://images.google.com/imgres?imgurl=http://rentatent.dk/stafet/_highres/coca-cola.jpg&amp;imgrefurl=http://www.delhiplanet.com/index.php/tag/secret/&amp;usg=__wjciv0roPNIxmRZrgT5uNM-tkBA=&amp;h=1158&amp;w=1748&amp;sz=294&amp;hl=en&amp;start=2&amp;um=1&amp;tbnid=FuDF4aL2Sdw5KM:&amp;tbnh=99&amp;tbnw=150&amp;prev=/images?q=coca-cola&amp;hl=en&amp;rls=com.microsoft:en-us:IE-SearchBox&amp;rlz=1I7ADBF_en&amp;um=1" TargetMode="External"/><Relationship Id="rId7" Type="http://schemas.openxmlformats.org/officeDocument/2006/relationships/hyperlink" Target="http://images.google.com/imgres?imgurl=http://www.topnews.in/files/kraft.jpg&amp;imgrefurl=http://www.topnews.in/regions/new-york?page=62&amp;usg=__Du73JgblnqiwTnBcya7XEgvE2JA=&amp;h=213&amp;w=612&amp;sz=22&amp;hl=en&amp;start=4&amp;um=1&amp;tbnid=C7wZFiZI8WPEgM:&amp;tbnh=47&amp;tbnw=136&amp;prev=/images?q=kraft+foods&amp;hl=en&amp;rls=com.microsoft:en-us:IE-SearchBox&amp;rlz=1I7ADBF_en&amp;um=1" TargetMode="External"/><Relationship Id="rId12"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hyperlink" Target="http://images.google.com/imgres?imgurl=http://popsop.ru/wp-content/uploads/kool_aid.jpg&amp;imgrefurl=http://popsop.com/date/2008/05/30&amp;usg=__xb7vYVdcZf7J0fQFOOEA7-m2yoo=&amp;h=420&amp;w=267&amp;sz=51&amp;hl=en&amp;start=26&amp;um=1&amp;tbnid=oIrFonrAv4WhbM:&amp;tbnh=125&amp;tbnw=79&amp;prev=/images?q=kraft+foods&amp;ndsp=21&amp;hl=en&amp;rls=com.microsoft:en-us:IE-SearchBox&amp;rlz=1I7ADBF_en&amp;sa=N&amp;start=21&amp;um=1" TargetMode="External"/><Relationship Id="rId5" Type="http://schemas.openxmlformats.org/officeDocument/2006/relationships/hyperlink" Target="http://images.google.com/imgres?imgurl=http://upload.wikimedia.org/wikipedia/en/archive/1/15/20081204134555!Dr_Pepper_Snapple_Group.png&amp;imgrefurl=http://en.wikipedia.org/wiki/index.html?curid=17244445&amp;usg=__aF8VVo4TD8_5SVBIaPnGcNFBZt8=&amp;h=255&amp;w=800&amp;sz=56&amp;hl=en&amp;start=11&amp;um=1&amp;tbnid=vMcMTC8ycx7tpM:&amp;tbnh=46&amp;tbnw=143&amp;prev=/images?q=dr.+pepper/snapple&amp;hl=en&amp;rls=com.microsoft:en-us:IE-SearchBox&amp;rlz=1I7ADBF_en&amp;um=1" TargetMode="External"/><Relationship Id="rId15" Type="http://schemas.openxmlformats.org/officeDocument/2006/relationships/hyperlink" Target="http://images.google.com/imgres?imgurl=http://keepingitreal.typepad.com/.a/6a00d8341c68e353ef01156f7628b5970c-800wi&amp;imgrefurl=http://keepingitreal.typepad.com/keepingitreal/2009/05/nyc-event-free-pizza-and-snapple-may4th-may8th.html&amp;usg=__hKdNrctOar-4EPN6t6ilPdlvc44=&amp;h=490&amp;w=613&amp;sz=59&amp;hl=en&amp;start=3&amp;um=1&amp;tbnid=1WyyscDNXVX7RM:&amp;tbnh=109&amp;tbnw=136&amp;prev=/images?q=snapple&amp;hl=en&amp;rls=com.microsoft:en-us:IE-SearchBox&amp;rlz=1I7ADBF_en&amp;um=1"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images.google.com/imgres?imgurl=http://images-cdn01.associatedcontent.com/image/A1052/105265/300_105265.gif&amp;imgrefurl=http://www.associatedcontent.com/article/276056/healthy_ways_to_add_flavor_to_water.html&amp;usg=__mErDLwpHvTl4B3YfUcIg7J9UjNM=&amp;h=300&amp;w=300&amp;sz=29&amp;hl=en&amp;start=35&amp;um=1&amp;tbnid=TBcg-qr-Pk35XM:&amp;tbnh=116&amp;tbnw=116&amp;prev=/images?q=kraft+foods&amp;ndsp=21&amp;hl=en&amp;rls=com.microsoft:en-us:IE-SearchBox&amp;rlz=1I7ADBF_en&amp;sa=N&amp;start=21&amp;um=1" TargetMode="External"/><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images.google.com/imgres?imgurl=http://www.midulstersportsarena.com/uploads/images/Powerade.jpg&amp;imgrefurl=http://www.midulstersportsarena.com/sponsorship.cfm&amp;usg=__NHTXCLwDHIDQ_24WId7-SWWxjf4=&amp;h=1342&amp;w=2049&amp;sz=97&amp;hl=en&amp;start=3&amp;um=1&amp;tbnid=CMG8QQqbMz-MJM:&amp;tbnh=98&amp;tbnw=150&amp;prev=/images?q=powerade&amp;hl=en&amp;rls=com.microsoft:en-us:IE-SearchBox&amp;rlz=1I7ADBF_en&amp;um=1" TargetMode="External"/><Relationship Id="rId3" Type="http://schemas.openxmlformats.org/officeDocument/2006/relationships/image" Target="../media/image8.jpeg"/><Relationship Id="rId7" Type="http://schemas.openxmlformats.org/officeDocument/2006/relationships/image" Target="../media/image16.jpeg"/><Relationship Id="rId2" Type="http://schemas.openxmlformats.org/officeDocument/2006/relationships/hyperlink" Target="http://images.google.com/imgres?imgurl=http://rentatent.dk/stafet/_highres/coca-cola.jpg&amp;imgrefurl=http://www.delhiplanet.com/index.php/tag/secret/&amp;usg=__wjciv0roPNIxmRZrgT5uNM-tkBA=&amp;h=1158&amp;w=1748&amp;sz=294&amp;hl=en&amp;start=1&amp;um=1&amp;tbnid=FuDF4aL2Sdw5KM:&amp;tbnh=99&amp;tbnw=150&amp;prev=/images?q=coca+cola&amp;hl=en&amp;rls=com.microsoft:en-us:IE-SearchBox&amp;rlz=1I7ADBF_en&amp;um=1" TargetMode="External"/><Relationship Id="rId1" Type="http://schemas.openxmlformats.org/officeDocument/2006/relationships/slideLayout" Target="../slideLayouts/slideLayout4.xml"/><Relationship Id="rId6" Type="http://schemas.openxmlformats.org/officeDocument/2006/relationships/hyperlink" Target="http://images.google.com/imgres?imgurl=http://www.cokeonline.ch/public/verkaufen/logos/sprite/logo_sprite.jpg&amp;imgrefurl=http://brandzero.adidiot.com/wp/category/sprite/&amp;usg=__bZNPBnHB50lXgDPhLXpKy83XDto=&amp;h=1020&amp;w=1020&amp;sz=451&amp;hl=en&amp;start=2&amp;um=1&amp;tbnid=Hv78TUS8s0kURM:&amp;tbnh=150&amp;tbnw=150&amp;prev=/images?q=sprite&amp;hl=en&amp;rls=com.microsoft:en-us:IE-SearchBox&amp;rlz=1I7ADBF_en&amp;um=1"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hyperlink" Target="http://images.google.com/imgres?imgurl=http://www.uslanationals.org/graphics/07desani4.gif&amp;imgrefurl=http://www.uslanationals.org/2007/index.html&amp;usg=__nCgt0gBhI0LzGiN-FGsBnziXleI=&amp;h=99&amp;w=210&amp;sz=9&amp;hl=en&amp;start=2&amp;um=1&amp;tbnid=oi6H2_WEUb6AzM:&amp;tbnh=50&amp;tbnw=106&amp;prev=/images?q=desani&amp;hl=en&amp;rls=com.microsoft:en-us:IE-SearchBox&amp;rlz=1I7ADBF_en&amp;um=1" TargetMode="External"/><Relationship Id="rId4" Type="http://schemas.openxmlformats.org/officeDocument/2006/relationships/hyperlink" Target="http://images.google.com/imgres?imgurl=http://mubr08jl.files.wordpress.com/2008/11/logo_fanta_orange.jpg&amp;imgrefurl=http://mubr08jl.wordpress.com/2008/11/27/trend-spotting-interacting-and-sharing-and-environment/&amp;usg=__ttnPyiqX0VeCytvIXxitH5hs7uU=&amp;h=1020&amp;w=1020&amp;sz=732&amp;hl=en&amp;start=1&amp;um=1&amp;tbnid=q0sREXAVPar25M:&amp;tbnh=150&amp;tbnw=150&amp;prev=/images?q=fanta&amp;hl=en&amp;rls=com.microsoft:en-us:IE-SearchBox&amp;rlz=1I7ADBF_en&amp;sa=N&amp;um=1" TargetMode="Externa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imgres?imgurl=http://www.brandweek.com/bw/photos/stylus/39273-GenMills_cereals.jpg&amp;imgrefurl=http://www.brandweek.com/bw/content_display/news-and-features/packaged-goods/e3i91c8d15e4e316205219c01b94efb1273&amp;usg=__4BM8dsycC5lvxHg6VhvEIUj_X9M=&amp;h=300&amp;w=300&amp;sz=97&amp;hl=en&amp;start=46&amp;um=1&amp;tbnid=x1mBbyle_J-S9M:&amp;tbnh=116&amp;tbnw=116&amp;prev=/images?q=general+mills&amp;ndsp=21&amp;hl=en&amp;rls=com.microsoft:en-us:IE-SearchBox&amp;rlz=1I7ADBF_en&amp;sa=N&amp;start=42&amp;um=1" TargetMode="External"/><Relationship Id="rId13"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1.jpeg"/><Relationship Id="rId12" Type="http://schemas.openxmlformats.org/officeDocument/2006/relationships/hyperlink" Target="http://images.google.com/imgres?imgurl=http://images.publicradio.org/content/2007/11/01/20071101_pizza_2.jpg&amp;imgrefurl=http://minnesota.publicradio.org/display/web/2007/11/01/pizzarecall/&amp;usg=__ufHuTnTrCfvn3xpD4MPrjxQEj0Q=&amp;h=225&amp;w=300&amp;sz=33&amp;hl=en&amp;start=66&amp;um=1&amp;tbnid=cccNh2x7zkHfeM:&amp;tbnh=87&amp;tbnw=116&amp;prev=/images?q=general+mills&amp;ndsp=21&amp;hl=en&amp;rls=com.microsoft:en-us:IE-SearchBox&amp;rlz=1I7ADBF_en&amp;sa=N&amp;start=63&amp;um=1" TargetMode="External"/><Relationship Id="rId2" Type="http://schemas.openxmlformats.org/officeDocument/2006/relationships/hyperlink" Target="http://images.google.com/imgres?imgurl=http://www.generalmills.com/stream_image.aspx?rid=5119&amp;imgrefurl=http://advertising-age.blogspot.com/2007/08/general-mills-history-repeats-itself.html&amp;usg=__Kz0z4hKiWx8abWW5D3EXUy8bv6A=&amp;h=400&amp;w=300&amp;sz=43&amp;hl=en&amp;start=2&amp;um=1&amp;tbnid=E6hABR9vCotHSM:&amp;tbnh=124&amp;tbnw=93&amp;prev=/images?q=general+mills&amp;hl=en&amp;rls=com.microsoft:en-us:IE-SearchBox&amp;rlz=1I7ADBF_en&amp;um=1" TargetMode="External"/><Relationship Id="rId1" Type="http://schemas.openxmlformats.org/officeDocument/2006/relationships/slideLayout" Target="../slideLayouts/slideLayout4.xml"/><Relationship Id="rId6" Type="http://schemas.openxmlformats.org/officeDocument/2006/relationships/hyperlink" Target="http://images.google.com/imgres?imgurl=http://repairstemcell.files.wordpress.com/2009/05/cheerios.jpg&amp;imgrefurl=http://repairstemcell.wordpress.com/2009/05/12/&amp;usg=__2Gi9JDCYuW0ZbJ9bZhDm1d7sR58=&amp;h=1601&amp;w=1096&amp;sz=395&amp;hl=en&amp;start=27&amp;um=1&amp;tbnid=9JPmiLHg4iFA2M:&amp;tbnh=150&amp;tbnw=103&amp;prev=/images?q=general+mills&amp;ndsp=21&amp;hl=en&amp;rls=com.microsoft:en-us:IE-SearchBox&amp;rlz=1I7ADBF_en&amp;sa=N&amp;start=21&amp;um=1" TargetMode="External"/><Relationship Id="rId11" Type="http://schemas.openxmlformats.org/officeDocument/2006/relationships/image" Target="../media/image23.jpeg"/><Relationship Id="rId5" Type="http://schemas.openxmlformats.org/officeDocument/2006/relationships/image" Target="../media/image20.jpeg"/><Relationship Id="rId15" Type="http://schemas.openxmlformats.org/officeDocument/2006/relationships/image" Target="../media/image25.jpeg"/><Relationship Id="rId10" Type="http://schemas.openxmlformats.org/officeDocument/2006/relationships/hyperlink" Target="http://images.google.com/imgres?imgurl=http://images-cdn01.associatedcontent.com/image/A1301/130128/300_130128.jpg&amp;imgrefurl=http://www.associatedcontent.com/article/339671/easy_dinner_solutions_pillsbury_frozen.html&amp;usg=__LDAz75UW5ZJJr51n4-134o6iVH8=&amp;h=300&amp;w=300&amp;sz=12&amp;hl=en&amp;start=45&amp;um=1&amp;tbnid=D94GBK6IyWVvNM:&amp;tbnh=116&amp;tbnw=116&amp;prev=/images?q=general+mills&amp;ndsp=21&amp;hl=en&amp;rls=com.microsoft:en-us:IE-SearchBox&amp;rlz=1I7ADBF_en&amp;sa=N&amp;start=42&amp;um=1" TargetMode="External"/><Relationship Id="rId4" Type="http://schemas.openxmlformats.org/officeDocument/2006/relationships/hyperlink" Target="http://images.google.com/imgres?imgurl=http://www.consumerist.com/assets/resources/2006/09/cocoapuffs-sticker.jpg&amp;imgrefurl=http://consumerist.com/203451/they-come-to-praise-general-mills-not-eat-their-cereal&amp;usg=__5b-mCntWMGRYRBy8ZUXMwGM2QZQ=&amp;h=434&amp;w=303&amp;sz=35&amp;hl=en&amp;start=14&amp;um=1&amp;tbnid=RcjXyg4AoV88XM:&amp;tbnh=126&amp;tbnw=88&amp;prev=/images?q=general+mills&amp;hl=en&amp;rls=com.microsoft:en-us:IE-SearchBox&amp;rlz=1I7ADBF_en&amp;um=1" TargetMode="External"/><Relationship Id="rId9" Type="http://schemas.openxmlformats.org/officeDocument/2006/relationships/image" Target="../media/image22.jpeg"/><Relationship Id="rId14" Type="http://schemas.openxmlformats.org/officeDocument/2006/relationships/hyperlink" Target="http://images.google.com/imgres?imgurl=http://testofmetal.com/media/logo_yoplait.jpg&amp;imgrefurl=http://testofmetal.com/pages/sponsorship.php&amp;usg=__KOm2bALOeAdvFuB4Q5aldgLk7mU=&amp;h=492&amp;w=910&amp;sz=159&amp;hl=en&amp;start=3&amp;um=1&amp;tbnid=-A-GaoFWlr9ojM:&amp;tbnh=79&amp;tbnw=147&amp;prev=/images?q=yoplait&amp;hl=en&amp;rls=com.microsoft:en-us:IE-SearchBox&amp;rlz=1I7ADBF_en&amp;sa=N&amp;um=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asiantrader.biz/TradeLinks%5CPepsiCo%20PO1.jpg"/>
          <p:cNvPicPr>
            <a:picLocks noChangeAspect="1" noChangeArrowheads="1"/>
          </p:cNvPicPr>
          <p:nvPr/>
        </p:nvPicPr>
        <p:blipFill>
          <a:blip r:embed="rId2" cstate="print"/>
          <a:srcRect/>
          <a:stretch>
            <a:fillRect/>
          </a:stretch>
        </p:blipFill>
        <p:spPr bwMode="auto">
          <a:xfrm>
            <a:off x="190500" y="152400"/>
            <a:ext cx="8801100" cy="2971799"/>
          </a:xfrm>
          <a:prstGeom prst="rect">
            <a:avLst/>
          </a:prstGeom>
          <a:noFill/>
        </p:spPr>
      </p:pic>
      <p:sp>
        <p:nvSpPr>
          <p:cNvPr id="2" name="Title 1"/>
          <p:cNvSpPr>
            <a:spLocks noGrp="1"/>
          </p:cNvSpPr>
          <p:nvPr>
            <p:ph type="ctrTitle"/>
          </p:nvPr>
        </p:nvSpPr>
        <p:spPr>
          <a:xfrm>
            <a:off x="685800" y="3200400"/>
            <a:ext cx="7851648" cy="1828800"/>
          </a:xfrm>
        </p:spPr>
        <p:txBody>
          <a:bodyPr>
            <a:normAutofit/>
          </a:bodyPr>
          <a:lstStyle/>
          <a:p>
            <a:r>
              <a:rPr lang="en-US" dirty="0" smtClean="0"/>
              <a:t> Industry and Competitive Situation Analysis</a:t>
            </a:r>
            <a:endParaRPr lang="en-US" dirty="0"/>
          </a:p>
        </p:txBody>
      </p:sp>
      <p:sp>
        <p:nvSpPr>
          <p:cNvPr id="3" name="Subtitle 2"/>
          <p:cNvSpPr>
            <a:spLocks noGrp="1"/>
          </p:cNvSpPr>
          <p:nvPr>
            <p:ph type="subTitle" idx="1"/>
          </p:nvPr>
        </p:nvSpPr>
        <p:spPr>
          <a:xfrm>
            <a:off x="685800" y="4953000"/>
            <a:ext cx="7854696" cy="1752600"/>
          </a:xfrm>
        </p:spPr>
        <p:txBody>
          <a:bodyPr>
            <a:normAutofit fontScale="70000" lnSpcReduction="20000"/>
          </a:bodyPr>
          <a:lstStyle/>
          <a:p>
            <a:r>
              <a:rPr lang="en-US" dirty="0" smtClean="0"/>
              <a:t>Team 4:</a:t>
            </a:r>
          </a:p>
          <a:p>
            <a:r>
              <a:rPr lang="en-US" dirty="0" smtClean="0"/>
              <a:t>Katy Neely</a:t>
            </a:r>
          </a:p>
          <a:p>
            <a:r>
              <a:rPr lang="en-US" dirty="0" smtClean="0"/>
              <a:t>Matt Tevis</a:t>
            </a:r>
          </a:p>
          <a:p>
            <a:r>
              <a:rPr lang="en-US" dirty="0" smtClean="0"/>
              <a:t>Andrew McDonald</a:t>
            </a:r>
          </a:p>
          <a:p>
            <a:r>
              <a:rPr lang="en-US" dirty="0" smtClean="0"/>
              <a:t>Shelly Brown</a:t>
            </a:r>
          </a:p>
          <a:p>
            <a:r>
              <a:rPr lang="en-US" dirty="0" smtClean="0"/>
              <a:t>Hunter Pond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lumMod val="75000"/>
                  </a:schemeClr>
                </a:solidFill>
              </a:rPr>
              <a:t>PepsiCo vs. Dr. Pepper Snapple Group</a:t>
            </a:r>
            <a:endParaRPr lang="en-US" dirty="0">
              <a:solidFill>
                <a:schemeClr val="accent1">
                  <a:lumMod val="75000"/>
                </a:schemeClr>
              </a:solidFill>
            </a:endParaRPr>
          </a:p>
        </p:txBody>
      </p:sp>
      <p:sp>
        <p:nvSpPr>
          <p:cNvPr id="3" name="Content Placeholder 2"/>
          <p:cNvSpPr>
            <a:spLocks noGrp="1"/>
          </p:cNvSpPr>
          <p:nvPr>
            <p:ph sz="half" idx="1"/>
          </p:nvPr>
        </p:nvSpPr>
        <p:spPr/>
        <p:txBody>
          <a:bodyPr>
            <a:normAutofit fontScale="92500"/>
          </a:bodyPr>
          <a:lstStyle/>
          <a:p>
            <a:r>
              <a:rPr lang="en-US" dirty="0" smtClean="0"/>
              <a:t>Dr. Pepper Snapple Group</a:t>
            </a:r>
          </a:p>
          <a:p>
            <a:r>
              <a:rPr lang="en-US" dirty="0" smtClean="0"/>
              <a:t>Brands</a:t>
            </a:r>
          </a:p>
          <a:p>
            <a:pPr lvl="1"/>
            <a:r>
              <a:rPr lang="en-US" dirty="0" smtClean="0"/>
              <a:t>7-Up, Canada Dry, Mott’s Apple Juice, Hawaiian Punch, Yoo-hoo Milk, Sunkist…</a:t>
            </a:r>
          </a:p>
          <a:p>
            <a:r>
              <a:rPr lang="en-US" dirty="0" smtClean="0"/>
              <a:t>Current Strategy and Goals</a:t>
            </a:r>
          </a:p>
          <a:p>
            <a:r>
              <a:rPr lang="en-US" dirty="0" smtClean="0"/>
              <a:t>Customers</a:t>
            </a:r>
          </a:p>
          <a:p>
            <a:r>
              <a:rPr lang="en-US" dirty="0" smtClean="0"/>
              <a:t>Competition and Risk</a:t>
            </a:r>
          </a:p>
          <a:p>
            <a:r>
              <a:rPr lang="en-US" dirty="0" smtClean="0"/>
              <a:t>Acquisitions</a:t>
            </a:r>
          </a:p>
        </p:txBody>
      </p:sp>
      <p:pic>
        <p:nvPicPr>
          <p:cNvPr id="15361" name="Picture 1"/>
          <p:cNvPicPr>
            <a:picLocks noChangeAspect="1" noChangeArrowheads="1"/>
          </p:cNvPicPr>
          <p:nvPr/>
        </p:nvPicPr>
        <p:blipFill>
          <a:blip r:embed="rId2" cstate="print"/>
          <a:srcRect/>
          <a:stretch>
            <a:fillRect/>
          </a:stretch>
        </p:blipFill>
        <p:spPr bwMode="auto">
          <a:xfrm>
            <a:off x="4343400" y="2667000"/>
            <a:ext cx="441007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PepsiCo vs. Kellogg </a:t>
            </a:r>
            <a:endParaRPr lang="en-US" dirty="0">
              <a:solidFill>
                <a:schemeClr val="accent1">
                  <a:lumMod val="75000"/>
                </a:schemeClr>
              </a:solidFill>
            </a:endParaRPr>
          </a:p>
        </p:txBody>
      </p:sp>
      <p:sp>
        <p:nvSpPr>
          <p:cNvPr id="3" name="Content Placeholder 2"/>
          <p:cNvSpPr>
            <a:spLocks noGrp="1"/>
          </p:cNvSpPr>
          <p:nvPr>
            <p:ph sz="half" idx="1"/>
          </p:nvPr>
        </p:nvSpPr>
        <p:spPr/>
        <p:txBody>
          <a:bodyPr>
            <a:normAutofit lnSpcReduction="10000"/>
          </a:bodyPr>
          <a:lstStyle/>
          <a:p>
            <a:r>
              <a:rPr lang="en-US" dirty="0" smtClean="0"/>
              <a:t>Kellogg’s</a:t>
            </a:r>
          </a:p>
          <a:p>
            <a:r>
              <a:rPr lang="en-US" dirty="0" smtClean="0"/>
              <a:t>Brands</a:t>
            </a:r>
          </a:p>
          <a:p>
            <a:pPr lvl="1"/>
            <a:r>
              <a:rPr lang="en-US" dirty="0" err="1" smtClean="0"/>
              <a:t>Eggo’s</a:t>
            </a:r>
            <a:r>
              <a:rPr lang="en-US" dirty="0" smtClean="0"/>
              <a:t>, Frosted Flakes Cereal, Raisin Bran Cereal, Special K Cereal, Pop-Tarts…</a:t>
            </a:r>
          </a:p>
          <a:p>
            <a:r>
              <a:rPr lang="en-US" dirty="0" smtClean="0"/>
              <a:t>Current Strategy and Goals</a:t>
            </a:r>
          </a:p>
          <a:p>
            <a:r>
              <a:rPr lang="en-US" dirty="0" smtClean="0"/>
              <a:t>Customers</a:t>
            </a:r>
          </a:p>
          <a:p>
            <a:r>
              <a:rPr lang="en-US" dirty="0" smtClean="0"/>
              <a:t>Competition and Risk</a:t>
            </a:r>
          </a:p>
          <a:p>
            <a:r>
              <a:rPr lang="en-US" dirty="0" smtClean="0"/>
              <a:t>Acquisitions</a:t>
            </a:r>
          </a:p>
          <a:p>
            <a:endParaRPr lang="en-US" dirty="0"/>
          </a:p>
        </p:txBody>
      </p:sp>
      <p:pic>
        <p:nvPicPr>
          <p:cNvPr id="14340" name="Picture 4" descr="http://tbn3.google.com/images?q=tbn:6lpP73nLxboYxM:http://3.bp.blogspot.com/_T5l4T1v6mz4/SYxw8OrgQsI/AAAAAAAAAR8/lFKMrA_N-v8/s400/phelps_kellogg.jpg">
            <a:hlinkClick r:id="rId2"/>
          </p:cNvPr>
          <p:cNvPicPr>
            <a:picLocks noChangeAspect="1" noChangeArrowheads="1"/>
          </p:cNvPicPr>
          <p:nvPr/>
        </p:nvPicPr>
        <p:blipFill>
          <a:blip r:embed="rId3" cstate="print"/>
          <a:srcRect/>
          <a:stretch>
            <a:fillRect/>
          </a:stretch>
        </p:blipFill>
        <p:spPr bwMode="auto">
          <a:xfrm>
            <a:off x="6400800" y="4343400"/>
            <a:ext cx="895350" cy="1181101"/>
          </a:xfrm>
          <a:prstGeom prst="rect">
            <a:avLst/>
          </a:prstGeom>
          <a:noFill/>
        </p:spPr>
      </p:pic>
      <p:pic>
        <p:nvPicPr>
          <p:cNvPr id="14342" name="Picture 6" descr="http://tbn0.google.com/images?q=tbn:THnsm6fVsTu3DM:http://www.tampabayrun.com/Assets/Sponsor%2BLogos/Special%2BK.jpg">
            <a:hlinkClick r:id="rId4"/>
          </p:cNvPr>
          <p:cNvPicPr>
            <a:picLocks noChangeAspect="1" noChangeArrowheads="1"/>
          </p:cNvPicPr>
          <p:nvPr/>
        </p:nvPicPr>
        <p:blipFill>
          <a:blip r:embed="rId5" cstate="print"/>
          <a:srcRect/>
          <a:stretch>
            <a:fillRect/>
          </a:stretch>
        </p:blipFill>
        <p:spPr bwMode="auto">
          <a:xfrm>
            <a:off x="7391400" y="3962400"/>
            <a:ext cx="1019175" cy="1247775"/>
          </a:xfrm>
          <a:prstGeom prst="rect">
            <a:avLst/>
          </a:prstGeom>
          <a:noFill/>
        </p:spPr>
      </p:pic>
      <p:pic>
        <p:nvPicPr>
          <p:cNvPr id="14344" name="Picture 8" descr="http://tbn1.google.com/images?q=tbn:eyMBjQSG7WeSTM:http://www.nexternal.com/dreamland/images/kelloggToucanSam.jpg">
            <a:hlinkClick r:id="rId6"/>
          </p:cNvPr>
          <p:cNvPicPr>
            <a:picLocks noChangeAspect="1" noChangeArrowheads="1"/>
          </p:cNvPicPr>
          <p:nvPr/>
        </p:nvPicPr>
        <p:blipFill>
          <a:blip r:embed="rId7" cstate="print"/>
          <a:srcRect/>
          <a:stretch>
            <a:fillRect/>
          </a:stretch>
        </p:blipFill>
        <p:spPr bwMode="auto">
          <a:xfrm>
            <a:off x="5410200" y="1905000"/>
            <a:ext cx="1066800" cy="1219201"/>
          </a:xfrm>
          <a:prstGeom prst="rect">
            <a:avLst/>
          </a:prstGeom>
          <a:noFill/>
        </p:spPr>
      </p:pic>
      <p:pic>
        <p:nvPicPr>
          <p:cNvPr id="14346" name="Picture 10" descr="http://tbn3.google.com/images?q=tbn:TZcn_ARxxgipEM:http://www.wisynco.com/files/u1/KelloggCerealLogo.jpg">
            <a:hlinkClick r:id="rId8"/>
          </p:cNvPr>
          <p:cNvPicPr>
            <a:picLocks noChangeAspect="1" noChangeArrowheads="1"/>
          </p:cNvPicPr>
          <p:nvPr/>
        </p:nvPicPr>
        <p:blipFill>
          <a:blip r:embed="rId9" cstate="print"/>
          <a:srcRect/>
          <a:stretch>
            <a:fillRect/>
          </a:stretch>
        </p:blipFill>
        <p:spPr bwMode="auto">
          <a:xfrm>
            <a:off x="6477000" y="3352800"/>
            <a:ext cx="1238250" cy="838201"/>
          </a:xfrm>
          <a:prstGeom prst="rect">
            <a:avLst/>
          </a:prstGeom>
          <a:noFill/>
        </p:spPr>
      </p:pic>
      <p:pic>
        <p:nvPicPr>
          <p:cNvPr id="14348" name="Picture 12" descr="http://tbn0.google.com/images?q=tbn:G-3MPPO08HbVEM:http://trekmovie.com/images/st09/eggo1.jpg">
            <a:hlinkClick r:id="rId10"/>
          </p:cNvPr>
          <p:cNvPicPr>
            <a:picLocks noChangeAspect="1" noChangeArrowheads="1"/>
          </p:cNvPicPr>
          <p:nvPr/>
        </p:nvPicPr>
        <p:blipFill>
          <a:blip r:embed="rId11" cstate="print"/>
          <a:srcRect/>
          <a:stretch>
            <a:fillRect/>
          </a:stretch>
        </p:blipFill>
        <p:spPr bwMode="auto">
          <a:xfrm>
            <a:off x="7391400" y="5257800"/>
            <a:ext cx="1428750" cy="1409700"/>
          </a:xfrm>
          <a:prstGeom prst="rect">
            <a:avLst/>
          </a:prstGeom>
          <a:noFill/>
        </p:spPr>
      </p:pic>
      <p:pic>
        <p:nvPicPr>
          <p:cNvPr id="14350" name="Picture 14" descr="http://tbn0.google.com/images?q=tbn:JnOs0iJQ1YN8cM:http://www.viewpoints.com/images/review/2008/124/4/1209805573-6773_full.jpg">
            <a:hlinkClick r:id="rId12"/>
          </p:cNvPr>
          <p:cNvPicPr>
            <a:picLocks noChangeAspect="1" noChangeArrowheads="1"/>
          </p:cNvPicPr>
          <p:nvPr/>
        </p:nvPicPr>
        <p:blipFill>
          <a:blip r:embed="rId13" cstate="print"/>
          <a:srcRect/>
          <a:stretch>
            <a:fillRect/>
          </a:stretch>
        </p:blipFill>
        <p:spPr bwMode="auto">
          <a:xfrm>
            <a:off x="5257800" y="3276600"/>
            <a:ext cx="981075" cy="1266826"/>
          </a:xfrm>
          <a:prstGeom prst="rect">
            <a:avLst/>
          </a:prstGeom>
          <a:noFill/>
        </p:spPr>
      </p:pic>
      <p:pic>
        <p:nvPicPr>
          <p:cNvPr id="14352" name="Picture 16" descr="http://tbn2.google.com/images?q=tbn:-8H6HXMFo5jQQM:http://3.bp.blogspot.com/_HQ3Zy4pSMUw/SaVuHTXC4_I/AAAAAAAAALo/FLnepIuY4Cg/s400/Pop%2BTarts%2Blogo.jpg">
            <a:hlinkClick r:id="rId14"/>
          </p:cNvPr>
          <p:cNvPicPr>
            <a:picLocks noChangeAspect="1" noChangeArrowheads="1"/>
          </p:cNvPicPr>
          <p:nvPr/>
        </p:nvPicPr>
        <p:blipFill>
          <a:blip r:embed="rId15" cstate="print"/>
          <a:srcRect/>
          <a:stretch>
            <a:fillRect/>
          </a:stretch>
        </p:blipFill>
        <p:spPr bwMode="auto">
          <a:xfrm>
            <a:off x="6248400" y="2667000"/>
            <a:ext cx="1181100" cy="800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pepsico.bmp"/>
          <p:cNvPicPr>
            <a:picLocks noChangeAspect="1"/>
          </p:cNvPicPr>
          <p:nvPr/>
        </p:nvPicPr>
        <p:blipFill>
          <a:blip r:embed="rId2" cstate="print">
            <a:lum bright="70000" contrast="-70000"/>
          </a:blip>
          <a:stretch>
            <a:fillRect/>
          </a:stretch>
        </p:blipFill>
        <p:spPr>
          <a:xfrm>
            <a:off x="0" y="1"/>
            <a:ext cx="9144000" cy="6858000"/>
          </a:xfrm>
          <a:prstGeom prst="rect">
            <a:avLst/>
          </a:prstGeom>
          <a:effectLst>
            <a:outerShdw blurRad="50800" dist="50800" dir="5400000" algn="ctr" rotWithShape="0">
              <a:srgbClr val="000000">
                <a:alpha val="62000"/>
              </a:srgbClr>
            </a:outerShdw>
          </a:effectLst>
        </p:spPr>
      </p:pic>
      <p:sp>
        <p:nvSpPr>
          <p:cNvPr id="2" name="Title 1"/>
          <p:cNvSpPr>
            <a:spLocks noGrp="1"/>
          </p:cNvSpPr>
          <p:nvPr>
            <p:ph type="title"/>
          </p:nvPr>
        </p:nvSpPr>
        <p:spPr/>
        <p:txBody>
          <a:bodyPr/>
          <a:lstStyle/>
          <a:p>
            <a:pPr algn="ctr"/>
            <a:r>
              <a:rPr lang="en-US" dirty="0" smtClean="0">
                <a:solidFill>
                  <a:schemeClr val="accent1">
                    <a:lumMod val="75000"/>
                  </a:schemeClr>
                </a:solidFill>
              </a:rPr>
              <a:t>Economic Factors</a:t>
            </a:r>
            <a:endParaRPr lang="en-US" dirty="0">
              <a:solidFill>
                <a:schemeClr val="accent1">
                  <a:lumMod val="75000"/>
                </a:schemeClr>
              </a:solidFill>
            </a:endParaRPr>
          </a:p>
        </p:txBody>
      </p:sp>
      <p:sp>
        <p:nvSpPr>
          <p:cNvPr id="3" name="Content Placeholder 2"/>
          <p:cNvSpPr>
            <a:spLocks noGrp="1"/>
          </p:cNvSpPr>
          <p:nvPr>
            <p:ph idx="1"/>
          </p:nvPr>
        </p:nvSpPr>
        <p:spPr>
          <a:xfrm>
            <a:off x="457200" y="2133600"/>
            <a:ext cx="8229600" cy="4389120"/>
          </a:xfrm>
        </p:spPr>
        <p:txBody>
          <a:bodyPr>
            <a:noAutofit/>
          </a:bodyPr>
          <a:lstStyle/>
          <a:p>
            <a:r>
              <a:rPr lang="en-US" sz="1800" dirty="0" smtClean="0"/>
              <a:t>Costs</a:t>
            </a:r>
          </a:p>
          <a:p>
            <a:r>
              <a:rPr lang="en-US" sz="1800" dirty="0" smtClean="0"/>
              <a:t>Governmental Rules and Regulations</a:t>
            </a:r>
          </a:p>
          <a:p>
            <a:r>
              <a:rPr lang="en-US" sz="1800" dirty="0" smtClean="0"/>
              <a:t>Alternative Energy</a:t>
            </a:r>
          </a:p>
          <a:p>
            <a:r>
              <a:rPr lang="en-US" sz="1800" dirty="0" smtClean="0"/>
              <a:t>“Consumers and government officials are increasingly focused on the impact companies have on the environment. PepsiCo is committed to maintaining high standards for product quality, safety and integrity and to reduce their impact on the environment through water, energy and packaging initiatives. PepsiCo plans to continue to invest in programs that help reduce energy costs, conserve energy and use clean energy sources, such as their wind turbine project in India which supplies more than two-thirds of the power used by our </a:t>
            </a:r>
            <a:r>
              <a:rPr lang="en-US" sz="1800" dirty="0" err="1" smtClean="0"/>
              <a:t>Mamandur</a:t>
            </a:r>
            <a:r>
              <a:rPr lang="en-US" sz="1800" dirty="0" smtClean="0"/>
              <a:t> beverage plant each year. PepsiCo is also currently working on new packaging initiatives to further reduce the amount of plastic used in their beverage containers, and continue to partner with community organizations to increase recycling efforts.”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pepsico.bmp"/>
          <p:cNvPicPr>
            <a:picLocks noChangeAspect="1"/>
          </p:cNvPicPr>
          <p:nvPr/>
        </p:nvPicPr>
        <p:blipFill>
          <a:blip r:embed="rId2" cstate="print">
            <a:lum bright="70000" contrast="-70000"/>
          </a:blip>
          <a:stretch>
            <a:fillRect/>
          </a:stretch>
        </p:blipFill>
        <p:spPr>
          <a:xfrm>
            <a:off x="0" y="1"/>
            <a:ext cx="9144000" cy="6858000"/>
          </a:xfrm>
          <a:prstGeom prst="rect">
            <a:avLst/>
          </a:prstGeom>
          <a:effectLst>
            <a:outerShdw blurRad="50800" dist="50800" dir="5400000" algn="ctr" rotWithShape="0">
              <a:srgbClr val="000000">
                <a:alpha val="62000"/>
              </a:srgbClr>
            </a:outerShdw>
          </a:effectLst>
        </p:spPr>
      </p:pic>
      <p:sp>
        <p:nvSpPr>
          <p:cNvPr id="2" name="Title 1"/>
          <p:cNvSpPr>
            <a:spLocks noGrp="1"/>
          </p:cNvSpPr>
          <p:nvPr>
            <p:ph type="title"/>
          </p:nvPr>
        </p:nvSpPr>
        <p:spPr/>
        <p:txBody>
          <a:bodyPr/>
          <a:lstStyle/>
          <a:p>
            <a:pPr algn="ctr"/>
            <a:r>
              <a:rPr lang="en-US" dirty="0" smtClean="0">
                <a:solidFill>
                  <a:schemeClr val="accent1">
                    <a:lumMod val="75000"/>
                  </a:schemeClr>
                </a:solidFill>
              </a:rPr>
              <a:t>Political Factors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smtClean="0"/>
              <a:t>Federal and International Laws</a:t>
            </a:r>
          </a:p>
          <a:p>
            <a:pPr lvl="1"/>
            <a:r>
              <a:rPr lang="en-US" dirty="0" smtClean="0"/>
              <a:t>FDA, EPA, OSHA…</a:t>
            </a:r>
          </a:p>
          <a:p>
            <a:r>
              <a:rPr lang="en-US" dirty="0" smtClean="0"/>
              <a:t>Sustainability</a:t>
            </a:r>
          </a:p>
          <a:p>
            <a:r>
              <a:rPr lang="en-US" dirty="0" smtClean="0"/>
              <a:t>Environmental Policies</a:t>
            </a:r>
          </a:p>
          <a:p>
            <a:r>
              <a:rPr lang="en-US" dirty="0" smtClean="0"/>
              <a:t>2007 and 2008, PepsiCo honored by the Environmental Protection Agency (EPA) “Energy Star Partner of the Year” for energy conservation. </a:t>
            </a:r>
          </a:p>
          <a:p>
            <a:pPr lvl="1">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epsico.bmp"/>
          <p:cNvPicPr>
            <a:picLocks noChangeAspect="1"/>
          </p:cNvPicPr>
          <p:nvPr/>
        </p:nvPicPr>
        <p:blipFill>
          <a:blip r:embed="rId2" cstate="print">
            <a:lum bright="70000" contrast="-70000"/>
          </a:blip>
          <a:stretch>
            <a:fillRect/>
          </a:stretch>
        </p:blipFill>
        <p:spPr>
          <a:xfrm>
            <a:off x="0" y="1"/>
            <a:ext cx="9144000" cy="6858000"/>
          </a:xfrm>
          <a:prstGeom prst="rect">
            <a:avLst/>
          </a:prstGeom>
          <a:effectLst>
            <a:outerShdw blurRad="50800" dist="50800" dir="5400000" algn="ctr" rotWithShape="0">
              <a:srgbClr val="000000">
                <a:alpha val="62000"/>
              </a:srgbClr>
            </a:outerShdw>
          </a:effectLst>
        </p:spPr>
      </p:pic>
      <p:sp>
        <p:nvSpPr>
          <p:cNvPr id="2" name="Title 1"/>
          <p:cNvSpPr>
            <a:spLocks noGrp="1"/>
          </p:cNvSpPr>
          <p:nvPr>
            <p:ph type="title"/>
          </p:nvPr>
        </p:nvSpPr>
        <p:spPr/>
        <p:txBody>
          <a:bodyPr/>
          <a:lstStyle/>
          <a:p>
            <a:pPr algn="ctr"/>
            <a:r>
              <a:rPr lang="en-US" dirty="0" smtClean="0">
                <a:solidFill>
                  <a:schemeClr val="accent1">
                    <a:lumMod val="75000"/>
                  </a:schemeClr>
                </a:solidFill>
              </a:rPr>
              <a:t>Social Factors</a:t>
            </a:r>
            <a:endParaRPr lang="en-US" dirty="0">
              <a:solidFill>
                <a:schemeClr val="accent1">
                  <a:lumMod val="75000"/>
                </a:schemeClr>
              </a:solidFill>
            </a:endParaRPr>
          </a:p>
        </p:txBody>
      </p:sp>
      <p:sp>
        <p:nvSpPr>
          <p:cNvPr id="5" name="Content Placeholder 4"/>
          <p:cNvSpPr>
            <a:spLocks noGrp="1"/>
          </p:cNvSpPr>
          <p:nvPr>
            <p:ph idx="1"/>
          </p:nvPr>
        </p:nvSpPr>
        <p:spPr/>
        <p:txBody>
          <a:bodyPr>
            <a:normAutofit/>
          </a:bodyPr>
          <a:lstStyle/>
          <a:p>
            <a:r>
              <a:rPr lang="en-US" dirty="0" smtClean="0"/>
              <a:t>Work and business attitudes</a:t>
            </a:r>
          </a:p>
          <a:p>
            <a:r>
              <a:rPr lang="en-US" dirty="0" smtClean="0"/>
              <a:t>Employee benefits</a:t>
            </a:r>
          </a:p>
          <a:p>
            <a:pPr lvl="1"/>
            <a:r>
              <a:rPr lang="en-US" dirty="0" smtClean="0"/>
              <a:t>Legal Services, bonuses, flexible medical packages, paid vacations, stock options, etc.</a:t>
            </a:r>
          </a:p>
          <a:p>
            <a:r>
              <a:rPr lang="en-US" i="1" dirty="0" smtClean="0"/>
              <a:t>SharePower</a:t>
            </a:r>
            <a:endParaRPr lang="en-US" dirty="0" smtClean="0"/>
          </a:p>
          <a:p>
            <a:r>
              <a:rPr lang="en-US" dirty="0" smtClean="0"/>
              <a:t>Diversity and Inclusion Efforts</a:t>
            </a:r>
          </a:p>
          <a:p>
            <a:pPr lvl="1"/>
            <a:r>
              <a:rPr lang="en-US" dirty="0" smtClean="0"/>
              <a:t>2006-ranked top 10 for Diversity Inc’s “Top 50 Companies for Diversity.” </a:t>
            </a:r>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solidFill>
                  <a:schemeClr val="accent1">
                    <a:lumMod val="75000"/>
                  </a:schemeClr>
                </a:solidFill>
              </a:rPr>
              <a:t>Technological Factors</a:t>
            </a:r>
            <a:endParaRPr lang="en-US" dirty="0">
              <a:solidFill>
                <a:schemeClr val="accent1">
                  <a:lumMod val="75000"/>
                </a:schemeClr>
              </a:solidFill>
            </a:endParaRPr>
          </a:p>
        </p:txBody>
      </p:sp>
      <p:sp>
        <p:nvSpPr>
          <p:cNvPr id="5" name="Content Placeholder 4"/>
          <p:cNvSpPr>
            <a:spLocks noGrp="1"/>
          </p:cNvSpPr>
          <p:nvPr>
            <p:ph sz="half" idx="1"/>
          </p:nvPr>
        </p:nvSpPr>
        <p:spPr>
          <a:xfrm>
            <a:off x="457200" y="2209800"/>
            <a:ext cx="4038600" cy="4434840"/>
          </a:xfrm>
        </p:spPr>
        <p:txBody>
          <a:bodyPr/>
          <a:lstStyle/>
          <a:p>
            <a:r>
              <a:rPr lang="en-US" dirty="0" smtClean="0"/>
              <a:t>Rising food costs</a:t>
            </a:r>
          </a:p>
          <a:p>
            <a:r>
              <a:rPr lang="en-US" dirty="0" smtClean="0"/>
              <a:t>Emerging markets</a:t>
            </a:r>
          </a:p>
          <a:p>
            <a:r>
              <a:rPr lang="en-US" dirty="0" smtClean="0"/>
              <a:t>Tropicana Twister strategy</a:t>
            </a:r>
          </a:p>
          <a:p>
            <a:r>
              <a:rPr lang="en-US" dirty="0" smtClean="0"/>
              <a:t>“Twitter” generation</a:t>
            </a:r>
          </a:p>
          <a:p>
            <a:pPr>
              <a:buNone/>
            </a:pPr>
            <a:endParaRPr lang="en-US" dirty="0" smtClean="0"/>
          </a:p>
          <a:p>
            <a:endParaRPr lang="en-US" dirty="0" smtClean="0"/>
          </a:p>
          <a:p>
            <a:pPr>
              <a:buNone/>
            </a:pPr>
            <a:r>
              <a:rPr lang="en-US" dirty="0" smtClean="0"/>
              <a:t>    </a:t>
            </a:r>
            <a:endParaRPr lang="en-US" dirty="0"/>
          </a:p>
        </p:txBody>
      </p:sp>
      <p:pic>
        <p:nvPicPr>
          <p:cNvPr id="6" name="Picture 5" descr="http://cache.boston.com/bonzai-fba/Globe_Graphic/2008/03/09/1205052003_8208.gif"/>
          <p:cNvPicPr/>
          <p:nvPr/>
        </p:nvPicPr>
        <p:blipFill>
          <a:blip r:embed="rId2" cstate="print"/>
          <a:srcRect/>
          <a:stretch>
            <a:fillRect/>
          </a:stretch>
        </p:blipFill>
        <p:spPr bwMode="auto">
          <a:xfrm>
            <a:off x="4419600" y="2057400"/>
            <a:ext cx="993775" cy="4434205"/>
          </a:xfrm>
          <a:prstGeom prst="rect">
            <a:avLst/>
          </a:prstGeom>
          <a:noFill/>
          <a:ln w="9525">
            <a:noFill/>
            <a:miter lim="800000"/>
            <a:headEnd/>
            <a:tailEnd/>
          </a:ln>
        </p:spPr>
      </p:pic>
      <p:pic>
        <p:nvPicPr>
          <p:cNvPr id="10241" name="Picture 1"/>
          <p:cNvPicPr>
            <a:picLocks noChangeAspect="1" noChangeArrowheads="1"/>
          </p:cNvPicPr>
          <p:nvPr/>
        </p:nvPicPr>
        <p:blipFill>
          <a:blip r:embed="rId3" cstate="print"/>
          <a:srcRect/>
          <a:stretch>
            <a:fillRect/>
          </a:stretch>
        </p:blipFill>
        <p:spPr bwMode="auto">
          <a:xfrm>
            <a:off x="5543550" y="1562100"/>
            <a:ext cx="1771650" cy="5295900"/>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7162800" y="2438400"/>
            <a:ext cx="1981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ctr"/>
            <a:r>
              <a:rPr lang="en-US" dirty="0" smtClean="0">
                <a:solidFill>
                  <a:schemeClr val="accent1">
                    <a:lumMod val="75000"/>
                  </a:schemeClr>
                </a:solidFill>
              </a:rPr>
              <a:t>Geographical Factors</a:t>
            </a:r>
            <a:endParaRPr lang="en-US" dirty="0">
              <a:solidFill>
                <a:schemeClr val="accent1">
                  <a:lumMod val="75000"/>
                </a:schemeClr>
              </a:solidFill>
            </a:endParaRPr>
          </a:p>
        </p:txBody>
      </p:sp>
      <p:sp>
        <p:nvSpPr>
          <p:cNvPr id="4" name="Content Placeholder 3"/>
          <p:cNvSpPr>
            <a:spLocks noGrp="1"/>
          </p:cNvSpPr>
          <p:nvPr>
            <p:ph sz="half" idx="2"/>
          </p:nvPr>
        </p:nvSpPr>
        <p:spPr>
          <a:xfrm>
            <a:off x="457200" y="1905000"/>
            <a:ext cx="4038600" cy="4434840"/>
          </a:xfrm>
        </p:spPr>
        <p:txBody>
          <a:bodyPr>
            <a:normAutofit lnSpcReduction="10000"/>
          </a:bodyPr>
          <a:lstStyle/>
          <a:p>
            <a:r>
              <a:rPr lang="en-US" dirty="0" smtClean="0"/>
              <a:t>PepsiCo World Headquarters</a:t>
            </a:r>
          </a:p>
          <a:p>
            <a:pPr lvl="1"/>
            <a:r>
              <a:rPr lang="en-US" dirty="0" smtClean="0"/>
              <a:t>Frito-Lay North America (FLNA)</a:t>
            </a:r>
          </a:p>
          <a:p>
            <a:pPr lvl="1"/>
            <a:r>
              <a:rPr lang="en-US" dirty="0" smtClean="0"/>
              <a:t>PepsiCo Beverages North America (PBNA)</a:t>
            </a:r>
          </a:p>
          <a:p>
            <a:pPr lvl="1"/>
            <a:r>
              <a:rPr lang="en-US" dirty="0" smtClean="0"/>
              <a:t>Quaker Foods North America (QFNA)</a:t>
            </a:r>
          </a:p>
          <a:p>
            <a:r>
              <a:rPr lang="en-US" dirty="0" smtClean="0"/>
              <a:t>Foreign Markets</a:t>
            </a:r>
          </a:p>
          <a:p>
            <a:pPr lvl="1"/>
            <a:r>
              <a:rPr lang="en-US" dirty="0" smtClean="0"/>
              <a:t>PepsiCo International (PI)</a:t>
            </a:r>
          </a:p>
          <a:p>
            <a:endParaRPr lang="en-US" dirty="0" smtClean="0"/>
          </a:p>
          <a:p>
            <a:endParaRPr lang="en-US" dirty="0"/>
          </a:p>
        </p:txBody>
      </p:sp>
      <p:pic>
        <p:nvPicPr>
          <p:cNvPr id="5" name="Content Placeholder 4" descr="map-of-HQ.jpg"/>
          <p:cNvPicPr>
            <a:picLocks noGrp="1"/>
          </p:cNvPicPr>
          <p:nvPr>
            <p:ph sz="half" idx="1"/>
          </p:nvPr>
        </p:nvPicPr>
        <p:blipFill>
          <a:blip r:embed="rId2" cstate="print"/>
          <a:stretch>
            <a:fillRect/>
          </a:stretch>
        </p:blipFill>
        <p:spPr>
          <a:xfrm>
            <a:off x="4724400" y="2362200"/>
            <a:ext cx="4114800" cy="3200400"/>
          </a:xfrm>
          <a:prstGeom prst="rect">
            <a:avLst/>
          </a:prstGeom>
          <a:noFill/>
          <a:ln>
            <a:noFill/>
          </a:ln>
        </p:spPr>
      </p:pic>
      <p:cxnSp>
        <p:nvCxnSpPr>
          <p:cNvPr id="7" name="Straight Arrow Connector 6"/>
          <p:cNvCxnSpPr/>
          <p:nvPr/>
        </p:nvCxnSpPr>
        <p:spPr>
          <a:xfrm rot="5400000" flipH="1" flipV="1">
            <a:off x="5981700" y="2933700"/>
            <a:ext cx="762000" cy="685800"/>
          </a:xfrm>
          <a:prstGeom prst="straightConnector1">
            <a:avLst/>
          </a:prstGeom>
          <a:ln cmpd="tri">
            <a:solidFill>
              <a:schemeClr val="accent1">
                <a:shade val="50000"/>
                <a:satMod val="103000"/>
              </a:schemeClr>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29400" y="2691825"/>
            <a:ext cx="1828800" cy="584775"/>
          </a:xfrm>
          <a:prstGeom prst="rect">
            <a:avLst/>
          </a:prstGeom>
          <a:noFill/>
        </p:spPr>
        <p:txBody>
          <a:bodyPr wrap="square" rtlCol="0">
            <a:spAutoFit/>
          </a:bodyPr>
          <a:lstStyle/>
          <a:p>
            <a:r>
              <a:rPr lang="en-US" sz="1600" b="1" dirty="0" smtClean="0"/>
              <a:t>PepsiCo World Headquarters</a:t>
            </a:r>
            <a:endParaRPr lang="en-US" sz="1600" b="1" dirty="0"/>
          </a:p>
        </p:txBody>
      </p:sp>
      <p:cxnSp>
        <p:nvCxnSpPr>
          <p:cNvPr id="10" name="Straight Arrow Connector 9"/>
          <p:cNvCxnSpPr/>
          <p:nvPr/>
        </p:nvCxnSpPr>
        <p:spPr>
          <a:xfrm rot="5400000">
            <a:off x="5105400" y="3886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8200" y="4343400"/>
            <a:ext cx="1219200" cy="338554"/>
          </a:xfrm>
          <a:prstGeom prst="rect">
            <a:avLst/>
          </a:prstGeom>
          <a:noFill/>
        </p:spPr>
        <p:txBody>
          <a:bodyPr wrap="square" rtlCol="0">
            <a:spAutoFit/>
          </a:bodyPr>
          <a:lstStyle/>
          <a:p>
            <a:r>
              <a:rPr lang="en-US" sz="1600" b="1" dirty="0" smtClean="0"/>
              <a:t>FLNA</a:t>
            </a:r>
            <a:endParaRPr lang="en-US" sz="1600" b="1" dirty="0"/>
          </a:p>
        </p:txBody>
      </p:sp>
      <p:cxnSp>
        <p:nvCxnSpPr>
          <p:cNvPr id="14" name="Straight Arrow Connector 13"/>
          <p:cNvCxnSpPr/>
          <p:nvPr/>
        </p:nvCxnSpPr>
        <p:spPr>
          <a:xfrm rot="5400000" flipH="1" flipV="1">
            <a:off x="5562600" y="3429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2971800"/>
            <a:ext cx="1066800" cy="307777"/>
          </a:xfrm>
          <a:prstGeom prst="rect">
            <a:avLst/>
          </a:prstGeom>
          <a:noFill/>
        </p:spPr>
        <p:txBody>
          <a:bodyPr wrap="square" rtlCol="0">
            <a:spAutoFit/>
          </a:bodyPr>
          <a:lstStyle/>
          <a:p>
            <a:r>
              <a:rPr lang="en-US" sz="1400" b="1" dirty="0" smtClean="0"/>
              <a:t>PBNA</a:t>
            </a:r>
            <a:endParaRPr lang="en-US" sz="1400" b="1" dirty="0"/>
          </a:p>
        </p:txBody>
      </p:sp>
      <p:cxnSp>
        <p:nvCxnSpPr>
          <p:cNvPr id="17" name="Straight Arrow Connector 16"/>
          <p:cNvCxnSpPr/>
          <p:nvPr/>
        </p:nvCxnSpPr>
        <p:spPr>
          <a:xfrm flipV="1">
            <a:off x="6781800" y="34290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91400" y="3352800"/>
            <a:ext cx="1066800" cy="307777"/>
          </a:xfrm>
          <a:prstGeom prst="rect">
            <a:avLst/>
          </a:prstGeom>
          <a:noFill/>
        </p:spPr>
        <p:txBody>
          <a:bodyPr wrap="square" rtlCol="0">
            <a:spAutoFit/>
          </a:bodyPr>
          <a:lstStyle/>
          <a:p>
            <a:r>
              <a:rPr lang="en-US" sz="1400" b="1" dirty="0" smtClean="0"/>
              <a:t>PI</a:t>
            </a:r>
            <a:endParaRPr 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PepsiCo: SWOT Analysis</a:t>
            </a:r>
            <a:endParaRPr lang="en-US" dirty="0">
              <a:solidFill>
                <a:schemeClr val="accent1">
                  <a:lumMod val="75000"/>
                </a:schemeClr>
              </a:solidFill>
            </a:endParaRPr>
          </a:p>
        </p:txBody>
      </p:sp>
      <p:sp>
        <p:nvSpPr>
          <p:cNvPr id="3" name="Content Placeholder 2"/>
          <p:cNvSpPr>
            <a:spLocks noGrp="1"/>
          </p:cNvSpPr>
          <p:nvPr>
            <p:ph sz="half" idx="1"/>
          </p:nvPr>
        </p:nvSpPr>
        <p:spPr/>
        <p:txBody>
          <a:bodyPr>
            <a:normAutofit/>
          </a:bodyPr>
          <a:lstStyle/>
          <a:p>
            <a:r>
              <a:rPr lang="en-US" sz="1400" b="1" dirty="0" smtClean="0"/>
              <a:t>Strengths </a:t>
            </a:r>
            <a:endParaRPr lang="en-US" sz="1400" dirty="0" smtClean="0"/>
          </a:p>
          <a:p>
            <a:r>
              <a:rPr lang="en-US" sz="1400" dirty="0" smtClean="0"/>
              <a:t/>
            </a:r>
            <a:br>
              <a:rPr lang="en-US" sz="1400" dirty="0" smtClean="0"/>
            </a:br>
            <a:r>
              <a:rPr lang="en-US" sz="1400" b="1" dirty="0" smtClean="0"/>
              <a:t>Brand Recognition.</a:t>
            </a:r>
            <a:r>
              <a:rPr lang="en-US" sz="1400" dirty="0" smtClean="0"/>
              <a:t> </a:t>
            </a:r>
            <a:r>
              <a:rPr lang="en-US" sz="1400" dirty="0" smtClean="0"/>
              <a:t>PepsiCo, Frito </a:t>
            </a:r>
            <a:r>
              <a:rPr lang="en-US" sz="1400" dirty="0" smtClean="0"/>
              <a:t>Lay, Gatorade, Quaker, and Tropicana. </a:t>
            </a:r>
          </a:p>
          <a:p>
            <a:r>
              <a:rPr lang="en-US" sz="1400" b="1" dirty="0" smtClean="0"/>
              <a:t>Brand Loyalty.</a:t>
            </a:r>
            <a:r>
              <a:rPr lang="en-US" sz="1400" dirty="0" smtClean="0"/>
              <a:t> PepsiCo has loyal customer base for its </a:t>
            </a:r>
            <a:r>
              <a:rPr lang="en-US" sz="1400" dirty="0" smtClean="0"/>
              <a:t>products.</a:t>
            </a:r>
            <a:endParaRPr lang="en-US" sz="1400" dirty="0" smtClean="0"/>
          </a:p>
          <a:p>
            <a:r>
              <a:rPr lang="en-US" sz="1400" b="1" dirty="0" smtClean="0"/>
              <a:t>Brand Diversification.</a:t>
            </a:r>
            <a:r>
              <a:rPr lang="en-US" sz="1400" dirty="0" smtClean="0"/>
              <a:t> PepsiCo not only produces Pepsi-Cola but snack products and juices as well. </a:t>
            </a:r>
          </a:p>
          <a:p>
            <a:r>
              <a:rPr lang="en-US" sz="1400" b="1" dirty="0" smtClean="0"/>
              <a:t>Global Participation</a:t>
            </a:r>
            <a:r>
              <a:rPr lang="en-US" sz="1400" dirty="0" smtClean="0"/>
              <a:t>. PepsiCo brands are not only sold in the U.S., but in more than 200 countries world-wide. </a:t>
            </a:r>
          </a:p>
          <a:p>
            <a:r>
              <a:rPr lang="en-US" sz="1400" b="1" dirty="0" smtClean="0"/>
              <a:t>Strong Financial Position.</a:t>
            </a:r>
            <a:r>
              <a:rPr lang="en-US" sz="1400" dirty="0" smtClean="0"/>
              <a:t> PepsiCo </a:t>
            </a:r>
            <a:r>
              <a:rPr lang="en-US" sz="1400" dirty="0" smtClean="0"/>
              <a:t>brings </a:t>
            </a:r>
            <a:r>
              <a:rPr lang="en-US" sz="1400" dirty="0" smtClean="0"/>
              <a:t>in over $80 Billion in revenues yearly.</a:t>
            </a:r>
          </a:p>
          <a:p>
            <a:endParaRPr lang="en-US" dirty="0"/>
          </a:p>
        </p:txBody>
      </p:sp>
      <p:sp>
        <p:nvSpPr>
          <p:cNvPr id="4" name="Content Placeholder 3"/>
          <p:cNvSpPr>
            <a:spLocks noGrp="1"/>
          </p:cNvSpPr>
          <p:nvPr>
            <p:ph sz="half" idx="2"/>
          </p:nvPr>
        </p:nvSpPr>
        <p:spPr/>
        <p:txBody>
          <a:bodyPr>
            <a:normAutofit/>
          </a:bodyPr>
          <a:lstStyle/>
          <a:p>
            <a:r>
              <a:rPr lang="en-US" sz="1400" b="1" dirty="0" smtClean="0"/>
              <a:t>Weakness </a:t>
            </a:r>
            <a:endParaRPr lang="en-US" sz="1400" dirty="0" smtClean="0"/>
          </a:p>
          <a:p>
            <a:r>
              <a:rPr lang="en-US" sz="1400" b="1" dirty="0" smtClean="0"/>
              <a:t> </a:t>
            </a:r>
            <a:endParaRPr lang="en-US" sz="1400" dirty="0" smtClean="0"/>
          </a:p>
          <a:p>
            <a:r>
              <a:rPr lang="en-US" sz="1400" b="1" dirty="0" smtClean="0"/>
              <a:t>Non-Carbonated Drinks.</a:t>
            </a:r>
            <a:r>
              <a:rPr lang="en-US" sz="1400" dirty="0" smtClean="0"/>
              <a:t> The U.S. market shows a recent trend that is shifting towards non-carbonated drinks. </a:t>
            </a:r>
          </a:p>
          <a:p>
            <a:r>
              <a:rPr lang="en-US" sz="1400" b="1" dirty="0" smtClean="0"/>
              <a:t>Health Food Alternatives.</a:t>
            </a:r>
            <a:r>
              <a:rPr lang="en-US" sz="1400" dirty="0" smtClean="0"/>
              <a:t> Consumers are becoming increasingly health </a:t>
            </a:r>
            <a:r>
              <a:rPr lang="en-US" sz="1400" dirty="0" smtClean="0"/>
              <a:t>conscious.</a:t>
            </a:r>
            <a:endParaRPr lang="en-US" sz="1400" dirty="0" smtClean="0"/>
          </a:p>
          <a:p>
            <a:r>
              <a:rPr lang="en-US" sz="1400" b="1" dirty="0" smtClean="0"/>
              <a:t>Un-Tapped Markets/Globalization</a:t>
            </a:r>
            <a:r>
              <a:rPr lang="en-US" sz="1400" b="1" dirty="0" smtClean="0"/>
              <a:t>.</a:t>
            </a:r>
            <a:r>
              <a:rPr lang="en-US" sz="1400" dirty="0" smtClean="0"/>
              <a:t> There </a:t>
            </a:r>
            <a:r>
              <a:rPr lang="en-US" sz="1400" dirty="0" smtClean="0"/>
              <a:t>are other markets that can be explored and tapped into. </a:t>
            </a:r>
          </a:p>
          <a:p>
            <a:r>
              <a:rPr lang="en-US" sz="1400" b="1" dirty="0" smtClean="0"/>
              <a:t>Acquisition and/or Merger.</a:t>
            </a:r>
            <a:r>
              <a:rPr lang="en-US" sz="1400" dirty="0" smtClean="0"/>
              <a:t> PepsiCo </a:t>
            </a:r>
            <a:r>
              <a:rPr lang="en-US" sz="1400" dirty="0" smtClean="0"/>
              <a:t>needs access </a:t>
            </a:r>
            <a:r>
              <a:rPr lang="en-US" sz="1400" dirty="0" smtClean="0"/>
              <a:t>to </a:t>
            </a:r>
            <a:r>
              <a:rPr lang="en-US" sz="1400" dirty="0" smtClean="0"/>
              <a:t>other markets.  </a:t>
            </a:r>
            <a:endParaRPr lang="en-US" sz="1400" dirty="0" smtClean="0"/>
          </a:p>
          <a:p>
            <a:r>
              <a:rPr lang="en-US" sz="1400" b="1" dirty="0" smtClean="0"/>
              <a:t>Niche Marketing/Products</a:t>
            </a:r>
            <a:r>
              <a:rPr lang="en-US" sz="1400" dirty="0" smtClean="0"/>
              <a:t>. </a:t>
            </a:r>
            <a:r>
              <a:rPr lang="en-US" sz="1400" dirty="0" smtClean="0"/>
              <a:t>Pepsi </a:t>
            </a:r>
            <a:r>
              <a:rPr lang="en-US" sz="1400" dirty="0" smtClean="0"/>
              <a:t>ironically is one of the weaknesses of PepsiCo products, due to the fact that it is distant from its leader, </a:t>
            </a:r>
            <a:r>
              <a:rPr lang="en-US" sz="1400" dirty="0" smtClean="0"/>
              <a:t>Coca-Cola.</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 Continued</a:t>
            </a:r>
            <a:endParaRPr lang="en-US" dirty="0"/>
          </a:p>
        </p:txBody>
      </p:sp>
      <p:sp>
        <p:nvSpPr>
          <p:cNvPr id="3" name="Content Placeholder 2"/>
          <p:cNvSpPr>
            <a:spLocks noGrp="1"/>
          </p:cNvSpPr>
          <p:nvPr>
            <p:ph sz="half" idx="1"/>
          </p:nvPr>
        </p:nvSpPr>
        <p:spPr/>
        <p:txBody>
          <a:bodyPr>
            <a:normAutofit fontScale="47500" lnSpcReduction="20000"/>
          </a:bodyPr>
          <a:lstStyle/>
          <a:p>
            <a:r>
              <a:rPr lang="en-US" sz="2900" b="1" dirty="0" smtClean="0"/>
              <a:t>Opportunities</a:t>
            </a:r>
          </a:p>
          <a:p>
            <a:pPr>
              <a:buNone/>
            </a:pPr>
            <a:endParaRPr lang="en-US" dirty="0" smtClean="0"/>
          </a:p>
          <a:p>
            <a:r>
              <a:rPr lang="en-US" b="1" dirty="0" smtClean="0"/>
              <a:t>Opportunities in International Markets. </a:t>
            </a:r>
            <a:r>
              <a:rPr lang="en-US" dirty="0" smtClean="0"/>
              <a:t>PepsiCo’s operations outside of the U.S. significantly contribute to their revenue and profitability. Because per capita consumption of their products is still relatively low overseas, they expect to see a significant opportunity to grow in the global market by expanding existing businesses and through acquisitions, especially in up and coming markets. </a:t>
            </a:r>
            <a:endParaRPr lang="en-US" dirty="0" smtClean="0"/>
          </a:p>
          <a:p>
            <a:pPr>
              <a:buNone/>
            </a:pPr>
            <a:endParaRPr lang="en-US" dirty="0" smtClean="0"/>
          </a:p>
          <a:p>
            <a:r>
              <a:rPr lang="en-US" b="1" dirty="0" smtClean="0"/>
              <a:t>Environmental sustainability. </a:t>
            </a:r>
            <a:r>
              <a:rPr lang="en-US" dirty="0" err="1" smtClean="0"/>
              <a:t>Pepsico</a:t>
            </a:r>
            <a:r>
              <a:rPr lang="en-US" dirty="0" smtClean="0"/>
              <a:t> also has incorporated a consideration of environmental </a:t>
            </a:r>
            <a:r>
              <a:rPr lang="en-US" dirty="0" smtClean="0"/>
              <a:t>sustainability.</a:t>
            </a:r>
          </a:p>
          <a:p>
            <a:pPr>
              <a:buNone/>
            </a:pPr>
            <a:endParaRPr lang="en-US" dirty="0" smtClean="0"/>
          </a:p>
          <a:p>
            <a:r>
              <a:rPr lang="en-US" b="1" dirty="0" smtClean="0"/>
              <a:t>Revitalizing  North American Beverage Business. </a:t>
            </a:r>
            <a:r>
              <a:rPr lang="en-US" b="1" dirty="0" smtClean="0"/>
              <a:t>“</a:t>
            </a:r>
            <a:r>
              <a:rPr lang="en-US" dirty="0" smtClean="0"/>
              <a:t>We </a:t>
            </a:r>
            <a:r>
              <a:rPr lang="en-US" dirty="0" smtClean="0"/>
              <a:t>plan to capitalize on our new “Refresh Everything” campaign, which features new brand identities for trademarks Gatorade, Pepsi, Sierra Mist and Mountain Dew, as well as key product innovations like new </a:t>
            </a:r>
            <a:r>
              <a:rPr lang="en-US" dirty="0" err="1" smtClean="0"/>
              <a:t>SoBe</a:t>
            </a:r>
            <a:r>
              <a:rPr lang="en-US" dirty="0" smtClean="0"/>
              <a:t> </a:t>
            </a:r>
            <a:r>
              <a:rPr lang="en-US" dirty="0" err="1" smtClean="0"/>
              <a:t>Lifewater</a:t>
            </a:r>
            <a:r>
              <a:rPr lang="en-US" dirty="0" smtClean="0"/>
              <a:t>, sweetened with </a:t>
            </a:r>
            <a:r>
              <a:rPr lang="en-US" dirty="0" err="1" smtClean="0"/>
              <a:t>PureVia</a:t>
            </a:r>
            <a:r>
              <a:rPr lang="en-US" dirty="0" smtClean="0"/>
              <a:t>, an all-natural, zero-calorie sweetener recently approved by the U.S. Food and Drug Administration. In non-carbonated beverages, we will work to identify untapped thirst occasions and to deliver even more functional benefits.”</a:t>
            </a:r>
          </a:p>
          <a:p>
            <a:endParaRPr lang="en-US" dirty="0"/>
          </a:p>
        </p:txBody>
      </p:sp>
      <p:sp>
        <p:nvSpPr>
          <p:cNvPr id="4" name="Content Placeholder 3"/>
          <p:cNvSpPr>
            <a:spLocks noGrp="1"/>
          </p:cNvSpPr>
          <p:nvPr>
            <p:ph sz="half" idx="2"/>
          </p:nvPr>
        </p:nvSpPr>
        <p:spPr/>
        <p:txBody>
          <a:bodyPr>
            <a:normAutofit fontScale="47500" lnSpcReduction="20000"/>
          </a:bodyPr>
          <a:lstStyle/>
          <a:p>
            <a:r>
              <a:rPr lang="en-US" sz="2900" b="1" dirty="0" smtClean="0"/>
              <a:t>Threats </a:t>
            </a:r>
            <a:endParaRPr lang="en-US" sz="2900" dirty="0" smtClean="0"/>
          </a:p>
          <a:p>
            <a:pPr>
              <a:buNone/>
            </a:pPr>
            <a:endParaRPr lang="en-US" dirty="0" smtClean="0"/>
          </a:p>
          <a:p>
            <a:r>
              <a:rPr lang="en-US" b="1" dirty="0" smtClean="0"/>
              <a:t>Competition</a:t>
            </a:r>
            <a:r>
              <a:rPr lang="en-US" dirty="0" smtClean="0"/>
              <a:t>. The food and beverage industry is very competitive market with PepsiCo’s top competitors being Coca-Cola, Dr. Pepper, Snapple, and Kraft Foods. </a:t>
            </a:r>
            <a:endParaRPr lang="en-US" dirty="0" smtClean="0"/>
          </a:p>
          <a:p>
            <a:pPr>
              <a:buNone/>
            </a:pPr>
            <a:endParaRPr lang="en-US" dirty="0" smtClean="0"/>
          </a:p>
          <a:p>
            <a:r>
              <a:rPr lang="en-US" b="1" dirty="0" smtClean="0"/>
              <a:t>Consumption and Demand</a:t>
            </a:r>
            <a:r>
              <a:rPr lang="en-US" dirty="0" smtClean="0"/>
              <a:t>. Shifts in consumer consumption patterns of beverages and snack foods add a risk to PepsiCo. It is important for them to keep up with their competitors to maintain a steady advantage. </a:t>
            </a:r>
            <a:endParaRPr lang="en-US" dirty="0" smtClean="0"/>
          </a:p>
          <a:p>
            <a:pPr>
              <a:buNone/>
            </a:pPr>
            <a:endParaRPr lang="en-US" dirty="0" smtClean="0"/>
          </a:p>
          <a:p>
            <a:r>
              <a:rPr lang="en-US" b="1" dirty="0" smtClean="0"/>
              <a:t>Commodity prices</a:t>
            </a:r>
            <a:r>
              <a:rPr lang="en-US" dirty="0" smtClean="0"/>
              <a:t>. Rises in commodity prices can potentially reduce profits for PepsiCo by increasing the cost of goods sold</a:t>
            </a:r>
            <a:r>
              <a:rPr lang="en-US" dirty="0" smtClean="0"/>
              <a:t>.</a:t>
            </a:r>
          </a:p>
          <a:p>
            <a:pPr>
              <a:buNone/>
            </a:pPr>
            <a:endParaRPr lang="en-US" dirty="0" smtClean="0"/>
          </a:p>
          <a:p>
            <a:r>
              <a:rPr lang="en-US" dirty="0" smtClean="0"/>
              <a:t> </a:t>
            </a:r>
            <a:r>
              <a:rPr lang="en-US" b="1" dirty="0" smtClean="0"/>
              <a:t>Foreign exchange risks</a:t>
            </a:r>
            <a:r>
              <a:rPr lang="en-US" dirty="0" smtClean="0"/>
              <a:t>. international operations comprise nearly one-fifth of company’s annual business segment operating profit. A loss of foreign market share could be potentially detrimental to their corporation. </a:t>
            </a:r>
            <a:endParaRPr lang="en-US" dirty="0" smtClean="0"/>
          </a:p>
          <a:p>
            <a:pPr>
              <a:buNone/>
            </a:pPr>
            <a:endParaRPr lang="en-US" dirty="0" smtClean="0"/>
          </a:p>
          <a:p>
            <a:r>
              <a:rPr lang="en-US" b="1" dirty="0" smtClean="0"/>
              <a:t>Interest rates.</a:t>
            </a:r>
            <a:r>
              <a:rPr lang="en-US" dirty="0" smtClean="0"/>
              <a:t> PepsiCo’s portfolio deals with interest rates and includes primarily cash equivalents and short-term marketable securities. Unfavorable interest rates may result in adverse interest expense on their income statement.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PepsiCo: BCG Matrix</a:t>
            </a:r>
            <a:endParaRPr lang="en-US" dirty="0">
              <a:solidFill>
                <a:schemeClr val="accent1">
                  <a:lumMod val="75000"/>
                </a:schemeClr>
              </a:solidFill>
            </a:endParaRPr>
          </a:p>
        </p:txBody>
      </p:sp>
      <p:pic>
        <p:nvPicPr>
          <p:cNvPr id="6" name="Content Placeholder 5" descr="http://2.bp.blogspot.com/_HYe8ckGvLRs/SaVmhWkJ9WI/AAAAAAAAAT0/e0kPtk8rkt4/s400/BCG_Matrix.png"/>
          <p:cNvPicPr>
            <a:picLocks noGrp="1"/>
          </p:cNvPicPr>
          <p:nvPr>
            <p:ph idx="1"/>
          </p:nvPr>
        </p:nvPicPr>
        <p:blipFill>
          <a:blip r:embed="rId2" cstate="print"/>
          <a:srcRect/>
          <a:stretch>
            <a:fillRect/>
          </a:stretch>
        </p:blipFill>
        <p:spPr bwMode="auto">
          <a:xfrm>
            <a:off x="1524000" y="2209800"/>
            <a:ext cx="5334000" cy="3886200"/>
          </a:xfrm>
          <a:prstGeom prst="rect">
            <a:avLst/>
          </a:prstGeom>
          <a:noFill/>
          <a:ln w="9525">
            <a:noFill/>
            <a:miter lim="800000"/>
            <a:headEnd/>
            <a:tailEnd/>
          </a:ln>
        </p:spPr>
      </p:pic>
      <p:sp>
        <p:nvSpPr>
          <p:cNvPr id="7" name="TextBox 6"/>
          <p:cNvSpPr txBox="1"/>
          <p:nvPr/>
        </p:nvSpPr>
        <p:spPr>
          <a:xfrm>
            <a:off x="3124200" y="3124201"/>
            <a:ext cx="685800" cy="276999"/>
          </a:xfrm>
          <a:prstGeom prst="rect">
            <a:avLst/>
          </a:prstGeom>
          <a:solidFill>
            <a:schemeClr val="bg1"/>
          </a:solidFill>
        </p:spPr>
        <p:txBody>
          <a:bodyPr wrap="square" rtlCol="0">
            <a:spAutoFit/>
          </a:bodyPr>
          <a:lstStyle/>
          <a:p>
            <a:r>
              <a:rPr lang="en-US" sz="1200" b="1" dirty="0" smtClean="0"/>
              <a:t>PEPSI</a:t>
            </a:r>
            <a:endParaRPr lang="en-US" sz="1200" b="1" dirty="0"/>
          </a:p>
        </p:txBody>
      </p:sp>
      <p:sp>
        <p:nvSpPr>
          <p:cNvPr id="8" name="TextBox 7"/>
          <p:cNvSpPr txBox="1"/>
          <p:nvPr/>
        </p:nvSpPr>
        <p:spPr>
          <a:xfrm>
            <a:off x="3352800" y="4648200"/>
            <a:ext cx="990600" cy="276999"/>
          </a:xfrm>
          <a:prstGeom prst="rect">
            <a:avLst/>
          </a:prstGeom>
          <a:solidFill>
            <a:schemeClr val="bg1"/>
          </a:solidFill>
        </p:spPr>
        <p:txBody>
          <a:bodyPr wrap="square" rtlCol="0">
            <a:spAutoFit/>
          </a:bodyPr>
          <a:lstStyle/>
          <a:p>
            <a:r>
              <a:rPr lang="en-US" sz="1200" b="1" dirty="0" smtClean="0"/>
              <a:t>FRITO-LAY</a:t>
            </a:r>
            <a:endParaRPr lang="en-US" sz="1200" b="1" dirty="0"/>
          </a:p>
        </p:txBody>
      </p:sp>
      <p:sp>
        <p:nvSpPr>
          <p:cNvPr id="9" name="TextBox 8"/>
          <p:cNvSpPr txBox="1"/>
          <p:nvPr/>
        </p:nvSpPr>
        <p:spPr>
          <a:xfrm>
            <a:off x="5334000" y="2895600"/>
            <a:ext cx="1143000" cy="276999"/>
          </a:xfrm>
          <a:prstGeom prst="rect">
            <a:avLst/>
          </a:prstGeom>
          <a:solidFill>
            <a:schemeClr val="bg1"/>
          </a:solidFill>
        </p:spPr>
        <p:txBody>
          <a:bodyPr wrap="square" rtlCol="0">
            <a:spAutoFit/>
          </a:bodyPr>
          <a:lstStyle/>
          <a:p>
            <a:r>
              <a:rPr lang="en-US" sz="1200" b="1" dirty="0" smtClean="0"/>
              <a:t>TROPICANA</a:t>
            </a:r>
            <a:endParaRPr lang="en-US"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dirty="0" smtClean="0">
                <a:solidFill>
                  <a:schemeClr val="accent1">
                    <a:lumMod val="75000"/>
                  </a:schemeClr>
                </a:solidFill>
              </a:rPr>
              <a:t>PepsiCo: Mission, Vision, and “Performance With Purpose”</a:t>
            </a:r>
            <a:endParaRPr lang="en-US" dirty="0">
              <a:solidFill>
                <a:schemeClr val="accent1">
                  <a:lumMod val="75000"/>
                </a:schemeClr>
              </a:solidFill>
            </a:endParaRPr>
          </a:p>
        </p:txBody>
      </p:sp>
      <p:sp>
        <p:nvSpPr>
          <p:cNvPr id="3" name="Content Placeholder 2"/>
          <p:cNvSpPr>
            <a:spLocks noGrp="1"/>
          </p:cNvSpPr>
          <p:nvPr>
            <p:ph idx="1"/>
          </p:nvPr>
        </p:nvSpPr>
        <p:spPr>
          <a:xfrm>
            <a:off x="228600" y="2087880"/>
            <a:ext cx="8229600" cy="4389120"/>
          </a:xfrm>
        </p:spPr>
        <p:txBody>
          <a:bodyPr>
            <a:normAutofit fontScale="55000" lnSpcReduction="20000"/>
          </a:bodyPr>
          <a:lstStyle/>
          <a:p>
            <a:pPr algn="ctr">
              <a:buNone/>
            </a:pPr>
            <a:r>
              <a:rPr lang="en-US" b="1" dirty="0" smtClean="0"/>
              <a:t>	</a:t>
            </a:r>
            <a:r>
              <a:rPr lang="en-US" sz="2900" b="1" dirty="0" smtClean="0"/>
              <a:t>Our Mission</a:t>
            </a:r>
          </a:p>
          <a:p>
            <a:pPr algn="ctr">
              <a:buNone/>
            </a:pPr>
            <a:r>
              <a:rPr lang="en-US" dirty="0" smtClean="0"/>
              <a:t>      “Our mission is to be the world's premier consumer products company focused on convenient foods and beverages. We seek to produce financial rewards to investors as we provide opportunities for growth and enrichment to our employees, our business partners and the communities in which we operate. And in everything we do, we strive for honesty, fairness and integrity.’</a:t>
            </a:r>
          </a:p>
          <a:p>
            <a:pPr algn="ctr"/>
            <a:endParaRPr lang="en-US" b="1" dirty="0" smtClean="0"/>
          </a:p>
          <a:p>
            <a:pPr algn="ctr">
              <a:buNone/>
            </a:pPr>
            <a:r>
              <a:rPr lang="en-US" sz="2900" b="1" dirty="0" smtClean="0"/>
              <a:t>	Our Vision</a:t>
            </a:r>
            <a:r>
              <a:rPr lang="en-US" b="1" dirty="0" smtClean="0"/>
              <a:t/>
            </a:r>
            <a:br>
              <a:rPr lang="en-US" b="1" dirty="0" smtClean="0"/>
            </a:br>
            <a:r>
              <a:rPr lang="en-US" dirty="0" smtClean="0"/>
              <a:t>"PepsiCo's responsibility is to continually improve all aspects of the world in which we operate – environment, social, economic – creating a better tomorrow than today."</a:t>
            </a:r>
          </a:p>
          <a:p>
            <a:pPr algn="ctr">
              <a:buNone/>
            </a:pPr>
            <a:r>
              <a:rPr lang="en-US" dirty="0" smtClean="0"/>
              <a:t>	</a:t>
            </a:r>
          </a:p>
          <a:p>
            <a:pPr algn="ctr">
              <a:buNone/>
            </a:pPr>
            <a:r>
              <a:rPr lang="en-US" dirty="0" smtClean="0"/>
              <a:t>	“Our vision is put into action through programs and a focus on environmental stewardship, activities to benefit society, and a commitment to build shareholder value by making PepsiCo a truly sustainable company.”</a:t>
            </a:r>
            <a:br>
              <a:rPr lang="en-US" dirty="0" smtClean="0"/>
            </a:br>
            <a:endParaRPr lang="en-US" dirty="0" smtClean="0"/>
          </a:p>
          <a:p>
            <a:pPr algn="ctr">
              <a:buNone/>
            </a:pPr>
            <a:r>
              <a:rPr lang="en-US" b="1" dirty="0" smtClean="0"/>
              <a:t>	</a:t>
            </a:r>
            <a:r>
              <a:rPr lang="en-US" sz="2900" b="1" dirty="0" smtClean="0"/>
              <a:t>Performance with Purpose</a:t>
            </a:r>
            <a:r>
              <a:rPr lang="en-US" b="1" dirty="0" smtClean="0"/>
              <a:t/>
            </a:r>
            <a:br>
              <a:rPr lang="en-US" b="1" dirty="0" smtClean="0"/>
            </a:br>
            <a:r>
              <a:rPr lang="en-US" b="1" dirty="0" smtClean="0"/>
              <a:t>“</a:t>
            </a:r>
            <a:r>
              <a:rPr lang="en-US" dirty="0" smtClean="0"/>
              <a:t>At PepsiCo, we're committed to achieving business and financial success while leaving a positive imprint on society – delivering what we call </a:t>
            </a:r>
            <a:r>
              <a:rPr lang="en-US" i="1" dirty="0" smtClean="0"/>
              <a:t>Performance with Purpose</a:t>
            </a:r>
            <a:r>
              <a:rPr lang="en-US" dirty="0" smtClean="0"/>
              <a:t>. “</a:t>
            </a:r>
          </a:p>
          <a:p>
            <a:pPr algn="ctr">
              <a:buNone/>
            </a:pPr>
            <a:r>
              <a:rPr lang="en-US" dirty="0" smtClean="0"/>
              <a:t>	</a:t>
            </a:r>
          </a:p>
          <a:p>
            <a:pPr algn="ctr">
              <a:buNone/>
            </a:pPr>
            <a:r>
              <a:rPr lang="en-US" dirty="0" smtClean="0"/>
              <a:t>	“Our approach to superior financial performance is straightforward – drive shareholder value. By addressing social and environmental issues, we also deliver on our purpose agenda, which consists of human, environmental, and talent sustainability.”</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PepsiCo’s Organizational Chart</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nvPr>
        </p:nvGraphicFramePr>
        <p:xfrm>
          <a:off x="381000" y="167640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Growth Chart</a:t>
            </a:r>
            <a:endParaRPr lang="en-US" dirty="0">
              <a:solidFill>
                <a:schemeClr val="accent1">
                  <a:lumMod val="75000"/>
                </a:schemeClr>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066800" y="1935163"/>
            <a:ext cx="7086600" cy="4618037"/>
          </a:xfrm>
          <a:prstGeom prst="rect">
            <a:avLst/>
          </a:prstGeom>
          <a:solidFill>
            <a:schemeClr val="accent2">
              <a:alpha val="46000"/>
            </a:schemeClr>
          </a:solidFill>
          <a:ln w="19050">
            <a:solidFill>
              <a:schemeClr val="accent1">
                <a:shade val="50000"/>
                <a:satMod val="103000"/>
              </a:schemeClr>
            </a:solidFill>
            <a:miter lim="800000"/>
            <a:headEnd/>
            <a:tailEnd/>
          </a:ln>
          <a:effectLst>
            <a:outerShdw blurRad="50800" dist="50800" dir="5400000" algn="ctr" rotWithShape="0">
              <a:schemeClr val="bg2"/>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Total Revenue</a:t>
            </a:r>
            <a:endParaRPr lang="en-US" dirty="0">
              <a:solidFill>
                <a:schemeClr val="accent1">
                  <a:lumMod val="75000"/>
                </a:schemeClr>
              </a:solidFill>
            </a:endParaRPr>
          </a:p>
        </p:txBody>
      </p:sp>
      <p:graphicFrame>
        <p:nvGraphicFramePr>
          <p:cNvPr id="4" name="Chart 3"/>
          <p:cNvGraphicFramePr/>
          <p:nvPr/>
        </p:nvGraphicFramePr>
        <p:xfrm>
          <a:off x="1295400" y="1905000"/>
          <a:ext cx="7543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3400" y="2590800"/>
            <a:ext cx="854721" cy="369332"/>
          </a:xfrm>
          <a:prstGeom prst="rect">
            <a:avLst/>
          </a:prstGeom>
          <a:noFill/>
        </p:spPr>
        <p:txBody>
          <a:bodyPr wrap="none" rtlCol="0">
            <a:spAutoFit/>
          </a:bodyPr>
          <a:lstStyle/>
          <a:p>
            <a:r>
              <a:rPr lang="en-US" dirty="0" smtClean="0"/>
              <a:t>Billions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Net Income</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nvPr>
        </p:nvGraphicFramePr>
        <p:xfrm>
          <a:off x="990600" y="1905001"/>
          <a:ext cx="7391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2209800"/>
            <a:ext cx="990600" cy="369332"/>
          </a:xfrm>
          <a:prstGeom prst="rect">
            <a:avLst/>
          </a:prstGeom>
          <a:noFill/>
        </p:spPr>
        <p:txBody>
          <a:bodyPr wrap="square" rtlCol="0">
            <a:spAutoFit/>
          </a:bodyPr>
          <a:lstStyle/>
          <a:p>
            <a:r>
              <a:rPr lang="en-US" dirty="0" smtClean="0"/>
              <a:t>Billions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Total Equity</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nvPr>
        </p:nvGraphicFramePr>
        <p:xfrm>
          <a:off x="990600" y="2209800"/>
          <a:ext cx="7315200" cy="44481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1981200"/>
            <a:ext cx="990600" cy="369332"/>
          </a:xfrm>
          <a:prstGeom prst="rect">
            <a:avLst/>
          </a:prstGeom>
          <a:noFill/>
        </p:spPr>
        <p:txBody>
          <a:bodyPr wrap="square" rtlCol="0">
            <a:spAutoFit/>
          </a:bodyPr>
          <a:lstStyle/>
          <a:p>
            <a:r>
              <a:rPr lang="en-US" dirty="0" smtClean="0"/>
              <a:t>Billions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Index of Sustainable Growth</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nvPr>
        </p:nvGraphicFramePr>
        <p:xfrm>
          <a:off x="1143000" y="1905000"/>
          <a:ext cx="70104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psico.bmp"/>
          <p:cNvPicPr>
            <a:picLocks noGrp="1" noChangeAspect="1"/>
          </p:cNvPicPr>
          <p:nvPr>
            <p:ph idx="1"/>
          </p:nvPr>
        </p:nvPicPr>
        <p:blipFill>
          <a:blip r:embed="rId2" cstate="print">
            <a:lum bright="70000" contrast="-70000"/>
          </a:blip>
          <a:stretch>
            <a:fillRect/>
          </a:stretch>
        </p:blipFill>
        <p:spPr>
          <a:xfrm>
            <a:off x="0" y="1"/>
            <a:ext cx="9144000" cy="6858000"/>
          </a:xfrm>
          <a:effectLst>
            <a:outerShdw blurRad="50800" dist="50800" dir="5400000" algn="ctr" rotWithShape="0">
              <a:srgbClr val="000000">
                <a:alpha val="62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ctr"/>
            <a:r>
              <a:rPr lang="en-US" dirty="0" smtClean="0">
                <a:solidFill>
                  <a:schemeClr val="accent1">
                    <a:lumMod val="75000"/>
                  </a:schemeClr>
                </a:solidFill>
              </a:rPr>
              <a:t>PepsiCo: Products</a:t>
            </a:r>
            <a:endParaRPr lang="en-US" dirty="0">
              <a:solidFill>
                <a:schemeClr val="accent1">
                  <a:lumMod val="75000"/>
                </a:schemeClr>
              </a:solidFill>
            </a:endParaRPr>
          </a:p>
        </p:txBody>
      </p:sp>
      <p:pic>
        <p:nvPicPr>
          <p:cNvPr id="1026" name="Picture 2"/>
          <p:cNvPicPr>
            <a:picLocks noGrp="1" noChangeAspect="1" noChangeArrowheads="1"/>
          </p:cNvPicPr>
          <p:nvPr>
            <p:ph sz="half" idx="1"/>
          </p:nvPr>
        </p:nvPicPr>
        <p:blipFill>
          <a:blip r:embed="rId2" cstate="print"/>
          <a:stretch>
            <a:fillRect/>
          </a:stretch>
        </p:blipFill>
        <p:spPr bwMode="auto">
          <a:xfrm>
            <a:off x="4191000" y="2133089"/>
            <a:ext cx="4419600" cy="3505711"/>
          </a:xfrm>
          <a:prstGeom prst="rect">
            <a:avLst/>
          </a:prstGeom>
          <a:noFill/>
          <a:ln w="9525">
            <a:noFill/>
            <a:miter lim="800000"/>
            <a:headEnd/>
            <a:tailEnd/>
          </a:ln>
        </p:spPr>
      </p:pic>
      <p:sp>
        <p:nvSpPr>
          <p:cNvPr id="5" name="Content Placeholder 4"/>
          <p:cNvSpPr>
            <a:spLocks noGrp="1"/>
          </p:cNvSpPr>
          <p:nvPr>
            <p:ph sz="half" idx="2"/>
          </p:nvPr>
        </p:nvSpPr>
        <p:spPr>
          <a:xfrm>
            <a:off x="228600" y="1600200"/>
            <a:ext cx="4038600" cy="4434840"/>
          </a:xfrm>
        </p:spPr>
        <p:txBody>
          <a:bodyPr>
            <a:noAutofit/>
          </a:bodyPr>
          <a:lstStyle/>
          <a:p>
            <a:r>
              <a:rPr lang="en-US" sz="1600" b="1" dirty="0" smtClean="0"/>
              <a:t>Pepsi-Cola</a:t>
            </a:r>
          </a:p>
          <a:p>
            <a:pPr lvl="1"/>
            <a:r>
              <a:rPr lang="en-US" sz="1600" dirty="0" smtClean="0"/>
              <a:t>Pepsi, Mountain Dew, Mug Root Beer, Sierra Mist, Slice, Aquafina, SOBE, Lipton…</a:t>
            </a:r>
          </a:p>
          <a:p>
            <a:r>
              <a:rPr lang="en-US" sz="1600" b="1" dirty="0" smtClean="0"/>
              <a:t>Gatorade</a:t>
            </a:r>
          </a:p>
          <a:p>
            <a:pPr lvl="1"/>
            <a:r>
              <a:rPr lang="en-US" sz="1600" dirty="0" smtClean="0"/>
              <a:t>Gatorade Thirst Quencher, Propel Fitness Water, Tiger Woods Line, G2…</a:t>
            </a:r>
          </a:p>
          <a:p>
            <a:r>
              <a:rPr lang="en-US" sz="1600" b="1" dirty="0" smtClean="0"/>
              <a:t>Frito-Lay</a:t>
            </a:r>
          </a:p>
          <a:p>
            <a:pPr lvl="1"/>
            <a:r>
              <a:rPr lang="en-US" sz="1600" dirty="0" smtClean="0"/>
              <a:t>Grandmas Cookies, Oberto Jerky, Miss Vickie's Potato Chips, TrueNorth, Flat Earth…</a:t>
            </a:r>
          </a:p>
          <a:p>
            <a:r>
              <a:rPr lang="en-US" sz="1600" b="1" dirty="0" smtClean="0"/>
              <a:t>Tropicana</a:t>
            </a:r>
          </a:p>
          <a:p>
            <a:pPr lvl="1"/>
            <a:r>
              <a:rPr lang="en-US" sz="1600" dirty="0" smtClean="0"/>
              <a:t>Premium Juices, Tropicana Twister, Dole, Naked Juices…</a:t>
            </a:r>
          </a:p>
          <a:p>
            <a:r>
              <a:rPr lang="en-US" sz="1600" b="1" dirty="0" smtClean="0"/>
              <a:t>Quaker</a:t>
            </a:r>
          </a:p>
          <a:p>
            <a:pPr lvl="1"/>
            <a:r>
              <a:rPr lang="en-US" sz="1600" dirty="0" smtClean="0"/>
              <a:t>Quaker Oatmeal, Life Cereal, Cap’n Crunch Cereal, Aunt Jimima, Rice-a-</a:t>
            </a:r>
            <a:r>
              <a:rPr lang="en-US" sz="1600" dirty="0" err="1" smtClean="0"/>
              <a:t>Roni</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The Packaged Food Industry</a:t>
            </a:r>
            <a:endParaRPr lang="en-US" dirty="0">
              <a:solidFill>
                <a:schemeClr val="accent1">
                  <a:lumMod val="75000"/>
                </a:schemeClr>
              </a:solidFill>
            </a:endParaRPr>
          </a:p>
        </p:txBody>
      </p:sp>
      <p:sp>
        <p:nvSpPr>
          <p:cNvPr id="3" name="Content Placeholder 2"/>
          <p:cNvSpPr>
            <a:spLocks noGrp="1"/>
          </p:cNvSpPr>
          <p:nvPr>
            <p:ph sz="half" idx="1"/>
          </p:nvPr>
        </p:nvSpPr>
        <p:spPr>
          <a:xfrm>
            <a:off x="609600" y="2270760"/>
            <a:ext cx="4038600" cy="4434840"/>
          </a:xfrm>
        </p:spPr>
        <p:txBody>
          <a:bodyPr/>
          <a:lstStyle/>
          <a:p>
            <a:r>
              <a:rPr lang="en-US" dirty="0" smtClean="0"/>
              <a:t>Worldwide Leaders:</a:t>
            </a:r>
          </a:p>
          <a:p>
            <a:pPr lvl="1"/>
            <a:r>
              <a:rPr lang="en-US" dirty="0" smtClean="0"/>
              <a:t>General Mills</a:t>
            </a:r>
          </a:p>
          <a:p>
            <a:pPr lvl="1"/>
            <a:r>
              <a:rPr lang="en-US" dirty="0" smtClean="0"/>
              <a:t>Kellogg</a:t>
            </a:r>
          </a:p>
          <a:p>
            <a:pPr lvl="1"/>
            <a:r>
              <a:rPr lang="en-US" dirty="0" smtClean="0"/>
              <a:t>PepsiCo</a:t>
            </a:r>
          </a:p>
          <a:p>
            <a:pPr lvl="1"/>
            <a:r>
              <a:rPr lang="en-US" dirty="0" smtClean="0"/>
              <a:t>Kraft</a:t>
            </a:r>
            <a:endParaRPr lang="en-US" dirty="0"/>
          </a:p>
        </p:txBody>
      </p:sp>
      <p:pic>
        <p:nvPicPr>
          <p:cNvPr id="21506" name="Picture 2" descr="http://tbn2.google.com/images?q=tbn:9zgufq6PlCvi4M:http://www.topnews.in/files/Kellogg%27s.jpg">
            <a:hlinkClick r:id="rId2"/>
          </p:cNvPr>
          <p:cNvPicPr>
            <a:picLocks noChangeAspect="1" noChangeArrowheads="1"/>
          </p:cNvPicPr>
          <p:nvPr/>
        </p:nvPicPr>
        <p:blipFill>
          <a:blip r:embed="rId3" cstate="print"/>
          <a:srcRect/>
          <a:stretch>
            <a:fillRect/>
          </a:stretch>
        </p:blipFill>
        <p:spPr bwMode="auto">
          <a:xfrm>
            <a:off x="5334000" y="2257425"/>
            <a:ext cx="1562100" cy="790575"/>
          </a:xfrm>
          <a:prstGeom prst="rect">
            <a:avLst/>
          </a:prstGeom>
          <a:noFill/>
        </p:spPr>
      </p:pic>
      <p:pic>
        <p:nvPicPr>
          <p:cNvPr id="21508" name="Picture 4" descr="http://tbn0.google.com/images?q=tbn:3gH80k7rKblEgM:http://wheatfromchaff.net/blog/wp-content/uploads/2007/04/generalmillslogo.jpg">
            <a:hlinkClick r:id="rId4"/>
          </p:cNvPr>
          <p:cNvPicPr>
            <a:picLocks noChangeAspect="1" noChangeArrowheads="1"/>
          </p:cNvPicPr>
          <p:nvPr/>
        </p:nvPicPr>
        <p:blipFill>
          <a:blip r:embed="rId5" cstate="print"/>
          <a:srcRect/>
          <a:stretch>
            <a:fillRect/>
          </a:stretch>
        </p:blipFill>
        <p:spPr bwMode="auto">
          <a:xfrm>
            <a:off x="4724400" y="3429000"/>
            <a:ext cx="1600200" cy="895351"/>
          </a:xfrm>
          <a:prstGeom prst="rect">
            <a:avLst/>
          </a:prstGeom>
          <a:noFill/>
        </p:spPr>
      </p:pic>
      <p:pic>
        <p:nvPicPr>
          <p:cNvPr id="21510" name="Picture 6" descr="http://tbn3.google.com/images?q=tbn:IAz3Ea7c5OScJM:http://brilliont.com/blogs/id/files/2008/07/kraft.gif">
            <a:hlinkClick r:id="rId6"/>
          </p:cNvPr>
          <p:cNvPicPr>
            <a:picLocks noChangeAspect="1" noChangeArrowheads="1"/>
          </p:cNvPicPr>
          <p:nvPr/>
        </p:nvPicPr>
        <p:blipFill>
          <a:blip r:embed="rId7" cstate="print"/>
          <a:srcRect/>
          <a:stretch>
            <a:fillRect/>
          </a:stretch>
        </p:blipFill>
        <p:spPr bwMode="auto">
          <a:xfrm>
            <a:off x="5715000" y="4686299"/>
            <a:ext cx="1428750" cy="1028701"/>
          </a:xfrm>
          <a:prstGeom prst="rect">
            <a:avLst/>
          </a:prstGeom>
          <a:noFill/>
        </p:spPr>
      </p:pic>
      <p:pic>
        <p:nvPicPr>
          <p:cNvPr id="21512" name="Picture 8" descr="http://tbn1.google.com/images?q=tbn:Ju_Ve2YsUUfF_M:http://www.socialinnovationawards.com/Sponsors_files/pepsico.jpg">
            <a:hlinkClick r:id="rId8"/>
          </p:cNvPr>
          <p:cNvPicPr>
            <a:picLocks noChangeAspect="1" noChangeArrowheads="1"/>
          </p:cNvPicPr>
          <p:nvPr/>
        </p:nvPicPr>
        <p:blipFill>
          <a:blip r:embed="rId9" cstate="print"/>
          <a:srcRect/>
          <a:stretch>
            <a:fillRect/>
          </a:stretch>
        </p:blipFill>
        <p:spPr bwMode="auto">
          <a:xfrm>
            <a:off x="6705600" y="3429000"/>
            <a:ext cx="1428750" cy="990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The Beverage Industry</a:t>
            </a:r>
            <a:endParaRPr lang="en-US" dirty="0">
              <a:solidFill>
                <a:schemeClr val="accent1">
                  <a:lumMod val="75000"/>
                </a:schemeClr>
              </a:solidFill>
            </a:endParaRPr>
          </a:p>
        </p:txBody>
      </p:sp>
      <p:sp>
        <p:nvSpPr>
          <p:cNvPr id="3" name="Content Placeholder 2"/>
          <p:cNvSpPr>
            <a:spLocks noGrp="1"/>
          </p:cNvSpPr>
          <p:nvPr>
            <p:ph sz="half" idx="1"/>
          </p:nvPr>
        </p:nvSpPr>
        <p:spPr>
          <a:xfrm>
            <a:off x="457200" y="2423160"/>
            <a:ext cx="4038600" cy="4434840"/>
          </a:xfrm>
        </p:spPr>
        <p:txBody>
          <a:bodyPr/>
          <a:lstStyle/>
          <a:p>
            <a:r>
              <a:rPr lang="en-US" dirty="0" smtClean="0"/>
              <a:t>Market Leaders:</a:t>
            </a:r>
          </a:p>
          <a:p>
            <a:pPr lvl="1"/>
            <a:r>
              <a:rPr lang="en-US" dirty="0" smtClean="0"/>
              <a:t>Coca-Cola</a:t>
            </a:r>
          </a:p>
          <a:p>
            <a:pPr lvl="1"/>
            <a:r>
              <a:rPr lang="en-US" dirty="0" smtClean="0"/>
              <a:t>Dr. Pepper/Snapple</a:t>
            </a:r>
          </a:p>
          <a:p>
            <a:pPr lvl="1"/>
            <a:r>
              <a:rPr lang="en-US" dirty="0" smtClean="0"/>
              <a:t>Kraft Foods</a:t>
            </a:r>
          </a:p>
          <a:p>
            <a:pPr lvl="1"/>
            <a:endParaRPr lang="en-US" dirty="0" smtClean="0"/>
          </a:p>
          <a:p>
            <a:pPr lvl="1">
              <a:buNone/>
            </a:pPr>
            <a:endParaRPr lang="en-US" dirty="0" smtClean="0"/>
          </a:p>
        </p:txBody>
      </p:sp>
      <p:pic>
        <p:nvPicPr>
          <p:cNvPr id="20482" name="Picture 2" descr="http://tbn1.google.com/images?q=tbn:FuDF4aL2Sdw5KM:http://rentatent.dk/stafet/_highres/coca-cola.jpg">
            <a:hlinkClick r:id="rId3"/>
          </p:cNvPr>
          <p:cNvPicPr>
            <a:picLocks noChangeAspect="1" noChangeArrowheads="1"/>
          </p:cNvPicPr>
          <p:nvPr/>
        </p:nvPicPr>
        <p:blipFill>
          <a:blip r:embed="rId4" cstate="print"/>
          <a:srcRect/>
          <a:stretch>
            <a:fillRect/>
          </a:stretch>
        </p:blipFill>
        <p:spPr bwMode="auto">
          <a:xfrm>
            <a:off x="5410200" y="2362200"/>
            <a:ext cx="1752600" cy="1171576"/>
          </a:xfrm>
          <a:prstGeom prst="rect">
            <a:avLst/>
          </a:prstGeom>
          <a:noFill/>
        </p:spPr>
      </p:pic>
      <p:pic>
        <p:nvPicPr>
          <p:cNvPr id="20486" name="Picture 6" descr="http://tbn0.google.com/images?q=tbn:vMcMTC8ycx7tpM:http://upload.wikimedia.org/wikipedia/en/archive/1/15/20081204134555!Dr_Pepper_Snapple_Group.png">
            <a:hlinkClick r:id="rId5"/>
          </p:cNvPr>
          <p:cNvPicPr>
            <a:picLocks noChangeAspect="1" noChangeArrowheads="1"/>
          </p:cNvPicPr>
          <p:nvPr/>
        </p:nvPicPr>
        <p:blipFill>
          <a:blip r:embed="rId6" cstate="print"/>
          <a:srcRect/>
          <a:stretch>
            <a:fillRect/>
          </a:stretch>
        </p:blipFill>
        <p:spPr bwMode="auto">
          <a:xfrm>
            <a:off x="5867400" y="3505200"/>
            <a:ext cx="2276475" cy="914400"/>
          </a:xfrm>
          <a:prstGeom prst="rect">
            <a:avLst/>
          </a:prstGeom>
          <a:noFill/>
        </p:spPr>
      </p:pic>
      <p:pic>
        <p:nvPicPr>
          <p:cNvPr id="20488" name="Picture 8" descr="http://tbn1.google.com/images?q=tbn:C7wZFiZI8WPEgM:http://www.topnews.in/files/kraft.jpg">
            <a:hlinkClick r:id="rId7"/>
          </p:cNvPr>
          <p:cNvPicPr>
            <a:picLocks noChangeAspect="1" noChangeArrowheads="1"/>
          </p:cNvPicPr>
          <p:nvPr/>
        </p:nvPicPr>
        <p:blipFill>
          <a:blip r:embed="rId8" cstate="print"/>
          <a:srcRect/>
          <a:stretch>
            <a:fillRect/>
          </a:stretch>
        </p:blipFill>
        <p:spPr bwMode="auto">
          <a:xfrm>
            <a:off x="6248400" y="4343400"/>
            <a:ext cx="1828800" cy="914400"/>
          </a:xfrm>
          <a:prstGeom prst="rect">
            <a:avLst/>
          </a:prstGeom>
          <a:noFill/>
        </p:spPr>
      </p:pic>
      <p:pic>
        <p:nvPicPr>
          <p:cNvPr id="20490" name="Picture 10" descr="http://tbn0.google.com/images?q=tbn:TBcg-qr-Pk35XM:http://images-cdn01.associatedcontent.com/image/A1052/105265/300_105265.gif">
            <a:hlinkClick r:id="rId9"/>
          </p:cNvPr>
          <p:cNvPicPr>
            <a:picLocks noChangeAspect="1" noChangeArrowheads="1"/>
          </p:cNvPicPr>
          <p:nvPr/>
        </p:nvPicPr>
        <p:blipFill>
          <a:blip r:embed="rId10" cstate="print"/>
          <a:srcRect/>
          <a:stretch>
            <a:fillRect/>
          </a:stretch>
        </p:blipFill>
        <p:spPr bwMode="auto">
          <a:xfrm>
            <a:off x="4495800" y="3276600"/>
            <a:ext cx="1409700" cy="1219200"/>
          </a:xfrm>
          <a:prstGeom prst="rect">
            <a:avLst/>
          </a:prstGeom>
          <a:noFill/>
        </p:spPr>
      </p:pic>
      <p:pic>
        <p:nvPicPr>
          <p:cNvPr id="20492" name="Picture 12" descr="http://tbn1.google.com/images?q=tbn:oIrFonrAv4WhbM:http://popsop.ru/wp-content/uploads/kool_aid.jpg">
            <a:hlinkClick r:id="rId11"/>
          </p:cNvPr>
          <p:cNvPicPr>
            <a:picLocks noChangeAspect="1" noChangeArrowheads="1"/>
          </p:cNvPicPr>
          <p:nvPr/>
        </p:nvPicPr>
        <p:blipFill>
          <a:blip r:embed="rId12" cstate="print"/>
          <a:srcRect/>
          <a:stretch>
            <a:fillRect/>
          </a:stretch>
        </p:blipFill>
        <p:spPr bwMode="auto">
          <a:xfrm>
            <a:off x="8001000" y="3657600"/>
            <a:ext cx="914400" cy="1295400"/>
          </a:xfrm>
          <a:prstGeom prst="rect">
            <a:avLst/>
          </a:prstGeom>
          <a:noFill/>
        </p:spPr>
      </p:pic>
      <p:pic>
        <p:nvPicPr>
          <p:cNvPr id="20494" name="Picture 14" descr="http://tbn1.google.com/images?q=tbn:TsA5-fTHWRrb5M:http://agencyspy.files.wordpress.com/2008/03/dr_pepper_logo.png">
            <a:hlinkClick r:id="rId13"/>
          </p:cNvPr>
          <p:cNvPicPr>
            <a:picLocks noChangeAspect="1" noChangeArrowheads="1"/>
          </p:cNvPicPr>
          <p:nvPr/>
        </p:nvPicPr>
        <p:blipFill>
          <a:blip r:embed="rId14" cstate="print"/>
          <a:srcRect/>
          <a:stretch>
            <a:fillRect/>
          </a:stretch>
        </p:blipFill>
        <p:spPr bwMode="auto">
          <a:xfrm>
            <a:off x="7086600" y="2590800"/>
            <a:ext cx="1409700" cy="1038225"/>
          </a:xfrm>
          <a:prstGeom prst="rect">
            <a:avLst/>
          </a:prstGeom>
          <a:noFill/>
        </p:spPr>
      </p:pic>
      <p:pic>
        <p:nvPicPr>
          <p:cNvPr id="20496" name="Picture 16" descr="http://tbn2.google.com/images?q=tbn:1WyyscDNXVX7RM:http://keepingitreal.typepad.com/.a/6a00d8341c68e353ef01156f7628b5970c-800wi">
            <a:hlinkClick r:id="rId15"/>
          </p:cNvPr>
          <p:cNvPicPr>
            <a:picLocks noChangeAspect="1" noChangeArrowheads="1"/>
          </p:cNvPicPr>
          <p:nvPr/>
        </p:nvPicPr>
        <p:blipFill>
          <a:blip r:embed="rId16" cstate="print"/>
          <a:srcRect/>
          <a:stretch>
            <a:fillRect/>
          </a:stretch>
        </p:blipFill>
        <p:spPr bwMode="auto">
          <a:xfrm>
            <a:off x="4953000" y="4419600"/>
            <a:ext cx="1295400" cy="1038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Competition and Risk</a:t>
            </a:r>
            <a:endParaRPr lang="en-US" dirty="0">
              <a:solidFill>
                <a:schemeClr val="accent1">
                  <a:lumMod val="75000"/>
                </a:schemeClr>
              </a:solidFill>
            </a:endParaRPr>
          </a:p>
        </p:txBody>
      </p:sp>
      <p:sp>
        <p:nvSpPr>
          <p:cNvPr id="3" name="Content Placeholder 2"/>
          <p:cNvSpPr>
            <a:spLocks noGrp="1"/>
          </p:cNvSpPr>
          <p:nvPr>
            <p:ph sz="half" idx="1"/>
          </p:nvPr>
        </p:nvSpPr>
        <p:spPr>
          <a:xfrm>
            <a:off x="457200" y="2194560"/>
            <a:ext cx="4038600" cy="4434840"/>
          </a:xfrm>
        </p:spPr>
        <p:txBody>
          <a:bodyPr/>
          <a:lstStyle/>
          <a:p>
            <a:r>
              <a:rPr lang="en-US" dirty="0" smtClean="0"/>
              <a:t>Local</a:t>
            </a:r>
          </a:p>
          <a:p>
            <a:r>
              <a:rPr lang="en-US" dirty="0" smtClean="0"/>
              <a:t>Regional</a:t>
            </a:r>
          </a:p>
          <a:p>
            <a:r>
              <a:rPr lang="en-US" dirty="0" smtClean="0"/>
              <a:t>National</a:t>
            </a:r>
          </a:p>
          <a:p>
            <a:r>
              <a:rPr lang="en-US" dirty="0" smtClean="0"/>
              <a:t>Multi-National</a:t>
            </a:r>
          </a:p>
          <a:p>
            <a:r>
              <a:rPr lang="en-US" dirty="0" smtClean="0"/>
              <a:t>Global</a:t>
            </a:r>
            <a:endParaRPr lang="en-US" dirty="0"/>
          </a:p>
        </p:txBody>
      </p:sp>
      <p:sp>
        <p:nvSpPr>
          <p:cNvPr id="4" name="Content Placeholder 3"/>
          <p:cNvSpPr>
            <a:spLocks noGrp="1"/>
          </p:cNvSpPr>
          <p:nvPr>
            <p:ph sz="half" idx="2"/>
          </p:nvPr>
        </p:nvSpPr>
        <p:spPr>
          <a:xfrm>
            <a:off x="4648200" y="2118360"/>
            <a:ext cx="4038600" cy="4434840"/>
          </a:xfrm>
        </p:spPr>
        <p:txBody>
          <a:bodyPr/>
          <a:lstStyle/>
          <a:p>
            <a:r>
              <a:rPr lang="en-US" dirty="0" smtClean="0"/>
              <a:t>Advertising</a:t>
            </a:r>
          </a:p>
          <a:p>
            <a:r>
              <a:rPr lang="en-US" dirty="0" smtClean="0"/>
              <a:t>Marketing</a:t>
            </a:r>
          </a:p>
          <a:p>
            <a:r>
              <a:rPr lang="en-US" dirty="0" smtClean="0"/>
              <a:t>Brand Image/Quality</a:t>
            </a:r>
          </a:p>
          <a:p>
            <a:r>
              <a:rPr lang="en-US" dirty="0" smtClean="0"/>
              <a:t>Legal Risks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tbn1.google.com/images?q=tbn:FuDF4aL2Sdw5KM:http://rentatent.dk/stafet/_highres/coca-cola.jpg">
            <a:hlinkClick r:id="rId2"/>
          </p:cNvPr>
          <p:cNvPicPr>
            <a:picLocks noChangeAspect="1" noChangeArrowheads="1"/>
          </p:cNvPicPr>
          <p:nvPr/>
        </p:nvPicPr>
        <p:blipFill>
          <a:blip r:embed="rId3" cstate="print"/>
          <a:srcRect/>
          <a:stretch>
            <a:fillRect/>
          </a:stretch>
        </p:blipFill>
        <p:spPr bwMode="auto">
          <a:xfrm>
            <a:off x="5867400" y="4114800"/>
            <a:ext cx="1428750" cy="942976"/>
          </a:xfrm>
          <a:prstGeom prst="rect">
            <a:avLst/>
          </a:prstGeom>
          <a:noFill/>
        </p:spPr>
      </p:pic>
      <p:sp>
        <p:nvSpPr>
          <p:cNvPr id="2" name="Title 1"/>
          <p:cNvSpPr>
            <a:spLocks noGrp="1"/>
          </p:cNvSpPr>
          <p:nvPr>
            <p:ph type="title"/>
          </p:nvPr>
        </p:nvSpPr>
        <p:spPr/>
        <p:txBody>
          <a:bodyPr/>
          <a:lstStyle/>
          <a:p>
            <a:pPr algn="ctr"/>
            <a:r>
              <a:rPr lang="en-US" dirty="0" smtClean="0">
                <a:solidFill>
                  <a:schemeClr val="accent1">
                    <a:lumMod val="75000"/>
                  </a:schemeClr>
                </a:solidFill>
              </a:rPr>
              <a:t>PepsiCo vs. Coca-Cola</a:t>
            </a:r>
            <a:endParaRPr lang="en-US" dirty="0">
              <a:solidFill>
                <a:schemeClr val="accent1">
                  <a:lumMod val="75000"/>
                </a:schemeClr>
              </a:solidFill>
            </a:endParaRPr>
          </a:p>
        </p:txBody>
      </p:sp>
      <p:sp>
        <p:nvSpPr>
          <p:cNvPr id="7" name="Content Placeholder 6"/>
          <p:cNvSpPr>
            <a:spLocks noGrp="1"/>
          </p:cNvSpPr>
          <p:nvPr>
            <p:ph sz="half" idx="1"/>
          </p:nvPr>
        </p:nvSpPr>
        <p:spPr>
          <a:xfrm>
            <a:off x="685800" y="1889760"/>
            <a:ext cx="4038600" cy="4434840"/>
          </a:xfrm>
        </p:spPr>
        <p:txBody>
          <a:bodyPr>
            <a:normAutofit fontScale="92500"/>
          </a:bodyPr>
          <a:lstStyle/>
          <a:p>
            <a:r>
              <a:rPr lang="en-US" dirty="0" smtClean="0"/>
              <a:t>Coca-Cola Company</a:t>
            </a:r>
          </a:p>
          <a:p>
            <a:r>
              <a:rPr lang="en-US" dirty="0" smtClean="0"/>
              <a:t>Brands</a:t>
            </a:r>
          </a:p>
          <a:p>
            <a:pPr lvl="1"/>
            <a:r>
              <a:rPr lang="en-US" dirty="0" smtClean="0"/>
              <a:t>Full Throttle Energy Drinks, Simply Juices, Sprite, Fanta, Dasani, PowerAde, Vitamin Water, Odwalla…</a:t>
            </a:r>
          </a:p>
          <a:p>
            <a:r>
              <a:rPr lang="en-US" dirty="0" smtClean="0"/>
              <a:t>Current Strategy and Goals</a:t>
            </a:r>
          </a:p>
          <a:p>
            <a:r>
              <a:rPr lang="en-US" dirty="0" smtClean="0"/>
              <a:t>Customers</a:t>
            </a:r>
          </a:p>
          <a:p>
            <a:r>
              <a:rPr lang="en-US" dirty="0" smtClean="0"/>
              <a:t>Competition and Risk</a:t>
            </a:r>
          </a:p>
          <a:p>
            <a:r>
              <a:rPr lang="en-US" dirty="0" smtClean="0"/>
              <a:t>Acquisitions</a:t>
            </a:r>
            <a:endParaRPr lang="en-US" dirty="0"/>
          </a:p>
        </p:txBody>
      </p:sp>
      <p:pic>
        <p:nvPicPr>
          <p:cNvPr id="18438" name="Picture 6" descr="http://tbn1.google.com/images?q=tbn:q0sREXAVPar25M:http://mubr08jl.files.wordpress.com/2008/11/logo_fanta_orange.jpg">
            <a:hlinkClick r:id="rId4"/>
          </p:cNvPr>
          <p:cNvPicPr>
            <a:picLocks noChangeAspect="1" noChangeArrowheads="1"/>
          </p:cNvPicPr>
          <p:nvPr/>
        </p:nvPicPr>
        <p:blipFill>
          <a:blip r:embed="rId5" cstate="print"/>
          <a:srcRect/>
          <a:stretch>
            <a:fillRect/>
          </a:stretch>
        </p:blipFill>
        <p:spPr bwMode="auto">
          <a:xfrm>
            <a:off x="5257800" y="2819400"/>
            <a:ext cx="1428750" cy="1428750"/>
          </a:xfrm>
          <a:prstGeom prst="rect">
            <a:avLst/>
          </a:prstGeom>
          <a:noFill/>
        </p:spPr>
      </p:pic>
      <p:pic>
        <p:nvPicPr>
          <p:cNvPr id="18440" name="Picture 8" descr="http://tbn0.google.com/images?q=tbn:Hv78TUS8s0kURM:http://www.cokeonline.ch/public/verkaufen/logos/sprite/logo_sprite.jpg">
            <a:hlinkClick r:id="rId6"/>
          </p:cNvPr>
          <p:cNvPicPr>
            <a:picLocks noChangeAspect="1" noChangeArrowheads="1"/>
          </p:cNvPicPr>
          <p:nvPr/>
        </p:nvPicPr>
        <p:blipFill>
          <a:blip r:embed="rId7" cstate="print"/>
          <a:srcRect/>
          <a:stretch>
            <a:fillRect/>
          </a:stretch>
        </p:blipFill>
        <p:spPr bwMode="auto">
          <a:xfrm>
            <a:off x="7086600" y="4495800"/>
            <a:ext cx="1428750" cy="1428750"/>
          </a:xfrm>
          <a:prstGeom prst="rect">
            <a:avLst/>
          </a:prstGeom>
          <a:noFill/>
        </p:spPr>
      </p:pic>
      <p:pic>
        <p:nvPicPr>
          <p:cNvPr id="18442" name="Picture 10" descr="http://tbn0.google.com/images?q=tbn:CMG8QQqbMz-MJM:http://www.midulstersportsarena.com/uploads/images/Powerade.jpg">
            <a:hlinkClick r:id="rId8"/>
          </p:cNvPr>
          <p:cNvPicPr>
            <a:picLocks noChangeAspect="1" noChangeArrowheads="1"/>
          </p:cNvPicPr>
          <p:nvPr/>
        </p:nvPicPr>
        <p:blipFill>
          <a:blip r:embed="rId9" cstate="print"/>
          <a:srcRect/>
          <a:stretch>
            <a:fillRect/>
          </a:stretch>
        </p:blipFill>
        <p:spPr bwMode="auto">
          <a:xfrm>
            <a:off x="6400800" y="2438400"/>
            <a:ext cx="1428750" cy="933450"/>
          </a:xfrm>
          <a:prstGeom prst="rect">
            <a:avLst/>
          </a:prstGeom>
          <a:noFill/>
        </p:spPr>
      </p:pic>
      <p:pic>
        <p:nvPicPr>
          <p:cNvPr id="18444" name="Picture 12" descr="http://tbn3.google.com/images?q=tbn:oi6H2_WEUb6AzM:http://www.uslanationals.org/graphics/07desani4.gif">
            <a:hlinkClick r:id="rId10"/>
          </p:cNvPr>
          <p:cNvPicPr>
            <a:picLocks noChangeAspect="1" noChangeArrowheads="1"/>
          </p:cNvPicPr>
          <p:nvPr/>
        </p:nvPicPr>
        <p:blipFill>
          <a:blip r:embed="rId11" cstate="print"/>
          <a:srcRect/>
          <a:stretch>
            <a:fillRect/>
          </a:stretch>
        </p:blipFill>
        <p:spPr bwMode="auto">
          <a:xfrm>
            <a:off x="6019800" y="5867400"/>
            <a:ext cx="1238250" cy="609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PepsiCo vs. General Mills</a:t>
            </a:r>
            <a:endParaRPr lang="en-US" dirty="0">
              <a:solidFill>
                <a:schemeClr val="accent1">
                  <a:lumMod val="75000"/>
                </a:schemeClr>
              </a:solidFill>
            </a:endParaRPr>
          </a:p>
        </p:txBody>
      </p:sp>
      <p:sp>
        <p:nvSpPr>
          <p:cNvPr id="3" name="Content Placeholder 2"/>
          <p:cNvSpPr>
            <a:spLocks noGrp="1"/>
          </p:cNvSpPr>
          <p:nvPr>
            <p:ph sz="half" idx="1"/>
          </p:nvPr>
        </p:nvSpPr>
        <p:spPr/>
        <p:txBody>
          <a:bodyPr>
            <a:normAutofit fontScale="92500"/>
          </a:bodyPr>
          <a:lstStyle/>
          <a:p>
            <a:r>
              <a:rPr lang="en-US" dirty="0" smtClean="0"/>
              <a:t>General Mills</a:t>
            </a:r>
          </a:p>
          <a:p>
            <a:r>
              <a:rPr lang="en-US" dirty="0" smtClean="0"/>
              <a:t>Brands</a:t>
            </a:r>
          </a:p>
          <a:p>
            <a:pPr lvl="1"/>
            <a:r>
              <a:rPr lang="en-US" dirty="0" smtClean="0"/>
              <a:t>Betty Crocker, Pillsbury, Cheerios Cereal, Fruit Roll-Up’s, Chex Mix, Haagen Dazs, Old El Paso, Yoplait…</a:t>
            </a:r>
          </a:p>
          <a:p>
            <a:r>
              <a:rPr lang="en-US" dirty="0" smtClean="0"/>
              <a:t>Current Strategy and Goals</a:t>
            </a:r>
          </a:p>
          <a:p>
            <a:r>
              <a:rPr lang="en-US" dirty="0" smtClean="0"/>
              <a:t>Customers</a:t>
            </a:r>
          </a:p>
          <a:p>
            <a:r>
              <a:rPr lang="en-US" dirty="0" smtClean="0"/>
              <a:t>Competition and Risk</a:t>
            </a:r>
          </a:p>
          <a:p>
            <a:r>
              <a:rPr lang="en-US" dirty="0" smtClean="0"/>
              <a:t>Acquisitions</a:t>
            </a:r>
            <a:endParaRPr lang="en-US" dirty="0"/>
          </a:p>
        </p:txBody>
      </p:sp>
      <p:pic>
        <p:nvPicPr>
          <p:cNvPr id="17410" name="Picture 2" descr="http://tbn0.google.com/images?q=tbn:E6hABR9vCotHSM:http://www.generalmills.com/stream_image.aspx%3Frid%3D5119">
            <a:hlinkClick r:id="rId2"/>
          </p:cNvPr>
          <p:cNvPicPr>
            <a:picLocks noChangeAspect="1" noChangeArrowheads="1"/>
          </p:cNvPicPr>
          <p:nvPr/>
        </p:nvPicPr>
        <p:blipFill>
          <a:blip r:embed="rId3" cstate="print"/>
          <a:srcRect/>
          <a:stretch>
            <a:fillRect/>
          </a:stretch>
        </p:blipFill>
        <p:spPr bwMode="auto">
          <a:xfrm>
            <a:off x="6096000" y="2590800"/>
            <a:ext cx="885825" cy="1181101"/>
          </a:xfrm>
          <a:prstGeom prst="rect">
            <a:avLst/>
          </a:prstGeom>
          <a:noFill/>
        </p:spPr>
      </p:pic>
      <p:pic>
        <p:nvPicPr>
          <p:cNvPr id="17412" name="Picture 4" descr="http://tbn3.google.com/images?q=tbn:RcjXyg4AoV88XM:http://www.consumerist.com/assets/resources/2006/09/cocoapuffs-sticker.jpg">
            <a:hlinkClick r:id="rId4"/>
          </p:cNvPr>
          <p:cNvPicPr>
            <a:picLocks noChangeAspect="1" noChangeArrowheads="1"/>
          </p:cNvPicPr>
          <p:nvPr/>
        </p:nvPicPr>
        <p:blipFill>
          <a:blip r:embed="rId5" cstate="print"/>
          <a:srcRect/>
          <a:stretch>
            <a:fillRect/>
          </a:stretch>
        </p:blipFill>
        <p:spPr bwMode="auto">
          <a:xfrm>
            <a:off x="6934200" y="1828800"/>
            <a:ext cx="838200" cy="1200150"/>
          </a:xfrm>
          <a:prstGeom prst="rect">
            <a:avLst/>
          </a:prstGeom>
          <a:noFill/>
        </p:spPr>
      </p:pic>
      <p:pic>
        <p:nvPicPr>
          <p:cNvPr id="17414" name="Picture 6" descr="http://tbn2.google.com/images?q=tbn:9JPmiLHg4iFA2M:http://repairstemcell.files.wordpress.com/2009/05/cheerios.jpg">
            <a:hlinkClick r:id="rId6"/>
          </p:cNvPr>
          <p:cNvPicPr>
            <a:picLocks noChangeAspect="1" noChangeArrowheads="1"/>
          </p:cNvPicPr>
          <p:nvPr/>
        </p:nvPicPr>
        <p:blipFill>
          <a:blip r:embed="rId7" cstate="print"/>
          <a:srcRect/>
          <a:stretch>
            <a:fillRect/>
          </a:stretch>
        </p:blipFill>
        <p:spPr bwMode="auto">
          <a:xfrm>
            <a:off x="5410200" y="4267200"/>
            <a:ext cx="981075" cy="1428750"/>
          </a:xfrm>
          <a:prstGeom prst="rect">
            <a:avLst/>
          </a:prstGeom>
          <a:noFill/>
        </p:spPr>
      </p:pic>
      <p:pic>
        <p:nvPicPr>
          <p:cNvPr id="17416" name="Picture 8" descr="http://tbn1.google.com/images?q=tbn:x1mBbyle_J-S9M:http://www.brandweek.com/bw/photos/stylus/39273-GenMills_cereals.jpg">
            <a:hlinkClick r:id="rId8"/>
          </p:cNvPr>
          <p:cNvPicPr>
            <a:picLocks noChangeAspect="1" noChangeArrowheads="1"/>
          </p:cNvPicPr>
          <p:nvPr/>
        </p:nvPicPr>
        <p:blipFill>
          <a:blip r:embed="rId9" cstate="print"/>
          <a:srcRect/>
          <a:stretch>
            <a:fillRect/>
          </a:stretch>
        </p:blipFill>
        <p:spPr bwMode="auto">
          <a:xfrm>
            <a:off x="7391400" y="2895600"/>
            <a:ext cx="1104900" cy="1104901"/>
          </a:xfrm>
          <a:prstGeom prst="rect">
            <a:avLst/>
          </a:prstGeom>
          <a:noFill/>
        </p:spPr>
      </p:pic>
      <p:pic>
        <p:nvPicPr>
          <p:cNvPr id="17418" name="Picture 10" descr="http://tbn2.google.com/images?q=tbn:D94GBK6IyWVvNM:http://images-cdn01.associatedcontent.com/image/A1301/130128/300_130128.jpg">
            <a:hlinkClick r:id="rId10"/>
          </p:cNvPr>
          <p:cNvPicPr>
            <a:picLocks noChangeAspect="1" noChangeArrowheads="1"/>
          </p:cNvPicPr>
          <p:nvPr/>
        </p:nvPicPr>
        <p:blipFill>
          <a:blip r:embed="rId11" cstate="print"/>
          <a:srcRect/>
          <a:stretch>
            <a:fillRect/>
          </a:stretch>
        </p:blipFill>
        <p:spPr bwMode="auto">
          <a:xfrm>
            <a:off x="5029200" y="2133600"/>
            <a:ext cx="1104900" cy="1104901"/>
          </a:xfrm>
          <a:prstGeom prst="rect">
            <a:avLst/>
          </a:prstGeom>
          <a:noFill/>
        </p:spPr>
      </p:pic>
      <p:pic>
        <p:nvPicPr>
          <p:cNvPr id="17420" name="Picture 12" descr="http://tbn1.google.com/images?q=tbn:cccNh2x7zkHfeM:http://images.publicradio.org/content/2007/11/01/20071101_pizza_2.jpg">
            <a:hlinkClick r:id="rId12"/>
          </p:cNvPr>
          <p:cNvPicPr>
            <a:picLocks noChangeAspect="1" noChangeArrowheads="1"/>
          </p:cNvPicPr>
          <p:nvPr/>
        </p:nvPicPr>
        <p:blipFill>
          <a:blip r:embed="rId13" cstate="print"/>
          <a:srcRect/>
          <a:stretch>
            <a:fillRect/>
          </a:stretch>
        </p:blipFill>
        <p:spPr bwMode="auto">
          <a:xfrm>
            <a:off x="6324600" y="3733800"/>
            <a:ext cx="1104900" cy="828676"/>
          </a:xfrm>
          <a:prstGeom prst="rect">
            <a:avLst/>
          </a:prstGeom>
          <a:noFill/>
        </p:spPr>
      </p:pic>
      <p:pic>
        <p:nvPicPr>
          <p:cNvPr id="17422" name="Picture 14" descr="http://tbn2.google.com/images?q=tbn:-A-GaoFWlr9ojM:http://testofmetal.com/media/logo_yoplait.jpg">
            <a:hlinkClick r:id="rId14"/>
          </p:cNvPr>
          <p:cNvPicPr>
            <a:picLocks noChangeAspect="1" noChangeArrowheads="1"/>
          </p:cNvPicPr>
          <p:nvPr/>
        </p:nvPicPr>
        <p:blipFill>
          <a:blip r:embed="rId15" cstate="print"/>
          <a:srcRect/>
          <a:stretch>
            <a:fillRect/>
          </a:stretch>
        </p:blipFill>
        <p:spPr bwMode="auto">
          <a:xfrm>
            <a:off x="5181600" y="5562600"/>
            <a:ext cx="1400175" cy="752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PepsiCo vs. Kraft Foods</a:t>
            </a:r>
            <a:endParaRPr lang="en-US" dirty="0">
              <a:solidFill>
                <a:schemeClr val="accent1">
                  <a:lumMod val="75000"/>
                </a:schemeClr>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Kraft Foods</a:t>
            </a:r>
          </a:p>
          <a:p>
            <a:r>
              <a:rPr lang="en-US" dirty="0" smtClean="0"/>
              <a:t>Brands</a:t>
            </a:r>
          </a:p>
          <a:p>
            <a:pPr lvl="1"/>
            <a:r>
              <a:rPr lang="en-US" dirty="0" smtClean="0"/>
              <a:t>Capri Sun, Kool-Aid, Cheese Nips, Cool Whip, Jell-O, Kraft Macaroni &amp; Cheese, Oscar Meyer, Philadelphia Cream Cheese…</a:t>
            </a:r>
          </a:p>
          <a:p>
            <a:r>
              <a:rPr lang="en-US" dirty="0" smtClean="0"/>
              <a:t>Current Strategy and Goals</a:t>
            </a:r>
          </a:p>
          <a:p>
            <a:r>
              <a:rPr lang="en-US" dirty="0" smtClean="0"/>
              <a:t>Customers</a:t>
            </a:r>
          </a:p>
          <a:p>
            <a:r>
              <a:rPr lang="en-US" dirty="0" smtClean="0"/>
              <a:t>Competition and Risk</a:t>
            </a:r>
          </a:p>
          <a:p>
            <a:r>
              <a:rPr lang="en-US" dirty="0" smtClean="0"/>
              <a:t>Acquisitions</a:t>
            </a:r>
          </a:p>
          <a:p>
            <a:endParaRPr lang="en-US" dirty="0"/>
          </a:p>
        </p:txBody>
      </p:sp>
      <p:pic>
        <p:nvPicPr>
          <p:cNvPr id="16386" name="Picture 2" descr="https://www.armypays.com/newsletter/200811newsletter/photos_and_graphics/kraft.jpg"/>
          <p:cNvPicPr>
            <a:picLocks noChangeAspect="1" noChangeArrowheads="1"/>
          </p:cNvPicPr>
          <p:nvPr/>
        </p:nvPicPr>
        <p:blipFill>
          <a:blip r:embed="rId2" cstate="print"/>
          <a:srcRect/>
          <a:stretch>
            <a:fillRect/>
          </a:stretch>
        </p:blipFill>
        <p:spPr bwMode="auto">
          <a:xfrm>
            <a:off x="4419600" y="2057400"/>
            <a:ext cx="4572000" cy="4343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208</TotalTime>
  <Words>1033</Words>
  <Application>Microsoft Office PowerPoint</Application>
  <PresentationFormat>On-screen Show (4:3)</PresentationFormat>
  <Paragraphs>184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 Industry and Competitive Situation Analysis</vt:lpstr>
      <vt:lpstr>PepsiCo: Mission, Vision, and “Performance With Purpose”</vt:lpstr>
      <vt:lpstr>PepsiCo: Products</vt:lpstr>
      <vt:lpstr>The Packaged Food Industry</vt:lpstr>
      <vt:lpstr>The Beverage Industry</vt:lpstr>
      <vt:lpstr>Competition and Risk</vt:lpstr>
      <vt:lpstr>PepsiCo vs. Coca-Cola</vt:lpstr>
      <vt:lpstr>PepsiCo vs. General Mills</vt:lpstr>
      <vt:lpstr>PepsiCo vs. Kraft Foods</vt:lpstr>
      <vt:lpstr>PepsiCo vs. Dr. Pepper Snapple Group</vt:lpstr>
      <vt:lpstr>PepsiCo vs. Kellogg </vt:lpstr>
      <vt:lpstr>Economic Factors</vt:lpstr>
      <vt:lpstr>Political Factors</vt:lpstr>
      <vt:lpstr>Social Factors</vt:lpstr>
      <vt:lpstr>Technological Factors</vt:lpstr>
      <vt:lpstr>Geographical Factors</vt:lpstr>
      <vt:lpstr>PepsiCo: SWOT Analysis</vt:lpstr>
      <vt:lpstr>SWOT Analysis Continued</vt:lpstr>
      <vt:lpstr>PepsiCo: BCG Matrix</vt:lpstr>
      <vt:lpstr>PepsiCo’s Organizational Chart</vt:lpstr>
      <vt:lpstr>Growth Chart</vt:lpstr>
      <vt:lpstr>Total Revenue</vt:lpstr>
      <vt:lpstr>Net Income</vt:lpstr>
      <vt:lpstr>Total Equity</vt:lpstr>
      <vt:lpstr>Index of Sustainable Growth</vt:lpstr>
      <vt:lpstr>Slide 26</vt:lpstr>
    </vt:vector>
  </TitlesOfParts>
  <Company>Texas Tech University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PepsiCo: Industry and Competitive Situation Analysis</dc:title>
  <dc:creator>ltms</dc:creator>
  <cp:lastModifiedBy>lab user</cp:lastModifiedBy>
  <cp:revision>27</cp:revision>
  <dcterms:created xsi:type="dcterms:W3CDTF">2009-06-21T20:38:21Z</dcterms:created>
  <dcterms:modified xsi:type="dcterms:W3CDTF">2009-06-22T19:29:40Z</dcterms:modified>
</cp:coreProperties>
</file>