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8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70" r:id="rId35"/>
    <p:sldId id="271" r:id="rId36"/>
    <p:sldId id="272" r:id="rId37"/>
    <p:sldId id="273" r:id="rId38"/>
    <p:sldId id="294" r:id="rId39"/>
    <p:sldId id="295" r:id="rId40"/>
    <p:sldId id="296" r:id="rId41"/>
    <p:sldId id="269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660"/>
  </p:normalViewPr>
  <p:slideViewPr>
    <p:cSldViewPr>
      <p:cViewPr varScale="1">
        <p:scale>
          <a:sx n="65" d="100"/>
          <a:sy n="65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Southwest's Top Ten Airports - Daily</a:t>
            </a:r>
            <a:r>
              <a:rPr lang="en-US" baseline="0"/>
              <a:t> Departures       (at yearend)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Orlando</c:v>
                </c:pt>
                <c:pt idx="1">
                  <c:v>Denver</c:v>
                </c:pt>
                <c:pt idx="2">
                  <c:v>Los Angeles</c:v>
                </c:pt>
                <c:pt idx="3">
                  <c:v>Oakland</c:v>
                </c:pt>
                <c:pt idx="4">
                  <c:v>Dallas Love</c:v>
                </c:pt>
                <c:pt idx="5">
                  <c:v>Houston Hobby</c:v>
                </c:pt>
                <c:pt idx="6">
                  <c:v>Baltimore/Washington</c:v>
                </c:pt>
                <c:pt idx="7">
                  <c:v>Phoenix</c:v>
                </c:pt>
                <c:pt idx="8">
                  <c:v>Chicago Midway</c:v>
                </c:pt>
                <c:pt idx="9">
                  <c:v>Las Vegas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107</c:v>
                </c:pt>
                <c:pt idx="1">
                  <c:v>115</c:v>
                </c:pt>
                <c:pt idx="2">
                  <c:v>121</c:v>
                </c:pt>
                <c:pt idx="3">
                  <c:v>125</c:v>
                </c:pt>
                <c:pt idx="4">
                  <c:v>137</c:v>
                </c:pt>
                <c:pt idx="5">
                  <c:v>140</c:v>
                </c:pt>
                <c:pt idx="6">
                  <c:v>155</c:v>
                </c:pt>
                <c:pt idx="7">
                  <c:v>187</c:v>
                </c:pt>
                <c:pt idx="8">
                  <c:v>202</c:v>
                </c:pt>
                <c:pt idx="9">
                  <c:v>233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Orlando</c:v>
                </c:pt>
                <c:pt idx="1">
                  <c:v>Denver</c:v>
                </c:pt>
                <c:pt idx="2">
                  <c:v>Los Angeles</c:v>
                </c:pt>
                <c:pt idx="3">
                  <c:v>Oakland</c:v>
                </c:pt>
                <c:pt idx="4">
                  <c:v>Dallas Love</c:v>
                </c:pt>
                <c:pt idx="5">
                  <c:v>Houston Hobby</c:v>
                </c:pt>
                <c:pt idx="6">
                  <c:v>Baltimore/Washington</c:v>
                </c:pt>
                <c:pt idx="7">
                  <c:v>Phoenix</c:v>
                </c:pt>
                <c:pt idx="8">
                  <c:v>Chicago Midway</c:v>
                </c:pt>
                <c:pt idx="9">
                  <c:v>Las Vegas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Orlando</c:v>
                </c:pt>
                <c:pt idx="1">
                  <c:v>Denver</c:v>
                </c:pt>
                <c:pt idx="2">
                  <c:v>Los Angeles</c:v>
                </c:pt>
                <c:pt idx="3">
                  <c:v>Oakland</c:v>
                </c:pt>
                <c:pt idx="4">
                  <c:v>Dallas Love</c:v>
                </c:pt>
                <c:pt idx="5">
                  <c:v>Houston Hobby</c:v>
                </c:pt>
                <c:pt idx="6">
                  <c:v>Baltimore/Washington</c:v>
                </c:pt>
                <c:pt idx="7">
                  <c:v>Phoenix</c:v>
                </c:pt>
                <c:pt idx="8">
                  <c:v>Chicago Midway</c:v>
                </c:pt>
                <c:pt idx="9">
                  <c:v>Las Vegas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axId val="60108160"/>
        <c:axId val="60122240"/>
      </c:barChart>
      <c:catAx>
        <c:axId val="60108160"/>
        <c:scaling>
          <c:orientation val="minMax"/>
        </c:scaling>
        <c:axPos val="b"/>
        <c:majorTickMark val="none"/>
        <c:tickLblPos val="nextTo"/>
        <c:crossAx val="60122240"/>
        <c:crosses val="autoZero"/>
        <c:auto val="1"/>
        <c:lblAlgn val="ctr"/>
        <c:lblOffset val="100"/>
      </c:catAx>
      <c:valAx>
        <c:axId val="60122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010816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BC098F-8704-4163-8108-FB7E6545887A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913AC6-619C-4971-86DA-0628FA59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Group 5:</a:t>
            </a:r>
          </a:p>
          <a:p>
            <a:r>
              <a:rPr lang="en-US" dirty="0" smtClean="0"/>
              <a:t>Meghan Davidson</a:t>
            </a:r>
          </a:p>
          <a:p>
            <a:r>
              <a:rPr lang="en-US" dirty="0" err="1" smtClean="0"/>
              <a:t>Berklye</a:t>
            </a:r>
            <a:r>
              <a:rPr lang="en-US" dirty="0" smtClean="0"/>
              <a:t> Dominguez</a:t>
            </a:r>
          </a:p>
          <a:p>
            <a:r>
              <a:rPr lang="en-US" dirty="0" smtClean="0"/>
              <a:t>Justin Pickard</a:t>
            </a:r>
          </a:p>
          <a:p>
            <a:r>
              <a:rPr lang="en-US" dirty="0" smtClean="0"/>
              <a:t>Michael Simpson</a:t>
            </a:r>
          </a:p>
          <a:p>
            <a:r>
              <a:rPr lang="en-US" dirty="0" smtClean="0"/>
              <a:t>Andrew Vargas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and Competitive analysis:</a:t>
            </a:r>
            <a:br>
              <a:rPr lang="en-US" dirty="0" smtClean="0"/>
            </a:br>
            <a:r>
              <a:rPr lang="en-US" dirty="0" smtClean="0"/>
              <a:t>Southwest Airlines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Factors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Airlines Forecasting and Algorithms</a:t>
            </a:r>
          </a:p>
          <a:p>
            <a:pPr lvl="1"/>
            <a:r>
              <a:rPr lang="en-US" dirty="0" smtClean="0"/>
              <a:t>Algorithms more accurate can have huge cost savings for companies</a:t>
            </a:r>
          </a:p>
          <a:p>
            <a:pPr lvl="1"/>
            <a:r>
              <a:rPr lang="en-US" dirty="0" smtClean="0"/>
              <a:t>Better forecasting allows customers to receive better price</a:t>
            </a:r>
          </a:p>
          <a:p>
            <a:r>
              <a:rPr lang="en-US" dirty="0" smtClean="0"/>
              <a:t>Life Cycle of an Aircraft</a:t>
            </a:r>
          </a:p>
          <a:p>
            <a:pPr lvl="1"/>
            <a:r>
              <a:rPr lang="en-US" dirty="0" smtClean="0"/>
              <a:t>Average for Top 6 airlines is 13 years</a:t>
            </a:r>
          </a:p>
          <a:p>
            <a:r>
              <a:rPr lang="en-US" dirty="0" smtClean="0"/>
              <a:t>Broadband to create Revenue</a:t>
            </a:r>
          </a:p>
          <a:p>
            <a:pPr lvl="1"/>
            <a:r>
              <a:rPr lang="en-US" dirty="0" smtClean="0"/>
              <a:t>Market to grow to $986 million dollars</a:t>
            </a:r>
          </a:p>
          <a:p>
            <a:pPr lvl="2"/>
            <a:r>
              <a:rPr lang="en-US" dirty="0" smtClean="0"/>
              <a:t>Ex. Southwest charging for internet use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Entry and Exit of Major Changes</a:t>
            </a:r>
          </a:p>
          <a:p>
            <a:pPr lvl="1"/>
            <a:r>
              <a:rPr lang="en-US" dirty="0" smtClean="0"/>
              <a:t>Entry into the market requires high capital </a:t>
            </a:r>
          </a:p>
          <a:p>
            <a:pPr lvl="1"/>
            <a:r>
              <a:rPr lang="en-US" dirty="0" smtClean="0"/>
              <a:t>Compete on small margins</a:t>
            </a:r>
          </a:p>
          <a:p>
            <a:pPr lvl="2"/>
            <a:r>
              <a:rPr lang="en-US" dirty="0" smtClean="0"/>
              <a:t>Growth rate that is seen as good is 2-3%</a:t>
            </a:r>
          </a:p>
          <a:p>
            <a:r>
              <a:rPr lang="en-US" dirty="0" smtClean="0"/>
              <a:t>Competition Size</a:t>
            </a:r>
          </a:p>
          <a:p>
            <a:pPr lvl="1"/>
            <a:r>
              <a:rPr lang="en-US" dirty="0" smtClean="0"/>
              <a:t>The largest seven airlines in US have more than 80% of market share</a:t>
            </a:r>
          </a:p>
          <a:p>
            <a:pPr lvl="1"/>
            <a:r>
              <a:rPr lang="en-US" dirty="0" smtClean="0"/>
              <a:t>11 major airlines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Factors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Edge</a:t>
            </a:r>
          </a:p>
          <a:p>
            <a:pPr lvl="1"/>
            <a:r>
              <a:rPr lang="en-US" dirty="0" smtClean="0"/>
              <a:t>Fly as cheaply and quickly as possible with no mistakes</a:t>
            </a:r>
          </a:p>
          <a:p>
            <a:pPr lvl="2"/>
            <a:r>
              <a:rPr lang="en-US" dirty="0" smtClean="0"/>
              <a:t>Price of Plane Tickets</a:t>
            </a:r>
          </a:p>
          <a:p>
            <a:pPr lvl="2"/>
            <a:r>
              <a:rPr lang="en-US" dirty="0" smtClean="0"/>
              <a:t>No </a:t>
            </a:r>
            <a:r>
              <a:rPr lang="en-US" dirty="0" smtClean="0"/>
              <a:t>layovers </a:t>
            </a:r>
            <a:r>
              <a:rPr lang="en-US" dirty="0" smtClean="0"/>
              <a:t>and prefer point to point</a:t>
            </a:r>
          </a:p>
          <a:p>
            <a:pPr lvl="2"/>
            <a:r>
              <a:rPr lang="en-US" dirty="0" smtClean="0"/>
              <a:t>No lost luggage</a:t>
            </a:r>
          </a:p>
          <a:p>
            <a:pPr lvl="2"/>
            <a:r>
              <a:rPr lang="en-US" dirty="0" smtClean="0"/>
              <a:t>Discounts or specials</a:t>
            </a:r>
          </a:p>
          <a:p>
            <a:pPr lvl="1"/>
            <a:r>
              <a:rPr lang="en-US" dirty="0" smtClean="0"/>
              <a:t>Good Customer Service</a:t>
            </a:r>
          </a:p>
          <a:p>
            <a:r>
              <a:rPr lang="en-US" dirty="0" smtClean="0"/>
              <a:t>Market Segments</a:t>
            </a:r>
          </a:p>
          <a:p>
            <a:pPr lvl="1"/>
            <a:r>
              <a:rPr lang="en-US" dirty="0" smtClean="0"/>
              <a:t>Locate in cities that have steady flow of traffic</a:t>
            </a:r>
          </a:p>
          <a:p>
            <a:pPr lvl="2"/>
            <a:r>
              <a:rPr lang="en-US" dirty="0" smtClean="0"/>
              <a:t>Convenience of location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Altering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9/11 Attacks devastated the airline industry</a:t>
            </a:r>
          </a:p>
          <a:p>
            <a:pPr lvl="1"/>
            <a:r>
              <a:rPr lang="en-US" dirty="0" smtClean="0"/>
              <a:t>Restrict air travel for the next four days</a:t>
            </a:r>
          </a:p>
          <a:p>
            <a:pPr lvl="1"/>
            <a:r>
              <a:rPr lang="en-US" dirty="0" smtClean="0"/>
              <a:t>String of layoffs started to occur</a:t>
            </a:r>
          </a:p>
          <a:p>
            <a:pPr lvl="1"/>
            <a:r>
              <a:rPr lang="en-US" dirty="0" smtClean="0"/>
              <a:t>140,000 announced layoffs would take place</a:t>
            </a:r>
          </a:p>
          <a:p>
            <a:pPr lvl="1"/>
            <a:r>
              <a:rPr lang="en-US" dirty="0" smtClean="0"/>
              <a:t>Made Airlines restructure their business model</a:t>
            </a:r>
          </a:p>
          <a:p>
            <a:pPr lvl="1"/>
            <a:r>
              <a:rPr lang="en-US" dirty="0" smtClean="0"/>
              <a:t>$15 billion dollar bailout was approved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Success Factors of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Attracting and Maintaining customers</a:t>
            </a:r>
          </a:p>
          <a:p>
            <a:pPr lvl="1"/>
            <a:r>
              <a:rPr lang="en-US" dirty="0" smtClean="0"/>
              <a:t>Satisfying new and potential passengers</a:t>
            </a:r>
          </a:p>
          <a:p>
            <a:r>
              <a:rPr lang="en-US" dirty="0" smtClean="0"/>
              <a:t>Managing its fleet</a:t>
            </a:r>
          </a:p>
          <a:p>
            <a:pPr lvl="1"/>
            <a:r>
              <a:rPr lang="en-US" dirty="0" smtClean="0"/>
              <a:t>Airplanes being fully utilized</a:t>
            </a:r>
          </a:p>
          <a:p>
            <a:r>
              <a:rPr lang="en-US" dirty="0" smtClean="0"/>
              <a:t>Managing its people </a:t>
            </a:r>
          </a:p>
          <a:p>
            <a:pPr lvl="1"/>
            <a:r>
              <a:rPr lang="en-US" dirty="0" smtClean="0"/>
              <a:t>Employees are happy and union is pleased</a:t>
            </a:r>
          </a:p>
          <a:p>
            <a:r>
              <a:rPr lang="en-US" dirty="0" smtClean="0"/>
              <a:t>Handling its finances</a:t>
            </a:r>
          </a:p>
          <a:p>
            <a:pPr lvl="1"/>
            <a:r>
              <a:rPr lang="en-US" dirty="0" smtClean="0"/>
              <a:t>Enough money is coming in from planes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Vector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096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9131999" cy="6629400"/>
        </p:xfrm>
        <a:graphic>
          <a:graphicData uri="http://schemas.openxmlformats.org/presentationml/2006/ole">
            <p:oleObj spid="_x0000_s2050" name="Slide" r:id="rId3" imgW="4381553" imgH="3285632" progId="PowerPoint.Slide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Rivalry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Deregulation</a:t>
            </a:r>
          </a:p>
          <a:p>
            <a:pPr lvl="1"/>
            <a:r>
              <a:rPr lang="en-US" dirty="0" smtClean="0"/>
              <a:t>Price</a:t>
            </a:r>
          </a:p>
          <a:p>
            <a:r>
              <a:rPr lang="en-US" dirty="0" smtClean="0"/>
              <a:t>Profits</a:t>
            </a:r>
          </a:p>
          <a:p>
            <a:pPr lvl="1"/>
            <a:r>
              <a:rPr lang="en-US" dirty="0" smtClean="0"/>
              <a:t>Low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of New Entrants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Regional Carrier startups</a:t>
            </a:r>
          </a:p>
          <a:p>
            <a:r>
              <a:rPr lang="en-US" dirty="0" smtClean="0"/>
              <a:t>Barriers to Entry:</a:t>
            </a:r>
          </a:p>
          <a:p>
            <a:pPr lvl="1"/>
            <a:r>
              <a:rPr lang="en-US" dirty="0" smtClean="0"/>
              <a:t>High Startup costs</a:t>
            </a:r>
          </a:p>
          <a:p>
            <a:pPr lvl="1"/>
            <a:r>
              <a:rPr lang="en-US" dirty="0" smtClean="0"/>
              <a:t>Brand Name Recognition</a:t>
            </a:r>
          </a:p>
          <a:p>
            <a:pPr lvl="2"/>
            <a:r>
              <a:rPr lang="en-US" dirty="0" smtClean="0"/>
              <a:t>Frequent Flyer Miles</a:t>
            </a:r>
          </a:p>
          <a:p>
            <a:pPr lvl="1"/>
            <a:r>
              <a:rPr lang="en-US" dirty="0" smtClean="0"/>
              <a:t>Post-Entry Competition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of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threats come from outside the Airline Industry</a:t>
            </a:r>
          </a:p>
          <a:p>
            <a:pPr lvl="1"/>
            <a:r>
              <a:rPr lang="en-US" dirty="0" smtClean="0"/>
              <a:t>Automobiles</a:t>
            </a:r>
          </a:p>
          <a:p>
            <a:pPr lvl="1"/>
            <a:r>
              <a:rPr lang="en-US" dirty="0" smtClean="0"/>
              <a:t>Trains</a:t>
            </a:r>
          </a:p>
          <a:p>
            <a:pPr lvl="1"/>
            <a:r>
              <a:rPr lang="en-US" dirty="0" smtClean="0"/>
              <a:t>Buses</a:t>
            </a:r>
          </a:p>
          <a:p>
            <a:r>
              <a:rPr lang="en-US" dirty="0" smtClean="0"/>
              <a:t>Other factors to consider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Convenience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Characteristics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Industry</a:t>
            </a:r>
          </a:p>
          <a:p>
            <a:pPr lvl="1"/>
            <a:r>
              <a:rPr lang="en-US" dirty="0" smtClean="0"/>
              <a:t>Air Transportation</a:t>
            </a:r>
          </a:p>
          <a:p>
            <a:pPr lvl="1"/>
            <a:r>
              <a:rPr lang="en-US" dirty="0" smtClean="0"/>
              <a:t>Perishable</a:t>
            </a:r>
          </a:p>
          <a:p>
            <a:pPr lvl="1"/>
            <a:r>
              <a:rPr lang="en-US" dirty="0" smtClean="0"/>
              <a:t>Available Seat Miles (ASMs)</a:t>
            </a:r>
          </a:p>
          <a:p>
            <a:endParaRPr lang="en-US" dirty="0" smtClean="0"/>
          </a:p>
          <a:p>
            <a:r>
              <a:rPr lang="en-US" dirty="0" smtClean="0"/>
              <a:t>Four Airline Categories:</a:t>
            </a:r>
          </a:p>
          <a:p>
            <a:pPr lvl="1"/>
            <a:r>
              <a:rPr lang="en-US" dirty="0" smtClean="0"/>
              <a:t>International</a:t>
            </a:r>
          </a:p>
          <a:p>
            <a:pPr lvl="1"/>
            <a:r>
              <a:rPr lang="en-US" dirty="0" smtClean="0"/>
              <a:t>National</a:t>
            </a:r>
          </a:p>
          <a:p>
            <a:pPr lvl="1"/>
            <a:r>
              <a:rPr lang="en-US" dirty="0" smtClean="0"/>
              <a:t>Regional</a:t>
            </a:r>
          </a:p>
          <a:p>
            <a:pPr lvl="1"/>
            <a:r>
              <a:rPr lang="en-US" dirty="0" smtClean="0"/>
              <a:t>Cargo/Air Freight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of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Telecommunications</a:t>
            </a:r>
          </a:p>
          <a:p>
            <a:pPr lvl="1"/>
            <a:r>
              <a:rPr lang="en-US" dirty="0" smtClean="0"/>
              <a:t>Business Travelers</a:t>
            </a:r>
          </a:p>
          <a:p>
            <a:r>
              <a:rPr lang="en-US" dirty="0" err="1" smtClean="0"/>
              <a:t>NetJets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Buyer/Supplier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Buyer Power</a:t>
            </a:r>
          </a:p>
          <a:p>
            <a:pPr lvl="1"/>
            <a:r>
              <a:rPr lang="en-US" dirty="0" smtClean="0"/>
              <a:t>Low airline carrier buying power</a:t>
            </a:r>
          </a:p>
          <a:p>
            <a:pPr lvl="1"/>
            <a:r>
              <a:rPr lang="en-US" dirty="0" smtClean="0"/>
              <a:t>Consumers</a:t>
            </a:r>
          </a:p>
          <a:p>
            <a:r>
              <a:rPr lang="en-US" dirty="0" smtClean="0"/>
              <a:t>Supplier Power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Jet Fuel</a:t>
            </a:r>
          </a:p>
          <a:p>
            <a:pPr lvl="1"/>
            <a:r>
              <a:rPr lang="en-US" dirty="0" smtClean="0"/>
              <a:t>Aircraft Manufacturers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Southwest Airlines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Southwest Airlines began in 1971 by Herb Kelleher and Rollin King.</a:t>
            </a:r>
          </a:p>
          <a:p>
            <a:r>
              <a:rPr lang="en-US" dirty="0" smtClean="0"/>
              <a:t>It began in Texas flying between the triangle: Dallas, San Antonio, and Houston.</a:t>
            </a:r>
          </a:p>
          <a:p>
            <a:r>
              <a:rPr lang="en-US" dirty="0" smtClean="0"/>
              <a:t>Since 1987, Southwest has had the lowest ratio of complaints per passenger boarded.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Southwest led the way with Internet innovations.</a:t>
            </a:r>
          </a:p>
          <a:p>
            <a:r>
              <a:rPr lang="en-US" dirty="0" smtClean="0"/>
              <a:t>It is the United States’ most successful low fare, high frequency, point-to-point carrier.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http://www.southwest.com/images/photo_gallery/lonestar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886200"/>
            <a:ext cx="4219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2007, Southwest implemented a new boarding system along with a Business Select product offering an improved Customer Airport Experience.</a:t>
            </a:r>
          </a:p>
          <a:p>
            <a:r>
              <a:rPr lang="en-US" dirty="0" smtClean="0"/>
              <a:t>“NO-HIDDEN-FEE-ZONE” developed trust and commitment with customers.</a:t>
            </a:r>
          </a:p>
          <a:p>
            <a:r>
              <a:rPr lang="en-US" dirty="0" smtClean="0"/>
              <a:t>In 2008 they made significant improvements in their network optimization capabilities and their revenue management.</a:t>
            </a:r>
          </a:p>
          <a:p>
            <a:r>
              <a:rPr lang="en-US" dirty="0" smtClean="0"/>
              <a:t>2008 proved to be another industry leading year.  They led the airline industry in Customer Service and Operational Excellence.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and Performance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the difficulties 2008 brought, Southwest managed to turn a profit for a 36</a:t>
            </a:r>
            <a:r>
              <a:rPr lang="en-US" baseline="30000" dirty="0" smtClean="0"/>
              <a:t>th</a:t>
            </a:r>
            <a:r>
              <a:rPr lang="en-US" dirty="0" smtClean="0"/>
              <a:t> consecutive year.  Also:</a:t>
            </a:r>
          </a:p>
          <a:p>
            <a:pPr lvl="1"/>
            <a:r>
              <a:rPr lang="en-US" dirty="0" smtClean="0"/>
              <a:t>Net income = $178 million</a:t>
            </a:r>
          </a:p>
          <a:p>
            <a:pPr lvl="1"/>
            <a:r>
              <a:rPr lang="en-US" dirty="0" smtClean="0"/>
              <a:t>More revenues per flight</a:t>
            </a:r>
          </a:p>
          <a:p>
            <a:pPr lvl="1"/>
            <a:r>
              <a:rPr lang="en-US" dirty="0" smtClean="0"/>
              <a:t>Unit revenue year-over-year up 7.8%</a:t>
            </a:r>
          </a:p>
          <a:p>
            <a:r>
              <a:rPr lang="en-US" dirty="0" smtClean="0"/>
              <a:t>Some downturns:</a:t>
            </a:r>
          </a:p>
          <a:p>
            <a:pPr lvl="1"/>
            <a:r>
              <a:rPr lang="en-US" dirty="0" smtClean="0"/>
              <a:t>Year-over-year profit down 37.6%</a:t>
            </a:r>
          </a:p>
          <a:p>
            <a:pPr lvl="1"/>
            <a:r>
              <a:rPr lang="en-US" dirty="0" smtClean="0"/>
              <a:t>Earnings per diluted share down 34.4%</a:t>
            </a:r>
          </a:p>
          <a:p>
            <a:pPr lvl="1"/>
            <a:r>
              <a:rPr lang="en-US" dirty="0" smtClean="0"/>
              <a:t>Jet fuel prices up 30%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a Positive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the revenues for Southwest grew 11.8% and are already prepared for an economic crisis.  </a:t>
            </a:r>
          </a:p>
          <a:p>
            <a:r>
              <a:rPr lang="en-US" dirty="0" smtClean="0"/>
              <a:t>Expanded growth of their fleet is suspended due to economic crisis but continue to expand their revenue initiatives:</a:t>
            </a:r>
          </a:p>
          <a:p>
            <a:pPr lvl="1"/>
            <a:r>
              <a:rPr lang="en-US" dirty="0" smtClean="0"/>
              <a:t>Appeal to more business travelers</a:t>
            </a:r>
          </a:p>
          <a:p>
            <a:pPr lvl="1"/>
            <a:r>
              <a:rPr lang="en-US" dirty="0" smtClean="0"/>
              <a:t>Enhance the overall Customer Experience</a:t>
            </a:r>
          </a:p>
          <a:p>
            <a:pPr lvl="1"/>
            <a:r>
              <a:rPr lang="en-US" dirty="0" smtClean="0"/>
              <a:t>Create more revenue per flight</a:t>
            </a:r>
          </a:p>
          <a:p>
            <a:pPr lvl="1"/>
            <a:r>
              <a:rPr lang="en-US" dirty="0" smtClean="0"/>
              <a:t>Code share relationship with Canada and Mexico</a:t>
            </a:r>
          </a:p>
          <a:p>
            <a:pPr lvl="1"/>
            <a:r>
              <a:rPr lang="en-US" dirty="0" smtClean="0"/>
              <a:t>Rapid Rewards program and southwest.com</a:t>
            </a:r>
          </a:p>
          <a:p>
            <a:pPr lvl="1"/>
            <a:r>
              <a:rPr lang="en-US" dirty="0" smtClean="0"/>
              <a:t>Expand route map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algn="ctr">
              <a:buNone/>
            </a:pPr>
            <a:r>
              <a:rPr lang="en-US" dirty="0" smtClean="0"/>
              <a:t>Strengths</a:t>
            </a:r>
          </a:p>
          <a:p>
            <a:r>
              <a:rPr lang="en-US" dirty="0" smtClean="0"/>
              <a:t>The use of inner city airports</a:t>
            </a:r>
          </a:p>
          <a:p>
            <a:r>
              <a:rPr lang="en-US" dirty="0" smtClean="0"/>
              <a:t>Successful advertising</a:t>
            </a:r>
          </a:p>
          <a:p>
            <a:r>
              <a:rPr lang="en-US" dirty="0" smtClean="0"/>
              <a:t>The use of the same plane type</a:t>
            </a:r>
          </a:p>
          <a:p>
            <a:r>
              <a:rPr lang="en-US" dirty="0" smtClean="0"/>
              <a:t>It’s the fourth largest domestic airline</a:t>
            </a:r>
          </a:p>
          <a:p>
            <a:r>
              <a:rPr lang="en-US" dirty="0" smtClean="0"/>
              <a:t>Best low cost airline in the industry</a:t>
            </a:r>
          </a:p>
          <a:p>
            <a:r>
              <a:rPr lang="en-US" dirty="0" smtClean="0"/>
              <a:t>36 consecutive years of profitability</a:t>
            </a:r>
          </a:p>
          <a:p>
            <a:pPr algn="ctr">
              <a:buNone/>
            </a:pPr>
            <a:r>
              <a:rPr lang="en-US" dirty="0" smtClean="0"/>
              <a:t>Weaknesses</a:t>
            </a:r>
          </a:p>
          <a:p>
            <a:r>
              <a:rPr lang="en-US" dirty="0" smtClean="0"/>
              <a:t>Multiple stops to destination</a:t>
            </a:r>
          </a:p>
          <a:p>
            <a:r>
              <a:rPr lang="en-US" dirty="0" smtClean="0"/>
              <a:t>Lost touch with travel agents</a:t>
            </a:r>
          </a:p>
          <a:p>
            <a:r>
              <a:rPr lang="en-US" dirty="0" smtClean="0"/>
              <a:t>No international flights</a:t>
            </a:r>
          </a:p>
          <a:p>
            <a:r>
              <a:rPr lang="en-US" dirty="0" smtClean="0"/>
              <a:t>No segmented seating</a:t>
            </a:r>
          </a:p>
          <a:p>
            <a:r>
              <a:rPr lang="en-US" dirty="0" smtClean="0"/>
              <a:t>Lack of exposure toward online booking agents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algn="ctr">
              <a:buNone/>
            </a:pPr>
            <a:r>
              <a:rPr lang="en-US" dirty="0" smtClean="0"/>
              <a:t>Opportunities</a:t>
            </a:r>
          </a:p>
          <a:p>
            <a:r>
              <a:rPr lang="en-US" dirty="0" smtClean="0"/>
              <a:t>Downturn in economy</a:t>
            </a:r>
          </a:p>
          <a:p>
            <a:r>
              <a:rPr lang="en-US" dirty="0" smtClean="0"/>
              <a:t>National and International markets</a:t>
            </a:r>
          </a:p>
          <a:p>
            <a:r>
              <a:rPr lang="en-US" dirty="0" smtClean="0"/>
              <a:t>Industrial research and development</a:t>
            </a:r>
          </a:p>
          <a:p>
            <a:r>
              <a:rPr lang="en-US" dirty="0" smtClean="0"/>
              <a:t>Increased Internet advertising</a:t>
            </a:r>
          </a:p>
          <a:p>
            <a:r>
              <a:rPr lang="en-US" dirty="0" smtClean="0"/>
              <a:t>Twitter/</a:t>
            </a:r>
            <a:r>
              <a:rPr lang="en-US" dirty="0" err="1" smtClean="0"/>
              <a:t>Facebook</a:t>
            </a:r>
            <a:r>
              <a:rPr lang="en-US" dirty="0" smtClean="0"/>
              <a:t> advertising</a:t>
            </a:r>
          </a:p>
          <a:p>
            <a:pPr algn="ctr">
              <a:buNone/>
            </a:pPr>
            <a:r>
              <a:rPr lang="en-US" dirty="0" smtClean="0"/>
              <a:t>Threats </a:t>
            </a:r>
          </a:p>
          <a:p>
            <a:r>
              <a:rPr lang="en-US" dirty="0" smtClean="0"/>
              <a:t>Gas and oil price fluctuations</a:t>
            </a:r>
          </a:p>
          <a:p>
            <a:r>
              <a:rPr lang="en-US" dirty="0" smtClean="0"/>
              <a:t>Decline of leisure travel</a:t>
            </a:r>
          </a:p>
          <a:p>
            <a:r>
              <a:rPr lang="en-US" dirty="0" smtClean="0"/>
              <a:t>Annual airline security costs increased</a:t>
            </a:r>
          </a:p>
          <a:p>
            <a:r>
              <a:rPr lang="en-US" dirty="0" smtClean="0"/>
              <a:t>Cut-back of business travelers</a:t>
            </a:r>
          </a:p>
          <a:p>
            <a:r>
              <a:rPr lang="en-US" dirty="0" smtClean="0"/>
              <a:t>Terrorist attacks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Geographical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Technological </a:t>
            </a:r>
          </a:p>
          <a:p>
            <a:pPr lvl="1"/>
            <a:r>
              <a:rPr lang="en-US" dirty="0" smtClean="0"/>
              <a:t>Competitive</a:t>
            </a:r>
          </a:p>
          <a:p>
            <a:r>
              <a:rPr lang="en-US" dirty="0" smtClean="0"/>
              <a:t>Porters 5 Forces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Assets to Southwest Airlines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Southwest Airlines’ assets that give it competitive strength: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 flights to and from smaller airports</a:t>
            </a:r>
          </a:p>
          <a:p>
            <a:pPr lvl="1"/>
            <a:r>
              <a:rPr lang="en-US" dirty="0" smtClean="0"/>
              <a:t>Provides easy online booking</a:t>
            </a:r>
          </a:p>
          <a:p>
            <a:pPr lvl="1"/>
            <a:r>
              <a:rPr lang="en-US" dirty="0" smtClean="0"/>
              <a:t>The pilots don’t belong to a national union</a:t>
            </a:r>
          </a:p>
          <a:p>
            <a:pPr lvl="1"/>
            <a:r>
              <a:rPr lang="en-US" dirty="0" smtClean="0"/>
              <a:t>The employees</a:t>
            </a:r>
          </a:p>
          <a:p>
            <a:pPr lvl="2"/>
            <a:r>
              <a:rPr lang="en-US" dirty="0" smtClean="0"/>
              <a:t>“If </a:t>
            </a:r>
            <a:r>
              <a:rPr lang="en-US" dirty="0"/>
              <a:t>they’re happy, satisfied, dedicated, and energetic, they’ll take real good care of the customers.  When they customers are happy, they come back.  And that makes the shareholders happy.” </a:t>
            </a:r>
            <a:r>
              <a:rPr lang="en-US" dirty="0" smtClean="0"/>
              <a:t>Herb Kelleher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many awards that Southwest Airline has won.  A few include:</a:t>
            </a:r>
          </a:p>
          <a:p>
            <a:pPr lvl="1"/>
            <a:r>
              <a:rPr lang="en-US" dirty="0" smtClean="0"/>
              <a:t>Multiple times in the Top 5 in the Fortune Top 100 Best Businesses to Work For</a:t>
            </a:r>
          </a:p>
          <a:p>
            <a:pPr lvl="1"/>
            <a:r>
              <a:rPr lang="en-US" dirty="0"/>
              <a:t>12th on Fortune’s Most Admired list in </a:t>
            </a:r>
            <a:r>
              <a:rPr lang="en-US" dirty="0" smtClean="0"/>
              <a:t>2007</a:t>
            </a:r>
          </a:p>
          <a:p>
            <a:pPr lvl="1"/>
            <a:r>
              <a:rPr lang="en-US" dirty="0"/>
              <a:t>Forbes Platinum List in </a:t>
            </a:r>
            <a:r>
              <a:rPr lang="en-US" dirty="0" smtClean="0"/>
              <a:t>2007</a:t>
            </a:r>
          </a:p>
          <a:p>
            <a:pPr lvl="1"/>
            <a:r>
              <a:rPr lang="en-US" dirty="0"/>
              <a:t>ranked by Business Week as one of the 50 Best Places to Launch a </a:t>
            </a:r>
            <a:r>
              <a:rPr lang="en-US" dirty="0" smtClean="0"/>
              <a:t>Career</a:t>
            </a:r>
          </a:p>
          <a:p>
            <a:pPr lvl="1"/>
            <a:r>
              <a:rPr lang="en-US" dirty="0"/>
              <a:t>Most Admired Companies Among Women by Professional Women’s Magazine in </a:t>
            </a:r>
            <a:r>
              <a:rPr lang="en-US" dirty="0" smtClean="0"/>
              <a:t>2006</a:t>
            </a:r>
          </a:p>
          <a:p>
            <a:pPr lvl="1"/>
            <a:r>
              <a:rPr lang="en-US" dirty="0"/>
              <a:t>100 Best Corporate Citizens by Business Ethics magazine </a:t>
            </a:r>
            <a:endParaRPr lang="en-US" dirty="0" smtClean="0"/>
          </a:p>
          <a:p>
            <a:pPr lvl="1"/>
            <a:r>
              <a:rPr lang="en-US" dirty="0"/>
              <a:t>Corporate 100 by Hispanic magazine since </a:t>
            </a:r>
            <a:r>
              <a:rPr lang="en-US" dirty="0" smtClean="0"/>
              <a:t>2000</a:t>
            </a:r>
          </a:p>
          <a:p>
            <a:pPr lvl="1"/>
            <a:r>
              <a:rPr lang="en-US" dirty="0"/>
              <a:t>Top 100 Most Innovative Technology Organizations by InformationWeek in July 2007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Cost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their very successful fuel hedging program, there are several other projects in the works to reduce fuel consumption:</a:t>
            </a:r>
          </a:p>
          <a:p>
            <a:pPr lvl="1"/>
            <a:r>
              <a:rPr lang="en-US" dirty="0" smtClean="0"/>
              <a:t>Jet engine washing</a:t>
            </a:r>
          </a:p>
          <a:p>
            <a:pPr lvl="1"/>
            <a:r>
              <a:rPr lang="en-US" dirty="0" smtClean="0"/>
              <a:t>Obedience </a:t>
            </a:r>
            <a:r>
              <a:rPr lang="en-US" dirty="0"/>
              <a:t>to planned cruise levels and efficient </a:t>
            </a:r>
            <a:r>
              <a:rPr lang="en-US" dirty="0" smtClean="0"/>
              <a:t>airspeeds</a:t>
            </a:r>
          </a:p>
          <a:p>
            <a:pPr lvl="1"/>
            <a:r>
              <a:rPr lang="en-US" dirty="0" smtClean="0"/>
              <a:t>Portable </a:t>
            </a:r>
            <a:r>
              <a:rPr lang="en-US" dirty="0"/>
              <a:t>electric ground power or Gate Services for </a:t>
            </a:r>
            <a:r>
              <a:rPr lang="en-US" dirty="0" smtClean="0"/>
              <a:t>aircraft</a:t>
            </a:r>
          </a:p>
          <a:p>
            <a:pPr lvl="1"/>
            <a:r>
              <a:rPr lang="en-US" dirty="0" smtClean="0"/>
              <a:t>Install </a:t>
            </a:r>
            <a:r>
              <a:rPr lang="en-US" dirty="0"/>
              <a:t>RNP/RNAV technology into their fleet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Cost Position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Also, in the face of this economic crisis, Southwest was able to raise their liquidity by $1.1 billion in the fourth quarter of 2008 through multiple financing </a:t>
            </a:r>
            <a:r>
              <a:rPr lang="en-US" dirty="0" smtClean="0"/>
              <a:t>transactions.</a:t>
            </a:r>
          </a:p>
          <a:p>
            <a:r>
              <a:rPr lang="en-US" dirty="0"/>
              <a:t>They want to adapt to the constantly changing environment and at the end of 2008 they had a year-over-year available seat mile growth of nearly four percent and approximately 3,200 daily departures. </a:t>
            </a:r>
            <a:endParaRPr lang="en-US" dirty="0" smtClean="0"/>
          </a:p>
          <a:p>
            <a:r>
              <a:rPr lang="en-US" dirty="0"/>
              <a:t>During 2008 Southwest raised the number of their fleet by </a:t>
            </a:r>
            <a:r>
              <a:rPr lang="en-US" dirty="0" smtClean="0"/>
              <a:t>17 </a:t>
            </a:r>
            <a:r>
              <a:rPr lang="en-US" dirty="0"/>
              <a:t>Boeing 737 aircrafts to end up with 537. </a:t>
            </a:r>
            <a:endParaRPr lang="en-US" dirty="0" smtClean="0"/>
          </a:p>
          <a:p>
            <a:r>
              <a:rPr lang="en-US" dirty="0"/>
              <a:t>The company improved its scheduling tools and can now optimize their schedules more often which shifts capacity to more demanding routes.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Managerial Factors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Social Responsibility</a:t>
            </a:r>
          </a:p>
          <a:p>
            <a:r>
              <a:rPr lang="en-US" smtClean="0"/>
              <a:t>Strategic Analysis</a:t>
            </a:r>
          </a:p>
          <a:p>
            <a:r>
              <a:rPr lang="en-US" smtClean="0"/>
              <a:t>Aggressiveness in Meeting Competition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Factors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Product Strength, Quality, Uniqueness</a:t>
            </a:r>
          </a:p>
          <a:p>
            <a:r>
              <a:rPr lang="en-US" smtClean="0"/>
              <a:t>Customer Loyalty and Satisfaction</a:t>
            </a:r>
          </a:p>
          <a:p>
            <a:r>
              <a:rPr lang="en-US" smtClean="0"/>
              <a:t>Market Share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Factors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Access to Capital</a:t>
            </a:r>
          </a:p>
          <a:p>
            <a:r>
              <a:rPr lang="en-US" smtClean="0"/>
              <a:t>Ease of exit from market</a:t>
            </a:r>
          </a:p>
          <a:p>
            <a:r>
              <a:rPr lang="en-US" smtClean="0"/>
              <a:t> Profitability, ROI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Factors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Product effectiveness and delivery schedules</a:t>
            </a:r>
          </a:p>
          <a:p>
            <a:r>
              <a:rPr lang="en-US" smtClean="0"/>
              <a:t>Value Added to Service</a:t>
            </a:r>
          </a:p>
          <a:p>
            <a:r>
              <a:rPr lang="en-US" smtClean="0"/>
              <a:t>Equipment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Hedging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1 reason Southwest posted a profit in 2008</a:t>
            </a:r>
          </a:p>
          <a:p>
            <a:r>
              <a:rPr lang="en-US" dirty="0" smtClean="0"/>
              <a:t>Hedging is basically locking in the price of jet fuel for a certain time period.  </a:t>
            </a:r>
          </a:p>
          <a:p>
            <a:r>
              <a:rPr lang="en-US" dirty="0" smtClean="0"/>
              <a:t>In 2008, Southwest paid $51 a barrel for 70% of its oil, while its major competitors were paying over $140 a barrel.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Hedging cont.</a:t>
            </a:r>
            <a:endParaRPr lang="en-US" dirty="0"/>
          </a:p>
        </p:txBody>
      </p:sp>
      <p:pic>
        <p:nvPicPr>
          <p:cNvPr id="4" name="Picture 3" descr="web_08_lg_ch_26-32.gif"/>
          <p:cNvPicPr/>
          <p:nvPr/>
        </p:nvPicPr>
        <p:blipFill>
          <a:blip r:embed="rId2"/>
          <a:srcRect l="3690" t="28589" r="3766" b="56944"/>
          <a:stretch>
            <a:fillRect/>
          </a:stretch>
        </p:blipFill>
        <p:spPr>
          <a:xfrm>
            <a:off x="990600" y="1371600"/>
            <a:ext cx="76962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Business Cycle</a:t>
            </a:r>
          </a:p>
          <a:p>
            <a:pPr lvl="1"/>
            <a:r>
              <a:rPr lang="en-US" dirty="0" smtClean="0"/>
              <a:t>Short Booms &amp; Long Busts</a:t>
            </a:r>
          </a:p>
          <a:p>
            <a:r>
              <a:rPr lang="en-US" dirty="0" smtClean="0"/>
              <a:t>Investment</a:t>
            </a:r>
          </a:p>
          <a:p>
            <a:pPr lvl="1"/>
            <a:r>
              <a:rPr lang="en-US" dirty="0" smtClean="0"/>
              <a:t>Capital intensive</a:t>
            </a:r>
          </a:p>
          <a:p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Largest Expense</a:t>
            </a:r>
          </a:p>
          <a:p>
            <a:pPr lvl="1"/>
            <a:r>
              <a:rPr lang="en-US" dirty="0" smtClean="0"/>
              <a:t>High Volume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l="469" t="27900" r="42256" b="7387"/>
          <a:stretch>
            <a:fillRect/>
          </a:stretch>
        </p:blipFill>
        <p:spPr bwMode="auto">
          <a:xfrm>
            <a:off x="609600" y="6858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past year Southwest added </a:t>
            </a:r>
            <a:r>
              <a:rPr lang="en-US" dirty="0"/>
              <a:t>several more nonstop flights onto their list and they are hoping to add even more, further eliminating the multiple stops on their customers’ journeys.  </a:t>
            </a:r>
            <a:endParaRPr lang="en-US" dirty="0" smtClean="0"/>
          </a:p>
          <a:p>
            <a:r>
              <a:rPr lang="en-US" dirty="0" smtClean="0"/>
              <a:t>They are </a:t>
            </a:r>
            <a:r>
              <a:rPr lang="en-US" dirty="0"/>
              <a:t>hoping that </a:t>
            </a:r>
            <a:r>
              <a:rPr lang="en-US" dirty="0" smtClean="0"/>
              <a:t>they </a:t>
            </a:r>
            <a:r>
              <a:rPr lang="en-US" dirty="0"/>
              <a:t>may break into the international market and create a whole new realm of opportunities for profit and growth. </a:t>
            </a:r>
            <a:endParaRPr lang="en-US" dirty="0" smtClean="0"/>
          </a:p>
          <a:p>
            <a:r>
              <a:rPr lang="en-US" dirty="0" smtClean="0"/>
              <a:t>Although they have had great success from their website, they want to still have the presence of the middlemen for </a:t>
            </a:r>
            <a:r>
              <a:rPr lang="en-US" smtClean="0"/>
              <a:t>older generations.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Issues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entertaining the idea of changing long held ideas:</a:t>
            </a:r>
          </a:p>
          <a:p>
            <a:pPr lvl="1"/>
            <a:r>
              <a:rPr lang="en-US" dirty="0" smtClean="0"/>
              <a:t>Deciding whether to assign seats</a:t>
            </a:r>
          </a:p>
          <a:p>
            <a:pPr lvl="1"/>
            <a:r>
              <a:rPr lang="en-US" dirty="0" smtClean="0"/>
              <a:t>Serving in-flight meals is a possibility as well</a:t>
            </a:r>
          </a:p>
          <a:p>
            <a:pPr lvl="1"/>
            <a:r>
              <a:rPr lang="en-US" dirty="0" smtClean="0"/>
              <a:t>Also thinking about adding a new aircraft if they do enter the international market.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Government Regulation</a:t>
            </a:r>
          </a:p>
          <a:p>
            <a:pPr lvl="1"/>
            <a:r>
              <a:rPr lang="en-US" dirty="0" smtClean="0"/>
              <a:t>Civil Aeronautics Act, 1938</a:t>
            </a:r>
          </a:p>
          <a:p>
            <a:pPr lvl="1"/>
            <a:r>
              <a:rPr lang="en-US" dirty="0" smtClean="0"/>
              <a:t>Federal Aviation Act, 1958</a:t>
            </a:r>
          </a:p>
          <a:p>
            <a:r>
              <a:rPr lang="en-US" dirty="0" smtClean="0"/>
              <a:t>Deregulation</a:t>
            </a:r>
          </a:p>
          <a:p>
            <a:pPr lvl="1"/>
            <a:r>
              <a:rPr lang="en-US" dirty="0" smtClean="0"/>
              <a:t>Airline Deregulation Act, 1978</a:t>
            </a:r>
          </a:p>
          <a:p>
            <a:r>
              <a:rPr lang="en-US" dirty="0" smtClean="0"/>
              <a:t>Southwest</a:t>
            </a:r>
          </a:p>
          <a:p>
            <a:pPr lvl="1"/>
            <a:r>
              <a:rPr lang="en-US" dirty="0" smtClean="0"/>
              <a:t>Wright Amendment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Dallas</a:t>
            </a:r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Large Area</a:t>
            </a:r>
          </a:p>
          <a:p>
            <a:r>
              <a:rPr lang="en-US" dirty="0" smtClean="0"/>
              <a:t>Tactical</a:t>
            </a:r>
          </a:p>
          <a:p>
            <a:pPr lvl="1"/>
            <a:r>
              <a:rPr lang="en-US" dirty="0" smtClean="0"/>
              <a:t>Hub and Spoke</a:t>
            </a:r>
          </a:p>
          <a:p>
            <a:pPr lvl="1"/>
            <a:r>
              <a:rPr lang="en-US" dirty="0" smtClean="0"/>
              <a:t>Point to Point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9248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Pollution caused by the airline industry</a:t>
            </a:r>
          </a:p>
          <a:p>
            <a:pPr lvl="1"/>
            <a:r>
              <a:rPr lang="en-US" dirty="0" smtClean="0"/>
              <a:t>Airline industry contributes an estimated two-three percent of global greenhouse gas emissions</a:t>
            </a:r>
          </a:p>
          <a:p>
            <a:pPr lvl="1"/>
            <a:r>
              <a:rPr lang="en-US" dirty="0" smtClean="0"/>
              <a:t>Emissions are released in a higher level of the atmosphere</a:t>
            </a:r>
          </a:p>
          <a:p>
            <a:r>
              <a:rPr lang="en-US" dirty="0" smtClean="0"/>
              <a:t>Getting the Green Light for Aviation</a:t>
            </a:r>
          </a:p>
          <a:p>
            <a:pPr lvl="1"/>
            <a:r>
              <a:rPr lang="en-US" dirty="0" smtClean="0"/>
              <a:t>Reduce and eliminate aviation impact on the environment</a:t>
            </a:r>
          </a:p>
          <a:p>
            <a:pPr lvl="1"/>
            <a:r>
              <a:rPr lang="en-US" dirty="0" smtClean="0"/>
              <a:t>Aircraft is 60% more fuel efficient than 30 years ago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Social Factors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53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Work and Business attitudes	</a:t>
            </a:r>
          </a:p>
          <a:p>
            <a:pPr lvl="1"/>
            <a:r>
              <a:rPr lang="en-US" dirty="0" smtClean="0"/>
              <a:t>Labor Unions</a:t>
            </a:r>
          </a:p>
          <a:p>
            <a:pPr lvl="2"/>
            <a:r>
              <a:rPr lang="en-US" dirty="0" smtClean="0"/>
              <a:t>About 80-85% of workers are part of union</a:t>
            </a:r>
          </a:p>
          <a:p>
            <a:pPr lvl="2"/>
            <a:r>
              <a:rPr lang="en-US" dirty="0" smtClean="0"/>
              <a:t>Several different ones: Pilots, Flight Attendants, and Machinists </a:t>
            </a:r>
          </a:p>
          <a:p>
            <a:pPr lvl="2"/>
            <a:r>
              <a:rPr lang="en-US" dirty="0" smtClean="0"/>
              <a:t>Cause high labor costs for airlines</a:t>
            </a:r>
          </a:p>
          <a:p>
            <a:pPr lvl="2"/>
            <a:endParaRPr lang="en-US" dirty="0" smtClean="0"/>
          </a:p>
        </p:txBody>
      </p:sp>
      <p:pic>
        <p:nvPicPr>
          <p:cNvPr id="4" name="Picture 3" descr="http://AirlineSafety.Com/images/UnitedsHighLaborCo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962400"/>
            <a:ext cx="52006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Fuel Efficient aircraft and fuels are being developed</a:t>
            </a:r>
          </a:p>
          <a:p>
            <a:pPr lvl="1"/>
            <a:r>
              <a:rPr lang="en-US" dirty="0" smtClean="0"/>
              <a:t>Technology development for lighter aircraft and fuel efficient engines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err="1" smtClean="0"/>
              <a:t>NextGen</a:t>
            </a:r>
            <a:endParaRPr lang="en-US" dirty="0"/>
          </a:p>
          <a:p>
            <a:pPr lvl="1"/>
            <a:r>
              <a:rPr lang="en-US" dirty="0" smtClean="0"/>
              <a:t>Updated tracking and better routes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484</TotalTime>
  <Words>1476</Words>
  <Application>Microsoft Office PowerPoint</Application>
  <PresentationFormat>On-screen Show (4:3)</PresentationFormat>
  <Paragraphs>269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Equity</vt:lpstr>
      <vt:lpstr>Slide</vt:lpstr>
      <vt:lpstr>Industry and Competitive analysis: Southwest Airlines</vt:lpstr>
      <vt:lpstr>Industry Characteristics </vt:lpstr>
      <vt:lpstr>Industry Analysis</vt:lpstr>
      <vt:lpstr>Economic Factors</vt:lpstr>
      <vt:lpstr>Political Factors</vt:lpstr>
      <vt:lpstr>Geographical Factors</vt:lpstr>
      <vt:lpstr>Social Factors</vt:lpstr>
      <vt:lpstr>Social Factors Cont.</vt:lpstr>
      <vt:lpstr>Technological Factors</vt:lpstr>
      <vt:lpstr>Technological Factors Cont.</vt:lpstr>
      <vt:lpstr>Competitive Factors</vt:lpstr>
      <vt:lpstr>Competitive Factors Cont.</vt:lpstr>
      <vt:lpstr>Business Altering Factor</vt:lpstr>
      <vt:lpstr>Key Success Factors of Industry</vt:lpstr>
      <vt:lpstr>Growth Vector Analysis</vt:lpstr>
      <vt:lpstr>Slide 16</vt:lpstr>
      <vt:lpstr>Industry Rivalry</vt:lpstr>
      <vt:lpstr>Threat of New Entrants</vt:lpstr>
      <vt:lpstr>Availability of Substitutes</vt:lpstr>
      <vt:lpstr>Availability of Substitutes</vt:lpstr>
      <vt:lpstr>Buyer/Supplier Power</vt:lpstr>
      <vt:lpstr>History of Southwest Airlines</vt:lpstr>
      <vt:lpstr>History continued</vt:lpstr>
      <vt:lpstr>Strategy and Performance</vt:lpstr>
      <vt:lpstr>Strategy and Performance cont.</vt:lpstr>
      <vt:lpstr>2008 a Positive Year</vt:lpstr>
      <vt:lpstr>SWOT Analysis</vt:lpstr>
      <vt:lpstr>SWOT Analysis</vt:lpstr>
      <vt:lpstr>Slide 29</vt:lpstr>
      <vt:lpstr>Assets to Southwest Airlines</vt:lpstr>
      <vt:lpstr>Some Awards</vt:lpstr>
      <vt:lpstr>Relative Cost Position</vt:lpstr>
      <vt:lpstr>Relative Cost Position cont.</vt:lpstr>
      <vt:lpstr>Managerial Factors</vt:lpstr>
      <vt:lpstr>Competitive Factors</vt:lpstr>
      <vt:lpstr>Financial Factors</vt:lpstr>
      <vt:lpstr>Technical Factors</vt:lpstr>
      <vt:lpstr>Fuel Hedging</vt:lpstr>
      <vt:lpstr>Fuel Hedging cont.</vt:lpstr>
      <vt:lpstr>Slide 40</vt:lpstr>
      <vt:lpstr>Strategic Issues</vt:lpstr>
      <vt:lpstr>Strategic Issues cont.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Southwest Airlines</dc:title>
  <dc:creator>Meghan</dc:creator>
  <cp:lastModifiedBy>Michael</cp:lastModifiedBy>
  <cp:revision>30</cp:revision>
  <dcterms:created xsi:type="dcterms:W3CDTF">2009-06-24T02:30:32Z</dcterms:created>
  <dcterms:modified xsi:type="dcterms:W3CDTF">2009-06-24T17:25:02Z</dcterms:modified>
</cp:coreProperties>
</file>