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8" r:id="rId1"/>
  </p:sldMasterIdLst>
  <p:sldIdLst>
    <p:sldId id="280" r:id="rId2"/>
    <p:sldId id="274" r:id="rId3"/>
    <p:sldId id="275" r:id="rId4"/>
    <p:sldId id="276" r:id="rId5"/>
    <p:sldId id="277" r:id="rId6"/>
    <p:sldId id="278" r:id="rId7"/>
    <p:sldId id="279" r:id="rId8"/>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81" r:id="rId22"/>
    <p:sldId id="282" r:id="rId23"/>
    <p:sldId id="283" r:id="rId24"/>
    <p:sldId id="269" r:id="rId25"/>
    <p:sldId id="270" r:id="rId26"/>
    <p:sldId id="271" r:id="rId27"/>
    <p:sldId id="272" r:id="rId28"/>
    <p:sldId id="273" r:id="rId29"/>
    <p:sldId id="284"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70" d="100"/>
          <a:sy n="70" d="100"/>
        </p:scale>
        <p:origin x="-38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charts/_rels/chart1.xml.rels><?xml version="1.0" encoding="UTF-8" standalone="yes"?>
<Relationships xmlns="http://schemas.openxmlformats.org/package/2006/relationships"><Relationship Id="rId1" Type="http://schemas.openxmlformats.org/officeDocument/2006/relationships/oleObject" Target="Workbook2"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Workbook2"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1282655293088406"/>
          <c:y val="2.7777777777777821E-2"/>
          <c:w val="0.64976574803149623"/>
          <c:h val="0.74409339457567825"/>
        </c:manualLayout>
      </c:layout>
      <c:lineChart>
        <c:grouping val="standard"/>
        <c:ser>
          <c:idx val="0"/>
          <c:order val="0"/>
          <c:tx>
            <c:strRef>
              <c:f>Sheet1!$A$2</c:f>
              <c:strCache>
                <c:ptCount val="1"/>
                <c:pt idx="0">
                  <c:v>America</c:v>
                </c:pt>
              </c:strCache>
            </c:strRef>
          </c:tx>
          <c:cat>
            <c:strRef>
              <c:f>Sheet1!$B$1:$H$1</c:f>
              <c:strCache>
                <c:ptCount val="7"/>
                <c:pt idx="0">
                  <c:v>2002</c:v>
                </c:pt>
                <c:pt idx="1">
                  <c:v>2003</c:v>
                </c:pt>
                <c:pt idx="2">
                  <c:v>2004</c:v>
                </c:pt>
                <c:pt idx="3">
                  <c:v>2005</c:v>
                </c:pt>
                <c:pt idx="4">
                  <c:v>2006</c:v>
                </c:pt>
                <c:pt idx="5">
                  <c:v>2007</c:v>
                </c:pt>
                <c:pt idx="6">
                  <c:v>Q1-Q3 2008</c:v>
                </c:pt>
              </c:strCache>
            </c:strRef>
          </c:cat>
          <c:val>
            <c:numRef>
              <c:f>Sheet1!$B$2:$H$2</c:f>
              <c:numCache>
                <c:formatCode>General</c:formatCode>
                <c:ptCount val="7"/>
                <c:pt idx="0">
                  <c:v>3131</c:v>
                </c:pt>
                <c:pt idx="1">
                  <c:v>3181</c:v>
                </c:pt>
                <c:pt idx="2">
                  <c:v>4019</c:v>
                </c:pt>
                <c:pt idx="3">
                  <c:v>6658</c:v>
                </c:pt>
                <c:pt idx="4">
                  <c:v>9415</c:v>
                </c:pt>
                <c:pt idx="5">
                  <c:v>11596</c:v>
                </c:pt>
                <c:pt idx="6">
                  <c:v>11001</c:v>
                </c:pt>
              </c:numCache>
            </c:numRef>
          </c:val>
        </c:ser>
        <c:ser>
          <c:idx val="1"/>
          <c:order val="1"/>
          <c:tx>
            <c:strRef>
              <c:f>Sheet1!$A$3</c:f>
              <c:strCache>
                <c:ptCount val="1"/>
                <c:pt idx="0">
                  <c:v>Europe</c:v>
                </c:pt>
              </c:strCache>
            </c:strRef>
          </c:tx>
          <c:cat>
            <c:strRef>
              <c:f>Sheet1!$B$1:$H$1</c:f>
              <c:strCache>
                <c:ptCount val="7"/>
                <c:pt idx="0">
                  <c:v>2002</c:v>
                </c:pt>
                <c:pt idx="1">
                  <c:v>2003</c:v>
                </c:pt>
                <c:pt idx="2">
                  <c:v>2004</c:v>
                </c:pt>
                <c:pt idx="3">
                  <c:v>2005</c:v>
                </c:pt>
                <c:pt idx="4">
                  <c:v>2006</c:v>
                </c:pt>
                <c:pt idx="5">
                  <c:v>2007</c:v>
                </c:pt>
                <c:pt idx="6">
                  <c:v>Q1-Q3 2008</c:v>
                </c:pt>
              </c:strCache>
            </c:strRef>
          </c:cat>
          <c:val>
            <c:numRef>
              <c:f>Sheet1!$B$3:$H$3</c:f>
              <c:numCache>
                <c:formatCode>General</c:formatCode>
                <c:ptCount val="7"/>
                <c:pt idx="0">
                  <c:v>1251</c:v>
                </c:pt>
                <c:pt idx="1">
                  <c:v>1251</c:v>
                </c:pt>
                <c:pt idx="2">
                  <c:v>1309</c:v>
                </c:pt>
                <c:pt idx="3">
                  <c:v>3073</c:v>
                </c:pt>
                <c:pt idx="4">
                  <c:v>4096</c:v>
                </c:pt>
                <c:pt idx="5">
                  <c:v>5460</c:v>
                </c:pt>
                <c:pt idx="6">
                  <c:v>5899</c:v>
                </c:pt>
              </c:numCache>
            </c:numRef>
          </c:val>
        </c:ser>
        <c:ser>
          <c:idx val="2"/>
          <c:order val="2"/>
          <c:tx>
            <c:strRef>
              <c:f>Sheet1!$A$4</c:f>
              <c:strCache>
                <c:ptCount val="1"/>
                <c:pt idx="0">
                  <c:v>Japan</c:v>
                </c:pt>
              </c:strCache>
            </c:strRef>
          </c:tx>
          <c:cat>
            <c:strRef>
              <c:f>Sheet1!$B$1:$H$1</c:f>
              <c:strCache>
                <c:ptCount val="7"/>
                <c:pt idx="0">
                  <c:v>2002</c:v>
                </c:pt>
                <c:pt idx="1">
                  <c:v>2003</c:v>
                </c:pt>
                <c:pt idx="2">
                  <c:v>2004</c:v>
                </c:pt>
                <c:pt idx="3">
                  <c:v>2005</c:v>
                </c:pt>
                <c:pt idx="4">
                  <c:v>2006</c:v>
                </c:pt>
                <c:pt idx="5">
                  <c:v>2007</c:v>
                </c:pt>
                <c:pt idx="6">
                  <c:v>Q1-Q3 2008</c:v>
                </c:pt>
              </c:strCache>
            </c:strRef>
          </c:cat>
          <c:val>
            <c:numRef>
              <c:f>Sheet1!$B$4:$H$4</c:f>
              <c:numCache>
                <c:formatCode>General</c:formatCode>
                <c:ptCount val="7"/>
                <c:pt idx="0">
                  <c:v>710</c:v>
                </c:pt>
                <c:pt idx="1">
                  <c:v>699</c:v>
                </c:pt>
                <c:pt idx="2">
                  <c:v>678</c:v>
                </c:pt>
                <c:pt idx="3">
                  <c:v>924</c:v>
                </c:pt>
                <c:pt idx="4">
                  <c:v>1211</c:v>
                </c:pt>
                <c:pt idx="5">
                  <c:v>1082</c:v>
                </c:pt>
                <c:pt idx="6">
                  <c:v>1189</c:v>
                </c:pt>
              </c:numCache>
            </c:numRef>
          </c:val>
        </c:ser>
        <c:ser>
          <c:idx val="3"/>
          <c:order val="3"/>
          <c:tx>
            <c:strRef>
              <c:f>Sheet1!$A$5</c:f>
              <c:strCache>
                <c:ptCount val="1"/>
                <c:pt idx="0">
                  <c:v>Retail</c:v>
                </c:pt>
              </c:strCache>
            </c:strRef>
          </c:tx>
          <c:cat>
            <c:strRef>
              <c:f>Sheet1!$B$1:$H$1</c:f>
              <c:strCache>
                <c:ptCount val="7"/>
                <c:pt idx="0">
                  <c:v>2002</c:v>
                </c:pt>
                <c:pt idx="1">
                  <c:v>2003</c:v>
                </c:pt>
                <c:pt idx="2">
                  <c:v>2004</c:v>
                </c:pt>
                <c:pt idx="3">
                  <c:v>2005</c:v>
                </c:pt>
                <c:pt idx="4">
                  <c:v>2006</c:v>
                </c:pt>
                <c:pt idx="5">
                  <c:v>2007</c:v>
                </c:pt>
                <c:pt idx="6">
                  <c:v>Q1-Q3 2008</c:v>
                </c:pt>
              </c:strCache>
            </c:strRef>
          </c:cat>
          <c:val>
            <c:numRef>
              <c:f>Sheet1!$B$5:$H$5</c:f>
              <c:numCache>
                <c:formatCode>General</c:formatCode>
                <c:ptCount val="7"/>
                <c:pt idx="0">
                  <c:v>283</c:v>
                </c:pt>
                <c:pt idx="1">
                  <c:v>621</c:v>
                </c:pt>
                <c:pt idx="2">
                  <c:v>1185</c:v>
                </c:pt>
                <c:pt idx="3">
                  <c:v>2278</c:v>
                </c:pt>
                <c:pt idx="4">
                  <c:v>3246</c:v>
                </c:pt>
                <c:pt idx="5">
                  <c:v>4115</c:v>
                </c:pt>
                <c:pt idx="6">
                  <c:v>4597</c:v>
                </c:pt>
              </c:numCache>
            </c:numRef>
          </c:val>
        </c:ser>
        <c:marker val="1"/>
        <c:axId val="25837952"/>
        <c:axId val="25839488"/>
      </c:lineChart>
      <c:catAx>
        <c:axId val="25837952"/>
        <c:scaling>
          <c:orientation val="minMax"/>
        </c:scaling>
        <c:axPos val="b"/>
        <c:tickLblPos val="nextTo"/>
        <c:crossAx val="25839488"/>
        <c:crosses val="autoZero"/>
        <c:auto val="1"/>
        <c:lblAlgn val="ctr"/>
        <c:lblOffset val="100"/>
      </c:catAx>
      <c:valAx>
        <c:axId val="25839488"/>
        <c:scaling>
          <c:orientation val="minMax"/>
        </c:scaling>
        <c:axPos val="l"/>
        <c:majorGridlines/>
        <c:numFmt formatCode="General" sourceLinked="1"/>
        <c:tickLblPos val="nextTo"/>
        <c:crossAx val="25837952"/>
        <c:crosses val="autoZero"/>
        <c:crossBetween val="between"/>
      </c:valAx>
    </c:plotArea>
    <c:legend>
      <c:legendPos val="r"/>
      <c:layout/>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2597794511123009"/>
          <c:y val="6.7988676138015722E-2"/>
          <c:w val="0.55791931045027132"/>
          <c:h val="0.81657244056260569"/>
        </c:manualLayout>
      </c:layout>
      <c:lineChart>
        <c:grouping val="standard"/>
        <c:ser>
          <c:idx val="0"/>
          <c:order val="0"/>
          <c:tx>
            <c:strRef>
              <c:f>Sheet1!$A$2</c:f>
              <c:strCache>
                <c:ptCount val="1"/>
                <c:pt idx="0">
                  <c:v>Total Assets</c:v>
                </c:pt>
              </c:strCache>
            </c:strRef>
          </c:tx>
          <c:cat>
            <c:numRef>
              <c:f>Sheet1!$B$1:$F$1</c:f>
              <c:numCache>
                <c:formatCode>General</c:formatCode>
                <c:ptCount val="5"/>
                <c:pt idx="0">
                  <c:v>2005</c:v>
                </c:pt>
                <c:pt idx="1">
                  <c:v>2006</c:v>
                </c:pt>
                <c:pt idx="2">
                  <c:v>2007</c:v>
                </c:pt>
                <c:pt idx="3">
                  <c:v>2008</c:v>
                </c:pt>
                <c:pt idx="4">
                  <c:v>2009</c:v>
                </c:pt>
              </c:numCache>
            </c:numRef>
          </c:cat>
          <c:val>
            <c:numRef>
              <c:f>Sheet1!$B$2:$F$2</c:f>
              <c:numCache>
                <c:formatCode>#,##0</c:formatCode>
                <c:ptCount val="5"/>
                <c:pt idx="0">
                  <c:v>11516</c:v>
                </c:pt>
                <c:pt idx="1">
                  <c:v>17205</c:v>
                </c:pt>
                <c:pt idx="2">
                  <c:v>24878</c:v>
                </c:pt>
                <c:pt idx="3">
                  <c:v>36171</c:v>
                </c:pt>
                <c:pt idx="4">
                  <c:v>47501</c:v>
                </c:pt>
              </c:numCache>
            </c:numRef>
          </c:val>
        </c:ser>
        <c:ser>
          <c:idx val="1"/>
          <c:order val="1"/>
          <c:tx>
            <c:strRef>
              <c:f>Sheet1!$A$3</c:f>
              <c:strCache>
                <c:ptCount val="1"/>
                <c:pt idx="0">
                  <c:v>shareholders equity</c:v>
                </c:pt>
              </c:strCache>
            </c:strRef>
          </c:tx>
          <c:cat>
            <c:numRef>
              <c:f>Sheet1!$B$1:$F$1</c:f>
              <c:numCache>
                <c:formatCode>General</c:formatCode>
                <c:ptCount val="5"/>
                <c:pt idx="0">
                  <c:v>2005</c:v>
                </c:pt>
                <c:pt idx="1">
                  <c:v>2006</c:v>
                </c:pt>
                <c:pt idx="2">
                  <c:v>2007</c:v>
                </c:pt>
                <c:pt idx="3">
                  <c:v>2008</c:v>
                </c:pt>
                <c:pt idx="4">
                  <c:v>2009</c:v>
                </c:pt>
              </c:numCache>
            </c:numRef>
          </c:cat>
          <c:val>
            <c:numRef>
              <c:f>Sheet1!$B$3:$F$3</c:f>
              <c:numCache>
                <c:formatCode>#,##0</c:formatCode>
                <c:ptCount val="5"/>
                <c:pt idx="0">
                  <c:v>7428</c:v>
                </c:pt>
                <c:pt idx="1">
                  <c:v>9984</c:v>
                </c:pt>
                <c:pt idx="2">
                  <c:v>14531</c:v>
                </c:pt>
                <c:pt idx="3">
                  <c:v>22297</c:v>
                </c:pt>
                <c:pt idx="4">
                  <c:v>31640</c:v>
                </c:pt>
              </c:numCache>
            </c:numRef>
          </c:val>
        </c:ser>
        <c:marker val="1"/>
        <c:axId val="80075392"/>
        <c:axId val="103100800"/>
      </c:lineChart>
      <c:catAx>
        <c:axId val="80075392"/>
        <c:scaling>
          <c:orientation val="minMax"/>
        </c:scaling>
        <c:axPos val="b"/>
        <c:numFmt formatCode="General" sourceLinked="1"/>
        <c:tickLblPos val="nextTo"/>
        <c:crossAx val="103100800"/>
        <c:crosses val="autoZero"/>
        <c:auto val="1"/>
        <c:lblAlgn val="ctr"/>
        <c:lblOffset val="100"/>
      </c:catAx>
      <c:valAx>
        <c:axId val="103100800"/>
        <c:scaling>
          <c:orientation val="minMax"/>
        </c:scaling>
        <c:axPos val="l"/>
        <c:majorGridlines/>
        <c:numFmt formatCode="#,##0" sourceLinked="1"/>
        <c:tickLblPos val="nextTo"/>
        <c:crossAx val="80075392"/>
        <c:crosses val="autoZero"/>
        <c:crossBetween val="between"/>
      </c:valAx>
    </c:plotArea>
    <c:legend>
      <c:legendPos val="r"/>
      <c:layout/>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0"/>
          <c:order val="0"/>
          <c:tx>
            <c:strRef>
              <c:f>Sheet1!$A$2</c:f>
              <c:strCache>
                <c:ptCount val="1"/>
                <c:pt idx="0">
                  <c:v>Revenue</c:v>
                </c:pt>
              </c:strCache>
            </c:strRef>
          </c:tx>
          <c:cat>
            <c:strRef>
              <c:f>Sheet1!$B$1:$G$1</c:f>
              <c:strCache>
                <c:ptCount val="6"/>
                <c:pt idx="0">
                  <c:v>Sep. 2004</c:v>
                </c:pt>
                <c:pt idx="1">
                  <c:v>Sep. 2005</c:v>
                </c:pt>
                <c:pt idx="2">
                  <c:v>Sep. 2006</c:v>
                </c:pt>
                <c:pt idx="3">
                  <c:v>Sep. 2007</c:v>
                </c:pt>
                <c:pt idx="4">
                  <c:v>Sep. 2008</c:v>
                </c:pt>
                <c:pt idx="5">
                  <c:v>Sep. 2009</c:v>
                </c:pt>
              </c:strCache>
            </c:strRef>
          </c:cat>
          <c:val>
            <c:numRef>
              <c:f>Sheet1!$B$2:$G$2</c:f>
              <c:numCache>
                <c:formatCode>#,##0</c:formatCode>
                <c:ptCount val="6"/>
                <c:pt idx="0">
                  <c:v>8279</c:v>
                </c:pt>
                <c:pt idx="1">
                  <c:v>13931</c:v>
                </c:pt>
                <c:pt idx="2">
                  <c:v>19315</c:v>
                </c:pt>
                <c:pt idx="3">
                  <c:v>24006</c:v>
                </c:pt>
                <c:pt idx="4">
                  <c:v>32479</c:v>
                </c:pt>
                <c:pt idx="5">
                  <c:v>36537</c:v>
                </c:pt>
              </c:numCache>
            </c:numRef>
          </c:val>
        </c:ser>
        <c:ser>
          <c:idx val="1"/>
          <c:order val="1"/>
          <c:tx>
            <c:strRef>
              <c:f>Sheet1!$A$3</c:f>
              <c:strCache>
                <c:ptCount val="1"/>
                <c:pt idx="0">
                  <c:v>Cash from Operations</c:v>
                </c:pt>
              </c:strCache>
            </c:strRef>
          </c:tx>
          <c:cat>
            <c:strRef>
              <c:f>Sheet1!$B$1:$G$1</c:f>
              <c:strCache>
                <c:ptCount val="6"/>
                <c:pt idx="0">
                  <c:v>Sep. 2004</c:v>
                </c:pt>
                <c:pt idx="1">
                  <c:v>Sep. 2005</c:v>
                </c:pt>
                <c:pt idx="2">
                  <c:v>Sep. 2006</c:v>
                </c:pt>
                <c:pt idx="3">
                  <c:v>Sep. 2007</c:v>
                </c:pt>
                <c:pt idx="4">
                  <c:v>Sep. 2008</c:v>
                </c:pt>
                <c:pt idx="5">
                  <c:v>Sep. 2009</c:v>
                </c:pt>
              </c:strCache>
            </c:strRef>
          </c:cat>
          <c:val>
            <c:numRef>
              <c:f>Sheet1!$B$3:$G$3</c:f>
              <c:numCache>
                <c:formatCode>#,##0</c:formatCode>
                <c:ptCount val="6"/>
                <c:pt idx="0" formatCode="General">
                  <c:v>934</c:v>
                </c:pt>
                <c:pt idx="1">
                  <c:v>2535</c:v>
                </c:pt>
                <c:pt idx="2">
                  <c:v>2220</c:v>
                </c:pt>
                <c:pt idx="3">
                  <c:v>5470</c:v>
                </c:pt>
                <c:pt idx="4">
                  <c:v>9596</c:v>
                </c:pt>
                <c:pt idx="5">
                  <c:v>10159</c:v>
                </c:pt>
              </c:numCache>
            </c:numRef>
          </c:val>
        </c:ser>
        <c:ser>
          <c:idx val="2"/>
          <c:order val="2"/>
          <c:tx>
            <c:strRef>
              <c:f>Sheet1!$A$4</c:f>
              <c:strCache>
                <c:ptCount val="1"/>
                <c:pt idx="0">
                  <c:v>Earnings after Taxes</c:v>
                </c:pt>
              </c:strCache>
            </c:strRef>
          </c:tx>
          <c:cat>
            <c:strRef>
              <c:f>Sheet1!$B$1:$G$1</c:f>
              <c:strCache>
                <c:ptCount val="6"/>
                <c:pt idx="0">
                  <c:v>Sep. 2004</c:v>
                </c:pt>
                <c:pt idx="1">
                  <c:v>Sep. 2005</c:v>
                </c:pt>
                <c:pt idx="2">
                  <c:v>Sep. 2006</c:v>
                </c:pt>
                <c:pt idx="3">
                  <c:v>Sep. 2007</c:v>
                </c:pt>
                <c:pt idx="4">
                  <c:v>Sep. 2008</c:v>
                </c:pt>
                <c:pt idx="5">
                  <c:v>Sep. 2009</c:v>
                </c:pt>
              </c:strCache>
            </c:strRef>
          </c:cat>
          <c:val>
            <c:numRef>
              <c:f>Sheet1!$B$4:$G$4</c:f>
              <c:numCache>
                <c:formatCode>#,##0</c:formatCode>
                <c:ptCount val="6"/>
                <c:pt idx="0" formatCode="General">
                  <c:v>276</c:v>
                </c:pt>
                <c:pt idx="1">
                  <c:v>1335</c:v>
                </c:pt>
                <c:pt idx="2">
                  <c:v>1989</c:v>
                </c:pt>
                <c:pt idx="3">
                  <c:v>3496</c:v>
                </c:pt>
                <c:pt idx="4">
                  <c:v>4834</c:v>
                </c:pt>
                <c:pt idx="5">
                  <c:v>5704</c:v>
                </c:pt>
              </c:numCache>
            </c:numRef>
          </c:val>
        </c:ser>
        <c:marker val="1"/>
        <c:axId val="104465920"/>
        <c:axId val="104467456"/>
      </c:lineChart>
      <c:catAx>
        <c:axId val="104465920"/>
        <c:scaling>
          <c:orientation val="minMax"/>
        </c:scaling>
        <c:axPos val="b"/>
        <c:tickLblPos val="nextTo"/>
        <c:crossAx val="104467456"/>
        <c:crosses val="autoZero"/>
        <c:auto val="1"/>
        <c:lblAlgn val="ctr"/>
        <c:lblOffset val="100"/>
      </c:catAx>
      <c:valAx>
        <c:axId val="104467456"/>
        <c:scaling>
          <c:orientation val="minMax"/>
        </c:scaling>
        <c:axPos val="l"/>
        <c:majorGridlines/>
        <c:numFmt formatCode="#,##0" sourceLinked="1"/>
        <c:tickLblPos val="nextTo"/>
        <c:crossAx val="104465920"/>
        <c:crosses val="autoZero"/>
        <c:crossBetween val="between"/>
      </c:valAx>
    </c:plotArea>
    <c:legend>
      <c:legendPos val="r"/>
      <c:layout/>
    </c:legend>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n-US" smtClean="0"/>
              <a:t>Click to edit Master title style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DBADB1D6-2A4A-264B-B566-992C739D244B}" type="datetimeFigureOut">
              <a:rPr lang="en-US" smtClean="0"/>
              <a:pPr/>
              <a:t>6/22/2010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B02FFC-9BCC-0146-B143-3B95DA10009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487987"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DBADB1D6-2A4A-264B-B566-992C739D244B}" type="datetimeFigureOut">
              <a:rPr lang="en-US" smtClean="0"/>
              <a:pPr/>
              <a:t>6/22/2010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B02FFC-9BCC-0146-B143-3B95DA10009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DBADB1D6-2A4A-264B-B566-992C739D244B}" type="datetimeFigureOut">
              <a:rPr lang="en-US" smtClean="0"/>
              <a:pPr/>
              <a:t>6/22/2010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en-US" dirty="0" smtClean="0"/>
              <a:t>Click icon to add picture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580094" y="188259"/>
            <a:ext cx="2133600" cy="365125"/>
          </a:xfrm>
        </p:spPr>
        <p:txBody>
          <a:bodyPr/>
          <a:lstStyle/>
          <a:p>
            <a:fld id="{DBADB1D6-2A4A-264B-B566-992C739D244B}" type="datetimeFigureOut">
              <a:rPr lang="en-US" smtClean="0"/>
              <a:pPr/>
              <a:t>6/22/2010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en-US" dirty="0" smtClean="0"/>
              <a:t>Click icon to add picture</a:t>
            </a:r>
            <a:endParaRPr/>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en-US" dirty="0"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580094" y="188259"/>
            <a:ext cx="2133600" cy="365125"/>
          </a:xfrm>
        </p:spPr>
        <p:txBody>
          <a:bodyPr/>
          <a:lstStyle/>
          <a:p>
            <a:fld id="{DBADB1D6-2A4A-264B-B566-992C739D244B}" type="datetimeFigureOut">
              <a:rPr lang="en-US" smtClean="0"/>
              <a:pPr/>
              <a:t>6/22/2010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en-US" dirty="0" smtClean="0"/>
              <a:t>Click icon to add picture</a:t>
            </a:r>
            <a:endParaRPr/>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en-US" dirty="0" smtClean="0"/>
              <a:t>Click icon to add picture</a:t>
            </a:r>
            <a:endParaRPr/>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en-US" dirty="0" smtClean="0"/>
              <a:t>Click icon to add picture</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BADB1D6-2A4A-264B-B566-992C739D244B}" type="datetimeFigureOut">
              <a:rPr lang="en-US" smtClean="0"/>
              <a:pPr/>
              <a:t>6/22/2010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B02FFC-9BCC-0146-B143-3B95DA100097}"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en-US" smtClean="0"/>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BADB1D6-2A4A-264B-B566-992C739D244B}" type="datetimeFigureOut">
              <a:rPr lang="en-US" smtClean="0"/>
              <a:pPr/>
              <a:t>6/22/2010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B02FFC-9BCC-0146-B143-3B95DA10009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BADB1D6-2A4A-264B-B566-992C739D244B}" type="datetimeFigureOut">
              <a:rPr lang="en-US" smtClean="0"/>
              <a:pPr/>
              <a:t>6/22/2010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B02FFC-9BCC-0146-B143-3B95DA10009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n-US" smtClean="0"/>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DBADB1D6-2A4A-264B-B566-992C739D244B}" type="datetimeFigureOut">
              <a:rPr lang="en-US" smtClean="0"/>
              <a:pPr/>
              <a:t>6/22/2010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en-US" dirty="0"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ADB1D6-2A4A-264B-B566-992C739D244B}" type="datetimeFigureOut">
              <a:rPr lang="en-US" smtClean="0"/>
              <a:pPr/>
              <a:t>6/22/2010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dirty="0">
              <a:solidFill>
                <a:schemeClr val="tx2"/>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a:xfrm>
            <a:off x="6580094" y="188259"/>
            <a:ext cx="2133600" cy="365125"/>
          </a:xfrm>
        </p:spPr>
        <p:txBody>
          <a:bodyPr/>
          <a:lstStyle/>
          <a:p>
            <a:fld id="{DBADB1D6-2A4A-264B-B566-992C739D244B}" type="datetimeFigureOut">
              <a:rPr lang="en-US" smtClean="0"/>
              <a:pPr/>
              <a:t>6/22/2010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B02FFC-9BCC-0146-B143-3B95DA10009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a:xfrm>
            <a:off x="6580094" y="188259"/>
            <a:ext cx="2133600" cy="365125"/>
          </a:xfrm>
        </p:spPr>
        <p:txBody>
          <a:bodyPr/>
          <a:lstStyle/>
          <a:p>
            <a:fld id="{DBADB1D6-2A4A-264B-B566-992C739D244B}" type="datetimeFigureOut">
              <a:rPr lang="en-US" smtClean="0"/>
              <a:pPr/>
              <a:t>6/22/2010</a:t>
            </a:fld>
            <a:endParaRPr lang="en-US" dirty="0"/>
          </a:p>
        </p:txBody>
      </p:sp>
      <p:sp>
        <p:nvSpPr>
          <p:cNvPr id="8" name="Footer Placeholder 7"/>
          <p:cNvSpPr>
            <a:spLocks noGrp="1"/>
          </p:cNvSpPr>
          <p:nvPr>
            <p:ph type="ftr" sz="quarter" idx="11"/>
          </p:nvPr>
        </p:nvSpPr>
        <p:spPr>
          <a:xfrm>
            <a:off x="1120588" y="188259"/>
            <a:ext cx="2895600" cy="365125"/>
          </a:xfrm>
        </p:spPr>
        <p:txBody>
          <a:bodyPr/>
          <a:lstStyle/>
          <a:p>
            <a:endParaRPr lang="en-US" dirty="0"/>
          </a:p>
        </p:txBody>
      </p:sp>
      <p:sp>
        <p:nvSpPr>
          <p:cNvPr id="9" name="Slide Number Placeholder 8"/>
          <p:cNvSpPr>
            <a:spLocks noGrp="1"/>
          </p:cNvSpPr>
          <p:nvPr>
            <p:ph type="sldNum" sz="quarter" idx="12"/>
          </p:nvPr>
        </p:nvSpPr>
        <p:spPr/>
        <p:txBody>
          <a:bodyPr/>
          <a:lstStyle/>
          <a:p>
            <a:fld id="{86B02FFC-9BCC-0146-B143-3B95DA100097}" type="slidenum">
              <a:rPr lang="en-US" smtClean="0"/>
              <a:pPr/>
              <a:t>‹#›</a:t>
            </a:fld>
            <a:endParaRPr lang="en-US" dirty="0"/>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BADB1D6-2A4A-264B-B566-992C739D244B}" type="datetimeFigureOut">
              <a:rPr lang="en-US" smtClean="0"/>
              <a:pPr/>
              <a:t>6/22/2010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B02FFC-9BCC-0146-B143-3B95DA10009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ADB1D6-2A4A-264B-B566-992C739D244B}" type="datetimeFigureOut">
              <a:rPr lang="en-US" smtClean="0"/>
              <a:pPr/>
              <a:t>6/22/2010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B02FFC-9BCC-0146-B143-3B95DA10009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DBADB1D6-2A4A-264B-B566-992C739D244B}" type="datetimeFigureOut">
              <a:rPr lang="en-US" smtClean="0"/>
              <a:pPr/>
              <a:t>6/22/2010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B02FFC-9BCC-0146-B143-3B95DA10009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14424" y="2595562"/>
            <a:ext cx="7610476" cy="36707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580094" y="188259"/>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DBADB1D6-2A4A-264B-B566-992C739D244B}" type="datetimeFigureOut">
              <a:rPr lang="en-US" smtClean="0"/>
              <a:pPr/>
              <a:t>6/22/2010</a:t>
            </a:fld>
            <a:endParaRPr lang="en-US" dirty="0"/>
          </a:p>
        </p:txBody>
      </p:sp>
      <p:sp>
        <p:nvSpPr>
          <p:cNvPr id="5" name="Footer Placeholder 4"/>
          <p:cNvSpPr>
            <a:spLocks noGrp="1"/>
          </p:cNvSpPr>
          <p:nvPr>
            <p:ph type="ftr" sz="quarter" idx="3"/>
          </p:nvPr>
        </p:nvSpPr>
        <p:spPr>
          <a:xfrm>
            <a:off x="1120588" y="188259"/>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789894"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86B02FFC-9BCC-0146-B143-3B95DA100097}" type="slidenum">
              <a:rPr lang="en-US" smtClean="0"/>
              <a:pPr/>
              <a:t>‹#›</a:t>
            </a:fld>
            <a:endParaRPr lang="en-US" dirty="0"/>
          </a:p>
        </p:txBody>
      </p:sp>
      <p:sp>
        <p:nvSpPr>
          <p:cNvPr id="7" name="Rectangle 6"/>
          <p:cNvSpPr/>
          <p:nvPr/>
        </p:nvSpPr>
        <p:spPr>
          <a:xfrm>
            <a:off x="914400"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914400"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Lst>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8.xml"/><Relationship Id="rId1" Type="http://schemas.openxmlformats.org/officeDocument/2006/relationships/vmlDrawing" Target="../drawings/vmlDrawing1.vml"/><Relationship Id="rId4" Type="http://schemas.openxmlformats.org/officeDocument/2006/relationships/oleObject" Target="Macintosh%20HD:Users:bgirardo:Desktop:Strat%20MGMT%5b1%5da.docx!OLE_LINK1"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en.wikipedia.org/wiki/File:Macsales.sv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youtube.com/watch?v=KNnX6XRQBec&amp;feature=related"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Apple Inc.</a:t>
            </a:r>
            <a:endParaRPr lang="en-US" dirty="0"/>
          </a:p>
        </p:txBody>
      </p:sp>
      <p:sp>
        <p:nvSpPr>
          <p:cNvPr id="6" name="Subtitle 5"/>
          <p:cNvSpPr>
            <a:spLocks noGrp="1"/>
          </p:cNvSpPr>
          <p:nvPr>
            <p:ph type="subTitle" idx="1"/>
          </p:nvPr>
        </p:nvSpPr>
        <p:spPr/>
        <p:txBody>
          <a:bodyPr anchor="t"/>
          <a:lstStyle/>
          <a:p>
            <a:r>
              <a:rPr lang="en-US" u="sng" dirty="0" smtClean="0"/>
              <a:t>Team 5</a:t>
            </a:r>
          </a:p>
          <a:p>
            <a:r>
              <a:rPr lang="en-US" dirty="0" smtClean="0"/>
              <a:t>Michelle Black</a:t>
            </a:r>
          </a:p>
          <a:p>
            <a:r>
              <a:rPr lang="en-US" dirty="0" smtClean="0"/>
              <a:t>John Calhoun</a:t>
            </a:r>
          </a:p>
          <a:p>
            <a:r>
              <a:rPr lang="en-US" dirty="0" err="1" smtClean="0"/>
              <a:t>Sebastien</a:t>
            </a:r>
            <a:r>
              <a:rPr lang="en-US" dirty="0" smtClean="0"/>
              <a:t> </a:t>
            </a:r>
            <a:r>
              <a:rPr lang="en-US" dirty="0" err="1" smtClean="0"/>
              <a:t>Coracin</a:t>
            </a:r>
            <a:endParaRPr lang="en-US" dirty="0" smtClean="0"/>
          </a:p>
          <a:p>
            <a:r>
              <a:rPr lang="en-US" dirty="0" smtClean="0"/>
              <a:t>Bryant </a:t>
            </a:r>
            <a:r>
              <a:rPr lang="en-US" dirty="0" err="1" smtClean="0"/>
              <a:t>Girardot</a:t>
            </a:r>
            <a:endParaRPr lang="en-US" dirty="0" smtClean="0"/>
          </a:p>
          <a:p>
            <a:r>
              <a:rPr lang="en-US" dirty="0" smtClean="0"/>
              <a:t>Kevin Michel</a:t>
            </a:r>
          </a:p>
          <a:p>
            <a:endParaRPr lang="en-US" dirty="0" smtClean="0"/>
          </a:p>
          <a:p>
            <a:endParaRPr lang="en-US" dirty="0"/>
          </a:p>
        </p:txBody>
      </p:sp>
      <p:pic>
        <p:nvPicPr>
          <p:cNvPr id="7" name="Picture 6"/>
          <p:cNvPicPr>
            <a:picLocks noChangeAspect="1"/>
          </p:cNvPicPr>
          <p:nvPr/>
        </p:nvPicPr>
        <p:blipFill>
          <a:blip r:embed="rId2"/>
          <a:stretch>
            <a:fillRect/>
          </a:stretch>
        </p:blipFill>
        <p:spPr>
          <a:xfrm>
            <a:off x="4267200" y="3581400"/>
            <a:ext cx="3160980" cy="237073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Techniques</a:t>
            </a:r>
            <a:endParaRPr lang="en-US" dirty="0"/>
          </a:p>
        </p:txBody>
      </p:sp>
      <p:sp>
        <p:nvSpPr>
          <p:cNvPr id="3" name="Content Placeholder 2"/>
          <p:cNvSpPr>
            <a:spLocks noGrp="1"/>
          </p:cNvSpPr>
          <p:nvPr>
            <p:ph idx="1"/>
          </p:nvPr>
        </p:nvSpPr>
        <p:spPr/>
        <p:txBody>
          <a:bodyPr/>
          <a:lstStyle/>
          <a:p>
            <a:r>
              <a:rPr lang="en-US" dirty="0" smtClean="0"/>
              <a:t>Licensing products</a:t>
            </a:r>
          </a:p>
          <a:p>
            <a:endParaRPr lang="en-US" dirty="0"/>
          </a:p>
          <a:p>
            <a:pPr>
              <a:buNone/>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Marketing</a:t>
            </a:r>
            <a:endParaRPr lang="en-US" dirty="0"/>
          </a:p>
        </p:txBody>
      </p:sp>
      <p:sp>
        <p:nvSpPr>
          <p:cNvPr id="3" name="Content Placeholder 2"/>
          <p:cNvSpPr>
            <a:spLocks noGrp="1"/>
          </p:cNvSpPr>
          <p:nvPr>
            <p:ph idx="1"/>
          </p:nvPr>
        </p:nvSpPr>
        <p:spPr/>
        <p:txBody>
          <a:bodyPr>
            <a:normAutofit lnSpcReduction="10000"/>
          </a:bodyPr>
          <a:lstStyle/>
          <a:p>
            <a:r>
              <a:rPr lang="en-US" dirty="0" smtClean="0"/>
              <a:t>New Market Potential</a:t>
            </a:r>
          </a:p>
          <a:p>
            <a:endParaRPr lang="en-US" dirty="0" smtClean="0"/>
          </a:p>
          <a:p>
            <a:r>
              <a:rPr lang="en-US" dirty="0" smtClean="0"/>
              <a:t>Increased Revenue</a:t>
            </a:r>
          </a:p>
          <a:p>
            <a:endParaRPr lang="en-US" dirty="0" smtClean="0"/>
          </a:p>
          <a:p>
            <a:r>
              <a:rPr lang="en-US" dirty="0" smtClean="0"/>
              <a:t>European headquarters</a:t>
            </a:r>
          </a:p>
          <a:p>
            <a:endParaRPr lang="en-US" dirty="0" smtClean="0"/>
          </a:p>
          <a:p>
            <a:r>
              <a:rPr lang="en-US" dirty="0" smtClean="0"/>
              <a:t>Entry Barriers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Net-Sales for International Markets</a:t>
            </a:r>
            <a:endParaRPr lang="en-US" dirty="0"/>
          </a:p>
        </p:txBody>
      </p:sp>
      <p:graphicFrame>
        <p:nvGraphicFramePr>
          <p:cNvPr id="4" name="C 1"/>
          <p:cNvGraphicFramePr>
            <a:graphicFrameLocks noGrp="1"/>
          </p:cNvGraphicFramePr>
          <p:nvPr>
            <p:ph idx="1"/>
          </p:nvPr>
        </p:nvGraphicFramePr>
        <p:xfrm>
          <a:off x="1114425" y="2595563"/>
          <a:ext cx="7610475" cy="36703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Differentiation</a:t>
            </a:r>
            <a:endParaRPr lang="en-US" dirty="0"/>
          </a:p>
        </p:txBody>
      </p:sp>
      <p:sp>
        <p:nvSpPr>
          <p:cNvPr id="5" name="Content Placeholder 4"/>
          <p:cNvSpPr>
            <a:spLocks noGrp="1"/>
          </p:cNvSpPr>
          <p:nvPr>
            <p:ph sz="half" idx="1"/>
          </p:nvPr>
        </p:nvSpPr>
        <p:spPr/>
        <p:txBody>
          <a:bodyPr/>
          <a:lstStyle/>
          <a:p>
            <a:r>
              <a:rPr lang="en-US" dirty="0" smtClean="0"/>
              <a:t>Jonathan </a:t>
            </a:r>
            <a:r>
              <a:rPr lang="en-US" dirty="0" err="1" smtClean="0"/>
              <a:t>Ive</a:t>
            </a:r>
            <a:endParaRPr lang="en-US" dirty="0" smtClean="0"/>
          </a:p>
          <a:p>
            <a:endParaRPr lang="en-US" dirty="0"/>
          </a:p>
          <a:p>
            <a:r>
              <a:rPr lang="en-US" dirty="0" smtClean="0"/>
              <a:t>Benefits?</a:t>
            </a:r>
          </a:p>
          <a:p>
            <a:endParaRPr lang="en-US" dirty="0" smtClean="0"/>
          </a:p>
          <a:p>
            <a:r>
              <a:rPr lang="en-US" dirty="0" smtClean="0"/>
              <a:t>Price Threshold</a:t>
            </a:r>
          </a:p>
          <a:p>
            <a:endParaRPr lang="en-US" dirty="0" smtClean="0"/>
          </a:p>
          <a:p>
            <a:endParaRPr lang="en-US" dirty="0" smtClean="0"/>
          </a:p>
          <a:p>
            <a:endParaRPr lang="en-US" dirty="0"/>
          </a:p>
          <a:p>
            <a:endParaRPr lang="en-US" dirty="0" smtClean="0"/>
          </a:p>
          <a:p>
            <a:endParaRPr lang="en-US" dirty="0"/>
          </a:p>
          <a:p>
            <a:endParaRPr lang="en-US" dirty="0"/>
          </a:p>
        </p:txBody>
      </p:sp>
      <p:pic>
        <p:nvPicPr>
          <p:cNvPr id="7" name="Content Placeholder 6" descr="http://macintosh128k.com/classicmacs/imac/files/page73_1.jpg"/>
          <p:cNvPicPr>
            <a:picLocks noGrp="1"/>
          </p:cNvPicPr>
          <p:nvPr>
            <p:ph sz="half" idx="2"/>
          </p:nvPr>
        </p:nvPicPr>
        <p:blipFill>
          <a:blip r:embed="rId2" cstate="print"/>
          <a:srcRect t="-14531" b="-14531"/>
          <a:stretch>
            <a:fillRect/>
          </a:stretch>
        </p:blipFill>
        <p:spPr bwMode="auto">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Marketing</a:t>
            </a:r>
            <a:endParaRPr lang="en-US" dirty="0"/>
          </a:p>
        </p:txBody>
      </p:sp>
      <p:sp>
        <p:nvSpPr>
          <p:cNvPr id="3" name="Content Placeholder 2"/>
          <p:cNvSpPr>
            <a:spLocks noGrp="1"/>
          </p:cNvSpPr>
          <p:nvPr>
            <p:ph sz="half" idx="1"/>
          </p:nvPr>
        </p:nvSpPr>
        <p:spPr/>
        <p:txBody>
          <a:bodyPr>
            <a:normAutofit/>
          </a:bodyPr>
          <a:lstStyle/>
          <a:p>
            <a:r>
              <a:rPr lang="en-US" dirty="0" smtClean="0"/>
              <a:t>Intense scrutiny of producing to much waste</a:t>
            </a:r>
          </a:p>
          <a:p>
            <a:endParaRPr lang="en-US" dirty="0" smtClean="0"/>
          </a:p>
          <a:p>
            <a:r>
              <a:rPr lang="en-US" dirty="0" smtClean="0"/>
              <a:t>New Methods to counter act</a:t>
            </a:r>
          </a:p>
          <a:p>
            <a:endParaRPr lang="en-US" dirty="0" smtClean="0"/>
          </a:p>
          <a:p>
            <a:r>
              <a:rPr lang="en-US" dirty="0" smtClean="0"/>
              <a:t>Savings?</a:t>
            </a:r>
          </a:p>
          <a:p>
            <a:endParaRPr lang="en-US" dirty="0"/>
          </a:p>
        </p:txBody>
      </p:sp>
      <p:pic>
        <p:nvPicPr>
          <p:cNvPr id="6" name="Content Placeholder 5" descr="overview_co2savings20090810.jpg"/>
          <p:cNvPicPr>
            <a:picLocks noGrp="1"/>
          </p:cNvPicPr>
          <p:nvPr>
            <p:ph sz="half" idx="2"/>
          </p:nvPr>
        </p:nvPicPr>
        <p:blipFill>
          <a:blip r:embed="rId2" cstate="print"/>
          <a:srcRect t="-6690" b="-6690"/>
          <a:stretch>
            <a:fillRect/>
          </a:stretch>
        </p:blipFill>
        <p:spPr>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r_graph_co2emissions20090810.jpg"/>
          <p:cNvPicPr/>
          <p:nvPr/>
        </p:nvPicPr>
        <p:blipFill>
          <a:blip r:embed="rId3" cstate="print"/>
          <a:stretch>
            <a:fillRect/>
          </a:stretch>
        </p:blipFill>
        <p:spPr>
          <a:xfrm>
            <a:off x="914400" y="2590800"/>
            <a:ext cx="7467600" cy="4038600"/>
          </a:xfrm>
          <a:prstGeom prst="rect">
            <a:avLst/>
          </a:prstGeom>
        </p:spPr>
      </p:pic>
      <p:graphicFrame>
        <p:nvGraphicFramePr>
          <p:cNvPr id="20482" name="Object 2"/>
          <p:cNvGraphicFramePr>
            <a:graphicFrameLocks noChangeAspect="1"/>
          </p:cNvGraphicFramePr>
          <p:nvPr/>
        </p:nvGraphicFramePr>
        <p:xfrm>
          <a:off x="533400" y="406400"/>
          <a:ext cx="7772400" cy="2184400"/>
        </p:xfrm>
        <a:graphic>
          <a:graphicData uri="http://schemas.openxmlformats.org/presentationml/2006/ole">
            <p:oleObj spid="_x0000_s20482" name="Document" r:id="rId4" imgW="5486198" imgH="1727136" progId="Word.Document.12">
              <p:link updateAutomatic="1"/>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Brand Identity</a:t>
            </a:r>
            <a:endParaRPr lang="en-US" dirty="0"/>
          </a:p>
        </p:txBody>
      </p:sp>
      <p:sp>
        <p:nvSpPr>
          <p:cNvPr id="5" name="Content Placeholder 4"/>
          <p:cNvSpPr>
            <a:spLocks noGrp="1"/>
          </p:cNvSpPr>
          <p:nvPr>
            <p:ph sz="half" idx="1"/>
          </p:nvPr>
        </p:nvSpPr>
        <p:spPr/>
        <p:txBody>
          <a:bodyPr>
            <a:normAutofit/>
          </a:bodyPr>
          <a:lstStyle/>
          <a:p>
            <a:r>
              <a:rPr lang="en-US" dirty="0" smtClean="0"/>
              <a:t>Why does Apple need it?</a:t>
            </a:r>
          </a:p>
          <a:p>
            <a:endParaRPr lang="en-US" dirty="0" smtClean="0"/>
          </a:p>
          <a:p>
            <a:r>
              <a:rPr lang="en-US" dirty="0" smtClean="0"/>
              <a:t>Does a product create the brand?</a:t>
            </a:r>
          </a:p>
          <a:p>
            <a:endParaRPr lang="en-US" dirty="0" smtClean="0"/>
          </a:p>
          <a:p>
            <a:r>
              <a:rPr lang="en-US" dirty="0" smtClean="0"/>
              <a:t>Who creates the Identity?</a:t>
            </a:r>
            <a:endParaRPr lang="en-US" dirty="0"/>
          </a:p>
        </p:txBody>
      </p:sp>
      <p:pic>
        <p:nvPicPr>
          <p:cNvPr id="7" name="Picture 6"/>
          <p:cNvPicPr>
            <a:picLocks noChangeAspect="1"/>
          </p:cNvPicPr>
          <p:nvPr/>
        </p:nvPicPr>
        <p:blipFill>
          <a:blip r:embed="rId2"/>
          <a:stretch>
            <a:fillRect/>
          </a:stretch>
        </p:blipFill>
        <p:spPr>
          <a:xfrm>
            <a:off x="5334000" y="2038256"/>
            <a:ext cx="2996054" cy="3622433"/>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Leader</a:t>
            </a:r>
            <a:endParaRPr lang="en-US" dirty="0"/>
          </a:p>
        </p:txBody>
      </p:sp>
      <p:sp>
        <p:nvSpPr>
          <p:cNvPr id="3" name="Content Placeholder 2"/>
          <p:cNvSpPr>
            <a:spLocks noGrp="1"/>
          </p:cNvSpPr>
          <p:nvPr>
            <p:ph sz="half" idx="1"/>
          </p:nvPr>
        </p:nvSpPr>
        <p:spPr/>
        <p:txBody>
          <a:bodyPr/>
          <a:lstStyle/>
          <a:p>
            <a:r>
              <a:rPr lang="en-US" dirty="0" smtClean="0"/>
              <a:t>Tao of Steve Jobs</a:t>
            </a:r>
          </a:p>
          <a:p>
            <a:endParaRPr lang="en-US" dirty="0" smtClean="0"/>
          </a:p>
          <a:p>
            <a:r>
              <a:rPr lang="en-US" dirty="0" smtClean="0"/>
              <a:t>4 Characteristics </a:t>
            </a:r>
          </a:p>
          <a:p>
            <a:endParaRPr lang="en-US" dirty="0" smtClean="0"/>
          </a:p>
          <a:p>
            <a:r>
              <a:rPr lang="en-US" dirty="0" smtClean="0"/>
              <a:t>His new vision</a:t>
            </a:r>
          </a:p>
          <a:p>
            <a:endParaRPr lang="en-US" dirty="0"/>
          </a:p>
          <a:p>
            <a:endParaRPr lang="en-US" dirty="0" smtClean="0"/>
          </a:p>
          <a:p>
            <a:endParaRPr lang="en-US" dirty="0"/>
          </a:p>
          <a:p>
            <a:endParaRPr lang="en-US" dirty="0" smtClean="0"/>
          </a:p>
          <a:p>
            <a:endParaRPr lang="en-US" dirty="0"/>
          </a:p>
          <a:p>
            <a:endParaRPr lang="en-US" dirty="0"/>
          </a:p>
        </p:txBody>
      </p:sp>
      <p:pic>
        <p:nvPicPr>
          <p:cNvPr id="5" name="Picture 4"/>
          <p:cNvPicPr>
            <a:picLocks noChangeAspect="1"/>
          </p:cNvPicPr>
          <p:nvPr/>
        </p:nvPicPr>
        <p:blipFill>
          <a:blip r:embed="rId2"/>
          <a:stretch>
            <a:fillRect/>
          </a:stretch>
        </p:blipFill>
        <p:spPr>
          <a:xfrm>
            <a:off x="4683760" y="2084374"/>
            <a:ext cx="3935426" cy="4316426"/>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HRM</a:t>
            </a:r>
            <a:endParaRPr lang="en-US" dirty="0"/>
          </a:p>
        </p:txBody>
      </p:sp>
      <p:sp>
        <p:nvSpPr>
          <p:cNvPr id="3" name="Content Placeholder 2"/>
          <p:cNvSpPr>
            <a:spLocks noGrp="1"/>
          </p:cNvSpPr>
          <p:nvPr>
            <p:ph idx="1"/>
          </p:nvPr>
        </p:nvSpPr>
        <p:spPr/>
        <p:txBody>
          <a:bodyPr>
            <a:normAutofit/>
          </a:bodyPr>
          <a:lstStyle/>
          <a:p>
            <a:pPr>
              <a:buNone/>
            </a:pPr>
            <a:r>
              <a:rPr lang="en-US" i="1" dirty="0"/>
              <a:t>“Human Resource creates an overabundance of talent that drives our core businesses and allows us to seize strategic business opportunities. HR partners with each division to identify and develop the best talent in the industry. We are motivated to ensure the right people are in the right jobs to fuel our diverse and dynamic organization- and Apple’s Future”</a:t>
            </a:r>
            <a:endParaRPr lang="en-US" dirty="0" smtClean="0"/>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HRM Continued</a:t>
            </a:r>
            <a:endParaRPr lang="en-US" dirty="0"/>
          </a:p>
        </p:txBody>
      </p:sp>
      <p:sp>
        <p:nvSpPr>
          <p:cNvPr id="3" name="Content Placeholder 2"/>
          <p:cNvSpPr>
            <a:spLocks noGrp="1"/>
          </p:cNvSpPr>
          <p:nvPr>
            <p:ph idx="1"/>
          </p:nvPr>
        </p:nvSpPr>
        <p:spPr/>
        <p:txBody>
          <a:bodyPr/>
          <a:lstStyle/>
          <a:p>
            <a:r>
              <a:rPr lang="en-US" dirty="0" smtClean="0"/>
              <a:t>The 7 disciplines</a:t>
            </a:r>
          </a:p>
          <a:p>
            <a:endParaRPr lang="en-US" dirty="0" smtClean="0"/>
          </a:p>
          <a:p>
            <a:r>
              <a:rPr lang="en-US" dirty="0" smtClean="0"/>
              <a:t>Flex Benefits</a:t>
            </a:r>
          </a:p>
          <a:p>
            <a:endParaRPr lang="en-US" dirty="0" smtClean="0"/>
          </a:p>
          <a:p>
            <a:r>
              <a:rPr lang="en-US" dirty="0" smtClean="0"/>
              <a:t>Stock Benefits</a:t>
            </a:r>
          </a:p>
          <a:p>
            <a:endParaRPr lang="en-US" dirty="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External Analysis</a:t>
            </a:r>
            <a:endParaRPr lang="en-US" dirty="0"/>
          </a:p>
        </p:txBody>
      </p:sp>
      <p:sp>
        <p:nvSpPr>
          <p:cNvPr id="7" name="Content Placeholder 6"/>
          <p:cNvSpPr>
            <a:spLocks noGrp="1"/>
          </p:cNvSpPr>
          <p:nvPr>
            <p:ph idx="1"/>
          </p:nvPr>
        </p:nvSpPr>
        <p:spPr/>
        <p:txBody>
          <a:bodyPr>
            <a:normAutofit/>
          </a:bodyPr>
          <a:lstStyle/>
          <a:p>
            <a:r>
              <a:rPr lang="en-US" dirty="0" smtClean="0"/>
              <a:t>General External Environment</a:t>
            </a:r>
          </a:p>
          <a:p>
            <a:pPr lvl="1"/>
            <a:r>
              <a:rPr lang="en-US" dirty="0" smtClean="0"/>
              <a:t>Economic Factors</a:t>
            </a:r>
          </a:p>
          <a:p>
            <a:pPr lvl="2"/>
            <a:r>
              <a:rPr lang="en-US" dirty="0" smtClean="0"/>
              <a:t>Economic crisis</a:t>
            </a:r>
          </a:p>
          <a:p>
            <a:pPr lvl="2"/>
            <a:r>
              <a:rPr lang="en-US" dirty="0" smtClean="0"/>
              <a:t>Positive growth of the industry</a:t>
            </a:r>
          </a:p>
          <a:p>
            <a:pPr lvl="2"/>
            <a:r>
              <a:rPr lang="en-US" dirty="0" smtClean="0"/>
              <a:t>Currency rates</a:t>
            </a:r>
          </a:p>
          <a:p>
            <a:pPr lvl="2">
              <a:buNone/>
            </a:pPr>
            <a:endParaRPr lang="en-US" dirty="0" smtClean="0"/>
          </a:p>
          <a:p>
            <a:pPr lvl="1"/>
            <a:r>
              <a:rPr lang="en-US" dirty="0" smtClean="0"/>
              <a:t>Political Factors</a:t>
            </a:r>
          </a:p>
          <a:p>
            <a:pPr lvl="2"/>
            <a:r>
              <a:rPr lang="en-US" dirty="0" smtClean="0"/>
              <a:t>Copyright laws</a:t>
            </a:r>
          </a:p>
          <a:p>
            <a:pPr lvl="2"/>
            <a:r>
              <a:rPr lang="en-US" dirty="0" smtClean="0"/>
              <a:t>Piracy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Bringing in the New Strategy</a:t>
            </a:r>
            <a:endParaRPr lang="en-US" dirty="0"/>
          </a:p>
        </p:txBody>
      </p:sp>
      <p:sp>
        <p:nvSpPr>
          <p:cNvPr id="3" name="Content Placeholder 2"/>
          <p:cNvSpPr>
            <a:spLocks noGrp="1"/>
          </p:cNvSpPr>
          <p:nvPr>
            <p:ph idx="1"/>
          </p:nvPr>
        </p:nvSpPr>
        <p:spPr>
          <a:xfrm>
            <a:off x="1114424" y="2209800"/>
            <a:ext cx="7610476" cy="4056529"/>
          </a:xfrm>
        </p:spPr>
        <p:txBody>
          <a:bodyPr>
            <a:normAutofit fontScale="92500" lnSpcReduction="10000"/>
          </a:bodyPr>
          <a:lstStyle/>
          <a:p>
            <a:r>
              <a:rPr lang="en-US" dirty="0" smtClean="0"/>
              <a:t>The switch from Power PC to Intel</a:t>
            </a:r>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The Birth of the </a:t>
            </a:r>
            <a:r>
              <a:rPr lang="en-US" dirty="0" err="1" smtClean="0"/>
              <a:t>iPad</a:t>
            </a:r>
            <a:endParaRPr lang="en-US" dirty="0"/>
          </a:p>
        </p:txBody>
      </p:sp>
      <p:pic>
        <p:nvPicPr>
          <p:cNvPr id="4" name="Picture 3" descr="Macsales.svg">
            <a:hlinkClick r:id="rId2" tgtFrame="AnswersQueryWindow"/>
          </p:cNvPr>
          <p:cNvPicPr/>
          <p:nvPr/>
        </p:nvPicPr>
        <p:blipFill>
          <a:blip r:embed="rId3" cstate="print"/>
          <a:srcRect/>
          <a:stretch>
            <a:fillRect/>
          </a:stretch>
        </p:blipFill>
        <p:spPr bwMode="auto">
          <a:xfrm>
            <a:off x="1114424" y="2590800"/>
            <a:ext cx="5438776"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Relative Cost </a:t>
            </a:r>
            <a:r>
              <a:rPr lang="en-US" dirty="0" smtClean="0"/>
              <a:t>Structure</a:t>
            </a:r>
            <a:br>
              <a:rPr lang="en-US" dirty="0" smtClean="0"/>
            </a:br>
            <a:r>
              <a:rPr lang="en-US" dirty="0" smtClean="0"/>
              <a:t>iPod relative cost comparison</a:t>
            </a:r>
            <a:endParaRPr lang="en-US" dirty="0"/>
          </a:p>
        </p:txBody>
      </p:sp>
      <p:graphicFrame>
        <p:nvGraphicFramePr>
          <p:cNvPr id="5" name="Content Placeholder 4"/>
          <p:cNvGraphicFramePr>
            <a:graphicFrameLocks noGrp="1"/>
          </p:cNvGraphicFramePr>
          <p:nvPr>
            <p:ph idx="1"/>
          </p:nvPr>
        </p:nvGraphicFramePr>
        <p:xfrm>
          <a:off x="228600" y="2286000"/>
          <a:ext cx="8458200" cy="1010920"/>
        </p:xfrm>
        <a:graphic>
          <a:graphicData uri="http://schemas.openxmlformats.org/drawingml/2006/table">
            <a:tbl>
              <a:tblPr firstRow="1" bandRow="1">
                <a:tableStyleId>{5C22544A-7EE6-4342-B048-85BDC9FD1C3A}</a:tableStyleId>
              </a:tblPr>
              <a:tblGrid>
                <a:gridCol w="1905000"/>
                <a:gridCol w="1066800"/>
                <a:gridCol w="1447800"/>
                <a:gridCol w="1219200"/>
                <a:gridCol w="1596362"/>
                <a:gridCol w="1223038"/>
              </a:tblGrid>
              <a:tr h="370840">
                <a:tc>
                  <a:txBody>
                    <a:bodyPr/>
                    <a:lstStyle/>
                    <a:p>
                      <a:r>
                        <a:rPr lang="en-US" sz="1800" b="1" kern="1200" dirty="0" smtClean="0">
                          <a:solidFill>
                            <a:schemeClr val="lt1"/>
                          </a:solidFill>
                          <a:latin typeface="+mn-lt"/>
                          <a:ea typeface="+mn-ea"/>
                          <a:cs typeface="+mn-cs"/>
                        </a:rPr>
                        <a:t>iPod </a:t>
                      </a:r>
                      <a:r>
                        <a:rPr lang="en-US" sz="1800" b="1" kern="1200" dirty="0" smtClean="0">
                          <a:solidFill>
                            <a:schemeClr val="lt1"/>
                          </a:solidFill>
                          <a:latin typeface="+mn-lt"/>
                          <a:ea typeface="+mn-ea"/>
                          <a:cs typeface="+mn-cs"/>
                        </a:rPr>
                        <a:t>Touch</a:t>
                      </a:r>
                      <a:r>
                        <a:rPr lang="en-US" dirty="0" smtClean="0"/>
                        <a:t> </a:t>
                      </a:r>
                      <a:endParaRPr lang="en-US" dirty="0"/>
                    </a:p>
                  </a:txBody>
                  <a:tcPr/>
                </a:tc>
                <a:tc>
                  <a:txBody>
                    <a:bodyPr/>
                    <a:lstStyle/>
                    <a:p>
                      <a:r>
                        <a:rPr lang="en-US" dirty="0" smtClean="0"/>
                        <a:t>174.99</a:t>
                      </a:r>
                      <a:endParaRPr lang="en-US" dirty="0"/>
                    </a:p>
                  </a:txBody>
                  <a:tcPr/>
                </a:tc>
                <a:tc>
                  <a:txBody>
                    <a:bodyPr/>
                    <a:lstStyle/>
                    <a:p>
                      <a:r>
                        <a:rPr lang="en-US" sz="1800" b="1" kern="1200" dirty="0" smtClean="0">
                          <a:solidFill>
                            <a:schemeClr val="lt1"/>
                          </a:solidFill>
                          <a:latin typeface="+mn-lt"/>
                          <a:ea typeface="+mn-ea"/>
                          <a:cs typeface="+mn-cs"/>
                        </a:rPr>
                        <a:t>iPod </a:t>
                      </a:r>
                      <a:r>
                        <a:rPr lang="en-US" sz="1800" b="1" kern="1200" dirty="0" err="1" smtClean="0">
                          <a:solidFill>
                            <a:schemeClr val="lt1"/>
                          </a:solidFill>
                          <a:latin typeface="+mn-lt"/>
                          <a:ea typeface="+mn-ea"/>
                          <a:cs typeface="+mn-cs"/>
                        </a:rPr>
                        <a:t>nano</a:t>
                      </a:r>
                      <a:r>
                        <a:rPr lang="en-US" dirty="0" smtClean="0"/>
                        <a:t> </a:t>
                      </a:r>
                      <a:endParaRPr lang="en-US" dirty="0"/>
                    </a:p>
                  </a:txBody>
                  <a:tcPr/>
                </a:tc>
                <a:tc>
                  <a:txBody>
                    <a:bodyPr/>
                    <a:lstStyle/>
                    <a:p>
                      <a:r>
                        <a:rPr lang="en-US" sz="1800" b="1" kern="1200" dirty="0" smtClean="0">
                          <a:solidFill>
                            <a:schemeClr val="lt1"/>
                          </a:solidFill>
                          <a:latin typeface="+mn-lt"/>
                          <a:ea typeface="+mn-ea"/>
                          <a:cs typeface="+mn-cs"/>
                        </a:rPr>
                        <a:t>134.99</a:t>
                      </a:r>
                      <a:r>
                        <a:rPr lang="en-US" dirty="0" smtClean="0"/>
                        <a:t> </a:t>
                      </a:r>
                      <a:endParaRPr lang="en-US" dirty="0"/>
                    </a:p>
                  </a:txBody>
                  <a:tcPr/>
                </a:tc>
                <a:tc>
                  <a:txBody>
                    <a:bodyPr/>
                    <a:lstStyle/>
                    <a:p>
                      <a:r>
                        <a:rPr lang="en-US" sz="1800" b="1" kern="1200" dirty="0" smtClean="0">
                          <a:solidFill>
                            <a:schemeClr val="lt1"/>
                          </a:solidFill>
                          <a:latin typeface="+mn-lt"/>
                          <a:ea typeface="+mn-ea"/>
                          <a:cs typeface="+mn-cs"/>
                        </a:rPr>
                        <a:t>iPod </a:t>
                      </a:r>
                      <a:r>
                        <a:rPr lang="en-US" sz="1800" b="1" kern="1200" dirty="0" smtClean="0">
                          <a:solidFill>
                            <a:schemeClr val="lt1"/>
                          </a:solidFill>
                          <a:latin typeface="+mn-lt"/>
                          <a:ea typeface="+mn-ea"/>
                          <a:cs typeface="+mn-cs"/>
                        </a:rPr>
                        <a:t>shuffle</a:t>
                      </a:r>
                      <a:r>
                        <a:rPr lang="en-US" dirty="0" smtClean="0"/>
                        <a:t> </a:t>
                      </a:r>
                      <a:endParaRPr lang="en-US" dirty="0"/>
                    </a:p>
                  </a:txBody>
                  <a:tcPr/>
                </a:tc>
                <a:tc>
                  <a:txBody>
                    <a:bodyPr/>
                    <a:lstStyle/>
                    <a:p>
                      <a:r>
                        <a:rPr lang="en-US" dirty="0" smtClean="0"/>
                        <a:t>54.99</a:t>
                      </a:r>
                      <a:endParaRPr lang="en-US" dirty="0"/>
                    </a:p>
                  </a:txBody>
                  <a:tcPr/>
                </a:tc>
              </a:tr>
              <a:tr h="370840">
                <a:tc>
                  <a:txBody>
                    <a:bodyPr/>
                    <a:lstStyle/>
                    <a:p>
                      <a:r>
                        <a:rPr lang="en-US" sz="1800" kern="1200" dirty="0" err="1" smtClean="0">
                          <a:solidFill>
                            <a:schemeClr val="dk1"/>
                          </a:solidFill>
                          <a:latin typeface="+mn-lt"/>
                          <a:ea typeface="+mn-ea"/>
                          <a:cs typeface="+mn-cs"/>
                        </a:rPr>
                        <a:t>Archos</a:t>
                      </a:r>
                      <a:r>
                        <a:rPr lang="en-US" sz="1800" kern="1200" dirty="0" smtClean="0">
                          <a:solidFill>
                            <a:schemeClr val="dk1"/>
                          </a:solidFill>
                          <a:latin typeface="+mn-lt"/>
                          <a:ea typeface="+mn-ea"/>
                          <a:cs typeface="+mn-cs"/>
                        </a:rPr>
                        <a:t> </a:t>
                      </a:r>
                      <a:r>
                        <a:rPr lang="en-US" sz="1800" kern="1200" dirty="0" smtClean="0">
                          <a:solidFill>
                            <a:schemeClr val="dk1"/>
                          </a:solidFill>
                          <a:latin typeface="+mn-lt"/>
                          <a:ea typeface="+mn-ea"/>
                          <a:cs typeface="+mn-cs"/>
                        </a:rPr>
                        <a:t>Vision</a:t>
                      </a:r>
                      <a:r>
                        <a:rPr lang="en-US" sz="1800" kern="1200" baseline="0" dirty="0" smtClean="0">
                          <a:solidFill>
                            <a:schemeClr val="dk1"/>
                          </a:solidFill>
                          <a:latin typeface="+mn-lt"/>
                          <a:ea typeface="+mn-ea"/>
                          <a:cs typeface="+mn-cs"/>
                        </a:rPr>
                        <a:t> 3</a:t>
                      </a:r>
                      <a:r>
                        <a:rPr lang="en-US" dirty="0" smtClean="0"/>
                        <a:t> </a:t>
                      </a:r>
                      <a:endParaRPr lang="en-US" dirty="0"/>
                    </a:p>
                  </a:txBody>
                  <a:tcPr/>
                </a:tc>
                <a:tc>
                  <a:txBody>
                    <a:bodyPr/>
                    <a:lstStyle/>
                    <a:p>
                      <a:r>
                        <a:rPr lang="en-US" sz="1800" kern="1200" dirty="0" smtClean="0">
                          <a:solidFill>
                            <a:schemeClr val="dk1"/>
                          </a:solidFill>
                          <a:latin typeface="+mn-lt"/>
                          <a:ea typeface="+mn-ea"/>
                          <a:cs typeface="+mn-cs"/>
                        </a:rPr>
                        <a:t>79.99</a:t>
                      </a:r>
                      <a:r>
                        <a:rPr lang="en-US" dirty="0" smtClean="0"/>
                        <a:t> </a:t>
                      </a:r>
                      <a:endParaRPr lang="en-US" dirty="0"/>
                    </a:p>
                  </a:txBody>
                  <a:tcPr/>
                </a:tc>
                <a:tc>
                  <a:txBody>
                    <a:bodyPr/>
                    <a:lstStyle/>
                    <a:p>
                      <a:r>
                        <a:rPr lang="en-US" sz="1800" kern="1200" dirty="0" smtClean="0">
                          <a:solidFill>
                            <a:schemeClr val="dk1"/>
                          </a:solidFill>
                          <a:latin typeface="+mn-lt"/>
                          <a:ea typeface="+mn-ea"/>
                          <a:cs typeface="+mn-cs"/>
                        </a:rPr>
                        <a:t>Sony walkman</a:t>
                      </a:r>
                      <a:r>
                        <a:rPr lang="en-US" dirty="0" smtClean="0"/>
                        <a:t> </a:t>
                      </a:r>
                      <a:endParaRPr lang="en-US" dirty="0"/>
                    </a:p>
                  </a:txBody>
                  <a:tcPr/>
                </a:tc>
                <a:tc>
                  <a:txBody>
                    <a:bodyPr/>
                    <a:lstStyle/>
                    <a:p>
                      <a:r>
                        <a:rPr lang="en-US" dirty="0" smtClean="0"/>
                        <a:t>99.99</a:t>
                      </a:r>
                      <a:endParaRPr lang="en-US" dirty="0"/>
                    </a:p>
                  </a:txBody>
                  <a:tcPr/>
                </a:tc>
                <a:tc>
                  <a:txBody>
                    <a:bodyPr/>
                    <a:lstStyle/>
                    <a:p>
                      <a:r>
                        <a:rPr lang="en-US" sz="1800" kern="1200" dirty="0" err="1" smtClean="0">
                          <a:solidFill>
                            <a:schemeClr val="dk1"/>
                          </a:solidFill>
                          <a:latin typeface="+mn-lt"/>
                          <a:ea typeface="+mn-ea"/>
                          <a:cs typeface="+mn-cs"/>
                        </a:rPr>
                        <a:t>Archos</a:t>
                      </a:r>
                      <a:r>
                        <a:rPr lang="en-US" sz="1800" kern="1200" dirty="0" smtClean="0">
                          <a:solidFill>
                            <a:schemeClr val="dk1"/>
                          </a:solidFill>
                          <a:latin typeface="+mn-lt"/>
                          <a:ea typeface="+mn-ea"/>
                          <a:cs typeface="+mn-cs"/>
                        </a:rPr>
                        <a:t> Clipper</a:t>
                      </a:r>
                      <a:r>
                        <a:rPr lang="en-US" dirty="0" smtClean="0"/>
                        <a:t> </a:t>
                      </a:r>
                      <a:endParaRPr lang="en-US" dirty="0"/>
                    </a:p>
                  </a:txBody>
                  <a:tcPr/>
                </a:tc>
                <a:tc>
                  <a:txBody>
                    <a:bodyPr/>
                    <a:lstStyle/>
                    <a:p>
                      <a:r>
                        <a:rPr lang="en-US" dirty="0" smtClean="0"/>
                        <a:t>24.99</a:t>
                      </a:r>
                      <a:endParaRPr lang="en-US" dirty="0"/>
                    </a:p>
                  </a:txBody>
                  <a:tcPr/>
                </a:tc>
              </a:tr>
            </a:tbl>
          </a:graphicData>
        </a:graphic>
      </p:graphicFrame>
      <p:graphicFrame>
        <p:nvGraphicFramePr>
          <p:cNvPr id="7" name="Table 6"/>
          <p:cNvGraphicFramePr>
            <a:graphicFrameLocks noGrp="1"/>
          </p:cNvGraphicFramePr>
          <p:nvPr/>
        </p:nvGraphicFramePr>
        <p:xfrm>
          <a:off x="228600" y="4465039"/>
          <a:ext cx="8196783" cy="1381760"/>
        </p:xfrm>
        <a:graphic>
          <a:graphicData uri="http://schemas.openxmlformats.org/drawingml/2006/table">
            <a:tbl>
              <a:tblPr firstRow="1" bandRow="1">
                <a:tableStyleId>{5C22544A-7EE6-4342-B048-85BDC9FD1C3A}</a:tableStyleId>
              </a:tblPr>
              <a:tblGrid>
                <a:gridCol w="2757766"/>
                <a:gridCol w="1247126"/>
                <a:gridCol w="2954072"/>
                <a:gridCol w="1237819"/>
              </a:tblGrid>
              <a:tr h="370840">
                <a:tc>
                  <a:txBody>
                    <a:bodyPr/>
                    <a:lstStyle/>
                    <a:p>
                      <a:r>
                        <a:rPr lang="en-US" sz="1800" b="1" kern="1200" dirty="0" err="1" smtClean="0">
                          <a:solidFill>
                            <a:schemeClr val="lt1"/>
                          </a:solidFill>
                          <a:latin typeface="+mn-lt"/>
                          <a:ea typeface="+mn-ea"/>
                          <a:cs typeface="+mn-cs"/>
                        </a:rPr>
                        <a:t>MacBook</a:t>
                      </a:r>
                      <a:r>
                        <a:rPr lang="en-US" sz="1800" b="1" kern="1200" dirty="0" smtClean="0">
                          <a:solidFill>
                            <a:schemeClr val="lt1"/>
                          </a:solidFill>
                          <a:latin typeface="+mn-lt"/>
                          <a:ea typeface="+mn-ea"/>
                          <a:cs typeface="+mn-cs"/>
                        </a:rPr>
                        <a:t> Pro 13.3</a:t>
                      </a:r>
                      <a:r>
                        <a:rPr lang="en-US" dirty="0" smtClean="0"/>
                        <a:t> in</a:t>
                      </a:r>
                      <a:endParaRPr lang="en-US" dirty="0"/>
                    </a:p>
                  </a:txBody>
                  <a:tcPr/>
                </a:tc>
                <a:tc>
                  <a:txBody>
                    <a:bodyPr/>
                    <a:lstStyle/>
                    <a:p>
                      <a:r>
                        <a:rPr lang="en-US" dirty="0" smtClean="0"/>
                        <a:t>1,499.99</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kern="1200" dirty="0" err="1" smtClean="0">
                          <a:solidFill>
                            <a:schemeClr val="lt1"/>
                          </a:solidFill>
                          <a:latin typeface="+mn-lt"/>
                          <a:ea typeface="+mn-ea"/>
                          <a:cs typeface="+mn-cs"/>
                        </a:rPr>
                        <a:t>MacBook</a:t>
                      </a:r>
                      <a:r>
                        <a:rPr lang="en-US" sz="1800" b="1" kern="1200" dirty="0" smtClean="0">
                          <a:solidFill>
                            <a:schemeClr val="lt1"/>
                          </a:solidFill>
                          <a:latin typeface="+mn-lt"/>
                          <a:ea typeface="+mn-ea"/>
                          <a:cs typeface="+mn-cs"/>
                        </a:rPr>
                        <a:t> Pro 15.4</a:t>
                      </a:r>
                      <a:r>
                        <a:rPr lang="en-US" dirty="0" smtClean="0"/>
                        <a:t> in</a:t>
                      </a:r>
                    </a:p>
                  </a:txBody>
                  <a:tcPr/>
                </a:tc>
                <a:tc>
                  <a:txBody>
                    <a:bodyPr/>
                    <a:lstStyle/>
                    <a:p>
                      <a:r>
                        <a:rPr lang="en-US" dirty="0" smtClean="0"/>
                        <a:t>2199.99</a:t>
                      </a:r>
                      <a:endParaRPr lang="en-US" dirty="0"/>
                    </a:p>
                  </a:txBody>
                  <a:tcPr/>
                </a:tc>
              </a:tr>
              <a:tr h="370840">
                <a:tc>
                  <a:txBody>
                    <a:bodyPr/>
                    <a:lstStyle/>
                    <a:p>
                      <a:r>
                        <a:rPr lang="en-US" sz="1800" kern="1200" dirty="0" smtClean="0">
                          <a:solidFill>
                            <a:schemeClr val="dk1"/>
                          </a:solidFill>
                          <a:latin typeface="+mn-lt"/>
                          <a:ea typeface="+mn-ea"/>
                          <a:cs typeface="+mn-cs"/>
                        </a:rPr>
                        <a:t>Hewlett-Packard</a:t>
                      </a:r>
                      <a:r>
                        <a:rPr lang="en-US" sz="1800" kern="1200" baseline="0" dirty="0" smtClean="0">
                          <a:solidFill>
                            <a:schemeClr val="dk1"/>
                          </a:solidFill>
                          <a:latin typeface="+mn-lt"/>
                          <a:ea typeface="+mn-ea"/>
                          <a:cs typeface="+mn-cs"/>
                        </a:rPr>
                        <a:t> (</a:t>
                      </a:r>
                      <a:r>
                        <a:rPr lang="en-US" sz="1800" kern="1200" baseline="0" dirty="0" err="1" smtClean="0">
                          <a:solidFill>
                            <a:schemeClr val="dk1"/>
                          </a:solidFill>
                          <a:latin typeface="+mn-lt"/>
                          <a:ea typeface="+mn-ea"/>
                          <a:cs typeface="+mn-cs"/>
                        </a:rPr>
                        <a:t>Turion</a:t>
                      </a:r>
                      <a:r>
                        <a:rPr lang="en-US" sz="1800" kern="1200" baseline="0" dirty="0" smtClean="0">
                          <a:solidFill>
                            <a:schemeClr val="dk1"/>
                          </a:solidFill>
                          <a:latin typeface="+mn-lt"/>
                          <a:ea typeface="+mn-ea"/>
                          <a:cs typeface="+mn-cs"/>
                        </a:rPr>
                        <a:t>)</a:t>
                      </a:r>
                      <a:endParaRPr lang="en-US" dirty="0"/>
                    </a:p>
                  </a:txBody>
                  <a:tcPr/>
                </a:tc>
                <a:tc>
                  <a:txBody>
                    <a:bodyPr/>
                    <a:lstStyle/>
                    <a:p>
                      <a:r>
                        <a:rPr lang="en-US" dirty="0" smtClean="0"/>
                        <a:t>679.99</a:t>
                      </a:r>
                      <a:endParaRPr lang="en-US" dirty="0"/>
                    </a:p>
                  </a:txBody>
                  <a:tcPr/>
                </a:tc>
                <a:tc>
                  <a:txBody>
                    <a:bodyPr/>
                    <a:lstStyle/>
                    <a:p>
                      <a:r>
                        <a:rPr lang="en-US" sz="1800" kern="1200" dirty="0" smtClean="0">
                          <a:solidFill>
                            <a:schemeClr val="dk1"/>
                          </a:solidFill>
                          <a:latin typeface="+mn-lt"/>
                          <a:ea typeface="+mn-ea"/>
                          <a:cs typeface="+mn-cs"/>
                        </a:rPr>
                        <a:t>Hewlett-Packard Pavilion</a:t>
                      </a:r>
                      <a:r>
                        <a:rPr lang="en-US" dirty="0" smtClean="0"/>
                        <a:t> </a:t>
                      </a:r>
                      <a:endParaRPr lang="en-US" dirty="0"/>
                    </a:p>
                  </a:txBody>
                  <a:tcPr/>
                </a:tc>
                <a:tc>
                  <a:txBody>
                    <a:bodyPr/>
                    <a:lstStyle/>
                    <a:p>
                      <a:r>
                        <a:rPr lang="en-US" sz="1800" kern="1200" dirty="0" smtClean="0">
                          <a:solidFill>
                            <a:schemeClr val="dk1"/>
                          </a:solidFill>
                          <a:latin typeface="+mn-lt"/>
                          <a:ea typeface="+mn-ea"/>
                          <a:cs typeface="+mn-cs"/>
                        </a:rPr>
                        <a:t>699.99</a:t>
                      </a:r>
                      <a:r>
                        <a:rPr lang="en-US" dirty="0" smtClean="0"/>
                        <a:t> </a:t>
                      </a:r>
                      <a:endParaRPr lang="en-US" dirty="0"/>
                    </a:p>
                  </a:txBody>
                  <a:tcPr/>
                </a:tc>
              </a:tr>
              <a:tr h="370840">
                <a:tc>
                  <a:txBody>
                    <a:bodyPr/>
                    <a:lstStyle/>
                    <a:p>
                      <a:r>
                        <a:rPr lang="en-US" sz="1800" kern="1200" dirty="0" smtClean="0">
                          <a:solidFill>
                            <a:schemeClr val="dk1"/>
                          </a:solidFill>
                          <a:latin typeface="+mn-lt"/>
                          <a:ea typeface="+mn-ea"/>
                          <a:cs typeface="+mn-cs"/>
                        </a:rPr>
                        <a:t>Dell </a:t>
                      </a:r>
                      <a:r>
                        <a:rPr lang="en-US" sz="1800" kern="1200" dirty="0" err="1" smtClean="0">
                          <a:solidFill>
                            <a:schemeClr val="dk1"/>
                          </a:solidFill>
                          <a:latin typeface="+mn-lt"/>
                          <a:ea typeface="+mn-ea"/>
                          <a:cs typeface="+mn-cs"/>
                        </a:rPr>
                        <a:t>Inspiron</a:t>
                      </a:r>
                      <a:r>
                        <a:rPr lang="en-US" sz="1800" kern="1200" dirty="0" smtClean="0">
                          <a:solidFill>
                            <a:schemeClr val="dk1"/>
                          </a:solidFill>
                          <a:latin typeface="+mn-lt"/>
                          <a:ea typeface="+mn-ea"/>
                          <a:cs typeface="+mn-cs"/>
                        </a:rPr>
                        <a:t>  14 in</a:t>
                      </a:r>
                      <a:endParaRPr lang="en-US" dirty="0"/>
                    </a:p>
                  </a:txBody>
                  <a:tcPr/>
                </a:tc>
                <a:tc>
                  <a:txBody>
                    <a:bodyPr/>
                    <a:lstStyle/>
                    <a:p>
                      <a:r>
                        <a:rPr lang="en-US" dirty="0" smtClean="0"/>
                        <a:t>449.99</a:t>
                      </a:r>
                      <a:endParaRPr lang="en-US" dirty="0"/>
                    </a:p>
                  </a:txBody>
                  <a:tcPr/>
                </a:tc>
                <a:tc>
                  <a:txBody>
                    <a:bodyPr/>
                    <a:lstStyle/>
                    <a:p>
                      <a:r>
                        <a:rPr lang="en-US" dirty="0" smtClean="0"/>
                        <a:t>Dell </a:t>
                      </a:r>
                      <a:r>
                        <a:rPr lang="en-US" sz="1800" kern="1200" dirty="0" smtClean="0">
                          <a:solidFill>
                            <a:schemeClr val="dk1"/>
                          </a:solidFill>
                          <a:latin typeface="+mn-lt"/>
                          <a:ea typeface="+mn-ea"/>
                          <a:cs typeface="+mn-cs"/>
                        </a:rPr>
                        <a:t>Studio</a:t>
                      </a:r>
                      <a:r>
                        <a:rPr lang="en-US" dirty="0" smtClean="0"/>
                        <a:t> laptop</a:t>
                      </a:r>
                      <a:endParaRPr lang="en-US" dirty="0"/>
                    </a:p>
                  </a:txBody>
                  <a:tcPr/>
                </a:tc>
                <a:tc>
                  <a:txBody>
                    <a:bodyPr/>
                    <a:lstStyle/>
                    <a:p>
                      <a:r>
                        <a:rPr lang="en-US" dirty="0" smtClean="0"/>
                        <a:t>799.99</a:t>
                      </a:r>
                      <a:endParaRPr lang="en-US" dirty="0"/>
                    </a:p>
                  </a:txBody>
                  <a:tcPr/>
                </a:tc>
              </a:tr>
            </a:tbl>
          </a:graphicData>
        </a:graphic>
      </p:graphicFrame>
      <p:sp>
        <p:nvSpPr>
          <p:cNvPr id="8" name="TextBox 7"/>
          <p:cNvSpPr txBox="1"/>
          <p:nvPr/>
        </p:nvSpPr>
        <p:spPr>
          <a:xfrm>
            <a:off x="2198520" y="3578788"/>
            <a:ext cx="4970568" cy="461665"/>
          </a:xfrm>
          <a:prstGeom prst="rect">
            <a:avLst/>
          </a:prstGeom>
          <a:noFill/>
        </p:spPr>
        <p:txBody>
          <a:bodyPr wrap="square" rtlCol="0">
            <a:spAutoFit/>
          </a:bodyPr>
          <a:lstStyle/>
          <a:p>
            <a:pPr algn="ctr"/>
            <a:r>
              <a:rPr lang="en-US" sz="2400" b="1" dirty="0" err="1" smtClean="0"/>
              <a:t>MacBook</a:t>
            </a:r>
            <a:r>
              <a:rPr lang="en-US" sz="2400" b="1" dirty="0" smtClean="0"/>
              <a:t> Relative Cost Comparison</a:t>
            </a:r>
            <a:endParaRPr lang="en-US" sz="2400"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57200" y="1417638"/>
          <a:ext cx="8229600" cy="1381760"/>
        </p:xfrm>
        <a:graphic>
          <a:graphicData uri="http://schemas.openxmlformats.org/drawingml/2006/table">
            <a:tbl>
              <a:tblPr firstRow="1" bandRow="1">
                <a:tableStyleId>{5C22544A-7EE6-4342-B048-85BDC9FD1C3A}</a:tableStyleId>
              </a:tblPr>
              <a:tblGrid>
                <a:gridCol w="2191948"/>
                <a:gridCol w="1051467"/>
                <a:gridCol w="1188020"/>
                <a:gridCol w="1351885"/>
                <a:gridCol w="1351885"/>
                <a:gridCol w="1094395"/>
              </a:tblGrid>
              <a:tr h="370840">
                <a:tc>
                  <a:txBody>
                    <a:bodyPr/>
                    <a:lstStyle/>
                    <a:p>
                      <a:r>
                        <a:rPr lang="en-US" sz="1800" b="1" kern="1200" dirty="0" smtClean="0">
                          <a:solidFill>
                            <a:schemeClr val="lt1"/>
                          </a:solidFill>
                          <a:latin typeface="+mn-lt"/>
                          <a:ea typeface="+mn-ea"/>
                          <a:cs typeface="+mn-cs"/>
                        </a:rPr>
                        <a:t>$ in millions</a:t>
                      </a:r>
                      <a:r>
                        <a:rPr lang="en-US" dirty="0" smtClean="0"/>
                        <a:t> </a:t>
                      </a:r>
                      <a:endParaRPr lang="en-US" dirty="0"/>
                    </a:p>
                  </a:txBody>
                  <a:tcPr/>
                </a:tc>
                <a:tc>
                  <a:txBody>
                    <a:bodyPr/>
                    <a:lstStyle/>
                    <a:p>
                      <a:r>
                        <a:rPr lang="en-US" dirty="0" smtClean="0"/>
                        <a:t>2005</a:t>
                      </a:r>
                      <a:endParaRPr lang="en-US" dirty="0"/>
                    </a:p>
                  </a:txBody>
                  <a:tcPr/>
                </a:tc>
                <a:tc>
                  <a:txBody>
                    <a:bodyPr/>
                    <a:lstStyle/>
                    <a:p>
                      <a:r>
                        <a:rPr lang="en-US" dirty="0" smtClean="0"/>
                        <a:t>2006</a:t>
                      </a:r>
                      <a:endParaRPr lang="en-US" dirty="0"/>
                    </a:p>
                  </a:txBody>
                  <a:tcPr/>
                </a:tc>
                <a:tc>
                  <a:txBody>
                    <a:bodyPr/>
                    <a:lstStyle/>
                    <a:p>
                      <a:r>
                        <a:rPr lang="en-US" dirty="0" smtClean="0"/>
                        <a:t>2007</a:t>
                      </a:r>
                      <a:endParaRPr lang="en-US" dirty="0"/>
                    </a:p>
                  </a:txBody>
                  <a:tcPr/>
                </a:tc>
                <a:tc>
                  <a:txBody>
                    <a:bodyPr/>
                    <a:lstStyle/>
                    <a:p>
                      <a:r>
                        <a:rPr lang="en-US" dirty="0" smtClean="0"/>
                        <a:t>2008</a:t>
                      </a:r>
                      <a:endParaRPr lang="en-US" dirty="0"/>
                    </a:p>
                  </a:txBody>
                  <a:tcPr/>
                </a:tc>
                <a:tc>
                  <a:txBody>
                    <a:bodyPr/>
                    <a:lstStyle/>
                    <a:p>
                      <a:r>
                        <a:rPr lang="en-US" dirty="0" smtClean="0"/>
                        <a:t>2009</a:t>
                      </a:r>
                      <a:endParaRPr lang="en-US" dirty="0"/>
                    </a:p>
                  </a:txBody>
                  <a:tcPr/>
                </a:tc>
              </a:tr>
              <a:tr h="370840">
                <a:tc>
                  <a:txBody>
                    <a:bodyPr/>
                    <a:lstStyle/>
                    <a:p>
                      <a:r>
                        <a:rPr lang="en-US" sz="1800" kern="1200" dirty="0" smtClean="0">
                          <a:solidFill>
                            <a:schemeClr val="dk1"/>
                          </a:solidFill>
                          <a:latin typeface="+mn-lt"/>
                          <a:ea typeface="+mn-ea"/>
                          <a:cs typeface="+mn-cs"/>
                        </a:rPr>
                        <a:t>Total Assets</a:t>
                      </a:r>
                      <a:r>
                        <a:rPr lang="en-US" dirty="0" smtClean="0"/>
                        <a:t> </a:t>
                      </a:r>
                      <a:endParaRPr lang="en-US" dirty="0"/>
                    </a:p>
                  </a:txBody>
                  <a:tcPr/>
                </a:tc>
                <a:tc>
                  <a:txBody>
                    <a:bodyPr/>
                    <a:lstStyle/>
                    <a:p>
                      <a:r>
                        <a:rPr lang="en-US" sz="1800" kern="1200" dirty="0" smtClean="0">
                          <a:solidFill>
                            <a:schemeClr val="dk1"/>
                          </a:solidFill>
                          <a:latin typeface="+mn-lt"/>
                          <a:ea typeface="+mn-ea"/>
                          <a:cs typeface="+mn-cs"/>
                        </a:rPr>
                        <a:t>11,516</a:t>
                      </a:r>
                      <a:r>
                        <a:rPr lang="en-US" dirty="0" smtClean="0"/>
                        <a:t> </a:t>
                      </a:r>
                      <a:endParaRPr lang="en-US" dirty="0"/>
                    </a:p>
                  </a:txBody>
                  <a:tcPr/>
                </a:tc>
                <a:tc>
                  <a:txBody>
                    <a:bodyPr/>
                    <a:lstStyle/>
                    <a:p>
                      <a:r>
                        <a:rPr lang="en-US" sz="1800" kern="1200" dirty="0" smtClean="0">
                          <a:solidFill>
                            <a:schemeClr val="dk1"/>
                          </a:solidFill>
                          <a:latin typeface="+mn-lt"/>
                          <a:ea typeface="+mn-ea"/>
                          <a:cs typeface="+mn-cs"/>
                        </a:rPr>
                        <a:t>17,205</a:t>
                      </a:r>
                      <a:r>
                        <a:rPr lang="en-US" dirty="0" smtClean="0"/>
                        <a:t> </a:t>
                      </a:r>
                      <a:endParaRPr lang="en-US" dirty="0"/>
                    </a:p>
                  </a:txBody>
                  <a:tcPr/>
                </a:tc>
                <a:tc>
                  <a:txBody>
                    <a:bodyPr/>
                    <a:lstStyle/>
                    <a:p>
                      <a:r>
                        <a:rPr lang="en-US" sz="1800" kern="1200" dirty="0" smtClean="0">
                          <a:solidFill>
                            <a:schemeClr val="dk1"/>
                          </a:solidFill>
                          <a:latin typeface="+mn-lt"/>
                          <a:ea typeface="+mn-ea"/>
                          <a:cs typeface="+mn-cs"/>
                        </a:rPr>
                        <a:t>24,878</a:t>
                      </a:r>
                      <a:r>
                        <a:rPr lang="en-US" dirty="0" smtClean="0"/>
                        <a:t> </a:t>
                      </a:r>
                      <a:endParaRPr lang="en-US" dirty="0"/>
                    </a:p>
                  </a:txBody>
                  <a:tcPr/>
                </a:tc>
                <a:tc>
                  <a:txBody>
                    <a:bodyPr/>
                    <a:lstStyle/>
                    <a:p>
                      <a:r>
                        <a:rPr lang="en-US" sz="1800" kern="1200" dirty="0" smtClean="0">
                          <a:solidFill>
                            <a:schemeClr val="dk1"/>
                          </a:solidFill>
                          <a:latin typeface="+mn-lt"/>
                          <a:ea typeface="+mn-ea"/>
                          <a:cs typeface="+mn-cs"/>
                        </a:rPr>
                        <a:t>36,171</a:t>
                      </a:r>
                      <a:r>
                        <a:rPr lang="en-US" dirty="0" smtClean="0"/>
                        <a:t> </a:t>
                      </a:r>
                      <a:endParaRPr lang="en-US" dirty="0"/>
                    </a:p>
                  </a:txBody>
                  <a:tcPr/>
                </a:tc>
                <a:tc>
                  <a:txBody>
                    <a:bodyPr/>
                    <a:lstStyle/>
                    <a:p>
                      <a:r>
                        <a:rPr lang="en-US" sz="1800" kern="1200" dirty="0" smtClean="0">
                          <a:solidFill>
                            <a:schemeClr val="dk1"/>
                          </a:solidFill>
                          <a:latin typeface="+mn-lt"/>
                          <a:ea typeface="+mn-ea"/>
                          <a:cs typeface="+mn-cs"/>
                        </a:rPr>
                        <a:t>47,501</a:t>
                      </a:r>
                      <a:r>
                        <a:rPr lang="en-US" dirty="0" smtClean="0"/>
                        <a:t> </a:t>
                      </a:r>
                      <a:endParaRPr lang="en-US" dirty="0"/>
                    </a:p>
                  </a:txBody>
                  <a:tcPr/>
                </a:tc>
              </a:tr>
              <a:tr h="370840">
                <a:tc>
                  <a:txBody>
                    <a:bodyPr/>
                    <a:lstStyle/>
                    <a:p>
                      <a:r>
                        <a:rPr lang="en-US" sz="1800" kern="1200" dirty="0" smtClean="0">
                          <a:solidFill>
                            <a:schemeClr val="dk1"/>
                          </a:solidFill>
                          <a:latin typeface="+mn-lt"/>
                          <a:ea typeface="+mn-ea"/>
                          <a:cs typeface="+mn-cs"/>
                        </a:rPr>
                        <a:t>shareholders equity</a:t>
                      </a:r>
                      <a:r>
                        <a:rPr lang="en-US" dirty="0" smtClean="0"/>
                        <a:t> </a:t>
                      </a:r>
                      <a:endParaRPr lang="en-US" dirty="0"/>
                    </a:p>
                  </a:txBody>
                  <a:tcPr/>
                </a:tc>
                <a:tc>
                  <a:txBody>
                    <a:bodyPr/>
                    <a:lstStyle/>
                    <a:p>
                      <a:r>
                        <a:rPr lang="en-US" sz="1800" kern="1200" dirty="0" smtClean="0">
                          <a:solidFill>
                            <a:schemeClr val="dk1"/>
                          </a:solidFill>
                          <a:latin typeface="+mn-lt"/>
                          <a:ea typeface="+mn-ea"/>
                          <a:cs typeface="+mn-cs"/>
                        </a:rPr>
                        <a:t>7,428</a:t>
                      </a:r>
                      <a:r>
                        <a:rPr lang="en-US" dirty="0" smtClean="0"/>
                        <a:t> </a:t>
                      </a:r>
                      <a:endParaRPr lang="en-US" dirty="0"/>
                    </a:p>
                  </a:txBody>
                  <a:tcPr/>
                </a:tc>
                <a:tc>
                  <a:txBody>
                    <a:bodyPr/>
                    <a:lstStyle/>
                    <a:p>
                      <a:r>
                        <a:rPr lang="en-US" sz="1800" kern="1200" dirty="0" smtClean="0">
                          <a:solidFill>
                            <a:schemeClr val="dk1"/>
                          </a:solidFill>
                          <a:latin typeface="+mn-lt"/>
                          <a:ea typeface="+mn-ea"/>
                          <a:cs typeface="+mn-cs"/>
                        </a:rPr>
                        <a:t>9,984</a:t>
                      </a:r>
                      <a:r>
                        <a:rPr lang="en-US" dirty="0" smtClean="0"/>
                        <a:t> </a:t>
                      </a:r>
                      <a:endParaRPr lang="en-US" dirty="0"/>
                    </a:p>
                  </a:txBody>
                  <a:tcPr/>
                </a:tc>
                <a:tc>
                  <a:txBody>
                    <a:bodyPr/>
                    <a:lstStyle/>
                    <a:p>
                      <a:r>
                        <a:rPr lang="en-US" sz="1800" kern="1200" dirty="0" smtClean="0">
                          <a:solidFill>
                            <a:schemeClr val="dk1"/>
                          </a:solidFill>
                          <a:latin typeface="+mn-lt"/>
                          <a:ea typeface="+mn-ea"/>
                          <a:cs typeface="+mn-cs"/>
                        </a:rPr>
                        <a:t>14,531</a:t>
                      </a:r>
                      <a:r>
                        <a:rPr lang="en-US" dirty="0" smtClean="0"/>
                        <a:t> </a:t>
                      </a:r>
                      <a:endParaRPr lang="en-US" dirty="0"/>
                    </a:p>
                  </a:txBody>
                  <a:tcPr/>
                </a:tc>
                <a:tc>
                  <a:txBody>
                    <a:bodyPr/>
                    <a:lstStyle/>
                    <a:p>
                      <a:r>
                        <a:rPr lang="en-US" sz="1800" kern="1200" dirty="0" smtClean="0">
                          <a:solidFill>
                            <a:schemeClr val="dk1"/>
                          </a:solidFill>
                          <a:latin typeface="+mn-lt"/>
                          <a:ea typeface="+mn-ea"/>
                          <a:cs typeface="+mn-cs"/>
                        </a:rPr>
                        <a:t>22,297</a:t>
                      </a:r>
                      <a:r>
                        <a:rPr lang="en-US" dirty="0" smtClean="0"/>
                        <a:t> </a:t>
                      </a:r>
                      <a:endParaRPr lang="en-US" dirty="0"/>
                    </a:p>
                  </a:txBody>
                  <a:tcPr/>
                </a:tc>
                <a:tc>
                  <a:txBody>
                    <a:bodyPr/>
                    <a:lstStyle/>
                    <a:p>
                      <a:r>
                        <a:rPr lang="en-US" sz="1800" kern="1200" dirty="0" smtClean="0">
                          <a:solidFill>
                            <a:schemeClr val="dk1"/>
                          </a:solidFill>
                          <a:latin typeface="+mn-lt"/>
                          <a:ea typeface="+mn-ea"/>
                          <a:cs typeface="+mn-cs"/>
                        </a:rPr>
                        <a:t>31,640</a:t>
                      </a:r>
                      <a:r>
                        <a:rPr lang="en-US" dirty="0" smtClean="0"/>
                        <a:t> </a:t>
                      </a:r>
                      <a:endParaRPr lang="en-US" dirty="0"/>
                    </a:p>
                  </a:txBody>
                  <a:tcPr/>
                </a:tc>
              </a:tr>
            </a:tbl>
          </a:graphicData>
        </a:graphic>
      </p:graphicFrame>
      <p:graphicFrame>
        <p:nvGraphicFramePr>
          <p:cNvPr id="6" name="C 2"/>
          <p:cNvGraphicFramePr/>
          <p:nvPr/>
        </p:nvGraphicFramePr>
        <p:xfrm>
          <a:off x="1024154" y="3176975"/>
          <a:ext cx="6459007" cy="34454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p:cNvGraphicFramePr>
            <a:graphicFrameLocks noGrp="1"/>
          </p:cNvGraphicFramePr>
          <p:nvPr/>
        </p:nvGraphicFramePr>
        <p:xfrm>
          <a:off x="457200" y="2715578"/>
          <a:ext cx="8229600" cy="640080"/>
        </p:xfrm>
        <a:graphic>
          <a:graphicData uri="http://schemas.openxmlformats.org/drawingml/2006/table">
            <a:tbl>
              <a:tblPr firstRow="1" bandRow="1">
                <a:tableStyleId>{5C22544A-7EE6-4342-B048-85BDC9FD1C3A}</a:tableStyleId>
              </a:tblPr>
              <a:tblGrid>
                <a:gridCol w="2164638"/>
                <a:gridCol w="1078777"/>
                <a:gridCol w="1188020"/>
                <a:gridCol w="1351885"/>
                <a:gridCol w="1365540"/>
                <a:gridCol w="1080740"/>
              </a:tblGrid>
              <a:tr h="370840">
                <a:tc>
                  <a:txBody>
                    <a:bodyPr/>
                    <a:lstStyle/>
                    <a:p>
                      <a:r>
                        <a:rPr lang="en-US" sz="1800" b="1" kern="1200" dirty="0" smtClean="0">
                          <a:solidFill>
                            <a:schemeClr val="lt1"/>
                          </a:solidFill>
                          <a:latin typeface="+mn-lt"/>
                          <a:ea typeface="+mn-ea"/>
                          <a:cs typeface="+mn-cs"/>
                        </a:rPr>
                        <a:t>Earnings per share</a:t>
                      </a:r>
                      <a:r>
                        <a:rPr lang="en-US" dirty="0" smtClean="0"/>
                        <a:t> </a:t>
                      </a:r>
                      <a:endParaRPr lang="en-US" dirty="0"/>
                    </a:p>
                  </a:txBody>
                  <a:tcPr/>
                </a:tc>
                <a:tc>
                  <a:txBody>
                    <a:bodyPr/>
                    <a:lstStyle/>
                    <a:p>
                      <a:r>
                        <a:rPr lang="en-US" sz="1800" b="1" kern="1200" dirty="0" smtClean="0">
                          <a:solidFill>
                            <a:schemeClr val="lt1"/>
                          </a:solidFill>
                          <a:latin typeface="+mn-lt"/>
                          <a:ea typeface="+mn-ea"/>
                          <a:cs typeface="+mn-cs"/>
                        </a:rPr>
                        <a:t>1.64</a:t>
                      </a:r>
                      <a:r>
                        <a:rPr lang="en-US" dirty="0" smtClean="0"/>
                        <a:t> </a:t>
                      </a:r>
                      <a:endParaRPr lang="en-US" dirty="0"/>
                    </a:p>
                  </a:txBody>
                  <a:tcPr/>
                </a:tc>
                <a:tc>
                  <a:txBody>
                    <a:bodyPr/>
                    <a:lstStyle/>
                    <a:p>
                      <a:r>
                        <a:rPr lang="en-US" sz="1800" b="1" kern="1200" dirty="0" smtClean="0">
                          <a:solidFill>
                            <a:schemeClr val="lt1"/>
                          </a:solidFill>
                          <a:latin typeface="+mn-lt"/>
                          <a:ea typeface="+mn-ea"/>
                          <a:cs typeface="+mn-cs"/>
                        </a:rPr>
                        <a:t>2.36</a:t>
                      </a:r>
                      <a:r>
                        <a:rPr lang="en-US" dirty="0" smtClean="0"/>
                        <a:t> </a:t>
                      </a:r>
                      <a:endParaRPr lang="en-US" dirty="0"/>
                    </a:p>
                  </a:txBody>
                  <a:tcPr/>
                </a:tc>
                <a:tc>
                  <a:txBody>
                    <a:bodyPr/>
                    <a:lstStyle/>
                    <a:p>
                      <a:r>
                        <a:rPr lang="en-US" sz="1800" b="1" kern="1200" dirty="0" smtClean="0">
                          <a:solidFill>
                            <a:schemeClr val="lt1"/>
                          </a:solidFill>
                          <a:latin typeface="+mn-lt"/>
                          <a:ea typeface="+mn-ea"/>
                          <a:cs typeface="+mn-cs"/>
                        </a:rPr>
                        <a:t>4.04</a:t>
                      </a:r>
                      <a:r>
                        <a:rPr lang="en-US" dirty="0" smtClean="0"/>
                        <a:t> </a:t>
                      </a:r>
                      <a:endParaRPr lang="en-US" dirty="0"/>
                    </a:p>
                  </a:txBody>
                  <a:tcPr/>
                </a:tc>
                <a:tc>
                  <a:txBody>
                    <a:bodyPr/>
                    <a:lstStyle/>
                    <a:p>
                      <a:r>
                        <a:rPr lang="en-US" sz="1800" b="1" kern="1200" dirty="0" smtClean="0">
                          <a:solidFill>
                            <a:schemeClr val="lt1"/>
                          </a:solidFill>
                          <a:latin typeface="+mn-lt"/>
                          <a:ea typeface="+mn-ea"/>
                          <a:cs typeface="+mn-cs"/>
                        </a:rPr>
                        <a:t>6.94</a:t>
                      </a:r>
                      <a:r>
                        <a:rPr lang="en-US" dirty="0" smtClean="0"/>
                        <a:t> </a:t>
                      </a:r>
                      <a:endParaRPr lang="en-US" dirty="0"/>
                    </a:p>
                  </a:txBody>
                  <a:tcPr/>
                </a:tc>
                <a:tc>
                  <a:txBody>
                    <a:bodyPr/>
                    <a:lstStyle/>
                    <a:p>
                      <a:r>
                        <a:rPr lang="en-US" sz="1800" b="1" kern="1200" dirty="0" smtClean="0">
                          <a:solidFill>
                            <a:schemeClr val="lt1"/>
                          </a:solidFill>
                          <a:latin typeface="+mn-lt"/>
                          <a:ea typeface="+mn-ea"/>
                          <a:cs typeface="+mn-cs"/>
                        </a:rPr>
                        <a:t>9.22</a:t>
                      </a:r>
                      <a:r>
                        <a:rPr lang="en-US" dirty="0" smtClean="0"/>
                        <a:t> </a:t>
                      </a:r>
                      <a:endParaRPr lang="en-US" dirty="0"/>
                    </a:p>
                  </a:txBody>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689342" y="5070826"/>
          <a:ext cx="8229599" cy="1752600"/>
        </p:xfrm>
        <a:graphic>
          <a:graphicData uri="http://schemas.openxmlformats.org/drawingml/2006/table">
            <a:tbl>
              <a:tblPr firstRow="1" bandRow="1">
                <a:tableStyleId>{5C22544A-7EE6-4342-B048-85BDC9FD1C3A}</a:tableStyleId>
              </a:tblPr>
              <a:tblGrid>
                <a:gridCol w="2557195"/>
                <a:gridCol w="836429"/>
                <a:gridCol w="955878"/>
                <a:gridCol w="969534"/>
                <a:gridCol w="955878"/>
                <a:gridCol w="1010500"/>
                <a:gridCol w="944185"/>
              </a:tblGrid>
              <a:tr h="370840">
                <a:tc>
                  <a:txBody>
                    <a:bodyPr/>
                    <a:lstStyle/>
                    <a:p>
                      <a:r>
                        <a:rPr lang="en-US" dirty="0" smtClean="0"/>
                        <a:t>$</a:t>
                      </a:r>
                      <a:r>
                        <a:rPr lang="en-US" baseline="0" dirty="0" smtClean="0"/>
                        <a:t> in millions</a:t>
                      </a:r>
                      <a:endParaRPr lang="en-US" dirty="0"/>
                    </a:p>
                  </a:txBody>
                  <a:tcPr/>
                </a:tc>
                <a:tc>
                  <a:txBody>
                    <a:bodyPr/>
                    <a:lstStyle/>
                    <a:p>
                      <a:r>
                        <a:rPr lang="en-US" dirty="0" smtClean="0"/>
                        <a:t>2004</a:t>
                      </a:r>
                      <a:endParaRPr lang="en-US" dirty="0"/>
                    </a:p>
                  </a:txBody>
                  <a:tcPr/>
                </a:tc>
                <a:tc>
                  <a:txBody>
                    <a:bodyPr/>
                    <a:lstStyle/>
                    <a:p>
                      <a:r>
                        <a:rPr lang="en-US" dirty="0" smtClean="0"/>
                        <a:t>2005</a:t>
                      </a:r>
                      <a:endParaRPr lang="en-US" dirty="0"/>
                    </a:p>
                  </a:txBody>
                  <a:tcPr/>
                </a:tc>
                <a:tc>
                  <a:txBody>
                    <a:bodyPr/>
                    <a:lstStyle/>
                    <a:p>
                      <a:r>
                        <a:rPr lang="en-US" dirty="0" smtClean="0"/>
                        <a:t>2006</a:t>
                      </a:r>
                      <a:endParaRPr lang="en-US" dirty="0"/>
                    </a:p>
                  </a:txBody>
                  <a:tcPr/>
                </a:tc>
                <a:tc>
                  <a:txBody>
                    <a:bodyPr/>
                    <a:lstStyle/>
                    <a:p>
                      <a:r>
                        <a:rPr lang="en-US" dirty="0" smtClean="0"/>
                        <a:t>2007</a:t>
                      </a:r>
                      <a:endParaRPr lang="en-US" dirty="0"/>
                    </a:p>
                  </a:txBody>
                  <a:tcPr/>
                </a:tc>
                <a:tc>
                  <a:txBody>
                    <a:bodyPr/>
                    <a:lstStyle/>
                    <a:p>
                      <a:r>
                        <a:rPr lang="en-US" dirty="0" smtClean="0"/>
                        <a:t>2008</a:t>
                      </a:r>
                      <a:endParaRPr lang="en-US" dirty="0"/>
                    </a:p>
                  </a:txBody>
                  <a:tcPr/>
                </a:tc>
                <a:tc>
                  <a:txBody>
                    <a:bodyPr/>
                    <a:lstStyle/>
                    <a:p>
                      <a:r>
                        <a:rPr lang="en-US" dirty="0" smtClean="0"/>
                        <a:t>2009</a:t>
                      </a:r>
                      <a:endParaRPr lang="en-US" dirty="0"/>
                    </a:p>
                  </a:txBody>
                  <a:tcPr/>
                </a:tc>
              </a:tr>
              <a:tr h="370840">
                <a:tc>
                  <a:txBody>
                    <a:bodyPr/>
                    <a:lstStyle/>
                    <a:p>
                      <a:r>
                        <a:rPr lang="en-US" sz="1800" kern="1200" dirty="0" smtClean="0">
                          <a:solidFill>
                            <a:schemeClr val="dk1"/>
                          </a:solidFill>
                          <a:latin typeface="+mn-lt"/>
                          <a:ea typeface="+mn-ea"/>
                          <a:cs typeface="+mn-cs"/>
                        </a:rPr>
                        <a:t>Revenue</a:t>
                      </a:r>
                      <a:r>
                        <a:rPr lang="en-US" dirty="0" smtClean="0"/>
                        <a:t> </a:t>
                      </a:r>
                      <a:endParaRPr lang="en-US" dirty="0"/>
                    </a:p>
                  </a:txBody>
                  <a:tcPr/>
                </a:tc>
                <a:tc>
                  <a:txBody>
                    <a:bodyPr/>
                    <a:lstStyle/>
                    <a:p>
                      <a:r>
                        <a:rPr lang="en-US" sz="1800" b="1" kern="1200" dirty="0" smtClean="0">
                          <a:solidFill>
                            <a:schemeClr val="dk1"/>
                          </a:solidFill>
                          <a:latin typeface="+mn-lt"/>
                          <a:ea typeface="+mn-ea"/>
                          <a:cs typeface="+mn-cs"/>
                        </a:rPr>
                        <a:t>8,279</a:t>
                      </a:r>
                      <a:r>
                        <a:rPr lang="en-US" dirty="0" smtClean="0"/>
                        <a:t> </a:t>
                      </a:r>
                      <a:endParaRPr lang="en-US" dirty="0"/>
                    </a:p>
                  </a:txBody>
                  <a:tcPr/>
                </a:tc>
                <a:tc>
                  <a:txBody>
                    <a:bodyPr/>
                    <a:lstStyle/>
                    <a:p>
                      <a:r>
                        <a:rPr lang="en-US" sz="1800" b="1" kern="1200" dirty="0" smtClean="0">
                          <a:solidFill>
                            <a:schemeClr val="dk1"/>
                          </a:solidFill>
                          <a:latin typeface="+mn-lt"/>
                          <a:ea typeface="+mn-ea"/>
                          <a:cs typeface="+mn-cs"/>
                        </a:rPr>
                        <a:t>13,931</a:t>
                      </a:r>
                      <a:r>
                        <a:rPr lang="en-US" dirty="0" smtClean="0"/>
                        <a:t> </a:t>
                      </a:r>
                      <a:endParaRPr lang="en-US" dirty="0"/>
                    </a:p>
                  </a:txBody>
                  <a:tcPr/>
                </a:tc>
                <a:tc>
                  <a:txBody>
                    <a:bodyPr/>
                    <a:lstStyle/>
                    <a:p>
                      <a:r>
                        <a:rPr lang="en-US" sz="1800" b="1" kern="1200" dirty="0" smtClean="0">
                          <a:solidFill>
                            <a:schemeClr val="dk1"/>
                          </a:solidFill>
                          <a:latin typeface="+mn-lt"/>
                          <a:ea typeface="+mn-ea"/>
                          <a:cs typeface="+mn-cs"/>
                        </a:rPr>
                        <a:t>19,315</a:t>
                      </a:r>
                      <a:r>
                        <a:rPr lang="en-US" dirty="0" smtClean="0"/>
                        <a:t> </a:t>
                      </a:r>
                      <a:endParaRPr lang="en-US" dirty="0"/>
                    </a:p>
                  </a:txBody>
                  <a:tcPr/>
                </a:tc>
                <a:tc>
                  <a:txBody>
                    <a:bodyPr/>
                    <a:lstStyle/>
                    <a:p>
                      <a:r>
                        <a:rPr lang="en-US" sz="1800" b="1" kern="1200" dirty="0" smtClean="0">
                          <a:solidFill>
                            <a:schemeClr val="dk1"/>
                          </a:solidFill>
                          <a:latin typeface="+mn-lt"/>
                          <a:ea typeface="+mn-ea"/>
                          <a:cs typeface="+mn-cs"/>
                        </a:rPr>
                        <a:t>24,006</a:t>
                      </a:r>
                      <a:r>
                        <a:rPr lang="en-US" dirty="0" smtClean="0"/>
                        <a:t> </a:t>
                      </a:r>
                      <a:endParaRPr lang="en-US" dirty="0"/>
                    </a:p>
                  </a:txBody>
                  <a:tcPr/>
                </a:tc>
                <a:tc>
                  <a:txBody>
                    <a:bodyPr/>
                    <a:lstStyle/>
                    <a:p>
                      <a:r>
                        <a:rPr lang="en-US" sz="1800" b="1" kern="1200" dirty="0" smtClean="0">
                          <a:solidFill>
                            <a:schemeClr val="dk1"/>
                          </a:solidFill>
                          <a:latin typeface="+mn-lt"/>
                          <a:ea typeface="+mn-ea"/>
                          <a:cs typeface="+mn-cs"/>
                        </a:rPr>
                        <a:t>32,479</a:t>
                      </a:r>
                      <a:r>
                        <a:rPr lang="en-US" dirty="0" smtClean="0"/>
                        <a:t> </a:t>
                      </a:r>
                      <a:endParaRPr lang="en-US" dirty="0"/>
                    </a:p>
                  </a:txBody>
                  <a:tcPr/>
                </a:tc>
                <a:tc>
                  <a:txBody>
                    <a:bodyPr/>
                    <a:lstStyle/>
                    <a:p>
                      <a:r>
                        <a:rPr lang="en-US" sz="1800" b="1" kern="1200" dirty="0" smtClean="0">
                          <a:solidFill>
                            <a:schemeClr val="dk1"/>
                          </a:solidFill>
                          <a:latin typeface="+mn-lt"/>
                          <a:ea typeface="+mn-ea"/>
                          <a:cs typeface="+mn-cs"/>
                        </a:rPr>
                        <a:t>36,537</a:t>
                      </a:r>
                      <a:r>
                        <a:rPr lang="en-US" dirty="0" smtClean="0"/>
                        <a:t> </a:t>
                      </a:r>
                      <a:endParaRPr lang="en-US" dirty="0"/>
                    </a:p>
                  </a:txBody>
                  <a:tcPr/>
                </a:tc>
              </a:tr>
              <a:tr h="370840">
                <a:tc>
                  <a:txBody>
                    <a:bodyPr/>
                    <a:lstStyle/>
                    <a:p>
                      <a:r>
                        <a:rPr lang="en-US" sz="1800" kern="1200" dirty="0" smtClean="0">
                          <a:solidFill>
                            <a:schemeClr val="dk1"/>
                          </a:solidFill>
                          <a:latin typeface="+mn-lt"/>
                          <a:ea typeface="+mn-ea"/>
                          <a:cs typeface="+mn-cs"/>
                        </a:rPr>
                        <a:t>Cash from Operations</a:t>
                      </a:r>
                      <a:r>
                        <a:rPr lang="en-US" dirty="0" smtClean="0"/>
                        <a:t> </a:t>
                      </a:r>
                      <a:endParaRPr lang="en-US" dirty="0"/>
                    </a:p>
                  </a:txBody>
                  <a:tcPr/>
                </a:tc>
                <a:tc>
                  <a:txBody>
                    <a:bodyPr/>
                    <a:lstStyle/>
                    <a:p>
                      <a:r>
                        <a:rPr lang="en-US" sz="1800" b="1" kern="1200" dirty="0" smtClean="0">
                          <a:solidFill>
                            <a:schemeClr val="dk1"/>
                          </a:solidFill>
                          <a:latin typeface="+mn-lt"/>
                          <a:ea typeface="+mn-ea"/>
                          <a:cs typeface="+mn-cs"/>
                        </a:rPr>
                        <a:t>934</a:t>
                      </a:r>
                      <a:r>
                        <a:rPr lang="en-US" dirty="0" smtClean="0"/>
                        <a:t> </a:t>
                      </a:r>
                      <a:endParaRPr lang="en-US" dirty="0"/>
                    </a:p>
                  </a:txBody>
                  <a:tcPr/>
                </a:tc>
                <a:tc>
                  <a:txBody>
                    <a:bodyPr/>
                    <a:lstStyle/>
                    <a:p>
                      <a:r>
                        <a:rPr lang="en-US" sz="1800" b="1" kern="1200" dirty="0" smtClean="0">
                          <a:solidFill>
                            <a:schemeClr val="dk1"/>
                          </a:solidFill>
                          <a:latin typeface="+mn-lt"/>
                          <a:ea typeface="+mn-ea"/>
                          <a:cs typeface="+mn-cs"/>
                        </a:rPr>
                        <a:t>2,535</a:t>
                      </a:r>
                      <a:r>
                        <a:rPr lang="en-US" dirty="0" smtClean="0"/>
                        <a:t> </a:t>
                      </a:r>
                      <a:endParaRPr lang="en-US" dirty="0"/>
                    </a:p>
                  </a:txBody>
                  <a:tcPr/>
                </a:tc>
                <a:tc>
                  <a:txBody>
                    <a:bodyPr/>
                    <a:lstStyle/>
                    <a:p>
                      <a:r>
                        <a:rPr lang="en-US" sz="1800" b="1" kern="1200" dirty="0" smtClean="0">
                          <a:solidFill>
                            <a:schemeClr val="dk1"/>
                          </a:solidFill>
                          <a:latin typeface="+mn-lt"/>
                          <a:ea typeface="+mn-ea"/>
                          <a:cs typeface="+mn-cs"/>
                        </a:rPr>
                        <a:t>2,220</a:t>
                      </a:r>
                      <a:r>
                        <a:rPr lang="en-US" dirty="0" smtClean="0"/>
                        <a:t> </a:t>
                      </a:r>
                      <a:endParaRPr lang="en-US" dirty="0"/>
                    </a:p>
                  </a:txBody>
                  <a:tcPr/>
                </a:tc>
                <a:tc>
                  <a:txBody>
                    <a:bodyPr/>
                    <a:lstStyle/>
                    <a:p>
                      <a:r>
                        <a:rPr lang="en-US" sz="1800" b="1" kern="1200" dirty="0" smtClean="0">
                          <a:solidFill>
                            <a:schemeClr val="dk1"/>
                          </a:solidFill>
                          <a:latin typeface="+mn-lt"/>
                          <a:ea typeface="+mn-ea"/>
                          <a:cs typeface="+mn-cs"/>
                        </a:rPr>
                        <a:t>5,470</a:t>
                      </a:r>
                      <a:r>
                        <a:rPr lang="en-US" dirty="0" smtClean="0"/>
                        <a:t> </a:t>
                      </a:r>
                      <a:endParaRPr lang="en-US" dirty="0"/>
                    </a:p>
                  </a:txBody>
                  <a:tcPr/>
                </a:tc>
                <a:tc>
                  <a:txBody>
                    <a:bodyPr/>
                    <a:lstStyle/>
                    <a:p>
                      <a:r>
                        <a:rPr lang="en-US" sz="1800" b="1" kern="1200" dirty="0" smtClean="0">
                          <a:solidFill>
                            <a:schemeClr val="dk1"/>
                          </a:solidFill>
                          <a:latin typeface="+mn-lt"/>
                          <a:ea typeface="+mn-ea"/>
                          <a:cs typeface="+mn-cs"/>
                        </a:rPr>
                        <a:t>9,596</a:t>
                      </a:r>
                      <a:r>
                        <a:rPr lang="en-US" dirty="0" smtClean="0"/>
                        <a:t> </a:t>
                      </a:r>
                      <a:endParaRPr lang="en-US" dirty="0"/>
                    </a:p>
                  </a:txBody>
                  <a:tcPr/>
                </a:tc>
                <a:tc>
                  <a:txBody>
                    <a:bodyPr/>
                    <a:lstStyle/>
                    <a:p>
                      <a:r>
                        <a:rPr lang="en-US" sz="1800" b="1" kern="1200" dirty="0" smtClean="0">
                          <a:solidFill>
                            <a:schemeClr val="dk1"/>
                          </a:solidFill>
                          <a:latin typeface="+mn-lt"/>
                          <a:ea typeface="+mn-ea"/>
                          <a:cs typeface="+mn-cs"/>
                        </a:rPr>
                        <a:t>10,159 </a:t>
                      </a:r>
                      <a:endParaRPr lang="en-US" dirty="0"/>
                    </a:p>
                  </a:txBody>
                  <a:tcPr/>
                </a:tc>
              </a:tr>
              <a:tr h="370840">
                <a:tc>
                  <a:txBody>
                    <a:bodyPr/>
                    <a:lstStyle/>
                    <a:p>
                      <a:r>
                        <a:rPr lang="en-US" sz="1800" kern="1200" dirty="0" smtClean="0">
                          <a:solidFill>
                            <a:schemeClr val="dk1"/>
                          </a:solidFill>
                          <a:latin typeface="+mn-lt"/>
                          <a:ea typeface="+mn-ea"/>
                          <a:cs typeface="+mn-cs"/>
                        </a:rPr>
                        <a:t>Earnings after Taxes</a:t>
                      </a:r>
                      <a:r>
                        <a:rPr lang="en-US" dirty="0" smtClean="0"/>
                        <a:t> </a:t>
                      </a:r>
                      <a:endParaRPr lang="en-US" dirty="0"/>
                    </a:p>
                  </a:txBody>
                  <a:tcPr/>
                </a:tc>
                <a:tc>
                  <a:txBody>
                    <a:bodyPr/>
                    <a:lstStyle/>
                    <a:p>
                      <a:r>
                        <a:rPr lang="en-US" sz="1800" b="1" kern="1200" dirty="0" smtClean="0">
                          <a:solidFill>
                            <a:schemeClr val="dk1"/>
                          </a:solidFill>
                          <a:latin typeface="+mn-lt"/>
                          <a:ea typeface="+mn-ea"/>
                          <a:cs typeface="+mn-cs"/>
                        </a:rPr>
                        <a:t>276</a:t>
                      </a:r>
                      <a:r>
                        <a:rPr lang="en-US" dirty="0" smtClean="0"/>
                        <a:t> </a:t>
                      </a:r>
                      <a:endParaRPr lang="en-US" dirty="0"/>
                    </a:p>
                  </a:txBody>
                  <a:tcPr/>
                </a:tc>
                <a:tc>
                  <a:txBody>
                    <a:bodyPr/>
                    <a:lstStyle/>
                    <a:p>
                      <a:r>
                        <a:rPr lang="en-US" sz="1800" b="1" kern="1200" dirty="0" smtClean="0">
                          <a:solidFill>
                            <a:schemeClr val="dk1"/>
                          </a:solidFill>
                          <a:latin typeface="+mn-lt"/>
                          <a:ea typeface="+mn-ea"/>
                          <a:cs typeface="+mn-cs"/>
                        </a:rPr>
                        <a:t>1,335</a:t>
                      </a:r>
                      <a:r>
                        <a:rPr lang="en-US" dirty="0" smtClean="0"/>
                        <a:t> </a:t>
                      </a:r>
                      <a:endParaRPr lang="en-US" dirty="0"/>
                    </a:p>
                  </a:txBody>
                  <a:tcPr/>
                </a:tc>
                <a:tc>
                  <a:txBody>
                    <a:bodyPr/>
                    <a:lstStyle/>
                    <a:p>
                      <a:r>
                        <a:rPr lang="en-US" sz="1800" b="1" kern="1200" dirty="0" smtClean="0">
                          <a:solidFill>
                            <a:schemeClr val="dk1"/>
                          </a:solidFill>
                          <a:latin typeface="+mn-lt"/>
                          <a:ea typeface="+mn-ea"/>
                          <a:cs typeface="+mn-cs"/>
                        </a:rPr>
                        <a:t>1,989</a:t>
                      </a:r>
                      <a:r>
                        <a:rPr lang="en-US" dirty="0" smtClean="0"/>
                        <a:t> </a:t>
                      </a:r>
                      <a:endParaRPr lang="en-US" dirty="0"/>
                    </a:p>
                  </a:txBody>
                  <a:tcPr/>
                </a:tc>
                <a:tc>
                  <a:txBody>
                    <a:bodyPr/>
                    <a:lstStyle/>
                    <a:p>
                      <a:r>
                        <a:rPr lang="en-US" sz="1800" b="1" kern="1200" dirty="0" smtClean="0">
                          <a:solidFill>
                            <a:schemeClr val="dk1"/>
                          </a:solidFill>
                          <a:latin typeface="+mn-lt"/>
                          <a:ea typeface="+mn-ea"/>
                          <a:cs typeface="+mn-cs"/>
                        </a:rPr>
                        <a:t>3,496</a:t>
                      </a:r>
                      <a:r>
                        <a:rPr lang="en-US" dirty="0" smtClean="0"/>
                        <a:t> </a:t>
                      </a:r>
                      <a:endParaRPr lang="en-US" dirty="0"/>
                    </a:p>
                  </a:txBody>
                  <a:tcPr/>
                </a:tc>
                <a:tc>
                  <a:txBody>
                    <a:bodyPr/>
                    <a:lstStyle/>
                    <a:p>
                      <a:r>
                        <a:rPr lang="en-US" sz="1800" b="1" kern="1200" dirty="0" smtClean="0">
                          <a:solidFill>
                            <a:schemeClr val="dk1"/>
                          </a:solidFill>
                          <a:latin typeface="+mn-lt"/>
                          <a:ea typeface="+mn-ea"/>
                          <a:cs typeface="+mn-cs"/>
                        </a:rPr>
                        <a:t>4,834</a:t>
                      </a:r>
                      <a:r>
                        <a:rPr lang="en-US" dirty="0" smtClean="0"/>
                        <a:t> </a:t>
                      </a:r>
                      <a:endParaRPr lang="en-US" dirty="0"/>
                    </a:p>
                  </a:txBody>
                  <a:tcPr/>
                </a:tc>
                <a:tc>
                  <a:txBody>
                    <a:bodyPr/>
                    <a:lstStyle/>
                    <a:p>
                      <a:r>
                        <a:rPr lang="en-US" sz="1800" b="1" kern="1200" dirty="0" smtClean="0">
                          <a:solidFill>
                            <a:schemeClr val="dk1"/>
                          </a:solidFill>
                          <a:latin typeface="+mn-lt"/>
                          <a:ea typeface="+mn-ea"/>
                          <a:cs typeface="+mn-cs"/>
                        </a:rPr>
                        <a:t>5,704 </a:t>
                      </a:r>
                      <a:endParaRPr lang="en-US" dirty="0"/>
                    </a:p>
                  </a:txBody>
                  <a:tcPr/>
                </a:tc>
              </a:tr>
            </a:tbl>
          </a:graphicData>
        </a:graphic>
      </p:graphicFrame>
      <p:graphicFrame>
        <p:nvGraphicFramePr>
          <p:cNvPr id="6" name="C 1"/>
          <p:cNvGraphicFramePr/>
          <p:nvPr/>
        </p:nvGraphicFramePr>
        <p:xfrm>
          <a:off x="689342" y="274638"/>
          <a:ext cx="7997458" cy="446349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SWOT Analysis</a:t>
            </a:r>
            <a:endParaRPr lang="en-US" dirty="0"/>
          </a:p>
        </p:txBody>
      </p:sp>
      <p:graphicFrame>
        <p:nvGraphicFramePr>
          <p:cNvPr id="8" name="Content Placeholder 7"/>
          <p:cNvGraphicFramePr>
            <a:graphicFrameLocks noGrp="1"/>
          </p:cNvGraphicFramePr>
          <p:nvPr>
            <p:ph idx="1"/>
          </p:nvPr>
        </p:nvGraphicFramePr>
        <p:xfrm>
          <a:off x="1114425" y="2595563"/>
          <a:ext cx="7610476" cy="2844800"/>
        </p:xfrm>
        <a:graphic>
          <a:graphicData uri="http://schemas.openxmlformats.org/drawingml/2006/table">
            <a:tbl>
              <a:tblPr firstRow="1" bandRow="1">
                <a:tableStyleId>{69CF1AB2-1976-4502-BF36-3FF5EA218861}</a:tableStyleId>
              </a:tblPr>
              <a:tblGrid>
                <a:gridCol w="3805238"/>
                <a:gridCol w="3805238"/>
              </a:tblGrid>
              <a:tr h="370840">
                <a:tc>
                  <a:txBody>
                    <a:bodyPr/>
                    <a:lstStyle/>
                    <a:p>
                      <a:r>
                        <a:rPr lang="en-US" dirty="0" smtClean="0"/>
                        <a:t>Strengths</a:t>
                      </a:r>
                      <a:endParaRPr lang="en-US" dirty="0"/>
                    </a:p>
                  </a:txBody>
                  <a:tcPr/>
                </a:tc>
                <a:tc>
                  <a:txBody>
                    <a:bodyPr/>
                    <a:lstStyle/>
                    <a:p>
                      <a:r>
                        <a:rPr lang="en-US" dirty="0" smtClean="0"/>
                        <a:t>Weaknesses</a:t>
                      </a:r>
                      <a:endParaRPr lang="en-US" dirty="0"/>
                    </a:p>
                  </a:txBody>
                  <a:tcPr/>
                </a:tc>
              </a:tr>
              <a:tr h="370840">
                <a:tc>
                  <a:txBody>
                    <a:bodyPr/>
                    <a:lstStyle/>
                    <a:p>
                      <a:pPr>
                        <a:buFont typeface="Arial"/>
                        <a:buChar char="•"/>
                      </a:pPr>
                      <a:r>
                        <a:rPr lang="en-US" dirty="0" smtClean="0"/>
                        <a:t>Strong brand</a:t>
                      </a:r>
                      <a:r>
                        <a:rPr lang="en-US" baseline="0" dirty="0" smtClean="0"/>
                        <a:t> image</a:t>
                      </a:r>
                    </a:p>
                    <a:p>
                      <a:pPr>
                        <a:buFont typeface="Arial"/>
                        <a:buChar char="•"/>
                      </a:pPr>
                      <a:r>
                        <a:rPr lang="en-US" baseline="0" dirty="0" smtClean="0"/>
                        <a:t>Robust Financial Performance</a:t>
                      </a:r>
                    </a:p>
                    <a:p>
                      <a:pPr>
                        <a:buFont typeface="Arial"/>
                        <a:buChar char="•"/>
                      </a:pPr>
                      <a:r>
                        <a:rPr lang="en-US" baseline="0" dirty="0" smtClean="0"/>
                        <a:t>Focused R&amp;D driving innovation</a:t>
                      </a:r>
                    </a:p>
                  </a:txBody>
                  <a:tcPr/>
                </a:tc>
                <a:tc>
                  <a:txBody>
                    <a:bodyPr/>
                    <a:lstStyle/>
                    <a:p>
                      <a:pPr>
                        <a:buFont typeface="Arial"/>
                        <a:buChar char="•"/>
                      </a:pPr>
                      <a:r>
                        <a:rPr lang="en-US" dirty="0" smtClean="0"/>
                        <a:t>Product recalls</a:t>
                      </a:r>
                    </a:p>
                    <a:p>
                      <a:pPr>
                        <a:buFont typeface="Arial"/>
                        <a:buChar char="•"/>
                      </a:pPr>
                      <a:r>
                        <a:rPr lang="en-US" dirty="0" smtClean="0"/>
                        <a:t>Patent</a:t>
                      </a:r>
                      <a:r>
                        <a:rPr lang="en-US" baseline="0" dirty="0" smtClean="0"/>
                        <a:t> infringement</a:t>
                      </a:r>
                    </a:p>
                    <a:p>
                      <a:pPr>
                        <a:buFont typeface="Arial"/>
                        <a:buChar char="•"/>
                      </a:pPr>
                      <a:r>
                        <a:rPr lang="en-US" baseline="0" dirty="0" smtClean="0"/>
                        <a:t>AT&amp;T</a:t>
                      </a:r>
                      <a:endParaRPr lang="en-US" dirty="0"/>
                    </a:p>
                  </a:txBody>
                  <a:tcPr/>
                </a:tc>
              </a:tr>
              <a:tr h="370840">
                <a:tc>
                  <a:txBody>
                    <a:bodyPr/>
                    <a:lstStyle/>
                    <a:p>
                      <a:r>
                        <a:rPr lang="en-US" b="1" dirty="0" smtClean="0"/>
                        <a:t>Opportunities</a:t>
                      </a:r>
                      <a:endParaRPr lang="en-US" b="1" dirty="0"/>
                    </a:p>
                  </a:txBody>
                  <a:tcPr/>
                </a:tc>
                <a:tc>
                  <a:txBody>
                    <a:bodyPr/>
                    <a:lstStyle/>
                    <a:p>
                      <a:r>
                        <a:rPr lang="en-US" b="1" dirty="0" smtClean="0"/>
                        <a:t>Threats</a:t>
                      </a:r>
                    </a:p>
                  </a:txBody>
                  <a:tcPr/>
                </a:tc>
              </a:tr>
              <a:tr h="370840">
                <a:tc>
                  <a:txBody>
                    <a:bodyPr/>
                    <a:lstStyle/>
                    <a:p>
                      <a:pPr>
                        <a:buFont typeface="Arial"/>
                        <a:buChar char="•"/>
                      </a:pPr>
                      <a:r>
                        <a:rPr lang="en-US" dirty="0" smtClean="0"/>
                        <a:t>Strong</a:t>
                      </a:r>
                      <a:r>
                        <a:rPr lang="en-US" baseline="0" dirty="0" smtClean="0"/>
                        <a:t> growth in Smartphone’s market segment</a:t>
                      </a:r>
                    </a:p>
                    <a:p>
                      <a:pPr>
                        <a:buFont typeface="Arial"/>
                        <a:buChar char="•"/>
                      </a:pPr>
                      <a:r>
                        <a:rPr lang="en-US" baseline="0" dirty="0" smtClean="0"/>
                        <a:t>Continuing growth in demand for mobile PCs</a:t>
                      </a:r>
                      <a:endParaRPr lang="en-US" dirty="0"/>
                    </a:p>
                  </a:txBody>
                  <a:tcPr/>
                </a:tc>
                <a:tc>
                  <a:txBody>
                    <a:bodyPr/>
                    <a:lstStyle/>
                    <a:p>
                      <a:pPr>
                        <a:buFont typeface="Arial"/>
                        <a:buChar char="•"/>
                      </a:pPr>
                      <a:r>
                        <a:rPr lang="en-US" dirty="0" smtClean="0"/>
                        <a:t>Intense competition</a:t>
                      </a:r>
                    </a:p>
                    <a:p>
                      <a:pPr>
                        <a:buFont typeface="Arial"/>
                        <a:buChar char="•"/>
                      </a:pPr>
                      <a:r>
                        <a:rPr lang="en-US" dirty="0" smtClean="0"/>
                        <a:t>Economic slowdown</a:t>
                      </a:r>
                      <a:endParaRPr lang="en-US" dirty="0"/>
                    </a:p>
                  </a:txBody>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Strengths</a:t>
            </a:r>
            <a:endParaRPr lang="en-US" dirty="0"/>
          </a:p>
        </p:txBody>
      </p:sp>
      <p:sp>
        <p:nvSpPr>
          <p:cNvPr id="3" name="Content Placeholder 2"/>
          <p:cNvSpPr>
            <a:spLocks noGrp="1"/>
          </p:cNvSpPr>
          <p:nvPr>
            <p:ph idx="1"/>
          </p:nvPr>
        </p:nvSpPr>
        <p:spPr>
          <a:xfrm>
            <a:off x="1295400" y="2595562"/>
            <a:ext cx="7429500" cy="3670767"/>
          </a:xfrm>
        </p:spPr>
        <p:txBody>
          <a:bodyPr/>
          <a:lstStyle/>
          <a:p>
            <a:r>
              <a:rPr lang="en-US" dirty="0" smtClean="0"/>
              <a:t>Strong brand image</a:t>
            </a:r>
          </a:p>
          <a:p>
            <a:r>
              <a:rPr lang="en-US" dirty="0" smtClean="0"/>
              <a:t>Robust financial performance</a:t>
            </a:r>
          </a:p>
          <a:p>
            <a:r>
              <a:rPr lang="en-US" dirty="0" smtClean="0"/>
              <a:t>Focused R&amp;D driving innovation</a:t>
            </a:r>
          </a:p>
        </p:txBody>
      </p:sp>
      <p:pic>
        <p:nvPicPr>
          <p:cNvPr id="10" name="Picture 9"/>
          <p:cNvPicPr>
            <a:picLocks noChangeAspect="1"/>
          </p:cNvPicPr>
          <p:nvPr/>
        </p:nvPicPr>
        <p:blipFill>
          <a:blip r:embed="rId2"/>
          <a:stretch>
            <a:fillRect/>
          </a:stretch>
        </p:blipFill>
        <p:spPr>
          <a:xfrm>
            <a:off x="5913325" y="2038256"/>
            <a:ext cx="3000488" cy="44323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Weaknesses</a:t>
            </a:r>
            <a:endParaRPr lang="en-US" dirty="0"/>
          </a:p>
        </p:txBody>
      </p:sp>
      <p:sp>
        <p:nvSpPr>
          <p:cNvPr id="3" name="Content Placeholder 2"/>
          <p:cNvSpPr>
            <a:spLocks noGrp="1"/>
          </p:cNvSpPr>
          <p:nvPr>
            <p:ph idx="1"/>
          </p:nvPr>
        </p:nvSpPr>
        <p:spPr/>
        <p:txBody>
          <a:bodyPr/>
          <a:lstStyle/>
          <a:p>
            <a:r>
              <a:rPr lang="en-US" dirty="0" smtClean="0"/>
              <a:t>Product recalls</a:t>
            </a:r>
          </a:p>
          <a:p>
            <a:r>
              <a:rPr lang="en-US" dirty="0" smtClean="0"/>
              <a:t>Patent infringement</a:t>
            </a:r>
          </a:p>
          <a:p>
            <a:r>
              <a:rPr lang="en-US" dirty="0" smtClean="0"/>
              <a:t>AT&amp;T</a:t>
            </a:r>
            <a:endParaRPr lang="en-US" dirty="0"/>
          </a:p>
        </p:txBody>
      </p:sp>
      <p:pic>
        <p:nvPicPr>
          <p:cNvPr id="4" name="Picture 3"/>
          <p:cNvPicPr>
            <a:picLocks noChangeAspect="1"/>
          </p:cNvPicPr>
          <p:nvPr/>
        </p:nvPicPr>
        <p:blipFill>
          <a:blip r:embed="rId2"/>
          <a:stretch>
            <a:fillRect/>
          </a:stretch>
        </p:blipFill>
        <p:spPr>
          <a:xfrm>
            <a:off x="4896970" y="2438400"/>
            <a:ext cx="3827929" cy="3827929"/>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Opportunities</a:t>
            </a:r>
            <a:endParaRPr lang="en-US" dirty="0"/>
          </a:p>
        </p:txBody>
      </p:sp>
      <p:sp>
        <p:nvSpPr>
          <p:cNvPr id="3" name="Content Placeholder 2"/>
          <p:cNvSpPr>
            <a:spLocks noGrp="1"/>
          </p:cNvSpPr>
          <p:nvPr>
            <p:ph idx="1"/>
          </p:nvPr>
        </p:nvSpPr>
        <p:spPr/>
        <p:txBody>
          <a:bodyPr/>
          <a:lstStyle/>
          <a:p>
            <a:r>
              <a:rPr lang="en-US" dirty="0" smtClean="0"/>
              <a:t>Strong growth in Smartphone's market segment</a:t>
            </a:r>
          </a:p>
          <a:p>
            <a:r>
              <a:rPr lang="en-US" dirty="0" smtClean="0"/>
              <a:t>Continuing growth in demand for mobile PCs</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Threats</a:t>
            </a:r>
            <a:endParaRPr lang="en-US" dirty="0"/>
          </a:p>
        </p:txBody>
      </p:sp>
      <p:sp>
        <p:nvSpPr>
          <p:cNvPr id="3" name="Content Placeholder 2"/>
          <p:cNvSpPr>
            <a:spLocks noGrp="1"/>
          </p:cNvSpPr>
          <p:nvPr>
            <p:ph idx="1"/>
          </p:nvPr>
        </p:nvSpPr>
        <p:spPr/>
        <p:txBody>
          <a:bodyPr/>
          <a:lstStyle/>
          <a:p>
            <a:r>
              <a:rPr lang="en-US" dirty="0" smtClean="0"/>
              <a:t>Intense competition</a:t>
            </a:r>
          </a:p>
          <a:p>
            <a:r>
              <a:rPr lang="en-US" dirty="0" smtClean="0"/>
              <a:t>Economic slowdown</a:t>
            </a:r>
            <a:endParaRPr lang="en-US" dirty="0"/>
          </a:p>
        </p:txBody>
      </p:sp>
      <p:pic>
        <p:nvPicPr>
          <p:cNvPr id="5" name="Picture 4"/>
          <p:cNvPicPr>
            <a:picLocks noChangeAspect="1"/>
          </p:cNvPicPr>
          <p:nvPr/>
        </p:nvPicPr>
        <p:blipFill>
          <a:blip r:embed="rId2"/>
          <a:stretch>
            <a:fillRect/>
          </a:stretch>
        </p:blipFill>
        <p:spPr>
          <a:xfrm>
            <a:off x="4468813" y="2595562"/>
            <a:ext cx="4445000" cy="38100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Recommendations</a:t>
            </a:r>
            <a:endParaRPr lang="en-US" dirty="0"/>
          </a:p>
        </p:txBody>
      </p:sp>
      <p:sp>
        <p:nvSpPr>
          <p:cNvPr id="3" name="Content Placeholder 2"/>
          <p:cNvSpPr>
            <a:spLocks noGrp="1"/>
          </p:cNvSpPr>
          <p:nvPr>
            <p:ph idx="1"/>
          </p:nvPr>
        </p:nvSpPr>
        <p:spPr>
          <a:xfrm>
            <a:off x="457199" y="2332037"/>
            <a:ext cx="8514401" cy="4525963"/>
          </a:xfrm>
        </p:spPr>
        <p:txBody>
          <a:bodyPr>
            <a:normAutofit/>
          </a:bodyPr>
          <a:lstStyle/>
          <a:p>
            <a:r>
              <a:rPr lang="en-US" dirty="0" smtClean="0"/>
              <a:t>Keep the innovation coming</a:t>
            </a:r>
          </a:p>
          <a:p>
            <a:endParaRPr lang="en-US" dirty="0" smtClean="0"/>
          </a:p>
          <a:p>
            <a:r>
              <a:rPr lang="en-US" dirty="0" smtClean="0"/>
              <a:t>Work with AT&amp;T to help develop new solutions</a:t>
            </a:r>
          </a:p>
          <a:p>
            <a:endParaRPr lang="en-US" dirty="0" smtClean="0"/>
          </a:p>
          <a:p>
            <a:r>
              <a:rPr lang="en-US" dirty="0" smtClean="0"/>
              <a:t>Continue to give more people the opportunity to write programs</a:t>
            </a:r>
          </a:p>
          <a:p>
            <a:endParaRPr lang="en-US" dirty="0" smtClean="0"/>
          </a:p>
          <a:p>
            <a:r>
              <a:rPr lang="en-US" dirty="0" smtClean="0"/>
              <a:t>Continue to search for the next blue ocean.</a:t>
            </a:r>
          </a:p>
          <a:p>
            <a:endParaRPr lang="en-US" dirty="0" smtClean="0"/>
          </a:p>
          <a:p>
            <a:endParaRPr lang="en-US"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General External Analysis</a:t>
            </a:r>
            <a:endParaRPr lang="en-US" dirty="0"/>
          </a:p>
        </p:txBody>
      </p:sp>
      <p:sp>
        <p:nvSpPr>
          <p:cNvPr id="3" name="Content Placeholder 2"/>
          <p:cNvSpPr>
            <a:spLocks noGrp="1"/>
          </p:cNvSpPr>
          <p:nvPr>
            <p:ph idx="1"/>
          </p:nvPr>
        </p:nvSpPr>
        <p:spPr/>
        <p:txBody>
          <a:bodyPr/>
          <a:lstStyle/>
          <a:p>
            <a:pPr lvl="1"/>
            <a:r>
              <a:rPr lang="en-US" dirty="0" smtClean="0"/>
              <a:t>Social Factors</a:t>
            </a:r>
          </a:p>
          <a:p>
            <a:pPr lvl="2"/>
            <a:r>
              <a:rPr lang="en-US" dirty="0" smtClean="0"/>
              <a:t>Private life protection</a:t>
            </a:r>
          </a:p>
          <a:p>
            <a:pPr lvl="2"/>
            <a:r>
              <a:rPr lang="en-US" dirty="0" smtClean="0"/>
              <a:t>Working condition of suppliers</a:t>
            </a:r>
          </a:p>
          <a:p>
            <a:pPr lvl="2"/>
            <a:r>
              <a:rPr lang="en-US" dirty="0" smtClean="0"/>
              <a:t>Environment</a:t>
            </a:r>
          </a:p>
          <a:p>
            <a:pPr lvl="2"/>
            <a:r>
              <a:rPr lang="en-US" dirty="0" smtClean="0"/>
              <a:t>Fashion</a:t>
            </a:r>
          </a:p>
          <a:p>
            <a:pPr lvl="2">
              <a:buNone/>
            </a:pPr>
            <a:endParaRPr lang="en-US" dirty="0" smtClean="0"/>
          </a:p>
          <a:p>
            <a:pPr lvl="1"/>
            <a:r>
              <a:rPr lang="en-US" dirty="0" smtClean="0"/>
              <a:t>Technological Factors</a:t>
            </a:r>
          </a:p>
          <a:p>
            <a:pPr lvl="2"/>
            <a:r>
              <a:rPr lang="en-US" dirty="0" smtClean="0"/>
              <a:t>Innovation competition</a:t>
            </a:r>
          </a:p>
          <a:p>
            <a:pPr lvl="2"/>
            <a:r>
              <a:rPr lang="en-US" dirty="0" smtClean="0"/>
              <a:t>Convergence of technology</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 Analysis	</a:t>
            </a:r>
            <a:endParaRPr lang="en-US" dirty="0"/>
          </a:p>
        </p:txBody>
      </p:sp>
      <p:sp>
        <p:nvSpPr>
          <p:cNvPr id="3" name="Content Placeholder 2"/>
          <p:cNvSpPr>
            <a:spLocks noGrp="1"/>
          </p:cNvSpPr>
          <p:nvPr>
            <p:ph idx="1"/>
          </p:nvPr>
        </p:nvSpPr>
        <p:spPr/>
        <p:txBody>
          <a:bodyPr/>
          <a:lstStyle/>
          <a:p>
            <a:r>
              <a:rPr lang="en-US" dirty="0" smtClean="0"/>
              <a:t>Competitor’s Presence in the Industry</a:t>
            </a:r>
          </a:p>
          <a:p>
            <a:pPr lvl="1"/>
            <a:r>
              <a:rPr lang="en-US" dirty="0" smtClean="0"/>
              <a:t>Dell</a:t>
            </a:r>
          </a:p>
          <a:p>
            <a:pPr lvl="1"/>
            <a:r>
              <a:rPr lang="en-US" dirty="0" smtClean="0"/>
              <a:t>Hewlett-Packard</a:t>
            </a:r>
          </a:p>
          <a:p>
            <a:pPr lvl="1"/>
            <a:r>
              <a:rPr lang="en-US" dirty="0" smtClean="0"/>
              <a:t>Microsoft</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 Analysis	</a:t>
            </a:r>
            <a:endParaRPr lang="en-US" dirty="0"/>
          </a:p>
        </p:txBody>
      </p:sp>
      <p:sp>
        <p:nvSpPr>
          <p:cNvPr id="3" name="Content Placeholder 2"/>
          <p:cNvSpPr>
            <a:spLocks noGrp="1"/>
          </p:cNvSpPr>
          <p:nvPr>
            <p:ph idx="1"/>
          </p:nvPr>
        </p:nvSpPr>
        <p:spPr/>
        <p:txBody>
          <a:bodyPr>
            <a:normAutofit/>
          </a:bodyPr>
          <a:lstStyle/>
          <a:p>
            <a:r>
              <a:rPr lang="en-US" dirty="0" smtClean="0"/>
              <a:t>Porter’s Five Forces</a:t>
            </a:r>
          </a:p>
          <a:p>
            <a:pPr lvl="1"/>
            <a:r>
              <a:rPr lang="en-US" dirty="0" smtClean="0"/>
              <a:t>New Entrants</a:t>
            </a:r>
          </a:p>
          <a:p>
            <a:pPr lvl="2"/>
            <a:r>
              <a:rPr lang="en-US" dirty="0" smtClean="0"/>
              <a:t>Barrier of innovation</a:t>
            </a:r>
          </a:p>
          <a:p>
            <a:pPr lvl="2"/>
            <a:r>
              <a:rPr lang="en-US" dirty="0" smtClean="0"/>
              <a:t>Confidence of the customers</a:t>
            </a:r>
          </a:p>
          <a:p>
            <a:pPr lvl="2"/>
            <a:endParaRPr lang="en-US" dirty="0" smtClean="0"/>
          </a:p>
          <a:p>
            <a:pPr lvl="1"/>
            <a:r>
              <a:rPr lang="en-US" dirty="0" smtClean="0"/>
              <a:t>Rivalry</a:t>
            </a:r>
          </a:p>
          <a:p>
            <a:pPr lvl="2"/>
            <a:r>
              <a:rPr lang="en-US" dirty="0" smtClean="0"/>
              <a:t>Intensive competition</a:t>
            </a:r>
          </a:p>
          <a:p>
            <a:pPr lvl="2"/>
            <a:r>
              <a:rPr lang="en-US" dirty="0" smtClean="0"/>
              <a:t>Innovation as a key factor</a:t>
            </a:r>
          </a:p>
          <a:p>
            <a:pPr lvl="2"/>
            <a:r>
              <a:rPr lang="en-US" dirty="0" smtClean="0"/>
              <a:t>Variety of competitors</a:t>
            </a:r>
          </a:p>
          <a:p>
            <a:pPr lvl="1"/>
            <a:endParaRPr lang="en-US" dirty="0" smtClean="0"/>
          </a:p>
          <a:p>
            <a:pPr lvl="1"/>
            <a:endParaRPr lang="en-US"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Porter’s Five Forces</a:t>
            </a:r>
            <a:endParaRPr lang="en-US" dirty="0"/>
          </a:p>
        </p:txBody>
      </p:sp>
      <p:sp>
        <p:nvSpPr>
          <p:cNvPr id="3" name="Content Placeholder 2"/>
          <p:cNvSpPr>
            <a:spLocks noGrp="1"/>
          </p:cNvSpPr>
          <p:nvPr>
            <p:ph idx="1"/>
          </p:nvPr>
        </p:nvSpPr>
        <p:spPr/>
        <p:txBody>
          <a:bodyPr>
            <a:normAutofit/>
          </a:bodyPr>
          <a:lstStyle/>
          <a:p>
            <a:pPr lvl="1"/>
            <a:r>
              <a:rPr lang="en-US" dirty="0" smtClean="0"/>
              <a:t>Substitute/ Complementary Products</a:t>
            </a:r>
          </a:p>
          <a:p>
            <a:pPr lvl="2"/>
            <a:r>
              <a:rPr lang="en-US" dirty="0" smtClean="0"/>
              <a:t>Substitute</a:t>
            </a:r>
          </a:p>
          <a:p>
            <a:pPr lvl="3"/>
            <a:r>
              <a:rPr lang="en-US" dirty="0" smtClean="0"/>
              <a:t>Traditional entertainment products</a:t>
            </a:r>
          </a:p>
          <a:p>
            <a:pPr lvl="2"/>
            <a:r>
              <a:rPr lang="en-US" dirty="0" smtClean="0"/>
              <a:t>Complementary products</a:t>
            </a:r>
          </a:p>
          <a:p>
            <a:pPr lvl="3"/>
            <a:r>
              <a:rPr lang="en-US" dirty="0" smtClean="0"/>
              <a:t>Computers device</a:t>
            </a:r>
          </a:p>
          <a:p>
            <a:pPr lvl="3"/>
            <a:r>
              <a:rPr lang="en-US" dirty="0" smtClean="0"/>
              <a:t>Apple specific complementary products</a:t>
            </a:r>
          </a:p>
          <a:p>
            <a:pPr lvl="3">
              <a:buNone/>
            </a:pPr>
            <a:endParaRPr lang="en-US" dirty="0" smtClean="0"/>
          </a:p>
          <a:p>
            <a:pPr lvl="1"/>
            <a:r>
              <a:rPr lang="en-US" dirty="0" smtClean="0"/>
              <a:t>Power of Suppliers</a:t>
            </a:r>
          </a:p>
          <a:p>
            <a:pPr lvl="2"/>
            <a:r>
              <a:rPr lang="en-US" dirty="0" smtClean="0"/>
              <a:t>Raw material suppliers</a:t>
            </a:r>
          </a:p>
          <a:p>
            <a:pPr lvl="2"/>
            <a:r>
              <a:rPr lang="en-US" dirty="0" smtClean="0"/>
              <a:t>Components suppliers</a:t>
            </a:r>
          </a:p>
          <a:p>
            <a:pPr lvl="1"/>
            <a:endParaRPr lang="en-US"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Porter’s Five Forces</a:t>
            </a:r>
            <a:endParaRPr lang="en-US" dirty="0"/>
          </a:p>
        </p:txBody>
      </p:sp>
      <p:sp>
        <p:nvSpPr>
          <p:cNvPr id="3" name="Content Placeholder 2"/>
          <p:cNvSpPr>
            <a:spLocks noGrp="1"/>
          </p:cNvSpPr>
          <p:nvPr>
            <p:ph idx="1"/>
          </p:nvPr>
        </p:nvSpPr>
        <p:spPr/>
        <p:txBody>
          <a:bodyPr/>
          <a:lstStyle/>
          <a:p>
            <a:pPr marL="342900" lvl="1" indent="-342900">
              <a:buFont typeface="Arial"/>
              <a:buChar char="•"/>
            </a:pPr>
            <a:r>
              <a:rPr lang="en-US" dirty="0" smtClean="0"/>
              <a:t>Power of Buyers</a:t>
            </a:r>
          </a:p>
          <a:p>
            <a:pPr lvl="1"/>
            <a:r>
              <a:rPr lang="en-US" dirty="0" smtClean="0"/>
              <a:t>Core customers basis</a:t>
            </a:r>
          </a:p>
          <a:p>
            <a:pPr lvl="1"/>
            <a:r>
              <a:rPr lang="en-US" dirty="0" smtClean="0"/>
              <a:t>Apple’s popularity</a:t>
            </a:r>
          </a:p>
          <a:p>
            <a:pPr lvl="1"/>
            <a:r>
              <a:rPr lang="en-US" dirty="0" smtClean="0"/>
              <a:t>Never Apple’s customers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Marketing Strategy</a:t>
            </a:r>
            <a:endParaRPr lang="en-US" dirty="0"/>
          </a:p>
        </p:txBody>
      </p:sp>
      <p:sp>
        <p:nvSpPr>
          <p:cNvPr id="5" name="Content Placeholder 4"/>
          <p:cNvSpPr>
            <a:spLocks noGrp="1"/>
          </p:cNvSpPr>
          <p:nvPr>
            <p:ph idx="1"/>
          </p:nvPr>
        </p:nvSpPr>
        <p:spPr/>
        <p:txBody>
          <a:bodyPr/>
          <a:lstStyle/>
          <a:p>
            <a:r>
              <a:rPr lang="en-US" dirty="0" smtClean="0"/>
              <a:t>CRM</a:t>
            </a:r>
          </a:p>
          <a:p>
            <a:endParaRPr lang="en-US" dirty="0" smtClean="0"/>
          </a:p>
          <a:p>
            <a:r>
              <a:rPr lang="en-US" dirty="0" smtClean="0"/>
              <a:t>Personal Apple Stores</a:t>
            </a:r>
          </a:p>
          <a:p>
            <a:endParaRPr lang="en-US" dirty="0" smtClean="0"/>
          </a:p>
          <a:p>
            <a:r>
              <a:rPr lang="en-US" dirty="0" smtClean="0"/>
              <a:t>Complete Solution Program</a:t>
            </a:r>
          </a:p>
          <a:p>
            <a:endParaRPr lang="en-US" dirty="0"/>
          </a:p>
          <a:p>
            <a:endParaRPr lang="en-US"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You a Mac?</a:t>
            </a:r>
            <a:endParaRPr lang="en-US" dirty="0"/>
          </a:p>
        </p:txBody>
      </p:sp>
      <p:sp>
        <p:nvSpPr>
          <p:cNvPr id="3" name="Content Placeholder 2"/>
          <p:cNvSpPr>
            <a:spLocks noGrp="1"/>
          </p:cNvSpPr>
          <p:nvPr>
            <p:ph idx="1"/>
          </p:nvPr>
        </p:nvSpPr>
        <p:spPr/>
        <p:txBody>
          <a:bodyPr/>
          <a:lstStyle/>
          <a:p>
            <a:r>
              <a:rPr lang="en-US" dirty="0" smtClean="0">
                <a:hlinkClick r:id="rId2"/>
              </a:rPr>
              <a:t>http://www.youtube.com/watch?v=KNnX6XRQBec&amp;feature=related</a:t>
            </a:r>
            <a:endParaRPr lang="en-US" dirty="0" smtClean="0"/>
          </a:p>
          <a:p>
            <a:endParaRPr lang="en-US" dirty="0" smtClean="0"/>
          </a:p>
          <a:p>
            <a:r>
              <a:rPr lang="en-US" dirty="0" smtClean="0"/>
              <a:t>Quality over Price</a:t>
            </a:r>
          </a:p>
          <a:p>
            <a:endParaRPr lang="en-US" dirty="0" smtClean="0"/>
          </a:p>
          <a:p>
            <a:r>
              <a:rPr lang="en-US" dirty="0" smtClean="0"/>
              <a:t>New Target Market</a:t>
            </a:r>
          </a:p>
          <a:p>
            <a:endParaRPr lang="en-US" dirty="0"/>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spective">
      <a:majorFont>
        <a:latin typeface="Century Gothic"/>
        <a:ea typeface=""/>
        <a:cs typeface=""/>
        <a:font script="Jpan" typeface="メイリオ"/>
      </a:majorFont>
      <a:minorFont>
        <a:latin typeface="Century Gothic"/>
        <a:ea typeface=""/>
        <a:cs typeface=""/>
        <a:font script="Jpan" typeface="メイリオ"/>
      </a:minorFont>
    </a:fontScheme>
    <a:fmtScheme name="Perspective">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Perspective.thmx</Template>
  <TotalTime>86</TotalTime>
  <Words>542</Words>
  <Application>Microsoft Office PowerPoint</Application>
  <PresentationFormat>On-screen Show (4:3)</PresentationFormat>
  <Paragraphs>246</Paragraphs>
  <Slides>29</Slides>
  <Notes>0</Notes>
  <HiddenSlides>0</HiddenSlides>
  <MMClips>0</MMClips>
  <ScaleCrop>false</ScaleCrop>
  <HeadingPairs>
    <vt:vector size="6" baseType="variant">
      <vt:variant>
        <vt:lpstr>Theme</vt:lpstr>
      </vt:variant>
      <vt:variant>
        <vt:i4>1</vt:i4>
      </vt:variant>
      <vt:variant>
        <vt:lpstr>Links</vt:lpstr>
      </vt:variant>
      <vt:variant>
        <vt:i4>1</vt:i4>
      </vt:variant>
      <vt:variant>
        <vt:lpstr>Slide Titles</vt:lpstr>
      </vt:variant>
      <vt:variant>
        <vt:i4>29</vt:i4>
      </vt:variant>
    </vt:vector>
  </HeadingPairs>
  <TitlesOfParts>
    <vt:vector size="31" baseType="lpstr">
      <vt:lpstr>Perspective</vt:lpstr>
      <vt:lpstr>Macintosh HD:Users:bgirardo:Desktop:Strat MGMT[1]a.docx!OLE_LINK1</vt:lpstr>
      <vt:lpstr>Apple Inc.</vt:lpstr>
      <vt:lpstr>External Analysis</vt:lpstr>
      <vt:lpstr>General External Analysis</vt:lpstr>
      <vt:lpstr>External Analysis </vt:lpstr>
      <vt:lpstr>External Analysis </vt:lpstr>
      <vt:lpstr>Porter’s Five Forces</vt:lpstr>
      <vt:lpstr>Porter’s Five Forces</vt:lpstr>
      <vt:lpstr>Marketing Strategy</vt:lpstr>
      <vt:lpstr>Are You a Mac?</vt:lpstr>
      <vt:lpstr>More Techniques</vt:lpstr>
      <vt:lpstr>International Marketing</vt:lpstr>
      <vt:lpstr>Net-Sales for International Markets</vt:lpstr>
      <vt:lpstr>Product Differentiation</vt:lpstr>
      <vt:lpstr>Environmental Marketing</vt:lpstr>
      <vt:lpstr>Slide 15</vt:lpstr>
      <vt:lpstr>Brand Identity</vt:lpstr>
      <vt:lpstr>The Leader</vt:lpstr>
      <vt:lpstr>HRM</vt:lpstr>
      <vt:lpstr>HRM Continued</vt:lpstr>
      <vt:lpstr>Bringing in the New Strategy</vt:lpstr>
      <vt:lpstr>Relative Cost Structure iPod relative cost comparison</vt:lpstr>
      <vt:lpstr>Slide 22</vt:lpstr>
      <vt:lpstr>Slide 23</vt:lpstr>
      <vt:lpstr>SWOT Analysis</vt:lpstr>
      <vt:lpstr>Strengths</vt:lpstr>
      <vt:lpstr>Weaknesses</vt:lpstr>
      <vt:lpstr>Opportunities</vt:lpstr>
      <vt:lpstr>Threats</vt:lpstr>
      <vt:lpstr>Recommendations</vt:lpstr>
    </vt:vector>
  </TitlesOfParts>
  <Company>Texas Tech University Libraries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Strategy</dc:title>
  <dc:creator>Rafael Riojas</dc:creator>
  <cp:lastModifiedBy>michelle B</cp:lastModifiedBy>
  <cp:revision>4</cp:revision>
  <dcterms:created xsi:type="dcterms:W3CDTF">2010-06-21T22:15:23Z</dcterms:created>
  <dcterms:modified xsi:type="dcterms:W3CDTF">2010-06-22T18:26:04Z</dcterms:modified>
</cp:coreProperties>
</file>