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5" r:id="rId2"/>
    <p:sldId id="277" r:id="rId3"/>
    <p:sldId id="289" r:id="rId4"/>
    <p:sldId id="290" r:id="rId5"/>
    <p:sldId id="291" r:id="rId6"/>
    <p:sldId id="292" r:id="rId7"/>
    <p:sldId id="293" r:id="rId8"/>
    <p:sldId id="294" r:id="rId9"/>
    <p:sldId id="271" r:id="rId10"/>
    <p:sldId id="272" r:id="rId11"/>
    <p:sldId id="273" r:id="rId12"/>
    <p:sldId id="274" r:id="rId13"/>
    <p:sldId id="275" r:id="rId14"/>
    <p:sldId id="276" r:id="rId15"/>
    <p:sldId id="278" r:id="rId16"/>
    <p:sldId id="279" r:id="rId17"/>
    <p:sldId id="280" r:id="rId18"/>
    <p:sldId id="286" r:id="rId19"/>
    <p:sldId id="287" r:id="rId20"/>
    <p:sldId id="281" r:id="rId21"/>
    <p:sldId id="282" r:id="rId22"/>
    <p:sldId id="283" r:id="rId23"/>
    <p:sldId id="284" r:id="rId24"/>
    <p:sldId id="285" r:id="rId25"/>
    <p:sldId id="288" r:id="rId26"/>
    <p:sldId id="256" r:id="rId27"/>
    <p:sldId id="257" r:id="rId28"/>
    <p:sldId id="258" r:id="rId29"/>
    <p:sldId id="259" r:id="rId30"/>
    <p:sldId id="260" r:id="rId31"/>
    <p:sldId id="261" r:id="rId32"/>
    <p:sldId id="262" r:id="rId33"/>
    <p:sldId id="263" r:id="rId34"/>
    <p:sldId id="264" r:id="rId35"/>
    <p:sldId id="265" r:id="rId36"/>
    <p:sldId id="266" r:id="rId37"/>
    <p:sldId id="267" r:id="rId38"/>
    <p:sldId id="268" r:id="rId39"/>
    <p:sldId id="269" r:id="rId40"/>
    <p:sldId id="270" r:id="rId41"/>
    <p:sldId id="296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>
        <c:manualLayout>
          <c:xMode val="edge"/>
          <c:yMode val="edge"/>
          <c:x val="0.1343411069934394"/>
          <c:y val="1.9753086419753103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2008 Global Charitable Contributions (In millions)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strRef>
              <c:f>Sheet1!$A$2:$A$9</c:f>
              <c:strCache>
                <c:ptCount val="8"/>
                <c:pt idx="0">
                  <c:v>Local Community Initiatives</c:v>
                </c:pt>
                <c:pt idx="1">
                  <c:v>Education</c:v>
                </c:pt>
                <c:pt idx="2">
                  <c:v>Enviornment</c:v>
                </c:pt>
                <c:pt idx="3">
                  <c:v>Active Healthy Living</c:v>
                </c:pt>
                <c:pt idx="4">
                  <c:v>Arts/Culture</c:v>
                </c:pt>
                <c:pt idx="5">
                  <c:v>Disaster Relief</c:v>
                </c:pt>
                <c:pt idx="6">
                  <c:v>Healthcare</c:v>
                </c:pt>
                <c:pt idx="7">
                  <c:v>HIV/AIDS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26</c:v>
                </c:pt>
                <c:pt idx="1">
                  <c:v>20</c:v>
                </c:pt>
                <c:pt idx="2">
                  <c:v>14</c:v>
                </c:pt>
                <c:pt idx="3">
                  <c:v>9</c:v>
                </c:pt>
                <c:pt idx="4">
                  <c:v>5</c:v>
                </c:pt>
                <c:pt idx="5">
                  <c:v>4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9377-22D8-49F2-AD53-E2E27B586C71}" type="datetimeFigureOut">
              <a:rPr lang="en-US" smtClean="0"/>
              <a:pPr/>
              <a:t>6/22/2010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CB318A3-4076-4E85-ACB5-A3C2B23EA8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9377-22D8-49F2-AD53-E2E27B586C71}" type="datetimeFigureOut">
              <a:rPr lang="en-US" smtClean="0"/>
              <a:pPr/>
              <a:t>6/22/2010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18A3-4076-4E85-ACB5-A3C2B23EA8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9377-22D8-49F2-AD53-E2E27B586C71}" type="datetimeFigureOut">
              <a:rPr lang="en-US" smtClean="0"/>
              <a:pPr/>
              <a:t>6/22/2010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18A3-4076-4E85-ACB5-A3C2B23EA8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9377-22D8-49F2-AD53-E2E27B586C71}" type="datetimeFigureOut">
              <a:rPr lang="en-US" smtClean="0"/>
              <a:pPr/>
              <a:t>6/22/2010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18A3-4076-4E85-ACB5-A3C2B23EA8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9377-22D8-49F2-AD53-E2E27B586C71}" type="datetimeFigureOut">
              <a:rPr lang="en-US" smtClean="0"/>
              <a:pPr/>
              <a:t>6/22/2010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B318A3-4076-4E85-ACB5-A3C2B23EA8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9377-22D8-49F2-AD53-E2E27B586C71}" type="datetimeFigureOut">
              <a:rPr lang="en-US" smtClean="0"/>
              <a:pPr/>
              <a:t>6/22/2010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18A3-4076-4E85-ACB5-A3C2B23EA8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9377-22D8-49F2-AD53-E2E27B586C71}" type="datetimeFigureOut">
              <a:rPr lang="en-US" smtClean="0"/>
              <a:pPr/>
              <a:t>6/22/2010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18A3-4076-4E85-ACB5-A3C2B23EA8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9377-22D8-49F2-AD53-E2E27B586C71}" type="datetimeFigureOut">
              <a:rPr lang="en-US" smtClean="0"/>
              <a:pPr/>
              <a:t>6/22/2010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18A3-4076-4E85-ACB5-A3C2B23EA8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9377-22D8-49F2-AD53-E2E27B586C71}" type="datetimeFigureOut">
              <a:rPr lang="en-US" smtClean="0"/>
              <a:pPr/>
              <a:t>6/22/2010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18A3-4076-4E85-ACB5-A3C2B23EA8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9377-22D8-49F2-AD53-E2E27B586C71}" type="datetimeFigureOut">
              <a:rPr lang="en-US" smtClean="0"/>
              <a:pPr/>
              <a:t>6/22/2010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18A3-4076-4E85-ACB5-A3C2B23EA8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9377-22D8-49F2-AD53-E2E27B586C71}" type="datetimeFigureOut">
              <a:rPr lang="en-US" smtClean="0"/>
              <a:pPr/>
              <a:t>6/22/2010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B318A3-4076-4E85-ACB5-A3C2B23EA8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1119377-22D8-49F2-AD53-E2E27B586C71}" type="datetimeFigureOut">
              <a:rPr lang="en-US" smtClean="0"/>
              <a:pPr/>
              <a:t>6/22/2010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CB318A3-4076-4E85-ACB5-A3C2B23EA8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coca-colacompany.com/ourcompany/ar/map.html#/per-capita-consumption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coca-colacompany.com/ourcompany/ar/map.html#/unit-case-volum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9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419600" y="4114800"/>
            <a:ext cx="6400800" cy="2286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Team 6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Andrew </a:t>
            </a:r>
            <a:r>
              <a:rPr lang="en-US" b="1" dirty="0" err="1" smtClean="0">
                <a:solidFill>
                  <a:schemeClr val="tx1"/>
                </a:solidFill>
              </a:rPr>
              <a:t>Etlinger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Ashley Harris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Blake Green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Carolynn </a:t>
            </a:r>
            <a:r>
              <a:rPr lang="en-US" b="1" dirty="0" err="1" smtClean="0">
                <a:solidFill>
                  <a:schemeClr val="tx1"/>
                </a:solidFill>
              </a:rPr>
              <a:t>Schnaubelt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David </a:t>
            </a:r>
            <a:r>
              <a:rPr lang="en-US" b="1" dirty="0" err="1" smtClean="0">
                <a:solidFill>
                  <a:schemeClr val="tx1"/>
                </a:solidFill>
              </a:rPr>
              <a:t>Styers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Rivalry among Existing Firms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Concentration: High</a:t>
            </a:r>
          </a:p>
          <a:p>
            <a:pPr lvl="1"/>
            <a:r>
              <a:rPr lang="en-US" dirty="0" smtClean="0"/>
              <a:t>Intense Competition</a:t>
            </a:r>
          </a:p>
          <a:p>
            <a:pPr lvl="1"/>
            <a:r>
              <a:rPr lang="en-US" dirty="0" smtClean="0"/>
              <a:t>Coca Cola has the highest market share out of their competitors  (43%) which means the have a very high concentration.</a:t>
            </a:r>
          </a:p>
          <a:p>
            <a:r>
              <a:rPr lang="en-US" dirty="0" smtClean="0"/>
              <a:t>Industry Growth: Low (Growth rate is negative)</a:t>
            </a:r>
          </a:p>
          <a:p>
            <a:pPr lvl="1"/>
            <a:r>
              <a:rPr lang="en-US" dirty="0" smtClean="0"/>
              <a:t>Consumers are turning to healthier beverages and 78% of Coca Cola’s sales are from carbonated beverages.</a:t>
            </a:r>
          </a:p>
          <a:p>
            <a:r>
              <a:rPr lang="en-US" dirty="0" smtClean="0"/>
              <a:t>Fixed Costs: High</a:t>
            </a:r>
          </a:p>
          <a:p>
            <a:pPr lvl="1"/>
            <a:r>
              <a:rPr lang="en-US" dirty="0" smtClean="0"/>
              <a:t>Coca Cola uses fixed costs efficiently</a:t>
            </a:r>
          </a:p>
          <a:p>
            <a:pPr lvl="1"/>
            <a:r>
              <a:rPr lang="en-US" dirty="0" smtClean="0"/>
              <a:t>Bottling company creates a fixed costs for their syrup and adjusts it quarterly.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Rivalry among Existing Firms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Differentiation/Switching Costs: Low-Different Products</a:t>
            </a:r>
          </a:p>
          <a:p>
            <a:pPr lvl="1"/>
            <a:r>
              <a:rPr lang="en-US" dirty="0" smtClean="0"/>
              <a:t>Coca Cola has many different beverages, but they are a lot like other beverages in other industries.</a:t>
            </a:r>
          </a:p>
          <a:p>
            <a:pPr lvl="1"/>
            <a:r>
              <a:rPr lang="en-US" dirty="0" smtClean="0"/>
              <a:t>Switching costs are very low, because many products taste alike and it is not hard to switch to a new beverage.</a:t>
            </a:r>
          </a:p>
          <a:p>
            <a:r>
              <a:rPr lang="en-US" dirty="0" smtClean="0"/>
              <a:t>Excess Capacity: Coca Cola utilizes their excess capacity very well-Low</a:t>
            </a:r>
          </a:p>
          <a:p>
            <a:r>
              <a:rPr lang="en-US" dirty="0" smtClean="0"/>
              <a:t>Diverse Competitors: High Competition</a:t>
            </a:r>
          </a:p>
          <a:p>
            <a:pPr lvl="1"/>
            <a:r>
              <a:rPr lang="en-US" dirty="0" smtClean="0"/>
              <a:t>Not only do they produce soft drinks, but also teas, juices, water, and sports drinks, which causes competition to be very diverse.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Rivalry among Existing Firms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24383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Strategic Stakes: High rivalry</a:t>
            </a:r>
          </a:p>
          <a:p>
            <a:pPr lvl="1"/>
            <a:r>
              <a:rPr lang="en-US" dirty="0" smtClean="0"/>
              <a:t>Cola war started in 1975 with PepsiCo and it still continues today as they continue to produce very similar drinks</a:t>
            </a:r>
          </a:p>
          <a:p>
            <a:r>
              <a:rPr lang="en-US" dirty="0" smtClean="0"/>
              <a:t>Exit Barriers: High</a:t>
            </a:r>
          </a:p>
          <a:p>
            <a:pPr lvl="1"/>
            <a:r>
              <a:rPr lang="en-US" dirty="0" smtClean="0"/>
              <a:t>Exit barriers are very high because Coca Cola has been investing a lot into their company for a long time</a:t>
            </a:r>
          </a:p>
          <a:p>
            <a:pPr lvl="1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3923920"/>
          <a:ext cx="7086600" cy="2781678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543300"/>
                <a:gridCol w="3543300"/>
              </a:tblGrid>
              <a:tr h="3147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Rivalry Among Existing Firms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Degree of Competition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4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Concentration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High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4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Industry Growth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Low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4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Fixed Costs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High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47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Differentiation/Switching costs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Low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4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Excess Capacity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Low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4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Diverse Competition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High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4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Strategic Stakes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High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4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Exit Barriers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High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 of New Entrants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Economies of Scale: High </a:t>
            </a:r>
          </a:p>
          <a:p>
            <a:pPr lvl="1"/>
            <a:r>
              <a:rPr lang="en-US" dirty="0" smtClean="0"/>
              <a:t>So many diverse products which create a high volume</a:t>
            </a:r>
          </a:p>
          <a:p>
            <a:r>
              <a:rPr lang="en-US" dirty="0" smtClean="0"/>
              <a:t>Cost Disadvantages: High</a:t>
            </a:r>
          </a:p>
          <a:p>
            <a:pPr lvl="1"/>
            <a:r>
              <a:rPr lang="en-US" dirty="0" smtClean="0"/>
              <a:t>Coca Cola uses a large amount of technology with the bottling companies that they have contracts with.</a:t>
            </a:r>
          </a:p>
          <a:p>
            <a:r>
              <a:rPr lang="en-US" dirty="0" smtClean="0"/>
              <a:t>Capital Requirements: High</a:t>
            </a:r>
          </a:p>
          <a:p>
            <a:pPr lvl="1"/>
            <a:r>
              <a:rPr lang="en-US" dirty="0" smtClean="0"/>
              <a:t>Coca Cola uses a large amount of capital to accommodate all of their product innovations.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 of New Entrants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25907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Access to Distribution Channels: High</a:t>
            </a:r>
          </a:p>
          <a:p>
            <a:pPr lvl="1"/>
            <a:r>
              <a:rPr lang="en-US" dirty="0" smtClean="0"/>
              <a:t>Coca Cola has already established contracts with the best canning and bottling companies</a:t>
            </a:r>
          </a:p>
          <a:p>
            <a:r>
              <a:rPr lang="en-US" dirty="0" smtClean="0"/>
              <a:t>Government Policy: High</a:t>
            </a:r>
          </a:p>
          <a:p>
            <a:pPr lvl="1"/>
            <a:r>
              <a:rPr lang="en-US" dirty="0" smtClean="0"/>
              <a:t>Comply with the Federal Food, Drug &amp; Cosmetic Act, Federal Trade Commission Act, the Lanham Act, state consumer protection laws, and many more individual state and country laws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4114800"/>
          <a:ext cx="6781800" cy="25146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390900"/>
                <a:gridCol w="3390900"/>
              </a:tblGrid>
              <a:tr h="419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Threat of New Entrants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Degree of Competition</a:t>
                      </a:r>
                      <a:endParaRPr lang="en-US" sz="1100" b="1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9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Economies of Scale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High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9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Cost Disadvantages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High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9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Capital Requirements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High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9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Access to Distribution Channels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High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9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Government Policy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High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 of Substitute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threat of substitutes exists when a product's demand is affected by the price change of a substitute product</a:t>
            </a:r>
          </a:p>
          <a:p>
            <a:r>
              <a:rPr lang="en-US" dirty="0" smtClean="0"/>
              <a:t>Substitutes tend to limit the returns of an industry by placing a ceiling on prices that firms can charge and still maintain profitability</a:t>
            </a:r>
          </a:p>
          <a:p>
            <a:r>
              <a:rPr lang="en-US" dirty="0" smtClean="0"/>
              <a:t>Substitutes Include: milk, beer, wine, coffee, tea, fruit juice, energy drinks or even water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Threat of Substitute Products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001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Coca-Cola is in a unique position in the many of the substitutes for its carbonated soft-drinks are products produce by Coca-Cola or one of its subsidiaries. These include:</a:t>
            </a:r>
          </a:p>
          <a:p>
            <a:pPr lvl="1"/>
            <a:r>
              <a:rPr lang="en-US" dirty="0" smtClean="0"/>
              <a:t>Minute Made Juices</a:t>
            </a:r>
          </a:p>
          <a:p>
            <a:pPr lvl="1"/>
            <a:r>
              <a:rPr lang="en-US" dirty="0" smtClean="0"/>
              <a:t>PowerAde </a:t>
            </a:r>
          </a:p>
          <a:p>
            <a:pPr lvl="1"/>
            <a:r>
              <a:rPr lang="en-US" dirty="0" smtClean="0"/>
              <a:t>DASANI Water</a:t>
            </a:r>
          </a:p>
          <a:p>
            <a:pPr lvl="1"/>
            <a:r>
              <a:rPr lang="en-US" dirty="0" smtClean="0"/>
              <a:t>Bacardi Mixers</a:t>
            </a:r>
          </a:p>
          <a:p>
            <a:r>
              <a:rPr lang="en-US" dirty="0" smtClean="0"/>
              <a:t>Coca-Cola distributes more than 3,300 different non-alcoholic beverage products world wide</a:t>
            </a:r>
          </a:p>
          <a:p>
            <a:r>
              <a:rPr lang="en-US" dirty="0" smtClean="0"/>
              <a:t>Substitute threat level: High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Bargaining Power of Suppliers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 smtClean="0"/>
              <a:t>Occurs when an industry’s suppliers have the power to raise prices or reduce the number of services or quality of products purchased by the </a:t>
            </a:r>
            <a:r>
              <a:rPr lang="en-US" sz="3500" dirty="0" smtClean="0"/>
              <a:t>industry</a:t>
            </a:r>
          </a:p>
          <a:p>
            <a:r>
              <a:rPr lang="en-US" sz="3600" dirty="0" smtClean="0"/>
              <a:t>Within </a:t>
            </a:r>
            <a:r>
              <a:rPr lang="en-US" sz="3600" dirty="0" smtClean="0"/>
              <a:t>the carbonated soft drink industry, there are few independent suppliers. Coca-Cola is the largest player in the industry, having many of its suppliers vertically integrated into the company, taking most of the bargaining power away from the independent suppliers. </a:t>
            </a:r>
            <a:endParaRPr lang="en-US" sz="3600" dirty="0" smtClean="0"/>
          </a:p>
          <a:p>
            <a:r>
              <a:rPr lang="en-US" sz="3600" dirty="0" smtClean="0"/>
              <a:t>The </a:t>
            </a:r>
            <a:r>
              <a:rPr lang="en-US" sz="3600" dirty="0" smtClean="0"/>
              <a:t>overall bargaining power of the suppliers to the industry is considered to be quite low.</a:t>
            </a:r>
            <a:endParaRPr lang="en-US" sz="3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Bargaining Power of Buyers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Occurs when buyers can drive down the prices, demand higher quality or increased services</a:t>
            </a:r>
          </a:p>
          <a:p>
            <a:r>
              <a:rPr lang="en-US" sz="3200" dirty="0" smtClean="0"/>
              <a:t>With high bargaining power, buyers can even force cutthroat tactics between competitors in an industry in order to receive the best possible deals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Bargaining Power of Buyers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As the leader of the Soft Drink industry, Coca-Cola must continually monitor the Bargaining Power of Buyers in order to maintain its customer base. </a:t>
            </a:r>
          </a:p>
          <a:p>
            <a:pPr lvl="0"/>
            <a:r>
              <a:rPr lang="en-US" dirty="0" smtClean="0"/>
              <a:t>Due to the fact that there is a large amount of rival and substitute beverages, low switching costs, low average income levels, and increasingly informed buyers, buyers in this market (large retail chains) tend to have a fairly high level of Bargaining Power. </a:t>
            </a:r>
          </a:p>
          <a:p>
            <a:pPr lvl="0"/>
            <a:r>
              <a:rPr lang="en-US" dirty="0" smtClean="0"/>
              <a:t>Unfortunately, the end consumer’s </a:t>
            </a:r>
            <a:r>
              <a:rPr lang="en-US" dirty="0" smtClean="0"/>
              <a:t>bargaining </a:t>
            </a:r>
            <a:r>
              <a:rPr lang="en-US" dirty="0" smtClean="0"/>
              <a:t>power is relatively low because of the fragmentation of the consumers and the fact that no one person switching away from a Coca-Cola product will cause a significant change in the company.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Established in 1886</a:t>
            </a:r>
          </a:p>
          <a:p>
            <a:r>
              <a:rPr lang="en-US" dirty="0" smtClean="0"/>
              <a:t>World’s #1 Soft Drink Company</a:t>
            </a:r>
          </a:p>
          <a:p>
            <a:r>
              <a:rPr lang="en-US" dirty="0" smtClean="0"/>
              <a:t>Coca Cola owns 4 out of the top 5 soft drinks</a:t>
            </a:r>
          </a:p>
          <a:p>
            <a:pPr lvl="1"/>
            <a:r>
              <a:rPr lang="en-US" dirty="0" smtClean="0"/>
              <a:t>Coca Cola, Diet Coke, Sprite, &amp; Fanta</a:t>
            </a:r>
          </a:p>
          <a:p>
            <a:r>
              <a:rPr lang="en-US" dirty="0" smtClean="0"/>
              <a:t>Operate in over 200 nations, with more than 500 brands, and over 3000 drinks</a:t>
            </a:r>
          </a:p>
          <a:p>
            <a:r>
              <a:rPr lang="en-US" dirty="0" smtClean="0"/>
              <a:t>Mission Statement: “To refresh the world…..to inspire moments of optimism and happiness…and to create value and make a difference.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243622" cy="6405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Strong Brand Equity</a:t>
            </a:r>
          </a:p>
          <a:p>
            <a:pPr lvl="1"/>
            <a:r>
              <a:rPr lang="en-US" sz="1600" dirty="0" smtClean="0"/>
              <a:t>Coca-Cola has a strong global brand equity/image</a:t>
            </a:r>
          </a:p>
          <a:p>
            <a:pPr lvl="1"/>
            <a:r>
              <a:rPr lang="en-US" sz="1600" dirty="0" smtClean="0"/>
              <a:t>Wide range of non-alcoholic products</a:t>
            </a:r>
          </a:p>
          <a:p>
            <a:pPr lvl="1"/>
            <a:r>
              <a:rPr lang="en-US" sz="1600" dirty="0" smtClean="0"/>
              <a:t>Uses advantage to attract new customers and retain loyal existing customers</a:t>
            </a:r>
            <a:endParaRPr lang="en-US" dirty="0" smtClean="0"/>
          </a:p>
          <a:p>
            <a:r>
              <a:rPr lang="en-US" sz="2400" dirty="0" smtClean="0"/>
              <a:t>Global Presence</a:t>
            </a:r>
          </a:p>
          <a:p>
            <a:pPr lvl="1"/>
            <a:r>
              <a:rPr lang="en-US" sz="1600" dirty="0" smtClean="0"/>
              <a:t>Diversifies all over the world</a:t>
            </a:r>
          </a:p>
          <a:p>
            <a:pPr lvl="1"/>
            <a:r>
              <a:rPr lang="en-US" sz="1600" dirty="0" smtClean="0"/>
              <a:t>Goal to accommodate various customer bases </a:t>
            </a:r>
            <a:endParaRPr lang="en-US" dirty="0" smtClean="0"/>
          </a:p>
          <a:p>
            <a:r>
              <a:rPr lang="en-US" sz="2400" dirty="0" smtClean="0"/>
              <a:t>Efficient Use of Resources</a:t>
            </a:r>
          </a:p>
          <a:p>
            <a:pPr lvl="1"/>
            <a:r>
              <a:rPr lang="en-US" sz="1600" dirty="0" smtClean="0"/>
              <a:t>Coca-Cola’s efficiency utilizing the shareholders' money </a:t>
            </a:r>
          </a:p>
          <a:p>
            <a:pPr lvl="1"/>
            <a:r>
              <a:rPr lang="en-US" sz="1600" dirty="0" smtClean="0"/>
              <a:t>Generating higher returns for its shareholders </a:t>
            </a:r>
          </a:p>
          <a:p>
            <a:r>
              <a:rPr lang="en-US" sz="2400" dirty="0" smtClean="0"/>
              <a:t>Expanding Operating Margin</a:t>
            </a:r>
          </a:p>
          <a:p>
            <a:pPr lvl="1"/>
            <a:r>
              <a:rPr lang="en-US" sz="1600" dirty="0" smtClean="0"/>
              <a:t>Indication of management is paying attention to improve profitability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Dependence on Bottling Partners</a:t>
            </a:r>
          </a:p>
          <a:p>
            <a:pPr lvl="1"/>
            <a:r>
              <a:rPr lang="en-US" sz="1600" dirty="0" smtClean="0"/>
              <a:t>Coca-Cola generates a large portion of its revenue from selling to its bottling companies</a:t>
            </a:r>
          </a:p>
          <a:p>
            <a:pPr lvl="1"/>
            <a:r>
              <a:rPr lang="en-US" sz="1600" dirty="0" smtClean="0"/>
              <a:t>Bottling companies have has no legal affiliation or enterprise share with the company</a:t>
            </a:r>
          </a:p>
          <a:p>
            <a:pPr lvl="1"/>
            <a:r>
              <a:rPr lang="en-US" sz="1600" dirty="0" smtClean="0"/>
              <a:t>Could pose a threat to Coca-Cola in the future</a:t>
            </a:r>
            <a:endParaRPr lang="en-US" dirty="0" smtClean="0"/>
          </a:p>
          <a:p>
            <a:r>
              <a:rPr lang="en-US" dirty="0" smtClean="0"/>
              <a:t>Limited Liquidity Position</a:t>
            </a:r>
          </a:p>
          <a:p>
            <a:pPr lvl="1"/>
            <a:r>
              <a:rPr lang="en-US" sz="1600" dirty="0" smtClean="0"/>
              <a:t>Liabilities succeeded assets in 2008 causing a rate of debt</a:t>
            </a:r>
          </a:p>
          <a:p>
            <a:pPr lvl="1"/>
            <a:r>
              <a:rPr lang="en-US" sz="1600" dirty="0" smtClean="0"/>
              <a:t>Unfavorable numbers could discourage investors and shareholders</a:t>
            </a:r>
          </a:p>
          <a:p>
            <a:pPr lvl="1"/>
            <a:r>
              <a:rPr lang="en-US" sz="1600" dirty="0" smtClean="0"/>
              <a:t>A state of debt makes it more difficult to increase market funds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Strategic Acquisitions</a:t>
            </a:r>
          </a:p>
          <a:p>
            <a:pPr lvl="1"/>
            <a:r>
              <a:rPr lang="en-US" sz="1600" dirty="0" smtClean="0"/>
              <a:t>Acquisitions are a positive boost and can create opportunity, particularly for invading new market and or the start up of new products or services</a:t>
            </a:r>
          </a:p>
          <a:p>
            <a:pPr lvl="1"/>
            <a:r>
              <a:rPr lang="en-US" sz="1600" dirty="0" smtClean="0"/>
              <a:t>Coca-Cola has been keeping a strong eye on the growth of organic and inorganic growth of materials</a:t>
            </a:r>
            <a:endParaRPr lang="en-US" dirty="0" smtClean="0"/>
          </a:p>
          <a:p>
            <a:r>
              <a:rPr lang="en-US" dirty="0" smtClean="0"/>
              <a:t>Opportunities in Global Confectionery Market</a:t>
            </a:r>
          </a:p>
          <a:p>
            <a:pPr lvl="1"/>
            <a:r>
              <a:rPr lang="en-US" sz="1600" dirty="0" smtClean="0"/>
              <a:t>Coca-Cola ‘s influence its powerful brand identity to increase positives</a:t>
            </a:r>
          </a:p>
          <a:p>
            <a:pPr lvl="1"/>
            <a:r>
              <a:rPr lang="en-US" sz="1600" dirty="0" smtClean="0"/>
              <a:t>Makes it possible to capitalize on its powerful product portfolio</a:t>
            </a:r>
            <a:endParaRPr lang="en-US" dirty="0" smtClean="0"/>
          </a:p>
          <a:p>
            <a:r>
              <a:rPr lang="en-US" dirty="0" smtClean="0"/>
              <a:t>Growing Organic Food Market</a:t>
            </a:r>
          </a:p>
          <a:p>
            <a:pPr lvl="1"/>
            <a:r>
              <a:rPr lang="en-US" sz="1600" dirty="0" smtClean="0"/>
              <a:t>The organic food industry is one of the most rapid growing food retail</a:t>
            </a:r>
          </a:p>
          <a:p>
            <a:pPr lvl="1"/>
            <a:r>
              <a:rPr lang="en-US" sz="1600" dirty="0" smtClean="0"/>
              <a:t>Coca-Cola sees an  opportunity to advance and grow as the demand for organic food forecasted to rise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Highly Competitive Market</a:t>
            </a:r>
          </a:p>
          <a:p>
            <a:pPr lvl="1"/>
            <a:r>
              <a:rPr lang="en-US" sz="1600" dirty="0" smtClean="0"/>
              <a:t>Highly competitive levels for the sales and distribution of the non-alcoholic beverage industry</a:t>
            </a:r>
          </a:p>
          <a:p>
            <a:pPr lvl="1"/>
            <a:r>
              <a:rPr lang="en-US" sz="1600" dirty="0" smtClean="0"/>
              <a:t>Poses a threat to The Coca-Cola Company</a:t>
            </a:r>
            <a:endParaRPr lang="en-US" dirty="0" smtClean="0"/>
          </a:p>
          <a:p>
            <a:r>
              <a:rPr lang="en-US" sz="2400" dirty="0" smtClean="0"/>
              <a:t>Volatile Raw Material Costs</a:t>
            </a:r>
          </a:p>
          <a:p>
            <a:pPr lvl="1"/>
            <a:r>
              <a:rPr lang="en-US" sz="1600" dirty="0" smtClean="0"/>
              <a:t>Instability of the costs of raw materials could pose a key threat on the operational performance</a:t>
            </a:r>
          </a:p>
          <a:p>
            <a:pPr lvl="1"/>
            <a:r>
              <a:rPr lang="en-US" sz="1600" dirty="0" smtClean="0"/>
              <a:t>Price fluctuations or shifts and non availability of raw materials </a:t>
            </a:r>
          </a:p>
          <a:p>
            <a:r>
              <a:rPr lang="en-US" sz="2400" dirty="0" smtClean="0"/>
              <a:t>Changing Customer’s Tastes and Preferences</a:t>
            </a:r>
          </a:p>
          <a:p>
            <a:pPr lvl="1"/>
            <a:r>
              <a:rPr lang="en-US" sz="1600" dirty="0" smtClean="0"/>
              <a:t>Time progresses, the change of customer's taste and preference is mostly inevitable</a:t>
            </a:r>
          </a:p>
          <a:p>
            <a:pPr lvl="1"/>
            <a:r>
              <a:rPr lang="en-US" sz="1600" dirty="0" smtClean="0"/>
              <a:t>People are more conscious and apprehensive about public health consequences linked with obesity</a:t>
            </a:r>
          </a:p>
          <a:p>
            <a:r>
              <a:rPr lang="en-US" sz="2400" dirty="0" smtClean="0"/>
              <a:t>Governmental Regulations </a:t>
            </a:r>
          </a:p>
          <a:p>
            <a:pPr lvl="1"/>
            <a:r>
              <a:rPr lang="en-US" sz="1600" dirty="0" smtClean="0"/>
              <a:t>Various regulations by federal government agencies</a:t>
            </a:r>
          </a:p>
          <a:p>
            <a:pPr lvl="1"/>
            <a:r>
              <a:rPr lang="en-US" sz="1600" dirty="0" smtClean="0"/>
              <a:t>Required to abide to certain health and safety regulations</a:t>
            </a:r>
          </a:p>
          <a:p>
            <a:pPr lvl="1"/>
            <a:r>
              <a:rPr lang="en-US" sz="1600" dirty="0" smtClean="0"/>
              <a:t>Expose the company to new liabilities or may obstruct its existing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Factors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Competition in high the non-alcoholic beverage market</a:t>
            </a:r>
          </a:p>
          <a:p>
            <a:r>
              <a:rPr lang="en-US" dirty="0" smtClean="0"/>
              <a:t>Main competitors</a:t>
            </a:r>
          </a:p>
          <a:p>
            <a:pPr lvl="1"/>
            <a:r>
              <a:rPr lang="en-US" sz="1600" dirty="0" smtClean="0"/>
              <a:t>PepsiCo</a:t>
            </a:r>
          </a:p>
          <a:p>
            <a:pPr lvl="1"/>
            <a:r>
              <a:rPr lang="en-US" sz="1600" dirty="0" smtClean="0"/>
              <a:t>Dr Pepper Snapple Group</a:t>
            </a:r>
          </a:p>
          <a:p>
            <a:r>
              <a:rPr lang="en-US" sz="2400" dirty="0" smtClean="0"/>
              <a:t>PepsiCo and Coca-Cola have been competing for nearly a century</a:t>
            </a:r>
          </a:p>
          <a:p>
            <a:r>
              <a:rPr lang="en-US" sz="2400" dirty="0" smtClean="0"/>
              <a:t>Dr Pepper, although a competitor, signed agreements with Coca-Cola </a:t>
            </a:r>
          </a:p>
          <a:p>
            <a:r>
              <a:rPr lang="en-US" sz="2400" dirty="0" smtClean="0"/>
              <a:t>Coca-Cola occupies in a “red ocean” market space</a:t>
            </a:r>
          </a:p>
          <a:p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752600"/>
            <a:ext cx="3729358" cy="4010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Factors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large part of the environmental scan is social factors which include factors such as education, family values, work and business attitudes</a:t>
            </a:r>
            <a:r>
              <a:rPr lang="en-US" dirty="0" smtClean="0"/>
              <a:t>.</a:t>
            </a:r>
          </a:p>
          <a:p>
            <a:r>
              <a:rPr lang="en-US" dirty="0"/>
              <a:t>The trademark LIVE POSITIVELY is a commitment to create a positive difference in the world. </a:t>
            </a:r>
            <a:endParaRPr lang="en-US" dirty="0" smtClean="0"/>
          </a:p>
          <a:p>
            <a:r>
              <a:rPr lang="en-US" dirty="0"/>
              <a:t>There are seven core areas that are essential to their sustainability and the company considers it a part of everything they do. </a:t>
            </a:r>
            <a:endParaRPr lang="en-US" dirty="0" smtClean="0"/>
          </a:p>
          <a:p>
            <a:pPr lvl="1"/>
            <a:r>
              <a:rPr lang="en-US" dirty="0"/>
              <a:t>Beverage Benefits</a:t>
            </a:r>
            <a:endParaRPr lang="en-US" sz="2400" dirty="0"/>
          </a:p>
          <a:p>
            <a:pPr lvl="1"/>
            <a:r>
              <a:rPr lang="en-US" dirty="0"/>
              <a:t>Active Healthy Living</a:t>
            </a:r>
            <a:endParaRPr lang="en-US" sz="2400" dirty="0"/>
          </a:p>
          <a:p>
            <a:pPr lvl="1"/>
            <a:r>
              <a:rPr lang="en-US" dirty="0"/>
              <a:t>Energy Management and Climate Protection</a:t>
            </a:r>
            <a:endParaRPr lang="en-US" sz="2400" dirty="0"/>
          </a:p>
          <a:p>
            <a:pPr lvl="1"/>
            <a:r>
              <a:rPr lang="en-US" dirty="0"/>
              <a:t>Community</a:t>
            </a:r>
            <a:endParaRPr lang="en-US" sz="2400" dirty="0"/>
          </a:p>
          <a:p>
            <a:pPr lvl="1"/>
            <a:r>
              <a:rPr lang="en-US" dirty="0"/>
              <a:t>Sustainable Packaging</a:t>
            </a:r>
            <a:endParaRPr lang="en-US" sz="2400" dirty="0"/>
          </a:p>
          <a:p>
            <a:pPr lvl="1"/>
            <a:r>
              <a:rPr lang="en-US" dirty="0"/>
              <a:t>Water Stewardship</a:t>
            </a:r>
            <a:endParaRPr lang="en-US" sz="2400" dirty="0"/>
          </a:p>
          <a:p>
            <a:pPr lvl="1"/>
            <a:r>
              <a:rPr lang="en-US" dirty="0"/>
              <a:t>Workplace</a:t>
            </a:r>
            <a:endParaRPr lang="en-US" sz="2400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Beverage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company wants to aspire to quench every thirst, make products consumers can trust in, and have a product for every situation based on individual needs</a:t>
            </a:r>
            <a:r>
              <a:rPr lang="en-US" dirty="0" smtClean="0"/>
              <a:t>.</a:t>
            </a:r>
          </a:p>
          <a:p>
            <a:r>
              <a:rPr lang="en-US" dirty="0"/>
              <a:t>Coca-Cola is devoted to the safety, quality, and consistency of their products and ingredients in every </a:t>
            </a:r>
            <a:r>
              <a:rPr lang="en-US" dirty="0" smtClean="0"/>
              <a:t>aspect.</a:t>
            </a:r>
          </a:p>
          <a:p>
            <a:r>
              <a:rPr lang="en-US" dirty="0"/>
              <a:t>At each stage of the manufacturing process there are a set of standards which are ingredient purchasing, concentrate and beverage production, and packaging and transportation</a:t>
            </a:r>
            <a:r>
              <a:rPr lang="en-US" dirty="0" smtClean="0"/>
              <a:t>.</a:t>
            </a:r>
          </a:p>
          <a:p>
            <a:r>
              <a:rPr lang="en-US" dirty="0"/>
              <a:t>The Coca-Cola Management System (TCCMS) sets the standards for the management of product safety and quality, environmental performance, and occupational health and safety throughout the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Healthy Living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Coca-Cola Company encouraged active lifestyles by setting a goal of having at least one physical activity program in every country that they operate in by 2015. </a:t>
            </a:r>
            <a:endParaRPr lang="en-US" dirty="0" smtClean="0"/>
          </a:p>
          <a:p>
            <a:r>
              <a:rPr lang="en-US" dirty="0"/>
              <a:t>The Coca-Cola Company feels a sense of responsibility to ensure that their consumers are educated about the products. </a:t>
            </a:r>
            <a:endParaRPr lang="en-US" dirty="0" smtClean="0"/>
          </a:p>
          <a:p>
            <a:r>
              <a:rPr lang="en-US" dirty="0"/>
              <a:t>By the end of 2011 the company will have front-of-packaging (FOP) information per serving as well as Daily Guidance Indicators (DIGs), where allowed, on nearly all of their packaging</a:t>
            </a:r>
            <a:r>
              <a:rPr lang="en-US" dirty="0" smtClean="0"/>
              <a:t>.</a:t>
            </a:r>
          </a:p>
          <a:p>
            <a:r>
              <a:rPr lang="en-US" dirty="0"/>
              <a:t>The Coca-Cola Company adopted a global Advertising and Marketing to Children Policy which led the beverage industry. </a:t>
            </a:r>
            <a:endParaRPr lang="en-US" dirty="0" smtClean="0"/>
          </a:p>
          <a:p>
            <a:pPr lvl="1"/>
            <a:r>
              <a:rPr lang="en-US" dirty="0"/>
              <a:t>The Coca-Cola Company adopted a global Advertising and Marketing to Children Policy which led the beverage industry.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/>
              <a:t>A guiding principle Coca-Cola that has been implemented for over 50 years is to not market or advertise to children under the age of 12 or when the guardian is not present.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Energy Management and Climate Protection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200" dirty="0"/>
              <a:t>By improving energy efficiency it helps Coca-Cola reduce costs and minimize environmental impact. </a:t>
            </a:r>
            <a:endParaRPr lang="en-US" sz="2200" dirty="0" smtClean="0"/>
          </a:p>
          <a:p>
            <a:r>
              <a:rPr lang="en-US" sz="2200" dirty="0" smtClean="0"/>
              <a:t>To </a:t>
            </a:r>
            <a:r>
              <a:rPr lang="en-US" sz="2200" dirty="0"/>
              <a:t>achieve energy management and climate protection global targets they instituted an energy management system. </a:t>
            </a:r>
            <a:endParaRPr lang="en-US" sz="2200" dirty="0" smtClean="0"/>
          </a:p>
          <a:p>
            <a:pPr lvl="1"/>
            <a:r>
              <a:rPr lang="en-US" sz="2200" dirty="0"/>
              <a:t>The energy management system monitors usage and areas of improvement for the global targets. </a:t>
            </a:r>
            <a:endParaRPr lang="en-US" sz="2200" dirty="0" smtClean="0"/>
          </a:p>
          <a:p>
            <a:r>
              <a:rPr lang="en-US" sz="2200" dirty="0"/>
              <a:t>Global targets for the energy management and climate protection were established in 2008 with the World Wildlife Fund that will last all the way through 2015. </a:t>
            </a:r>
            <a:endParaRPr lang="en-US" sz="2200" dirty="0" smtClean="0"/>
          </a:p>
          <a:p>
            <a:r>
              <a:rPr lang="en-US" sz="2200" dirty="0"/>
              <a:t>The only time the footprint of sparkling beverages has been certified by The Carbon Trust is from the top sellers of Coca-Cola one of which is Coca-Cola Zero. 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Geographic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Up until World War II, all Coca-Cola distribution was done within the United States.</a:t>
            </a:r>
          </a:p>
          <a:p>
            <a:r>
              <a:rPr lang="en-US" dirty="0" smtClean="0"/>
              <a:t>Now Coca-Cola is the World’s largest beverage company, and operates in more than 200 countries.</a:t>
            </a:r>
          </a:p>
          <a:p>
            <a:r>
              <a:rPr lang="en-US" dirty="0" smtClean="0"/>
              <a:t>Coca-Cola now has over 300 bottling partners around the globe to help meet the international demand of Coca-Cola.</a:t>
            </a:r>
          </a:p>
          <a:p>
            <a:r>
              <a:rPr lang="en-US" dirty="0" smtClean="0"/>
              <a:t>One of 300+ partners is Hellenic, which is a Greek based company, and Coca-Cola merged with them in 2000 to form the second largest bottling company in the world as Coca-Cola Hellenic.</a:t>
            </a:r>
          </a:p>
          <a:p>
            <a:r>
              <a:rPr lang="en-US" dirty="0" smtClean="0"/>
              <a:t>Coca-Cola Hellenic now distributes to 28 countries overseas.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Energy Management and Climate Protection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In bottling and manufacturing operations The Coca-Cola Company is creating ways of improving areas of transportation and vending equipment.</a:t>
            </a:r>
          </a:p>
          <a:p>
            <a:pPr lvl="1"/>
            <a:r>
              <a:rPr lang="en-US" sz="2400" dirty="0" smtClean="0"/>
              <a:t>In the company’s office buildings they are making improvements like repairs of leaks, insulation, and energy efficient lighting. </a:t>
            </a:r>
          </a:p>
          <a:p>
            <a:pPr lvl="1"/>
            <a:r>
              <a:rPr lang="en-US" sz="2400" dirty="0" smtClean="0"/>
              <a:t>The Coca-Cola Company was the first company in North America to have the largest heavy-duty hybrid electric delivery fleet.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4724400"/>
          </a:xfrm>
        </p:spPr>
        <p:txBody>
          <a:bodyPr>
            <a:noAutofit/>
          </a:bodyPr>
          <a:lstStyle/>
          <a:p>
            <a:r>
              <a:rPr lang="en-US" sz="2200" dirty="0"/>
              <a:t>The Coca-Cola Company has a strategy to grow along with new markets by being the first to enter and provide resources such as jobs and economic opportunities. </a:t>
            </a:r>
            <a:endParaRPr lang="en-US" sz="2200" dirty="0" smtClean="0"/>
          </a:p>
          <a:p>
            <a:pPr lvl="1"/>
            <a:r>
              <a:rPr lang="en-US" sz="2200" dirty="0"/>
              <a:t>This helps the company to use local ingredients, sell and distribute locally, and employ locally</a:t>
            </a:r>
            <a:r>
              <a:rPr lang="en-US" sz="2200" dirty="0" smtClean="0"/>
              <a:t>.</a:t>
            </a:r>
          </a:p>
          <a:p>
            <a:r>
              <a:rPr lang="en-US" sz="2200" dirty="0"/>
              <a:t>The company has locations in over 200 countries with many small independent retailers acting as a backbone for the whole company. </a:t>
            </a:r>
            <a:endParaRPr lang="en-US" sz="2200" dirty="0" smtClean="0"/>
          </a:p>
          <a:p>
            <a:pPr lvl="1"/>
            <a:r>
              <a:rPr lang="en-US" sz="2200" dirty="0"/>
              <a:t>In small communities local entrepreneurs run the distribution processes also known as Manual Distribution Centers to create local jobs and ensure products can reach everyone. </a:t>
            </a:r>
            <a:endParaRPr lang="en-US" sz="2200" dirty="0" smtClean="0"/>
          </a:p>
          <a:p>
            <a:r>
              <a:rPr lang="en-US" sz="2200" dirty="0"/>
              <a:t>The Coca-Cola foundation works with bottling partners, governments, and local communities to assess what projects need to be done in order to improve their specific community needs.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/>
              <a:t>Every year one percent of The Coca-Cola Company’s income is given back to help develop and sustain communities throughout the world. Since the company’s earliest days this has been an ongoing commitment for the company</a:t>
            </a:r>
            <a:r>
              <a:rPr lang="en-US" sz="2000" dirty="0" smtClean="0"/>
              <a:t>.</a:t>
            </a:r>
            <a:r>
              <a:rPr lang="en-US" sz="2000" dirty="0"/>
              <a:t> At the end of 2008 the total charitable donations by The Coca-Cola Company was 82 million dollars. </a:t>
            </a:r>
            <a:endParaRPr lang="en-US" sz="2000" dirty="0" smtClean="0"/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905000" y="3124200"/>
          <a:ext cx="4914900" cy="3190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Coca-Cola is one of the top purchasers of coffee, tea, citrus, and sugar in the whole world.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Coca-Cola Company is an active member of the Sustainable Agriculture Initiative as well as the Better Sugarcane Initiative. </a:t>
            </a:r>
            <a:endParaRPr lang="en-US" dirty="0" smtClean="0"/>
          </a:p>
          <a:p>
            <a:pPr lvl="1"/>
            <a:r>
              <a:rPr lang="en-US" dirty="0"/>
              <a:t>The Sustainable Agriculture Initiative is a group that engages stakeholders along the agricultural supply chain to share knowledge and support the development and implementation of internationally accepted criteria for sustainable agriculture.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Better Sugarcane Initiative is a </a:t>
            </a:r>
            <a:r>
              <a:rPr lang="en-US" dirty="0" smtClean="0"/>
              <a:t>multi-stakeholder </a:t>
            </a:r>
            <a:r>
              <a:rPr lang="en-US" dirty="0"/>
              <a:t>effort to reduce the impacts of sugarcane production.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Sustainable Packaging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By effectively protecting products during delivery customer needs are met and waste is prevented by proper packaging. </a:t>
            </a:r>
            <a:endParaRPr lang="en-US" dirty="0" smtClean="0"/>
          </a:p>
          <a:p>
            <a:r>
              <a:rPr lang="en-US" dirty="0"/>
              <a:t>The company focuses on eliminating water losses, energy, and raw materials throughout the whole packaging process in order to extend further than just the packaging materials itself.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Coca-Cola Company packaging goals focus on four priority areas for waste prevention which are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Optimizing packaging efficiency</a:t>
            </a:r>
          </a:p>
          <a:p>
            <a:pPr lvl="1"/>
            <a:r>
              <a:rPr lang="en-US" dirty="0"/>
              <a:t>Increasing renewable resource use</a:t>
            </a:r>
          </a:p>
          <a:p>
            <a:pPr lvl="1"/>
            <a:r>
              <a:rPr lang="en-US" dirty="0"/>
              <a:t>Recovering packages for reuse</a:t>
            </a:r>
          </a:p>
          <a:p>
            <a:pPr lvl="1"/>
            <a:r>
              <a:rPr lang="en-US" dirty="0"/>
              <a:t>Increasing recycling material use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Sustainable Packaging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Recently The Coca-Cola Company became committed to three packaging targets which are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Improve packaging material efficiency per liter of product sold by seven percent by 2015</a:t>
            </a:r>
          </a:p>
          <a:p>
            <a:pPr lvl="1"/>
            <a:r>
              <a:rPr lang="en-US" dirty="0"/>
              <a:t>Recover 50 percent of the equivalent bottles and cans used by 2015</a:t>
            </a:r>
          </a:p>
          <a:p>
            <a:pPr lvl="1"/>
            <a:r>
              <a:rPr lang="en-US" dirty="0"/>
              <a:t>Source 25 percent of their PET plastic from recycled material by </a:t>
            </a:r>
            <a:r>
              <a:rPr lang="en-US" dirty="0" smtClean="0"/>
              <a:t>2015</a:t>
            </a:r>
          </a:p>
          <a:p>
            <a:pPr lvl="0"/>
            <a:r>
              <a:rPr lang="en-US" dirty="0"/>
              <a:t>The trademark plantbottle is a new redesigned PET plastic bottle which is completely recyclable.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Sustainable Packaging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</a:t>
            </a:r>
            <a:r>
              <a:rPr lang="en-US" dirty="0"/>
              <a:t>ensure the increasing percent of recovered containers The Coca-Cola Company focuses on four core packaging recovery models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Comprehensive product stewardship programs in developed markets</a:t>
            </a:r>
          </a:p>
          <a:p>
            <a:pPr lvl="1"/>
            <a:r>
              <a:rPr lang="en-US" dirty="0"/>
              <a:t>Recycling cooperative programs in developing and emerging markets</a:t>
            </a:r>
          </a:p>
          <a:p>
            <a:pPr lvl="1"/>
            <a:r>
              <a:rPr lang="en-US" dirty="0"/>
              <a:t>Voluntary deposits on refillable packages in least-developed markets</a:t>
            </a:r>
          </a:p>
          <a:p>
            <a:pPr lvl="1"/>
            <a:r>
              <a:rPr lang="en-US" dirty="0"/>
              <a:t>Coca-Cola-operated recycling enterprises globally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Stewardship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100" dirty="0"/>
              <a:t>Water is the primary ingredient in The Coca-Cola Company’s products which makes it vital to their business as well as to every community. </a:t>
            </a:r>
            <a:endParaRPr lang="en-US" sz="3100" dirty="0" smtClean="0"/>
          </a:p>
          <a:p>
            <a:r>
              <a:rPr lang="en-US" sz="3100" dirty="0" smtClean="0"/>
              <a:t>To </a:t>
            </a:r>
            <a:r>
              <a:rPr lang="en-US" sz="3100" dirty="0"/>
              <a:t>help communities The Coca-Cola Company returns to nature and communities the total of water equivalent to what they take out and use for their production and products. </a:t>
            </a:r>
          </a:p>
          <a:p>
            <a:r>
              <a:rPr lang="en-US" sz="3100" dirty="0" smtClean="0"/>
              <a:t>There </a:t>
            </a:r>
            <a:r>
              <a:rPr lang="en-US" sz="3100" dirty="0"/>
              <a:t>are three areas in which The Coca-Cola Company practices water stewardship:</a:t>
            </a:r>
          </a:p>
          <a:p>
            <a:pPr lvl="1"/>
            <a:r>
              <a:rPr lang="en-US" sz="3100" dirty="0"/>
              <a:t>Reduce their water use ratio (efficiency) while growing their unit case volume</a:t>
            </a:r>
          </a:p>
          <a:p>
            <a:pPr lvl="1"/>
            <a:r>
              <a:rPr lang="en-US" sz="3100" dirty="0"/>
              <a:t>Recycle the water used in their operations (wastewater treatment)</a:t>
            </a:r>
          </a:p>
          <a:p>
            <a:pPr lvl="1"/>
            <a:r>
              <a:rPr lang="en-US" sz="3100" dirty="0"/>
              <a:t>Replenish the water use through community water access and watershed restoration and protection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Stewardship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Coca-Cola Company helps balance the water they use by partaking in local water replenishment projects that support nature and the community. </a:t>
            </a:r>
            <a:endParaRPr lang="en-US" dirty="0" smtClean="0"/>
          </a:p>
          <a:p>
            <a:pPr lvl="1"/>
            <a:r>
              <a:rPr lang="en-US" dirty="0" smtClean="0"/>
              <a:t>These </a:t>
            </a:r>
            <a:r>
              <a:rPr lang="en-US" dirty="0"/>
              <a:t>projects cover more than 60 countries to help with water protection, conservation and providing access to clean water. 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The Coca-Cola Company established the Replenish Africa Incentive which is a commitment to providing access to safe drinking water to communities all through Africa.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Coca-Cola Company believes employee satisfaction is very important and that employees who are motivated and appreciated generate better-quality results.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Coca-Cola Company strives to implement an inclusive work environment free of discrimination and harassment where every employee is treated fairly with dignity and respect. </a:t>
            </a:r>
            <a:endParaRPr lang="en-US" dirty="0" smtClean="0"/>
          </a:p>
          <a:p>
            <a:r>
              <a:rPr lang="en-US" dirty="0"/>
              <a:t>The Coca-Cola Company is continuously improving health and safety standards by improving reporting and data precision, increase safety training, and strengthen focus on fleet safety.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Geographic Distribution (Consumption per capita)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Globally, Coca-Cola breaks up their global distribution into 5 regions. (North America, Latin America, Europe, Eurasia and Africa, and Pacific)</a:t>
            </a:r>
          </a:p>
          <a:p>
            <a:r>
              <a:rPr lang="en-US" dirty="0" smtClean="0"/>
              <a:t>Over the last 20 years every region has seen significant growth.   </a:t>
            </a:r>
            <a:r>
              <a:rPr lang="en-US" sz="1600" u="sng" dirty="0" smtClean="0">
                <a:hlinkClick r:id="rId2"/>
              </a:rPr>
              <a:t>http://www.thecoca-colacompany.com/ourcompany/ar/map.html#/per-capita-consumption</a:t>
            </a:r>
            <a:endParaRPr lang="en-US" sz="1600" u="sng" dirty="0" smtClean="0"/>
          </a:p>
          <a:p>
            <a:pPr>
              <a:buNone/>
            </a:pPr>
            <a:endParaRPr lang="en-US" sz="1600" dirty="0" smtClean="0"/>
          </a:p>
          <a:p>
            <a:r>
              <a:rPr lang="en-US" dirty="0" smtClean="0"/>
              <a:t>Highest growth over the last 20 years was in the Eurasia and Africa region where consumption quadrupled. </a:t>
            </a:r>
          </a:p>
          <a:p>
            <a:r>
              <a:rPr lang="en-US" dirty="0" smtClean="0"/>
              <a:t>Next were the Pacific and Europe regions followed by Latin America and North America.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Workplace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Coca-Cola Company has Supplier Guiding Principles that express their values and expectations for bottling and business partners. </a:t>
            </a:r>
            <a:endParaRPr lang="en-US" dirty="0" smtClean="0"/>
          </a:p>
          <a:p>
            <a:pPr lvl="1"/>
            <a:r>
              <a:rPr lang="en-US" dirty="0" smtClean="0"/>
              <a:t>Their </a:t>
            </a:r>
            <a:r>
              <a:rPr lang="en-US" dirty="0"/>
              <a:t>suppliers are expected to conduct business ethically and incompliance with laws and regulations.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Supplier Guiding Principles are incorporated in supplier agreements along with a pre-certification system for trademark marketing </a:t>
            </a:r>
            <a:r>
              <a:rPr lang="en-US" dirty="0" smtClean="0"/>
              <a:t>suppliers.</a:t>
            </a:r>
          </a:p>
          <a:p>
            <a:pPr lvl="1"/>
            <a:r>
              <a:rPr lang="en-US" dirty="0" smtClean="0"/>
              <a:t>Included </a:t>
            </a:r>
            <a:r>
              <a:rPr lang="en-US" dirty="0"/>
              <a:t>in the Supplier Guiding Principles are routine supplier audits and if a supplier is not upholding their part they will be given time to correct it or they risk contract termination.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1220"/>
            <a:ext cx="8534400" cy="6524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Geographic Distribution (unit case volume)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Over 24.4 billion cases of Coca-Cola were sold across the globe last year.</a:t>
            </a:r>
          </a:p>
          <a:p>
            <a:r>
              <a:rPr lang="en-US" dirty="0" smtClean="0"/>
              <a:t>Coca-Cola measures each regions unit case volume as a percentage of the total number of cases sold across the world last year. </a:t>
            </a:r>
            <a:r>
              <a:rPr lang="en-US" sz="1800" dirty="0" smtClean="0"/>
              <a:t>http://</a:t>
            </a:r>
            <a:r>
              <a:rPr lang="en-US" sz="1800" dirty="0" smtClean="0">
                <a:hlinkClick r:id="rId2"/>
              </a:rPr>
              <a:t>www.thecoca-colacompany.com/ourcompany/ar/map.html</a:t>
            </a:r>
            <a:r>
              <a:rPr lang="en-US" sz="1800" dirty="0" smtClean="0"/>
              <a:t>#/unit-case-volume</a:t>
            </a:r>
          </a:p>
          <a:p>
            <a:r>
              <a:rPr lang="en-US" dirty="0" smtClean="0"/>
              <a:t>When ranked by these numbers, Latin America and North America are the front-runners with 28% and 23% respectively.</a:t>
            </a:r>
          </a:p>
          <a:p>
            <a:r>
              <a:rPr lang="en-US" dirty="0" smtClean="0"/>
              <a:t>These two regions are followed by the last three regions, which are all very close to each other: Pacific 18%, Europe 16%, and Eurasia and Africa 15%.</a:t>
            </a:r>
          </a:p>
          <a:p>
            <a:r>
              <a:rPr lang="en-US" dirty="0" smtClean="0"/>
              <a:t>These numbers have the regions stacked up quite differently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Political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Right now Coca-Cola is fighting the Obama Administration because they are trying to raise the tax on profits earned abroad for multinational companies in the U.S.</a:t>
            </a:r>
          </a:p>
          <a:p>
            <a:r>
              <a:rPr lang="en-US" dirty="0" smtClean="0"/>
              <a:t>Also one of Coca-Cola’s Indian subsidiaries is looking at a 47 million dollar fine for pollution they caused from one of their plants that was closed down in 2005.</a:t>
            </a:r>
          </a:p>
          <a:p>
            <a:r>
              <a:rPr lang="en-US" dirty="0" smtClean="0"/>
              <a:t>This plant has been said to be responsible for ruining the soil and groundwater around the village of </a:t>
            </a:r>
            <a:r>
              <a:rPr lang="en-US" dirty="0" err="1" smtClean="0"/>
              <a:t>Plachimada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Factors in the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Until 1904 Coca-Cola contained 9 milligrams of cocaine, which was then replaced by caffeine.</a:t>
            </a:r>
          </a:p>
          <a:p>
            <a:r>
              <a:rPr lang="en-US" dirty="0" smtClean="0"/>
              <a:t>In 1906 the Pure Food and Drug Act was passed.</a:t>
            </a:r>
          </a:p>
          <a:p>
            <a:r>
              <a:rPr lang="en-US" dirty="0" smtClean="0"/>
              <a:t>Then, in 1909 the government tried to go after Coca-Cola and outlaw the drink under this act because they said it contained too much caffeine.</a:t>
            </a:r>
          </a:p>
          <a:p>
            <a:r>
              <a:rPr lang="en-US" dirty="0" smtClean="0"/>
              <a:t>Case of United States vs. Forty Barrels and Twenty Kegs of Coca-Cola.</a:t>
            </a:r>
          </a:p>
          <a:p>
            <a:r>
              <a:rPr lang="en-US" dirty="0" smtClean="0"/>
              <a:t>Judge ruled in favor of Coca-Cola, saying they had the right to use caffeine as they saw fit.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Technological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of the major keys to Coca-Cola’s success can be attributed to their bottling system.</a:t>
            </a:r>
          </a:p>
          <a:p>
            <a:r>
              <a:rPr lang="en-US" dirty="0" smtClean="0"/>
              <a:t>Also recently Coca-Cola has begun to utilize green technology.</a:t>
            </a:r>
          </a:p>
          <a:p>
            <a:r>
              <a:rPr lang="en-US" dirty="0" smtClean="0"/>
              <a:t>In 2007 the headquarters in Atlanta, Georgia was upgraded with green technology costing 3 million dollars.</a:t>
            </a:r>
          </a:p>
          <a:p>
            <a:r>
              <a:rPr lang="en-US" dirty="0" smtClean="0"/>
              <a:t>Last year Coca-Cola announced that they were coming out with new eco-friendly bottles that leave no carbon footprint.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Porter’s Five Forces Overview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Porter’s Five Forces</a:t>
                      </a:r>
                      <a:endParaRPr lang="en-US" dirty="0"/>
                    </a:p>
                  </a:txBody>
                  <a:tcPr marL="86360" marR="863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Degree of Competition</a:t>
                      </a:r>
                      <a:endParaRPr lang="en-US" dirty="0"/>
                    </a:p>
                  </a:txBody>
                  <a:tcPr marL="86360" marR="86360" anchor="ctr"/>
                </a:tc>
              </a:tr>
              <a:tr h="76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 smtClean="0"/>
                        <a:t>Rivalry Among Existing Firms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 marL="86360" marR="863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 marL="86360" marR="86360" anchor="ctr"/>
                </a:tc>
              </a:tr>
              <a:tr h="76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 smtClean="0"/>
                        <a:t>Threat of New Entrants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 marL="86360" marR="863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 marL="86360" marR="86360" anchor="ctr"/>
                </a:tc>
              </a:tr>
              <a:tr h="76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 smtClean="0"/>
                        <a:t>Threat of Substitute Products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 marL="86360" marR="863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 marL="86360" marR="86360" anchor="ctr"/>
                </a:tc>
              </a:tr>
              <a:tr h="76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 smtClean="0"/>
                        <a:t>Bargaining Power of Suppliers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 marL="86360" marR="863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 </a:t>
                      </a:r>
                      <a:endParaRPr lang="en-US" dirty="0"/>
                    </a:p>
                  </a:txBody>
                  <a:tcPr marL="86360" marR="86360" anchor="ctr"/>
                </a:tc>
              </a:tr>
              <a:tr h="76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 smtClean="0"/>
                        <a:t>Bargaining Power of Buyers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 marL="86360" marR="863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 marL="86360" marR="8636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178</TotalTime>
  <Words>3222</Words>
  <Application>Microsoft Office PowerPoint</Application>
  <PresentationFormat>On-screen Show (4:3)</PresentationFormat>
  <Paragraphs>287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Equity</vt:lpstr>
      <vt:lpstr>Slide 1</vt:lpstr>
      <vt:lpstr>Company Overview</vt:lpstr>
      <vt:lpstr>Geographic Distribution</vt:lpstr>
      <vt:lpstr>Geographic Distribution (Consumption per capita)</vt:lpstr>
      <vt:lpstr>Geographic Distribution (unit case volume)</vt:lpstr>
      <vt:lpstr>Recent Political Factors</vt:lpstr>
      <vt:lpstr>Political Factors in the Past</vt:lpstr>
      <vt:lpstr>Technological Changes</vt:lpstr>
      <vt:lpstr>Porter’s Five Forces Overview</vt:lpstr>
      <vt:lpstr>Rivalry among Existing Firms</vt:lpstr>
      <vt:lpstr>Rivalry among Existing Firms (cont.)</vt:lpstr>
      <vt:lpstr>Rivalry among Existing Firms (cont.)</vt:lpstr>
      <vt:lpstr>Threat of New Entrants</vt:lpstr>
      <vt:lpstr>Threat of New Entrants (cont.)</vt:lpstr>
      <vt:lpstr>Threat of Substitute Products</vt:lpstr>
      <vt:lpstr>Threat of Substitute Products (cont.)</vt:lpstr>
      <vt:lpstr>Bargaining Power of Suppliers</vt:lpstr>
      <vt:lpstr>Bargaining Power of Buyers</vt:lpstr>
      <vt:lpstr>Bargaining Power of Buyers (cont.)</vt:lpstr>
      <vt:lpstr>Slide 20</vt:lpstr>
      <vt:lpstr>Strengths</vt:lpstr>
      <vt:lpstr>Weaknesses</vt:lpstr>
      <vt:lpstr>Opportunities </vt:lpstr>
      <vt:lpstr>Threats</vt:lpstr>
      <vt:lpstr>Competitive Factors</vt:lpstr>
      <vt:lpstr>Social Factors</vt:lpstr>
      <vt:lpstr>Beverage Benefits</vt:lpstr>
      <vt:lpstr>Active Healthy Living</vt:lpstr>
      <vt:lpstr>Energy Management and Climate Protection</vt:lpstr>
      <vt:lpstr>Energy Management and Climate Protection (cont.)</vt:lpstr>
      <vt:lpstr>Community</vt:lpstr>
      <vt:lpstr>Community (cont.)</vt:lpstr>
      <vt:lpstr>Community (cont.)</vt:lpstr>
      <vt:lpstr>Sustainable Packaging</vt:lpstr>
      <vt:lpstr>Sustainable Packaging (cont.)</vt:lpstr>
      <vt:lpstr>Sustainable Packaging (cont.)</vt:lpstr>
      <vt:lpstr>Water Stewardship</vt:lpstr>
      <vt:lpstr>Water Stewardship (cont.)</vt:lpstr>
      <vt:lpstr>Workplace</vt:lpstr>
      <vt:lpstr>Workplace (cont.)</vt:lpstr>
      <vt:lpstr>The End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Factors</dc:title>
  <dc:creator>Owner</dc:creator>
  <cp:lastModifiedBy>Blake Green</cp:lastModifiedBy>
  <cp:revision>20</cp:revision>
  <dcterms:created xsi:type="dcterms:W3CDTF">2010-06-21T23:50:02Z</dcterms:created>
  <dcterms:modified xsi:type="dcterms:W3CDTF">2010-06-22T15:01:22Z</dcterms:modified>
</cp:coreProperties>
</file>