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63" r:id="rId15"/>
    <p:sldId id="264" r:id="rId16"/>
    <p:sldId id="265" r:id="rId17"/>
    <p:sldId id="266"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65" autoAdjust="0"/>
  </p:normalViewPr>
  <p:slideViewPr>
    <p:cSldViewPr>
      <p:cViewPr varScale="1">
        <p:scale>
          <a:sx n="77" d="100"/>
          <a:sy n="77" d="100"/>
        </p:scale>
        <p:origin x="-9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CEC05-D466-41E3-BE03-0986C56F0308}" type="datetimeFigureOut">
              <a:rPr lang="en-US" smtClean="0"/>
              <a:pPr/>
              <a:t>6/7/2010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676AB7-A8D0-4A11-9B52-DDFD999796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break out of red oceans, companies must break out of the accepted boundaries that define how they compete</a:t>
            </a:r>
          </a:p>
          <a:p>
            <a:r>
              <a:rPr lang="en-US" dirty="0" smtClean="0"/>
              <a:t>Systematic boundaries – alternative industries, strategic groups, buyer groups, complementary products, service offerings, functional-emotional orientation of an industry, and time</a:t>
            </a:r>
          </a:p>
          <a:p>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NABI</a:t>
            </a:r>
            <a:r>
              <a:rPr lang="en-US" baseline="0" dirty="0" smtClean="0"/>
              <a:t>, is a Hungarian bus company which saw the downfalls of the municipally run bus system and its misguided focus of cost management and the need for cost efficiency.  The only problem was that the industry norm was focused on overhead costs, as opposed to ongoing variable costs such as maintenance, repairs, fuel usage, wear and tear on parts, and so on.  NABI realized that the transit bus industry did not have to be a commodity price driven industry but that bus companies, focusing on selling buses at the lowest possible price had made it that way.  </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By looking at a total solution of complementary activities, NABI created a bus unlike any the industry had seen before that encompassed all of the needs of the consumer, as well as the municipal needs for cost reduction.  Fiberglass was used instead of steel, reducing costs of preventative maintenance, which made body repairs cheaper, as well as cut fuel consumption substantially.  </a:t>
            </a:r>
          </a:p>
          <a:p>
            <a:r>
              <a:rPr lang="en-US" baseline="0" dirty="0" smtClean="0"/>
              <a:t>Because NABI saw an opportunity to create a blue ocean out of the old red ocean model making the competition irrelevant it was able to capture 20% of the U.S market since its inception in 1993.  The buses </a:t>
            </a:r>
            <a:r>
              <a:rPr lang="en-US" baseline="0" smtClean="0"/>
              <a:t>NABI built </a:t>
            </a:r>
            <a:r>
              <a:rPr lang="en-US" baseline="0" dirty="0" smtClean="0"/>
              <a:t>cut costs for citizens as well as municipalities, creating a win: win situation which is a trait of all blue ocean firms.</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industries compete principally on price</a:t>
            </a:r>
            <a:r>
              <a:rPr lang="en-US" baseline="0" dirty="0" smtClean="0"/>
              <a:t> and function largely on calculations of utility; Their appeal is rational</a:t>
            </a:r>
            <a:r>
              <a:rPr lang="en-US" baseline="0" dirty="0" smtClean="0"/>
              <a:t>.</a:t>
            </a:r>
          </a:p>
          <a:p>
            <a:endParaRPr lang="en-US" baseline="0" dirty="0" smtClean="0"/>
          </a:p>
          <a:p>
            <a:r>
              <a:rPr lang="en-US" baseline="0" dirty="0" smtClean="0"/>
              <a:t>Wal-Mart's inventory system allows them to cut costs due to up to date tracking of virtually every unit of inventory on hand to sold</a:t>
            </a:r>
          </a:p>
          <a:p>
            <a:r>
              <a:rPr lang="en-US" baseline="0" dirty="0" smtClean="0"/>
              <a:t>They hold price bidding auctions with to competitors</a:t>
            </a:r>
          </a:p>
          <a:p>
            <a:endParaRPr lang="en-US" baseline="0" dirty="0" smtClean="0"/>
          </a:p>
          <a:p>
            <a:r>
              <a:rPr lang="en-US" baseline="0" dirty="0" smtClean="0"/>
              <a:t> </a:t>
            </a:r>
            <a:r>
              <a:rPr lang="en-US" baseline="0" dirty="0" smtClean="0"/>
              <a:t>Other industries compete on feelings and their appeal is emotional</a:t>
            </a:r>
            <a:r>
              <a:rPr lang="en-US" baseline="0" dirty="0" smtClean="0"/>
              <a:t>.</a:t>
            </a:r>
          </a:p>
          <a:p>
            <a:r>
              <a:rPr lang="en-US" baseline="0" dirty="0" smtClean="0"/>
              <a:t>Use brand positioning to communicate a cool image to customers. Sprite sells the image along with the product almost as if consumers want to be in the commercial itself.</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Swatch Transformed the functionally driven budget watch</a:t>
            </a:r>
            <a:r>
              <a:rPr lang="en-US" baseline="0" dirty="0" smtClean="0"/>
              <a:t> industry into an emotionally driven fashion statement </a:t>
            </a:r>
            <a:r>
              <a:rPr lang="en-US" baseline="0" dirty="0" smtClean="0"/>
              <a:t>and </a:t>
            </a:r>
            <a:r>
              <a:rPr lang="en-US" baseline="0" dirty="0" smtClean="0"/>
              <a:t>the body shop which did vice versa transforming the emotionally driven industry of cosmetics into a functional, no nonsense cosmetics house.</a:t>
            </a:r>
          </a:p>
          <a:p>
            <a:endParaRPr lang="en-US" baseline="0" dirty="0" smtClean="0"/>
          </a:p>
        </p:txBody>
      </p:sp>
      <p:sp>
        <p:nvSpPr>
          <p:cNvPr id="4" name="Slide Number Placeholder 3"/>
          <p:cNvSpPr>
            <a:spLocks noGrp="1"/>
          </p:cNvSpPr>
          <p:nvPr>
            <p:ph type="sldNum" sz="quarter" idx="10"/>
          </p:nvPr>
        </p:nvSpPr>
        <p:spPr/>
        <p:txBody>
          <a:bodyPr/>
          <a:lstStyle/>
          <a:p>
            <a:fld id="{21676AB7-A8D0-4A11-9B52-DDFD9997965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t>
            </a:r>
            <a:r>
              <a:rPr lang="en-US" baseline="0" dirty="0" err="1" smtClean="0"/>
              <a:t>japan</a:t>
            </a:r>
            <a:r>
              <a:rPr lang="en-US" baseline="0" dirty="0" smtClean="0"/>
              <a:t> the haircutting process can take up to one hour due to the reutilization of the haircutting process. Hot towels are applied shaves are given and </a:t>
            </a:r>
            <a:r>
              <a:rPr lang="en-US" baseline="0" dirty="0" smtClean="0"/>
              <a:t>customers </a:t>
            </a:r>
            <a:r>
              <a:rPr lang="en-US" baseline="0" dirty="0" smtClean="0"/>
              <a:t>drink coffee or tea during the process. This creates a unique salon experience that </a:t>
            </a:r>
            <a:r>
              <a:rPr lang="en-US" baseline="0" dirty="0" smtClean="0"/>
              <a:t>evokes </a:t>
            </a:r>
            <a:r>
              <a:rPr lang="en-US" baseline="0" dirty="0" smtClean="0"/>
              <a:t>emotions but creates long waiting lines for potential </a:t>
            </a:r>
            <a:r>
              <a:rPr lang="en-US" baseline="0" dirty="0" smtClean="0"/>
              <a:t>customers and </a:t>
            </a:r>
            <a:r>
              <a:rPr lang="en-US" baseline="0" dirty="0" smtClean="0"/>
              <a:t>For the fast paced </a:t>
            </a:r>
            <a:r>
              <a:rPr lang="en-US" baseline="0" dirty="0" smtClean="0"/>
              <a:t>Professional this </a:t>
            </a:r>
            <a:r>
              <a:rPr lang="en-US" baseline="0" dirty="0" smtClean="0"/>
              <a:t>can be cumbersome. </a:t>
            </a:r>
            <a:r>
              <a:rPr lang="en-US" baseline="0" dirty="0" smtClean="0"/>
              <a:t>That’s why Quick Beauty created </a:t>
            </a:r>
            <a:r>
              <a:rPr lang="en-US" baseline="0" dirty="0" smtClean="0"/>
              <a:t>the 10 min </a:t>
            </a:r>
            <a:r>
              <a:rPr lang="en-US" baseline="0" dirty="0" smtClean="0"/>
              <a:t>“just cut” </a:t>
            </a:r>
            <a:r>
              <a:rPr lang="en-US" baseline="0" dirty="0" smtClean="0"/>
              <a:t>approach which ties in the good feelings of a new haircut with the time it takes to get you out the door and on your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Stripped </a:t>
            </a:r>
            <a:r>
              <a:rPr lang="en-US" baseline="0" dirty="0" smtClean="0"/>
              <a:t>away the time consuming wash and dry system and implemented an air wash </a:t>
            </a:r>
            <a:r>
              <a:rPr lang="en-US" baseline="0" dirty="0" smtClean="0"/>
              <a:t>action, </a:t>
            </a:r>
            <a:r>
              <a:rPr lang="en-US" baseline="0" dirty="0" smtClean="0"/>
              <a:t>where </a:t>
            </a:r>
            <a:r>
              <a:rPr lang="en-US" baseline="0" dirty="0" smtClean="0"/>
              <a:t>an over head hose sucks </a:t>
            </a:r>
            <a:r>
              <a:rPr lang="en-US" baseline="0" dirty="0" smtClean="0"/>
              <a:t>up all remaining hair from the scalp. They also </a:t>
            </a:r>
            <a:r>
              <a:rPr lang="en-US" baseline="0" dirty="0" smtClean="0"/>
              <a:t>implemented </a:t>
            </a:r>
            <a:r>
              <a:rPr lang="en-US" baseline="0" dirty="0" smtClean="0"/>
              <a:t>a traffic light system which eliminates the need for a receptionist and allows customers to know when there is an available barber open. This significantly reduced the price from about $30 to around $9 while raising the hourly revenue per barber by about 50% with lower staff costs and less required retail space per barber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trends can be observed at any one time: for example a discontinuity in</a:t>
            </a:r>
            <a:r>
              <a:rPr lang="en-US" baseline="0" dirty="0" smtClean="0"/>
              <a:t> technology, the rise of a new lifestyle and or a change in regulatory or social </a:t>
            </a:r>
            <a:r>
              <a:rPr lang="en-US" baseline="0" dirty="0" smtClean="0"/>
              <a:t>environments.</a:t>
            </a:r>
            <a:endParaRPr lang="en-US" baseline="0" dirty="0" smtClean="0"/>
          </a:p>
          <a:p>
            <a:endParaRPr lang="en-US" baseline="0" dirty="0" smtClean="0"/>
          </a:p>
          <a:p>
            <a:r>
              <a:rPr lang="en-US" baseline="0" dirty="0" smtClean="0"/>
              <a:t>Apple observed the flood of illegal music file sharing that began in the late 90s. This trend was underscored by the fast growing demand for MP3 players that played mobile digital music such as the smash hit </a:t>
            </a:r>
            <a:r>
              <a:rPr lang="en-US" baseline="0" dirty="0" smtClean="0"/>
              <a:t>iPod. </a:t>
            </a:r>
            <a:r>
              <a:rPr lang="en-US" baseline="0" dirty="0" smtClean="0"/>
              <a:t>They </a:t>
            </a:r>
            <a:r>
              <a:rPr lang="en-US" baseline="0" dirty="0" smtClean="0"/>
              <a:t>capitalized </a:t>
            </a:r>
            <a:r>
              <a:rPr lang="en-US" baseline="0" dirty="0" smtClean="0"/>
              <a:t>on this trend and </a:t>
            </a:r>
            <a:r>
              <a:rPr lang="en-US" baseline="0" dirty="0" smtClean="0"/>
              <a:t>launched iTunes </a:t>
            </a:r>
            <a:r>
              <a:rPr lang="en-US" baseline="0" dirty="0" smtClean="0"/>
              <a:t>which offered </a:t>
            </a:r>
            <a:r>
              <a:rPr lang="en-US" baseline="0" dirty="0" smtClean="0"/>
              <a:t>legal, </a:t>
            </a:r>
            <a:r>
              <a:rPr lang="en-US" baseline="0" dirty="0" smtClean="0"/>
              <a:t>easy to use and flexible song downloads. This allowed for customers to purchase one song from a </a:t>
            </a:r>
            <a:r>
              <a:rPr lang="en-US" baseline="0" dirty="0" smtClean="0"/>
              <a:t>catalog </a:t>
            </a:r>
            <a:r>
              <a:rPr lang="en-US" baseline="0" dirty="0" smtClean="0"/>
              <a:t>rather than having to buy </a:t>
            </a:r>
            <a:r>
              <a:rPr lang="en-US" baseline="0" dirty="0" smtClean="0"/>
              <a:t>the </a:t>
            </a:r>
            <a:r>
              <a:rPr lang="en-US" baseline="0" dirty="0" smtClean="0"/>
              <a:t>whole CD.</a:t>
            </a:r>
          </a:p>
          <a:p>
            <a:endParaRPr lang="en-US" baseline="0" dirty="0" smtClean="0"/>
          </a:p>
          <a:p>
            <a:r>
              <a:rPr lang="en-US" baseline="0" dirty="0" smtClean="0"/>
              <a:t>ITunes </a:t>
            </a:r>
            <a:r>
              <a:rPr lang="en-US" baseline="0" dirty="0" smtClean="0"/>
              <a:t>exceeded the free </a:t>
            </a:r>
            <a:r>
              <a:rPr lang="en-US" baseline="0" dirty="0" smtClean="0"/>
              <a:t>download services such as </a:t>
            </a:r>
            <a:r>
              <a:rPr lang="en-US" baseline="0" dirty="0" err="1" smtClean="0"/>
              <a:t>Kazaa</a:t>
            </a:r>
            <a:r>
              <a:rPr lang="en-US" baseline="0" dirty="0" smtClean="0"/>
              <a:t>, Lime Wire, and Napster </a:t>
            </a:r>
            <a:r>
              <a:rPr lang="en-US" baseline="0" dirty="0" smtClean="0"/>
              <a:t>by offering sound </a:t>
            </a:r>
            <a:r>
              <a:rPr lang="en-US" baseline="0" dirty="0" smtClean="0"/>
              <a:t>quality, </a:t>
            </a:r>
            <a:r>
              <a:rPr lang="en-US" baseline="0" dirty="0" smtClean="0"/>
              <a:t>easy </a:t>
            </a:r>
            <a:r>
              <a:rPr lang="en-US" baseline="0" dirty="0" smtClean="0"/>
              <a:t>navigation, </a:t>
            </a:r>
            <a:r>
              <a:rPr lang="en-US" baseline="0" dirty="0" smtClean="0"/>
              <a:t>and search and browse </a:t>
            </a:r>
            <a:r>
              <a:rPr lang="en-US" baseline="0" dirty="0" smtClean="0"/>
              <a:t>functions.</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CNN </a:t>
            </a:r>
            <a:r>
              <a:rPr lang="en-US" dirty="0" smtClean="0"/>
              <a:t>created the first real time 24</a:t>
            </a:r>
            <a:r>
              <a:rPr lang="en-US" baseline="0" dirty="0" smtClean="0"/>
              <a:t> hour news network based on the rising tide of globalization</a:t>
            </a:r>
            <a:r>
              <a:rPr lang="en-US" baseline="0" dirty="0" smtClean="0"/>
              <a:t>. Now you can get on demand up to date news from just about anywhere with a cable hook up.</a:t>
            </a:r>
            <a:endParaRPr lang="en-US" baseline="0" dirty="0" smtClean="0"/>
          </a:p>
          <a:p>
            <a:endParaRPr lang="en-US" baseline="0" dirty="0" smtClean="0"/>
          </a:p>
          <a:p>
            <a:r>
              <a:rPr lang="en-US" baseline="0" dirty="0" smtClean="0"/>
              <a:t>Cisco systems created a similar market space by thinking across time trends. They noticed that there was a high demand for high-speed data exchange. They noticed that the world was burdened with slow data rates and incompatible computer networks. Today more than about 80% of all traffic goes through Cisco’s products.</a:t>
            </a:r>
          </a:p>
          <a:p>
            <a:endParaRPr lang="en-US" baseline="0" dirty="0" smtClean="0"/>
          </a:p>
          <a:p>
            <a:r>
              <a:rPr lang="en-US" baseline="0" dirty="0" smtClean="0"/>
              <a:t>HBO and </a:t>
            </a:r>
            <a:r>
              <a:rPr lang="en-US" baseline="0" dirty="0" err="1" smtClean="0"/>
              <a:t>showtime’s</a:t>
            </a:r>
            <a:r>
              <a:rPr lang="en-US" baseline="0" dirty="0" smtClean="0"/>
              <a:t> hit </a:t>
            </a:r>
            <a:r>
              <a:rPr lang="en-US" baseline="0" dirty="0" err="1" smtClean="0"/>
              <a:t>tv</a:t>
            </a:r>
            <a:r>
              <a:rPr lang="en-US" baseline="0" dirty="0" smtClean="0"/>
              <a:t> shows act on trends such as entourage, true blood, and sex and the city</a:t>
            </a:r>
          </a:p>
          <a:p>
            <a:endParaRPr lang="en-US" baseline="0" dirty="0" smtClean="0"/>
          </a:p>
          <a:p>
            <a:r>
              <a:rPr lang="en-US" baseline="0" dirty="0" err="1" smtClean="0"/>
              <a:t>Facebook</a:t>
            </a:r>
            <a:r>
              <a:rPr lang="en-US" baseline="0" dirty="0" smtClean="0"/>
              <a:t> has acted on an ever changing social trend via the internet. Rather than using your phone to contact friends, people are blogging on the internet while creating a vast network of interconnected contacts.</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Founded in 1964 by a</a:t>
            </a:r>
            <a:r>
              <a:rPr lang="en-US" baseline="0" dirty="0" smtClean="0"/>
              <a:t> group of men including two Air force Captains, a lawyer and private jet pilot. Splits a private jets ownership into 16 separate companies paying 375,000 dollars  and additional air time flight fees for ownership on a 6 million + dollar jet. The purchaser is entitled to 50-400 flight hours depending on how many shares. It’s a multi-billion dollar business that has been attributed to its flexibility, shortened travel time, hassle free travel experience, increased reliability, and strategic pricing. Competition? In the past 7 years fifty seven fractional jet operations have been set up and of those…57 have gone out of business.</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examples</a:t>
            </a:r>
            <a:r>
              <a:rPr lang="en-US" baseline="0" dirty="0" smtClean="0"/>
              <a:t> of small jets all the way up to the big bertha of Private class jets the Boeing 737</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examples of business using alternative paths are:</a:t>
            </a:r>
            <a:r>
              <a:rPr lang="en-US" baseline="0" dirty="0" smtClean="0"/>
              <a:t> NTT </a:t>
            </a:r>
            <a:r>
              <a:rPr lang="en-US" baseline="0" dirty="0" err="1" smtClean="0"/>
              <a:t>DoComo</a:t>
            </a:r>
            <a:r>
              <a:rPr lang="en-US" baseline="0" dirty="0" smtClean="0"/>
              <a:t> created the I-mode (Half phone half PC), Home Depot offering expertise of professional home contractors, Southwest Airlines comparing flight time to car travel, and Intuit comparing the pencil to a fun and intuitive Quicken Software.</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Curves is set to be opening a new store</a:t>
            </a:r>
            <a:r>
              <a:rPr lang="en-US" baseline="0" dirty="0" smtClean="0"/>
              <a:t> every 4 hours equating to 6 new stores a day. </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Examples that have created</a:t>
            </a:r>
            <a:r>
              <a:rPr lang="en-US" baseline="0" dirty="0" smtClean="0"/>
              <a:t> blue oceans by looking across strategic groups : Ralph Lauren created “High fashion with no fashion” Brooks Brothers, Burberry and Polo Ralph Lauren. Toyota’s Lexus offering quality of the high end car lines closer to the price of Cadillac and Lincolns. The Sony Walkman having the fidelity of a boom box with the low price and mobility of transistor radios within audio equipment industry. Michigan based Champion Enterprises combining the low cost of pre fabricated housing with high end touches like fire places, skylights and vaulted ceilings.</a:t>
            </a:r>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Certain norms in a red ocean have led to practices that although might be rational in some cases, do not differentiate from the competition enough to be considered a blue ocean strategy.  For instance, the office equipment industry relies on purchasers as their primary focus such as corporate purchasing departments.  Clothing stores sell predominately to users, and Pharmaceutical industry has for years focused overridingly on influencers, doctors who prescribe their product.  Too often we see firms that continue with the same practices and fail to question the alternatives.  Challenging an industry's conventional wisdom about which buyer group to target can lead to the discovery of a new blue ocean.</a:t>
            </a:r>
          </a:p>
        </p:txBody>
      </p:sp>
      <p:sp>
        <p:nvSpPr>
          <p:cNvPr id="4" name="Slide Number Placeholder 3"/>
          <p:cNvSpPr>
            <a:spLocks noGrp="1"/>
          </p:cNvSpPr>
          <p:nvPr>
            <p:ph type="sldNum" sz="quarter" idx="10"/>
          </p:nvPr>
        </p:nvSpPr>
        <p:spPr/>
        <p:txBody>
          <a:bodyPr/>
          <a:lstStyle/>
          <a:p>
            <a:fld id="{21676AB7-A8D0-4A11-9B52-DDFD9997965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Novo Nordisk </a:t>
            </a:r>
            <a:r>
              <a:rPr lang="en-US" dirty="0" smtClean="0"/>
              <a:t>– Historically</a:t>
            </a:r>
            <a:r>
              <a:rPr lang="en-US" baseline="0" dirty="0" smtClean="0"/>
              <a:t>, the insulin industry focused primarily on influencers – doctors.  However, Novo Nordisk changed its focus to the primary user of the product, rather than the entity prescribing the product in the early 1980s. At the time, NOVO created an exact chemical copy of human insulin followed by the </a:t>
            </a:r>
            <a:r>
              <a:rPr lang="en-US" baseline="0" dirty="0" err="1" smtClean="0"/>
              <a:t>NovoPen</a:t>
            </a:r>
            <a:r>
              <a:rPr lang="en-US" baseline="0" dirty="0" smtClean="0"/>
              <a:t> and later the </a:t>
            </a:r>
            <a:r>
              <a:rPr lang="en-US" baseline="0" dirty="0" err="1" smtClean="0"/>
              <a:t>Innovo</a:t>
            </a:r>
            <a:r>
              <a:rPr lang="en-US" baseline="0" dirty="0" smtClean="0"/>
              <a:t>, which was a patented delivery system of insulin into the human body, without need of syringes or needles.  By doing this, Novo was able to shift focus from the influencers to the users thus creating an untapped blue ocean of user friendly diabetes care equipment and medicine.  Novo has continued to thrive in this industry by setting the standard for diabetes care, and continues to innovate diabetes technology and does so with the user in mind.</a:t>
            </a:r>
          </a:p>
          <a:p>
            <a:r>
              <a:rPr lang="en-US" b="1" baseline="0" dirty="0" smtClean="0"/>
              <a:t>Bloomberg –</a:t>
            </a:r>
            <a:r>
              <a:rPr lang="en-US" b="0" baseline="0" dirty="0" smtClean="0"/>
              <a:t> Industry focus before </a:t>
            </a:r>
            <a:r>
              <a:rPr lang="en-US" b="0" baseline="0" dirty="0" err="1" smtClean="0"/>
              <a:t>bloomberg</a:t>
            </a:r>
            <a:r>
              <a:rPr lang="en-US" b="0" baseline="0" dirty="0" smtClean="0"/>
              <a:t> was intended to gain attention from purchasers, the IT managers who valued standardized systems, which made their lives easier.  However, Bloomberg saw a blue ocean waiting to be tapped realizing that traders and analysts could utilize their information at a far higher rate than IT managers.  They created an ease of use system for those who needed information at the click of a button without having to do calculations at the drop of a hat in order to know whether to buy, sell, or trade.  As well as adding a personal touch to the information terminals by adding links to nearby services such as jewelry, flower shops, travel arrangements etc.</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Thinking</a:t>
            </a:r>
            <a:r>
              <a:rPr lang="en-US" baseline="0" dirty="0" smtClean="0"/>
              <a:t> outside the box leads to possible discovery of new blue oceans.  The book notes the perceived value of going to the movie theaters for adults with young children is lessened by the fact that a babysitter must be found, yet no movie theater has come out with an in house babysitting service due to the nature of the business and the historically defined boundaries within the theater industry.  Cinema operators should consider such details considering the adverse affect it has for demand for their business.</a:t>
            </a:r>
          </a:p>
          <a:p>
            <a:endParaRPr lang="en-US" dirty="0"/>
          </a:p>
        </p:txBody>
      </p:sp>
      <p:sp>
        <p:nvSpPr>
          <p:cNvPr id="4" name="Slide Number Placeholder 3"/>
          <p:cNvSpPr>
            <a:spLocks noGrp="1"/>
          </p:cNvSpPr>
          <p:nvPr>
            <p:ph type="sldNum" sz="quarter" idx="10"/>
          </p:nvPr>
        </p:nvSpPr>
        <p:spPr/>
        <p:txBody>
          <a:bodyPr/>
          <a:lstStyle/>
          <a:p>
            <a:fld id="{21676AB7-A8D0-4A11-9B52-DDFD9997965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474D2AA-1D5D-4D30-9797-7E3549D81269}" type="datetimeFigureOut">
              <a:rPr lang="en-US" smtClean="0"/>
              <a:pPr/>
              <a:t>6/7/2010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A9AD793-257C-4451-87DC-A1690165EF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74D2AA-1D5D-4D30-9797-7E3549D81269}" type="datetimeFigureOut">
              <a:rPr lang="en-US" smtClean="0"/>
              <a:pPr/>
              <a:t>6/7/2010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D793-257C-4451-87DC-A1690165EF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74D2AA-1D5D-4D30-9797-7E3549D81269}" type="datetimeFigureOut">
              <a:rPr lang="en-US" smtClean="0"/>
              <a:pPr/>
              <a:t>6/7/2010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D793-257C-4451-87DC-A1690165EF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74D2AA-1D5D-4D30-9797-7E3549D81269}" type="datetimeFigureOut">
              <a:rPr lang="en-US" smtClean="0"/>
              <a:pPr/>
              <a:t>6/7/2010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D793-257C-4451-87DC-A1690165EF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74D2AA-1D5D-4D30-9797-7E3549D81269}" type="datetimeFigureOut">
              <a:rPr lang="en-US" smtClean="0"/>
              <a:pPr/>
              <a:t>6/7/2010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AD793-257C-4451-87DC-A1690165EFE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74D2AA-1D5D-4D30-9797-7E3549D81269}" type="datetimeFigureOut">
              <a:rPr lang="en-US" smtClean="0"/>
              <a:pPr/>
              <a:t>6/7/2010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AD793-257C-4451-87DC-A1690165EF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74D2AA-1D5D-4D30-9797-7E3549D81269}" type="datetimeFigureOut">
              <a:rPr lang="en-US" smtClean="0"/>
              <a:pPr/>
              <a:t>6/7/2010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AD793-257C-4451-87DC-A1690165EF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74D2AA-1D5D-4D30-9797-7E3549D81269}" type="datetimeFigureOut">
              <a:rPr lang="en-US" smtClean="0"/>
              <a:pPr/>
              <a:t>6/7/2010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AD793-257C-4451-87DC-A1690165EF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4D2AA-1D5D-4D30-9797-7E3549D81269}" type="datetimeFigureOut">
              <a:rPr lang="en-US" smtClean="0"/>
              <a:pPr/>
              <a:t>6/7/2010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AD793-257C-4451-87DC-A1690165EF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74D2AA-1D5D-4D30-9797-7E3549D81269}" type="datetimeFigureOut">
              <a:rPr lang="en-US" smtClean="0"/>
              <a:pPr/>
              <a:t>6/7/2010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AD793-257C-4451-87DC-A1690165EF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74D2AA-1D5D-4D30-9797-7E3549D81269}" type="datetimeFigureOut">
              <a:rPr lang="en-US" smtClean="0"/>
              <a:pPr/>
              <a:t>6/7/2010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A9AD793-257C-4451-87DC-A1690165EFE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74D2AA-1D5D-4D30-9797-7E3549D81269}" type="datetimeFigureOut">
              <a:rPr lang="en-US" smtClean="0"/>
              <a:pPr/>
              <a:t>6/7/2010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AD793-257C-4451-87DC-A1690165EFE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www.google.com/imgres?imgurl=http://mastermindplus.com/blog/wp-content/uploads/2009/07/Arrow-right.JPG&amp;imgrefurl=http://mastermindplus.com/blog/&amp;usg=__RpHteC9zIpp5l3AZFC3kieBUam0=&amp;h=502&amp;w=822&amp;sz=36&amp;hl=en&amp;start=2&amp;um=1&amp;itbs=1&amp;tbnid=qxStO6M5dUPRVM:&amp;tbnh=88&amp;tbnw=144&amp;prev=/images?q=arrow&amp;um=1&amp;hl=en&amp;sa=N&amp;rls=com.microsoft:en-us&amp;tbs=isch: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NABI.pn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NABI.pn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google.com/imgres?imgurl=http://www.karakaufman.com/wp-content/uploads/2009/11/jcpenny_logo.png&amp;imgrefurl=http://www.karakaufman.com/jcpenny/&amp;usg=__9Lc5WKmPzJwdZEk4ZGFoT_UKkFY=&amp;h=322&amp;w=321&amp;sz=24&amp;hl=en&amp;start=2&amp;um=1&amp;itbs=1&amp;tbnid=AoktdVzB-reIiM:&amp;tbnh=118&amp;tbnw=118&amp;prev=/images?q=jc+penny&amp;um=1&amp;hl=en&amp;sa=N&amp;rls=com.microsoft:en-us&amp;tbs=isch: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ffbsccn.files.wordpress.com/2010/01/blue-ocean.jpg"/>
          <p:cNvPicPr>
            <a:picLocks noChangeAspect="1" noChangeArrowheads="1"/>
          </p:cNvPicPr>
          <p:nvPr/>
        </p:nvPicPr>
        <p:blipFill>
          <a:blip r:embed="rId2" cstate="print"/>
          <a:srcRect/>
          <a:stretch>
            <a:fillRect/>
          </a:stretch>
        </p:blipFill>
        <p:spPr bwMode="auto">
          <a:xfrm>
            <a:off x="0" y="0"/>
            <a:ext cx="9144000" cy="684190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descr="http://www.diabetesmonitor.com/gifs/InnovoInHands.jpg"/>
          <p:cNvPicPr>
            <a:picLocks noChangeAspect="1" noChangeArrowheads="1"/>
          </p:cNvPicPr>
          <p:nvPr/>
        </p:nvPicPr>
        <p:blipFill>
          <a:blip r:embed="rId3" cstate="print"/>
          <a:srcRect/>
          <a:stretch>
            <a:fillRect/>
          </a:stretch>
        </p:blipFill>
        <p:spPr bwMode="auto">
          <a:xfrm>
            <a:off x="6429375" y="2286000"/>
            <a:ext cx="2714625" cy="1895475"/>
          </a:xfrm>
          <a:prstGeom prst="rect">
            <a:avLst/>
          </a:prstGeom>
          <a:noFill/>
        </p:spPr>
      </p:pic>
      <p:pic>
        <p:nvPicPr>
          <p:cNvPr id="38914" name="Picture 2" descr="http://www.caep.ca/CMS/images/Novo%20Nordisk%20(RGB_blue).jpg"/>
          <p:cNvPicPr>
            <a:picLocks noChangeAspect="1" noChangeArrowheads="1"/>
          </p:cNvPicPr>
          <p:nvPr/>
        </p:nvPicPr>
        <p:blipFill>
          <a:blip r:embed="rId4" cstate="print"/>
          <a:srcRect/>
          <a:stretch>
            <a:fillRect/>
          </a:stretch>
        </p:blipFill>
        <p:spPr bwMode="auto">
          <a:xfrm>
            <a:off x="914400" y="2209800"/>
            <a:ext cx="2133600" cy="933450"/>
          </a:xfrm>
          <a:prstGeom prst="rect">
            <a:avLst/>
          </a:prstGeom>
          <a:noFill/>
        </p:spPr>
      </p:pic>
      <p:sp>
        <p:nvSpPr>
          <p:cNvPr id="2" name="Title 1"/>
          <p:cNvSpPr>
            <a:spLocks noGrp="1"/>
          </p:cNvSpPr>
          <p:nvPr>
            <p:ph type="title"/>
          </p:nvPr>
        </p:nvSpPr>
        <p:spPr/>
        <p:txBody>
          <a:bodyPr>
            <a:normAutofit fontScale="90000"/>
          </a:bodyPr>
          <a:lstStyle/>
          <a:p>
            <a:pPr algn="ctr"/>
            <a:r>
              <a:rPr lang="en-US" dirty="0" smtClean="0"/>
              <a:t>Company’s Who Questioned the Standards</a:t>
            </a:r>
            <a:endParaRPr lang="en-US" dirty="0"/>
          </a:p>
        </p:txBody>
      </p:sp>
      <p:sp>
        <p:nvSpPr>
          <p:cNvPr id="3" name="Content Placeholder 3"/>
          <p:cNvSpPr txBox="1">
            <a:spLocks/>
          </p:cNvSpPr>
          <p:nvPr/>
        </p:nvSpPr>
        <p:spPr>
          <a:xfrm>
            <a:off x="838200" y="2057400"/>
            <a:ext cx="7315200" cy="4449763"/>
          </a:xfrm>
          <a:prstGeom prst="rect">
            <a:avLst/>
          </a:prstGeom>
        </p:spPr>
        <p:txBody>
          <a:bodyPr>
            <a:normAutofit/>
          </a:bodyPr>
          <a:lstStyle/>
          <a:p>
            <a:pPr marL="2560320" lvl="5" indent="-274320">
              <a:spcBef>
                <a:spcPct val="20000"/>
              </a:spcBef>
              <a:buClr>
                <a:schemeClr val="accent3"/>
              </a:buClr>
              <a:buSzPct val="95000"/>
            </a:pPr>
            <a:r>
              <a:rPr lang="en-US" sz="2600" dirty="0" smtClean="0"/>
              <a:t> - Insulin producer that created a blue ocean in the insulin industry.</a:t>
            </a:r>
          </a:p>
          <a:p>
            <a:pPr marL="2560320" lvl="5" indent="-274320">
              <a:spcBef>
                <a:spcPct val="20000"/>
              </a:spcBef>
              <a:buClr>
                <a:schemeClr val="accent3"/>
              </a:buClr>
              <a:buSzPct val="95000"/>
            </a:pPr>
            <a:endParaRPr lang="en-US" sz="2600" dirty="0" smtClean="0"/>
          </a:p>
          <a:p>
            <a:pPr marL="2560320" lvl="5" indent="-274320">
              <a:spcBef>
                <a:spcPct val="20000"/>
              </a:spcBef>
              <a:buClr>
                <a:schemeClr val="accent3"/>
              </a:buClr>
              <a:buSzPct val="95000"/>
            </a:pPr>
            <a:endParaRPr lang="en-US" sz="2600" dirty="0" smtClean="0"/>
          </a:p>
          <a:p>
            <a:pPr marL="2560320" lvl="5" indent="-274320">
              <a:spcBef>
                <a:spcPct val="20000"/>
              </a:spcBef>
              <a:buClr>
                <a:schemeClr val="accent3"/>
              </a:buClr>
              <a:buSzPct val="95000"/>
            </a:pPr>
            <a:r>
              <a:rPr lang="en-US" sz="2600" dirty="0" smtClean="0"/>
              <a:t>- Business information provider</a:t>
            </a:r>
          </a:p>
          <a:p>
            <a:pPr marL="2560320" lvl="5" indent="-274320">
              <a:spcBef>
                <a:spcPct val="20000"/>
              </a:spcBef>
              <a:buClr>
                <a:schemeClr val="accent3"/>
              </a:buClr>
              <a:buSzPct val="95000"/>
            </a:pPr>
            <a:endParaRPr kumimoji="0" lang="en-US" sz="2600" b="0" u="none" strike="noStrike" kern="1200" cap="none" spc="0" normalizeH="0" baseline="0" noProof="0" dirty="0" smtClean="0">
              <a:ln>
                <a:noFill/>
              </a:ln>
              <a:solidFill>
                <a:schemeClr val="tx1"/>
              </a:solidFill>
              <a:effectLst/>
              <a:uLnTx/>
              <a:uFillTx/>
              <a:latin typeface="+mn-lt"/>
              <a:ea typeface="+mn-ea"/>
              <a:cs typeface="+mn-cs"/>
            </a:endParaRPr>
          </a:p>
          <a:p>
            <a:pPr marL="2560320" lvl="5" indent="-274320">
              <a:spcBef>
                <a:spcPct val="20000"/>
              </a:spcBef>
              <a:buClr>
                <a:schemeClr val="accent3"/>
              </a:buClr>
              <a:buSzPct val="95000"/>
            </a:pPr>
            <a:endParaRPr kumimoji="0" lang="en-US" sz="2600" b="0" u="none" strike="noStrike" kern="1200" cap="none" spc="0" normalizeH="0" baseline="0" noProof="0" dirty="0">
              <a:ln>
                <a:noFill/>
              </a:ln>
              <a:solidFill>
                <a:schemeClr val="tx1"/>
              </a:solidFill>
              <a:effectLst/>
              <a:uLnTx/>
              <a:uFillTx/>
              <a:latin typeface="+mn-lt"/>
              <a:ea typeface="+mn-ea"/>
              <a:cs typeface="+mn-cs"/>
            </a:endParaRPr>
          </a:p>
        </p:txBody>
      </p:sp>
      <p:pic>
        <p:nvPicPr>
          <p:cNvPr id="38916" name="Picture 4" descr="http://www.blueoceanstrategy.com/abo/images/bloomberg.jpg"/>
          <p:cNvPicPr>
            <a:picLocks noChangeAspect="1" noChangeArrowheads="1"/>
          </p:cNvPicPr>
          <p:nvPr/>
        </p:nvPicPr>
        <p:blipFill>
          <a:blip r:embed="rId5" cstate="print"/>
          <a:srcRect r="63871"/>
          <a:stretch>
            <a:fillRect/>
          </a:stretch>
        </p:blipFill>
        <p:spPr bwMode="auto">
          <a:xfrm>
            <a:off x="914400" y="4191000"/>
            <a:ext cx="2133476" cy="990601"/>
          </a:xfrm>
          <a:prstGeom prst="rect">
            <a:avLst/>
          </a:prstGeom>
          <a:noFill/>
        </p:spPr>
      </p:pic>
      <p:pic>
        <p:nvPicPr>
          <p:cNvPr id="38918" name="Picture 6" descr="http://farm3.static.flickr.com/2242/1799461161_08ef435740.jpg"/>
          <p:cNvPicPr>
            <a:picLocks noChangeAspect="1" noChangeArrowheads="1"/>
          </p:cNvPicPr>
          <p:nvPr/>
        </p:nvPicPr>
        <p:blipFill>
          <a:blip r:embed="rId6" cstate="print"/>
          <a:srcRect/>
          <a:stretch>
            <a:fillRect/>
          </a:stretch>
        </p:blipFill>
        <p:spPr bwMode="auto">
          <a:xfrm>
            <a:off x="6553200" y="4914900"/>
            <a:ext cx="2590800" cy="1943100"/>
          </a:xfrm>
          <a:prstGeom prst="rect">
            <a:avLst/>
          </a:prstGeom>
          <a:noFill/>
        </p:spPr>
      </p:pic>
      <p:sp>
        <p:nvSpPr>
          <p:cNvPr id="8" name="TextBox 7"/>
          <p:cNvSpPr txBox="1"/>
          <p:nvPr/>
        </p:nvSpPr>
        <p:spPr>
          <a:xfrm>
            <a:off x="7848600" y="3657600"/>
            <a:ext cx="1295400" cy="369332"/>
          </a:xfrm>
          <a:prstGeom prst="rect">
            <a:avLst/>
          </a:prstGeom>
          <a:noFill/>
        </p:spPr>
        <p:txBody>
          <a:bodyPr wrap="square" rtlCol="0">
            <a:spAutoFit/>
          </a:bodyPr>
          <a:lstStyle/>
          <a:p>
            <a:r>
              <a:rPr lang="en-US" dirty="0" err="1" smtClean="0"/>
              <a:t>Innovo</a:t>
            </a:r>
            <a:endParaRPr lang="en-US" dirty="0"/>
          </a:p>
        </p:txBody>
      </p:sp>
      <p:sp>
        <p:nvSpPr>
          <p:cNvPr id="9" name="TextBox 8"/>
          <p:cNvSpPr txBox="1"/>
          <p:nvPr/>
        </p:nvSpPr>
        <p:spPr>
          <a:xfrm>
            <a:off x="7467600" y="6211669"/>
            <a:ext cx="1676400" cy="646331"/>
          </a:xfrm>
          <a:prstGeom prst="rect">
            <a:avLst/>
          </a:prstGeom>
          <a:noFill/>
        </p:spPr>
        <p:txBody>
          <a:bodyPr wrap="square" rtlCol="0">
            <a:spAutoFit/>
          </a:bodyPr>
          <a:lstStyle/>
          <a:p>
            <a:r>
              <a:rPr lang="en-US" dirty="0" smtClean="0">
                <a:solidFill>
                  <a:schemeClr val="bg1"/>
                </a:solidFill>
              </a:rPr>
              <a:t>Bloomberg   Terminal</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05800" cy="1143000"/>
          </a:xfrm>
        </p:spPr>
        <p:txBody>
          <a:bodyPr>
            <a:normAutofit fontScale="90000"/>
          </a:bodyPr>
          <a:lstStyle/>
          <a:p>
            <a:r>
              <a:rPr lang="en-US" dirty="0" smtClean="0"/>
              <a:t>Path 4: Look Across Complementary Product and Service Offerings</a:t>
            </a:r>
            <a:endParaRPr lang="en-US" dirty="0"/>
          </a:p>
        </p:txBody>
      </p:sp>
      <p:sp>
        <p:nvSpPr>
          <p:cNvPr id="3" name="Content Placeholder 3"/>
          <p:cNvSpPr txBox="1">
            <a:spLocks/>
          </p:cNvSpPr>
          <p:nvPr/>
        </p:nvSpPr>
        <p:spPr>
          <a:xfrm>
            <a:off x="381000" y="2286000"/>
            <a:ext cx="7543800" cy="39925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Thinking</a:t>
            </a:r>
            <a:r>
              <a:rPr kumimoji="0" lang="en-US" sz="2600" b="0" i="0" u="none" strike="noStrike" kern="1200" cap="none" spc="0" normalizeH="0" noProof="0" dirty="0" smtClean="0">
                <a:ln>
                  <a:noFill/>
                </a:ln>
                <a:solidFill>
                  <a:schemeClr val="tx1"/>
                </a:solidFill>
                <a:effectLst/>
                <a:uLnTx/>
                <a:uFillTx/>
                <a:latin typeface="+mn-lt"/>
                <a:ea typeface="+mn-ea"/>
                <a:cs typeface="+mn-cs"/>
              </a:rPr>
              <a:t> outside of the defined boundaries to define a total solution which buyers seek</a:t>
            </a:r>
            <a:endParaRPr kumimoji="0" lang="en-US" sz="2600" b="0" i="1"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baseline="0" dirty="0" smtClean="0"/>
          </a:p>
        </p:txBody>
      </p:sp>
      <p:pic>
        <p:nvPicPr>
          <p:cNvPr id="40962" name="Picture 2" descr="http://www.messiah.edu/offices/student_affairs/student_programs/lost_films/Images/Parmer1.JPG"/>
          <p:cNvPicPr>
            <a:picLocks noChangeAspect="1" noChangeArrowheads="1"/>
          </p:cNvPicPr>
          <p:nvPr/>
        </p:nvPicPr>
        <p:blipFill>
          <a:blip r:embed="rId3" cstate="print"/>
          <a:srcRect/>
          <a:stretch>
            <a:fillRect/>
          </a:stretch>
        </p:blipFill>
        <p:spPr bwMode="auto">
          <a:xfrm>
            <a:off x="228600" y="3733800"/>
            <a:ext cx="3149600" cy="2362200"/>
          </a:xfrm>
          <a:prstGeom prst="rect">
            <a:avLst/>
          </a:prstGeom>
          <a:noFill/>
        </p:spPr>
      </p:pic>
      <p:pic>
        <p:nvPicPr>
          <p:cNvPr id="40964" name="Picture 4" descr="http://t1.gstatic.com/images?q=tbn:qxStO6M5dUPRVM:http://mastermindplus.com/blog/wp-content/uploads/2009/07/Arrow-right.JPG">
            <a:hlinkClick r:id="rId4"/>
          </p:cNvPr>
          <p:cNvPicPr>
            <a:picLocks noChangeAspect="1" noChangeArrowheads="1"/>
          </p:cNvPicPr>
          <p:nvPr/>
        </p:nvPicPr>
        <p:blipFill>
          <a:blip r:embed="rId5" cstate="print"/>
          <a:srcRect/>
          <a:stretch>
            <a:fillRect/>
          </a:stretch>
        </p:blipFill>
        <p:spPr bwMode="auto">
          <a:xfrm>
            <a:off x="3429000" y="5257800"/>
            <a:ext cx="1371600" cy="838201"/>
          </a:xfrm>
          <a:prstGeom prst="rect">
            <a:avLst/>
          </a:prstGeom>
          <a:noFill/>
        </p:spPr>
      </p:pic>
      <p:pic>
        <p:nvPicPr>
          <p:cNvPr id="7" name="Picture 4" descr="http://t1.gstatic.com/images?q=tbn:qxStO6M5dUPRVM:http://mastermindplus.com/blog/wp-content/uploads/2009/07/Arrow-right.JPG">
            <a:hlinkClick r:id="rId4"/>
          </p:cNvPr>
          <p:cNvPicPr>
            <a:picLocks noChangeAspect="1" noChangeArrowheads="1"/>
          </p:cNvPicPr>
          <p:nvPr/>
        </p:nvPicPr>
        <p:blipFill>
          <a:blip r:embed="rId5" cstate="print"/>
          <a:srcRect/>
          <a:stretch>
            <a:fillRect/>
          </a:stretch>
        </p:blipFill>
        <p:spPr bwMode="auto">
          <a:xfrm>
            <a:off x="4114800" y="3657600"/>
            <a:ext cx="1371600" cy="838201"/>
          </a:xfrm>
          <a:prstGeom prst="rect">
            <a:avLst/>
          </a:prstGeom>
          <a:noFill/>
          <a:scene3d>
            <a:camera prst="orthographicFront">
              <a:rot lat="0" lon="0" rev="10800000"/>
            </a:camera>
            <a:lightRig rig="threePt" dir="t"/>
          </a:scene3d>
        </p:spPr>
      </p:pic>
      <p:pic>
        <p:nvPicPr>
          <p:cNvPr id="40970" name="Picture 10" descr="http://www.cybergecko.com/njpabga/baby.jpg"/>
          <p:cNvPicPr>
            <a:picLocks noChangeAspect="1" noChangeArrowheads="1"/>
          </p:cNvPicPr>
          <p:nvPr/>
        </p:nvPicPr>
        <p:blipFill>
          <a:blip r:embed="rId6" cstate="print"/>
          <a:srcRect/>
          <a:stretch>
            <a:fillRect/>
          </a:stretch>
        </p:blipFill>
        <p:spPr bwMode="auto">
          <a:xfrm>
            <a:off x="5486400" y="3657599"/>
            <a:ext cx="3429000" cy="24384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066800"/>
            <a:ext cx="8305800" cy="1143000"/>
          </a:xfrm>
        </p:spPr>
        <p:txBody>
          <a:bodyPr>
            <a:normAutofit fontScale="90000"/>
          </a:bodyPr>
          <a:lstStyle/>
          <a:p>
            <a:r>
              <a:rPr lang="en-US" dirty="0" smtClean="0"/>
              <a:t>Path 4: Look Across Complementary Product and Service Offerings</a:t>
            </a:r>
            <a:endParaRPr lang="en-US" dirty="0"/>
          </a:p>
        </p:txBody>
      </p:sp>
      <p:pic>
        <p:nvPicPr>
          <p:cNvPr id="42009" name="Picture 25" descr="NABI.png">
            <a:hlinkClick r:id="rId3"/>
          </p:cNvPr>
          <p:cNvPicPr>
            <a:picLocks noChangeAspect="1" noChangeArrowheads="1"/>
          </p:cNvPicPr>
          <p:nvPr/>
        </p:nvPicPr>
        <p:blipFill>
          <a:blip r:embed="rId4" cstate="print"/>
          <a:srcRect/>
          <a:stretch>
            <a:fillRect/>
          </a:stretch>
        </p:blipFill>
        <p:spPr bwMode="auto">
          <a:xfrm>
            <a:off x="457200" y="4038600"/>
            <a:ext cx="1905000" cy="638175"/>
          </a:xfrm>
          <a:prstGeom prst="rect">
            <a:avLst/>
          </a:prstGeom>
          <a:noFill/>
        </p:spPr>
      </p:pic>
      <p:sp>
        <p:nvSpPr>
          <p:cNvPr id="30" name="Content Placeholder 3"/>
          <p:cNvSpPr txBox="1">
            <a:spLocks/>
          </p:cNvSpPr>
          <p:nvPr/>
        </p:nvSpPr>
        <p:spPr>
          <a:xfrm>
            <a:off x="533400" y="1752600"/>
            <a:ext cx="7467600" cy="3992563"/>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Thinking</a:t>
            </a:r>
            <a:r>
              <a:rPr kumimoji="0" lang="en-US" sz="2600" b="0" i="0" u="none" strike="noStrike" kern="1200" cap="none" spc="0" normalizeH="0" noProof="0" dirty="0" smtClean="0">
                <a:ln>
                  <a:noFill/>
                </a:ln>
                <a:solidFill>
                  <a:schemeClr val="tx1"/>
                </a:solidFill>
                <a:effectLst/>
                <a:uLnTx/>
                <a:uFillTx/>
                <a:latin typeface="+mn-lt"/>
                <a:ea typeface="+mn-ea"/>
                <a:cs typeface="+mn-cs"/>
              </a:rPr>
              <a:t> outside of the defined boundaries.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1" u="none" strike="noStrike" kern="1200" cap="none" spc="0" normalizeH="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i="1"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1" u="none" strike="noStrike" kern="1200" cap="none" spc="0" normalizeH="0" noProof="0" dirty="0" smtClean="0">
                <a:ln>
                  <a:noFill/>
                </a:ln>
                <a:solidFill>
                  <a:schemeClr val="tx1"/>
                </a:solidFill>
                <a:effectLst/>
                <a:uLnTx/>
                <a:uFillTx/>
                <a:latin typeface="+mn-lt"/>
                <a:ea typeface="+mn-ea"/>
                <a:cs typeface="+mn-cs"/>
              </a:rPr>
              <a:t>			 - </a:t>
            </a:r>
            <a:r>
              <a:rPr kumimoji="0" lang="en-US" sz="2600" b="0" u="none" strike="noStrike" kern="1200" cap="none" spc="0" normalizeH="0" noProof="0" dirty="0" smtClean="0">
                <a:ln>
                  <a:noFill/>
                </a:ln>
                <a:solidFill>
                  <a:schemeClr val="tx1"/>
                </a:solidFill>
                <a:effectLst/>
                <a:uLnTx/>
                <a:uFillTx/>
                <a:latin typeface="+mn-lt"/>
                <a:ea typeface="+mn-ea"/>
                <a:cs typeface="+mn-cs"/>
              </a:rPr>
              <a:t>North American Bus Industries</a:t>
            </a:r>
            <a:endParaRPr kumimoji="0" lang="en-US" sz="2600" b="0" i="1"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baseline="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Solution of Complementary Activities</a:t>
            </a:r>
            <a:endParaRPr lang="en-US" dirty="0"/>
          </a:p>
        </p:txBody>
      </p:sp>
      <p:pic>
        <p:nvPicPr>
          <p:cNvPr id="3" name="Picture 25" descr="NABI.png">
            <a:hlinkClick r:id="rId3"/>
          </p:cNvPr>
          <p:cNvPicPr>
            <a:picLocks noChangeAspect="1" noChangeArrowheads="1"/>
          </p:cNvPicPr>
          <p:nvPr/>
        </p:nvPicPr>
        <p:blipFill>
          <a:blip r:embed="rId4" cstate="print"/>
          <a:srcRect/>
          <a:stretch>
            <a:fillRect/>
          </a:stretch>
        </p:blipFill>
        <p:spPr bwMode="auto">
          <a:xfrm>
            <a:off x="4038600" y="1219200"/>
            <a:ext cx="1905000" cy="638175"/>
          </a:xfrm>
          <a:prstGeom prst="rect">
            <a:avLst/>
          </a:prstGeom>
          <a:noFill/>
        </p:spPr>
      </p:pic>
      <p:pic>
        <p:nvPicPr>
          <p:cNvPr id="44036" name="Picture 4"/>
          <p:cNvPicPr>
            <a:picLocks noChangeAspect="1" noChangeArrowheads="1"/>
          </p:cNvPicPr>
          <p:nvPr/>
        </p:nvPicPr>
        <p:blipFill>
          <a:blip r:embed="rId5" cstate="print">
            <a:lum bright="35000" contrast="55000"/>
          </a:blip>
          <a:srcRect/>
          <a:stretch>
            <a:fillRect/>
          </a:stretch>
        </p:blipFill>
        <p:spPr bwMode="auto">
          <a:xfrm>
            <a:off x="457200" y="2057400"/>
            <a:ext cx="7924800" cy="454140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 5: </a:t>
            </a:r>
            <a:r>
              <a:rPr lang="en-US" dirty="0" smtClean="0"/>
              <a:t>Looking </a:t>
            </a:r>
            <a:r>
              <a:rPr lang="en-US" dirty="0" smtClean="0"/>
              <a:t>Across Functional or Emotional Appeals to Buyers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2667000"/>
            <a:ext cx="3657600" cy="2743200"/>
          </a:xfrm>
          <a:prstGeom prst="rect">
            <a:avLst/>
          </a:prstGeom>
          <a:noFill/>
          <a:ln w="9525">
            <a:noFill/>
            <a:miter lim="800000"/>
            <a:headEnd/>
            <a:tailEnd/>
          </a:ln>
          <a:effectLst>
            <a:outerShdw blurRad="495300" dist="50800" dir="5400000" algn="ctr" rotWithShape="0">
              <a:srgbClr val="000000">
                <a:alpha val="55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4648200" y="2667000"/>
            <a:ext cx="3733800" cy="2728913"/>
          </a:xfrm>
          <a:prstGeom prst="rect">
            <a:avLst/>
          </a:prstGeom>
          <a:noFill/>
          <a:ln w="9525">
            <a:noFill/>
            <a:miter lim="800000"/>
            <a:headEnd/>
            <a:tailEnd/>
          </a:ln>
          <a:effectLst>
            <a:outerShdw blurRad="596900" dist="50800" dir="5400000" algn="ctr"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Infusing Functional and Emotional Appeals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553200" y="2209800"/>
            <a:ext cx="2590800" cy="2971800"/>
          </a:xfrm>
          <a:prstGeom prst="rect">
            <a:avLst/>
          </a:prstGeom>
          <a:noFill/>
          <a:ln w="9525">
            <a:noFill/>
            <a:miter lim="800000"/>
            <a:headEnd/>
            <a:tailEnd/>
          </a:ln>
          <a:effectLst>
            <a:outerShdw blurRad="622300" dist="50800" dir="5400000" algn="ctr" rotWithShape="0">
              <a:srgbClr val="000000">
                <a:alpha val="99000"/>
              </a:srgbClr>
            </a:outerShdw>
          </a:effectLst>
        </p:spPr>
      </p:pic>
      <p:sp>
        <p:nvSpPr>
          <p:cNvPr id="5" name="TextBox 4"/>
          <p:cNvSpPr txBox="1"/>
          <p:nvPr/>
        </p:nvSpPr>
        <p:spPr>
          <a:xfrm>
            <a:off x="533400" y="2667000"/>
            <a:ext cx="4267200" cy="4247317"/>
          </a:xfrm>
          <a:prstGeom prst="rect">
            <a:avLst/>
          </a:prstGeom>
          <a:noFill/>
        </p:spPr>
        <p:txBody>
          <a:bodyPr wrap="square" rtlCol="0">
            <a:spAutoFit/>
          </a:bodyPr>
          <a:lstStyle/>
          <a:p>
            <a:r>
              <a:rPr lang="en-US" dirty="0" smtClean="0"/>
              <a:t>Challenging the functional and emotional orientation of an industry creates new market space .</a:t>
            </a:r>
          </a:p>
          <a:p>
            <a:endParaRPr lang="en-US" dirty="0" smtClean="0"/>
          </a:p>
          <a:p>
            <a:r>
              <a:rPr lang="en-US" dirty="0" smtClean="0"/>
              <a:t>Example:</a:t>
            </a:r>
          </a:p>
          <a:p>
            <a:r>
              <a:rPr lang="en-US" dirty="0" smtClean="0"/>
              <a:t>Swatch Transformed the functionally driven budget watch industry into an emotionally driven fashion statement  and the body shop which did vice versa transforming the emotionally driven industry of cosmetics into a functional, no-nonsense cosmetics house.</a:t>
            </a:r>
          </a:p>
          <a:p>
            <a:endParaRPr lang="en-US" dirty="0" smtClean="0"/>
          </a:p>
          <a:p>
            <a:endParaRPr lang="en-US" dirty="0" smtClean="0"/>
          </a:p>
          <a:p>
            <a:endParaRPr lang="en-US" dirty="0" smtClean="0"/>
          </a:p>
        </p:txBody>
      </p:sp>
      <p:pic>
        <p:nvPicPr>
          <p:cNvPr id="2051" name="Picture 3"/>
          <p:cNvPicPr>
            <a:picLocks noChangeAspect="1" noChangeArrowheads="1"/>
          </p:cNvPicPr>
          <p:nvPr/>
        </p:nvPicPr>
        <p:blipFill>
          <a:blip r:embed="rId4" cstate="print"/>
          <a:srcRect/>
          <a:stretch>
            <a:fillRect/>
          </a:stretch>
        </p:blipFill>
        <p:spPr bwMode="auto">
          <a:xfrm>
            <a:off x="4800600" y="3733800"/>
            <a:ext cx="2014538" cy="2686050"/>
          </a:xfrm>
          <a:prstGeom prst="rect">
            <a:avLst/>
          </a:prstGeom>
          <a:noFill/>
          <a:ln w="9525">
            <a:noFill/>
            <a:miter lim="800000"/>
            <a:headEnd/>
            <a:tailEnd/>
          </a:ln>
          <a:effectLst>
            <a:outerShdw blurRad="469900" dist="50800" dir="5400000" algn="ctr" rotWithShape="0">
              <a:srgbClr val="000000">
                <a:alpha val="99000"/>
              </a:srgbClr>
            </a:outerShdw>
          </a:effectLst>
        </p:spPr>
      </p:pic>
      <p:pic>
        <p:nvPicPr>
          <p:cNvPr id="2052" name="Picture 4"/>
          <p:cNvPicPr>
            <a:picLocks noChangeAspect="1" noChangeArrowheads="1"/>
          </p:cNvPicPr>
          <p:nvPr/>
        </p:nvPicPr>
        <p:blipFill>
          <a:blip r:embed="rId5" cstate="print"/>
          <a:srcRect/>
          <a:stretch>
            <a:fillRect/>
          </a:stretch>
        </p:blipFill>
        <p:spPr bwMode="auto">
          <a:xfrm>
            <a:off x="4495800" y="1676400"/>
            <a:ext cx="2419350" cy="1646210"/>
          </a:xfrm>
          <a:prstGeom prst="rect">
            <a:avLst/>
          </a:prstGeom>
          <a:noFill/>
          <a:ln w="9525">
            <a:noFill/>
            <a:miter lim="800000"/>
            <a:headEnd/>
            <a:tailEnd/>
          </a:ln>
          <a:effectLst>
            <a:outerShdw blurRad="368300" dist="50800" dir="5400000" algn="ctr" rotWithShape="0">
              <a:srgbClr val="000000">
                <a:alpha val="71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00610-20100606-1822.jpg"/>
          <p:cNvPicPr>
            <a:picLocks noChangeAspect="1"/>
          </p:cNvPicPr>
          <p:nvPr/>
        </p:nvPicPr>
        <p:blipFill>
          <a:blip r:embed="rId3" cstate="print">
            <a:lum bright="31000" contrast="27000"/>
          </a:blip>
          <a:stretch>
            <a:fillRect/>
          </a:stretch>
        </p:blipFill>
        <p:spPr>
          <a:xfrm>
            <a:off x="3352800" y="2286000"/>
            <a:ext cx="5638800" cy="4229100"/>
          </a:xfrm>
          <a:prstGeom prst="rect">
            <a:avLst/>
          </a:prstGeom>
          <a:effectLst>
            <a:outerShdw blurRad="457200" dist="50800" dir="5400000" algn="ctr" rotWithShape="0">
              <a:srgbClr val="000000">
                <a:alpha val="99000"/>
              </a:srgbClr>
            </a:outerShdw>
          </a:effectLst>
        </p:spPr>
      </p:pic>
      <p:sp>
        <p:nvSpPr>
          <p:cNvPr id="2" name="Title 1"/>
          <p:cNvSpPr>
            <a:spLocks noGrp="1"/>
          </p:cNvSpPr>
          <p:nvPr>
            <p:ph type="title"/>
          </p:nvPr>
        </p:nvSpPr>
        <p:spPr/>
        <p:txBody>
          <a:bodyPr/>
          <a:lstStyle/>
          <a:p>
            <a:r>
              <a:rPr lang="en-US" dirty="0" smtClean="0"/>
              <a:t>Quick Beauty House</a:t>
            </a:r>
            <a:endParaRPr lang="en-US" dirty="0"/>
          </a:p>
        </p:txBody>
      </p:sp>
      <p:pic>
        <p:nvPicPr>
          <p:cNvPr id="3" name="Picture 3"/>
          <p:cNvPicPr>
            <a:picLocks noChangeAspect="1" noChangeArrowheads="1"/>
          </p:cNvPicPr>
          <p:nvPr/>
        </p:nvPicPr>
        <p:blipFill>
          <a:blip r:embed="rId4" cstate="print"/>
          <a:srcRect/>
          <a:stretch>
            <a:fillRect/>
          </a:stretch>
        </p:blipFill>
        <p:spPr bwMode="auto">
          <a:xfrm>
            <a:off x="6858000" y="1066800"/>
            <a:ext cx="1554072" cy="2057400"/>
          </a:xfrm>
          <a:prstGeom prst="rect">
            <a:avLst/>
          </a:prstGeom>
          <a:noFill/>
          <a:ln w="9525">
            <a:noFill/>
            <a:miter lim="800000"/>
            <a:headEnd/>
            <a:tailEnd/>
          </a:ln>
          <a:effectLst>
            <a:outerShdw blurRad="469900" dist="50800" dir="5400000" algn="ctr" rotWithShape="0">
              <a:srgbClr val="000000">
                <a:alpha val="99000"/>
              </a:srgbClr>
            </a:outerShdw>
          </a:effectLst>
        </p:spPr>
      </p:pic>
      <p:sp>
        <p:nvSpPr>
          <p:cNvPr id="7" name="TextBox 6"/>
          <p:cNvSpPr txBox="1"/>
          <p:nvPr/>
        </p:nvSpPr>
        <p:spPr>
          <a:xfrm>
            <a:off x="381000" y="2209800"/>
            <a:ext cx="2971800" cy="5078313"/>
          </a:xfrm>
          <a:prstGeom prst="rect">
            <a:avLst/>
          </a:prstGeom>
          <a:noFill/>
        </p:spPr>
        <p:txBody>
          <a:bodyPr wrap="square" rtlCol="0">
            <a:spAutoFit/>
          </a:bodyPr>
          <a:lstStyle/>
          <a:p>
            <a:pPr>
              <a:defRPr/>
            </a:pPr>
            <a:r>
              <a:rPr lang="en-US" dirty="0" smtClean="0"/>
              <a:t>significantly </a:t>
            </a:r>
            <a:r>
              <a:rPr lang="en-US" dirty="0" smtClean="0"/>
              <a:t>reduced the price from about $30 to around $9 while raising the hourly revenue per barber by about 50%. </a:t>
            </a:r>
          </a:p>
          <a:p>
            <a:pPr>
              <a:defRPr/>
            </a:pPr>
            <a:endParaRPr lang="en-US" dirty="0" smtClean="0"/>
          </a:p>
          <a:p>
            <a:pPr>
              <a:defRPr/>
            </a:pPr>
            <a:r>
              <a:rPr lang="en-US" dirty="0" smtClean="0"/>
              <a:t>Implanted </a:t>
            </a:r>
            <a:r>
              <a:rPr lang="en-US" dirty="0" smtClean="0"/>
              <a:t>a traffic light system which eliminates the need for a receptionist and allows customers to know when there is an available barber.</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lstStyle/>
          <a:p>
            <a:r>
              <a:rPr lang="en-US" dirty="0" smtClean="0"/>
              <a:t>Path Six: Look Across </a:t>
            </a:r>
            <a:r>
              <a:rPr lang="en-US" dirty="0" smtClean="0"/>
              <a:t>Time</a:t>
            </a:r>
            <a:endParaRPr lang="en-US" dirty="0"/>
          </a:p>
        </p:txBody>
      </p:sp>
      <p:sp>
        <p:nvSpPr>
          <p:cNvPr id="3" name="TextBox 2"/>
          <p:cNvSpPr txBox="1"/>
          <p:nvPr/>
        </p:nvSpPr>
        <p:spPr>
          <a:xfrm>
            <a:off x="533400" y="1752600"/>
            <a:ext cx="8077200" cy="1846659"/>
          </a:xfrm>
          <a:prstGeom prst="rect">
            <a:avLst/>
          </a:prstGeom>
          <a:noFill/>
        </p:spPr>
        <p:txBody>
          <a:bodyPr wrap="square" rtlCol="0">
            <a:spAutoFit/>
          </a:bodyPr>
          <a:lstStyle/>
          <a:p>
            <a:r>
              <a:rPr lang="en-US" sz="3600" dirty="0" smtClean="0"/>
              <a:t>Principles to assessing trends over time</a:t>
            </a:r>
          </a:p>
          <a:p>
            <a:pPr marL="342900" indent="-342900">
              <a:buAutoNum type="arabicPeriod"/>
            </a:pPr>
            <a:endParaRPr lang="en-US" dirty="0" smtClean="0"/>
          </a:p>
          <a:p>
            <a:pPr marL="342900" indent="-342900">
              <a:buAutoNum type="arabicPeriod"/>
            </a:pPr>
            <a:r>
              <a:rPr lang="en-US" sz="2000" dirty="0" smtClean="0"/>
              <a:t>Decisive to your business</a:t>
            </a:r>
          </a:p>
          <a:p>
            <a:pPr marL="342900" indent="-342900">
              <a:buAutoNum type="arabicPeriod"/>
            </a:pPr>
            <a:r>
              <a:rPr lang="en-US" sz="2000" dirty="0" smtClean="0"/>
              <a:t>Must be irreversible </a:t>
            </a:r>
          </a:p>
          <a:p>
            <a:pPr marL="342900" indent="-342900">
              <a:buAutoNum type="arabicPeriod"/>
            </a:pPr>
            <a:r>
              <a:rPr lang="en-US" sz="2000" dirty="0" smtClean="0"/>
              <a:t>Must have a clear trajectory </a:t>
            </a:r>
            <a:endParaRPr lang="en-US" sz="2000" dirty="0"/>
          </a:p>
        </p:txBody>
      </p:sp>
      <p:pic>
        <p:nvPicPr>
          <p:cNvPr id="4099" name="Picture 3"/>
          <p:cNvPicPr>
            <a:picLocks noChangeAspect="1" noChangeArrowheads="1"/>
          </p:cNvPicPr>
          <p:nvPr/>
        </p:nvPicPr>
        <p:blipFill>
          <a:blip r:embed="rId3" cstate="print"/>
          <a:srcRect/>
          <a:stretch>
            <a:fillRect/>
          </a:stretch>
        </p:blipFill>
        <p:spPr bwMode="auto">
          <a:xfrm>
            <a:off x="2057400" y="3581400"/>
            <a:ext cx="2133600" cy="2989282"/>
          </a:xfrm>
          <a:prstGeom prst="rect">
            <a:avLst/>
          </a:prstGeom>
          <a:noFill/>
          <a:ln w="9525">
            <a:noFill/>
            <a:miter lim="800000"/>
            <a:headEnd/>
            <a:tailEnd/>
          </a:ln>
          <a:effectLst>
            <a:outerShdw blurRad="444500" dist="50800" dir="5400000" sx="1000" sy="1000" algn="ctr" rotWithShape="0">
              <a:srgbClr val="000000"/>
            </a:outerShdw>
          </a:effectLst>
        </p:spPr>
      </p:pic>
      <p:pic>
        <p:nvPicPr>
          <p:cNvPr id="4100" name="Picture 4"/>
          <p:cNvPicPr>
            <a:picLocks noChangeAspect="1" noChangeArrowheads="1"/>
          </p:cNvPicPr>
          <p:nvPr/>
        </p:nvPicPr>
        <p:blipFill>
          <a:blip r:embed="rId4" cstate="print"/>
          <a:srcRect/>
          <a:stretch>
            <a:fillRect/>
          </a:stretch>
        </p:blipFill>
        <p:spPr bwMode="auto">
          <a:xfrm>
            <a:off x="4876800" y="2634867"/>
            <a:ext cx="3505200" cy="422313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lstStyle/>
          <a:p>
            <a:r>
              <a:rPr lang="en-US" dirty="0" smtClean="0"/>
              <a:t>Utilizing </a:t>
            </a:r>
            <a:r>
              <a:rPr lang="en-US" dirty="0" smtClean="0"/>
              <a:t>Trends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5410200" y="4038600"/>
            <a:ext cx="2514600" cy="2514600"/>
          </a:xfrm>
          <a:prstGeom prst="rect">
            <a:avLst/>
          </a:prstGeom>
          <a:noFill/>
          <a:ln w="9525">
            <a:noFill/>
            <a:miter lim="800000"/>
            <a:headEnd/>
            <a:tailEnd/>
          </a:ln>
          <a:effectLst>
            <a:outerShdw blurRad="419100" dist="50800" dir="5400000" algn="ctr" rotWithShape="0">
              <a:srgbClr val="000000">
                <a:alpha val="68000"/>
              </a:srgbClr>
            </a:outerShdw>
          </a:effectLst>
        </p:spPr>
      </p:pic>
      <p:pic>
        <p:nvPicPr>
          <p:cNvPr id="5122" name="Picture 2"/>
          <p:cNvPicPr>
            <a:picLocks noChangeAspect="1" noChangeArrowheads="1"/>
          </p:cNvPicPr>
          <p:nvPr/>
        </p:nvPicPr>
        <p:blipFill>
          <a:blip r:embed="rId4" cstate="print"/>
          <a:srcRect/>
          <a:stretch>
            <a:fillRect/>
          </a:stretch>
        </p:blipFill>
        <p:spPr bwMode="auto">
          <a:xfrm>
            <a:off x="585147" y="3886200"/>
            <a:ext cx="3853225" cy="243840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914400" y="1423988"/>
            <a:ext cx="2743200" cy="2743200"/>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5181600" y="1447800"/>
            <a:ext cx="2819400" cy="251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Six Paths Framework</a:t>
            </a:r>
            <a:endParaRPr lang="en-US" sz="4800" dirty="0"/>
          </a:p>
        </p:txBody>
      </p:sp>
      <p:sp>
        <p:nvSpPr>
          <p:cNvPr id="4" name="Content Placeholder 3"/>
          <p:cNvSpPr>
            <a:spLocks noGrp="1"/>
          </p:cNvSpPr>
          <p:nvPr>
            <p:ph idx="1"/>
          </p:nvPr>
        </p:nvSpPr>
        <p:spPr/>
        <p:txBody>
          <a:bodyPr/>
          <a:lstStyle/>
          <a:p>
            <a:r>
              <a:rPr lang="en-US" dirty="0" smtClean="0"/>
              <a:t>Define their industry with similarities and focus on being the best within it</a:t>
            </a:r>
          </a:p>
          <a:p>
            <a:endParaRPr lang="en-US" dirty="0" smtClean="0"/>
          </a:p>
          <a:p>
            <a:r>
              <a:rPr lang="en-US" dirty="0" smtClean="0"/>
              <a:t>Look at their industries through the lens of generally accepted strategic groups (Ex. Luxury automobiles, economy cars, family vehicles) and strive to stand out in the strategic group they play in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4800" dirty="0" smtClean="0"/>
              <a:t>Six Paths Cont.</a:t>
            </a:r>
            <a:endParaRPr lang="en-US" sz="4800"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Focus on the same buyer group, be it the purchaser, the user, or the influencer</a:t>
            </a:r>
          </a:p>
          <a:p>
            <a:r>
              <a:rPr lang="en-US" dirty="0" smtClean="0"/>
              <a:t>Define the scope of the products and services offered by their industry similarly</a:t>
            </a:r>
          </a:p>
          <a:p>
            <a:r>
              <a:rPr lang="en-US" dirty="0" smtClean="0"/>
              <a:t>Accept their industry’s functional or emotional orientation</a:t>
            </a:r>
          </a:p>
          <a:p>
            <a:r>
              <a:rPr lang="en-US" dirty="0" smtClean="0"/>
              <a:t>Focus on the same point in time and often on current competitive threats in formulating strategy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dirty="0" smtClean="0"/>
              <a:t>            Path 1:</a:t>
            </a:r>
            <a:endParaRPr lang="en-US" sz="5400" dirty="0"/>
          </a:p>
        </p:txBody>
      </p:sp>
      <p:pic>
        <p:nvPicPr>
          <p:cNvPr id="4" name="Content Placeholder 3" descr="Path.jpg"/>
          <p:cNvPicPr>
            <a:picLocks noGrp="1" noChangeAspect="1"/>
          </p:cNvPicPr>
          <p:nvPr>
            <p:ph sz="half" idx="1"/>
          </p:nvPr>
        </p:nvPicPr>
        <p:blipFill>
          <a:blip r:embed="rId3" cstate="print"/>
          <a:stretch>
            <a:fillRect/>
          </a:stretch>
        </p:blipFill>
        <p:spPr>
          <a:xfrm>
            <a:off x="4724400" y="152400"/>
            <a:ext cx="4038600" cy="1676400"/>
          </a:xfrm>
        </p:spPr>
      </p:pic>
      <p:sp>
        <p:nvSpPr>
          <p:cNvPr id="5" name="Content Placeholder 4"/>
          <p:cNvSpPr>
            <a:spLocks noGrp="1"/>
          </p:cNvSpPr>
          <p:nvPr>
            <p:ph sz="half" idx="2"/>
          </p:nvPr>
        </p:nvSpPr>
        <p:spPr>
          <a:xfrm>
            <a:off x="152400" y="1828800"/>
            <a:ext cx="8686800" cy="4876800"/>
          </a:xfrm>
        </p:spPr>
        <p:txBody>
          <a:bodyPr>
            <a:normAutofit/>
          </a:bodyPr>
          <a:lstStyle/>
          <a:p>
            <a:r>
              <a:rPr lang="en-US" sz="3600" dirty="0" smtClean="0"/>
              <a:t>Look Across Alternative Industries</a:t>
            </a:r>
          </a:p>
          <a:p>
            <a:r>
              <a:rPr lang="en-US" dirty="0" smtClean="0"/>
              <a:t>Substitutes vs. Alternatives </a:t>
            </a:r>
          </a:p>
          <a:p>
            <a:r>
              <a:rPr lang="en-US" dirty="0" smtClean="0"/>
              <a:t>Why choose NetJets?</a:t>
            </a:r>
          </a:p>
          <a:p>
            <a:r>
              <a:rPr lang="en-US" dirty="0" smtClean="0"/>
              <a:t>Dramatically cuts total travel time</a:t>
            </a:r>
          </a:p>
          <a:p>
            <a:r>
              <a:rPr lang="en-US" dirty="0" smtClean="0"/>
              <a:t>Reduce the hassle of congested airports</a:t>
            </a:r>
          </a:p>
          <a:p>
            <a:r>
              <a:rPr lang="en-US" dirty="0" smtClean="0"/>
              <a:t>Allow for point to point travel</a:t>
            </a:r>
          </a:p>
          <a:p>
            <a:r>
              <a:rPr lang="en-US" dirty="0" smtClean="0"/>
              <a:t>Benefit from more productive and energized executives who can hit the ground running upon arrival</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667000"/>
            <a:ext cx="9144000" cy="1143000"/>
          </a:xfrm>
        </p:spPr>
        <p:txBody>
          <a:bodyPr>
            <a:normAutofit/>
          </a:bodyPr>
          <a:lstStyle/>
          <a:p>
            <a:r>
              <a:rPr lang="en-US" sz="2000" dirty="0" smtClean="0"/>
              <a:t>Cessna Citation XLS, Gulfstream G200, </a:t>
            </a:r>
            <a:r>
              <a:rPr lang="en-US" sz="2000" dirty="0" err="1" smtClean="0"/>
              <a:t>Dassault</a:t>
            </a:r>
            <a:r>
              <a:rPr lang="en-US" sz="2000" dirty="0" smtClean="0"/>
              <a:t> Falcon 7X, Boeing Business 737 </a:t>
            </a:r>
            <a:endParaRPr lang="en-US" sz="2000" dirty="0"/>
          </a:p>
        </p:txBody>
      </p:sp>
      <p:pic>
        <p:nvPicPr>
          <p:cNvPr id="5" name="Content Placeholder 4" descr="Boening 737.jpg"/>
          <p:cNvPicPr>
            <a:picLocks noGrp="1" noChangeAspect="1"/>
          </p:cNvPicPr>
          <p:nvPr>
            <p:ph sz="half" idx="4294967295"/>
          </p:nvPr>
        </p:nvPicPr>
        <p:blipFill>
          <a:blip r:embed="rId3" cstate="print"/>
          <a:stretch>
            <a:fillRect/>
          </a:stretch>
        </p:blipFill>
        <p:spPr>
          <a:xfrm>
            <a:off x="4214813" y="3848100"/>
            <a:ext cx="4929187" cy="3009900"/>
          </a:xfrm>
          <a:prstGeom prst="rect">
            <a:avLst/>
          </a:prstGeom>
          <a:ln>
            <a:noFill/>
          </a:ln>
          <a:effectLst>
            <a:outerShdw blurRad="292100" dist="139700" dir="2700000" algn="tl" rotWithShape="0">
              <a:srgbClr val="333333">
                <a:alpha val="65000"/>
              </a:srgbClr>
            </a:outerShdw>
          </a:effectLst>
        </p:spPr>
      </p:pic>
      <p:pic>
        <p:nvPicPr>
          <p:cNvPr id="6" name="Content Placeholder 5" descr="Cessna 560.jpg"/>
          <p:cNvPicPr>
            <a:picLocks noGrp="1" noChangeAspect="1"/>
          </p:cNvPicPr>
          <p:nvPr>
            <p:ph sz="half" idx="4294967295"/>
          </p:nvPr>
        </p:nvPicPr>
        <p:blipFill>
          <a:blip r:embed="rId4" cstate="print"/>
          <a:stretch>
            <a:fillRect/>
          </a:stretch>
        </p:blipFill>
        <p:spPr>
          <a:xfrm>
            <a:off x="0" y="0"/>
            <a:ext cx="4343400" cy="2971800"/>
          </a:xfrm>
          <a:prstGeom prst="rect">
            <a:avLst/>
          </a:prstGeom>
          <a:ln>
            <a:noFill/>
          </a:ln>
          <a:effectLst>
            <a:outerShdw blurRad="292100" dist="139700" dir="2700000" algn="tl" rotWithShape="0">
              <a:srgbClr val="333333">
                <a:alpha val="65000"/>
              </a:srgbClr>
            </a:outerShdw>
          </a:effectLst>
        </p:spPr>
      </p:pic>
      <p:pic>
        <p:nvPicPr>
          <p:cNvPr id="7" name="Picture 6" descr="Dassault Falcon.jpg"/>
          <p:cNvPicPr>
            <a:picLocks noChangeAspect="1"/>
          </p:cNvPicPr>
          <p:nvPr/>
        </p:nvPicPr>
        <p:blipFill>
          <a:blip r:embed="rId5" cstate="print"/>
          <a:stretch>
            <a:fillRect/>
          </a:stretch>
        </p:blipFill>
        <p:spPr>
          <a:xfrm>
            <a:off x="0" y="3857722"/>
            <a:ext cx="4191000" cy="3000278"/>
          </a:xfrm>
          <a:prstGeom prst="rect">
            <a:avLst/>
          </a:prstGeom>
          <a:ln>
            <a:noFill/>
          </a:ln>
          <a:effectLst>
            <a:outerShdw blurRad="292100" dist="139700" dir="2700000" algn="tl" rotWithShape="0">
              <a:srgbClr val="333333">
                <a:alpha val="65000"/>
              </a:srgbClr>
            </a:outerShdw>
          </a:effectLst>
        </p:spPr>
      </p:pic>
      <p:pic>
        <p:nvPicPr>
          <p:cNvPr id="8" name="Picture 7" descr="Gulf 200.jpg"/>
          <p:cNvPicPr>
            <a:picLocks noChangeAspect="1"/>
          </p:cNvPicPr>
          <p:nvPr/>
        </p:nvPicPr>
        <p:blipFill>
          <a:blip r:embed="rId6" cstate="print"/>
          <a:stretch>
            <a:fillRect/>
          </a:stretch>
        </p:blipFill>
        <p:spPr>
          <a:xfrm>
            <a:off x="4343400" y="0"/>
            <a:ext cx="48006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05400" cy="1554162"/>
          </a:xfrm>
        </p:spPr>
        <p:txBody>
          <a:bodyPr>
            <a:normAutofit fontScale="90000"/>
          </a:bodyPr>
          <a:lstStyle/>
          <a:p>
            <a:r>
              <a:rPr lang="en-US" dirty="0" smtClean="0"/>
              <a:t>The Strategy Canvas of NetJets</a:t>
            </a:r>
            <a:endParaRPr lang="en-US" dirty="0"/>
          </a:p>
        </p:txBody>
      </p:sp>
      <p:pic>
        <p:nvPicPr>
          <p:cNvPr id="6" name="Content Placeholder 5" descr="Graph.jpg"/>
          <p:cNvPicPr>
            <a:picLocks noGrp="1" noChangeAspect="1"/>
          </p:cNvPicPr>
          <p:nvPr>
            <p:ph sz="half" idx="1"/>
          </p:nvPr>
        </p:nvPicPr>
        <p:blipFill>
          <a:blip r:embed="rId3" cstate="print">
            <a:lum bright="41000" contrast="39000"/>
          </a:blip>
          <a:stretch>
            <a:fillRect/>
          </a:stretch>
        </p:blipFill>
        <p:spPr>
          <a:xfrm>
            <a:off x="0" y="1600200"/>
            <a:ext cx="9144000" cy="5257800"/>
          </a:xfrm>
        </p:spPr>
      </p:pic>
      <p:pic>
        <p:nvPicPr>
          <p:cNvPr id="5" name="Content Placeholder 4" descr="NetJet.jpg"/>
          <p:cNvPicPr>
            <a:picLocks noGrp="1" noChangeAspect="1"/>
          </p:cNvPicPr>
          <p:nvPr>
            <p:ph sz="half" idx="2"/>
          </p:nvPr>
        </p:nvPicPr>
        <p:blipFill>
          <a:blip r:embed="rId4" cstate="print"/>
          <a:stretch>
            <a:fillRect/>
          </a:stretch>
        </p:blipFill>
        <p:spPr>
          <a:xfrm>
            <a:off x="5105400" y="1"/>
            <a:ext cx="4038601" cy="1600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Path 2: Look Across Strategic Groups Within Industries</a:t>
            </a:r>
            <a:endParaRPr lang="en-US" dirty="0"/>
          </a:p>
        </p:txBody>
      </p:sp>
      <p:sp>
        <p:nvSpPr>
          <p:cNvPr id="4" name="Content Placeholder 3"/>
          <p:cNvSpPr>
            <a:spLocks noGrp="1"/>
          </p:cNvSpPr>
          <p:nvPr>
            <p:ph sz="half" idx="2"/>
          </p:nvPr>
        </p:nvSpPr>
        <p:spPr>
          <a:xfrm>
            <a:off x="381000" y="1600200"/>
            <a:ext cx="8305800" cy="4525963"/>
          </a:xfrm>
        </p:spPr>
        <p:txBody>
          <a:bodyPr/>
          <a:lstStyle/>
          <a:p>
            <a:r>
              <a:rPr lang="en-US" dirty="0" smtClean="0"/>
              <a:t>Strategic Groups – Refers to a group of companies within an industry that pursue a similar strategy</a:t>
            </a:r>
          </a:p>
          <a:p>
            <a:r>
              <a:rPr lang="en-US" dirty="0" smtClean="0"/>
              <a:t>Built on two dimensions – Price and Performance</a:t>
            </a:r>
          </a:p>
          <a:p>
            <a:r>
              <a:rPr lang="en-US" dirty="0" smtClean="0"/>
              <a:t>Curves – Texas-based women’s fitness company</a:t>
            </a:r>
          </a:p>
          <a:p>
            <a:r>
              <a:rPr lang="en-US" dirty="0" smtClean="0"/>
              <a:t>Focused on two decisive advantages in the U.S.- Traditional Health Clubs and Home Exercise Programs</a:t>
            </a:r>
          </a:p>
          <a:p>
            <a:r>
              <a:rPr lang="en-US" dirty="0" smtClean="0"/>
              <a:t>Specialized Machines</a:t>
            </a:r>
          </a:p>
          <a:p>
            <a:r>
              <a:rPr lang="en-US" dirty="0" smtClean="0"/>
              <a:t>Strategic Placement</a:t>
            </a:r>
          </a:p>
          <a:p>
            <a:r>
              <a:rPr lang="en-US" dirty="0" smtClean="0"/>
              <a:t>Low Variable and Maintenance Costs</a:t>
            </a:r>
          </a:p>
          <a:p>
            <a:endParaRPr lang="en-US" dirty="0"/>
          </a:p>
        </p:txBody>
      </p:sp>
      <p:pic>
        <p:nvPicPr>
          <p:cNvPr id="5" name="Picture 4" descr="Curves Pic.jpg"/>
          <p:cNvPicPr>
            <a:picLocks noChangeAspect="1"/>
          </p:cNvPicPr>
          <p:nvPr/>
        </p:nvPicPr>
        <p:blipFill>
          <a:blip r:embed="rId3" cstate="print"/>
          <a:stretch>
            <a:fillRect/>
          </a:stretch>
        </p:blipFill>
        <p:spPr>
          <a:xfrm>
            <a:off x="6172200" y="4420408"/>
            <a:ext cx="2971800" cy="243759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5943600" cy="1143000"/>
          </a:xfrm>
        </p:spPr>
        <p:txBody>
          <a:bodyPr>
            <a:normAutofit fontScale="90000"/>
          </a:bodyPr>
          <a:lstStyle/>
          <a:p>
            <a:r>
              <a:rPr lang="en-US" dirty="0" smtClean="0"/>
              <a:t>The Strategy Canvas of Curves</a:t>
            </a:r>
            <a:endParaRPr lang="en-US" dirty="0"/>
          </a:p>
        </p:txBody>
      </p:sp>
      <p:pic>
        <p:nvPicPr>
          <p:cNvPr id="6" name="Content Placeholder 5" descr="Curves logo.jpg"/>
          <p:cNvPicPr>
            <a:picLocks noGrp="1" noChangeAspect="1"/>
          </p:cNvPicPr>
          <p:nvPr>
            <p:ph sz="half" idx="4294967295"/>
          </p:nvPr>
        </p:nvPicPr>
        <p:blipFill>
          <a:blip r:embed="rId3" cstate="print"/>
          <a:stretch>
            <a:fillRect/>
          </a:stretch>
        </p:blipFill>
        <p:spPr>
          <a:xfrm>
            <a:off x="6096000" y="228600"/>
            <a:ext cx="2933700" cy="838200"/>
          </a:xfrm>
        </p:spPr>
      </p:pic>
      <p:pic>
        <p:nvPicPr>
          <p:cNvPr id="7" name="Picture 6" descr="graph curv.jpg"/>
          <p:cNvPicPr>
            <a:picLocks noChangeAspect="1"/>
          </p:cNvPicPr>
          <p:nvPr/>
        </p:nvPicPr>
        <p:blipFill>
          <a:blip r:embed="rId4" cstate="print">
            <a:lum bright="32000" contrast="40000"/>
          </a:blip>
          <a:stretch>
            <a:fillRect/>
          </a:stretch>
        </p:blipFill>
        <p:spPr>
          <a:xfrm>
            <a:off x="0" y="1219200"/>
            <a:ext cx="9144000" cy="5638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blog1.ebates.com/ebates/Office_Max_Logo.jpg"/>
          <p:cNvPicPr>
            <a:picLocks noChangeAspect="1" noChangeArrowheads="1"/>
          </p:cNvPicPr>
          <p:nvPr/>
        </p:nvPicPr>
        <p:blipFill>
          <a:blip r:embed="rId3" cstate="print"/>
          <a:srcRect/>
          <a:stretch>
            <a:fillRect/>
          </a:stretch>
        </p:blipFill>
        <p:spPr bwMode="auto">
          <a:xfrm>
            <a:off x="6324600" y="2590800"/>
            <a:ext cx="1143000" cy="1143000"/>
          </a:xfrm>
          <a:prstGeom prst="rect">
            <a:avLst/>
          </a:prstGeom>
          <a:noFill/>
        </p:spPr>
      </p:pic>
      <p:sp>
        <p:nvSpPr>
          <p:cNvPr id="2" name="Title 1"/>
          <p:cNvSpPr>
            <a:spLocks noGrp="1"/>
          </p:cNvSpPr>
          <p:nvPr>
            <p:ph type="title"/>
          </p:nvPr>
        </p:nvSpPr>
        <p:spPr/>
        <p:txBody>
          <a:bodyPr>
            <a:normAutofit fontScale="90000"/>
          </a:bodyPr>
          <a:lstStyle/>
          <a:p>
            <a:r>
              <a:rPr lang="en-US" dirty="0" smtClean="0"/>
              <a:t>Path 3: Look Across the Chain of Buyers</a:t>
            </a:r>
            <a:endParaRPr lang="en-US" dirty="0"/>
          </a:p>
        </p:txBody>
      </p:sp>
      <p:sp>
        <p:nvSpPr>
          <p:cNvPr id="4" name="Content Placeholder 3"/>
          <p:cNvSpPr txBox="1">
            <a:spLocks/>
          </p:cNvSpPr>
          <p:nvPr/>
        </p:nvSpPr>
        <p:spPr>
          <a:xfrm>
            <a:off x="381000" y="1828800"/>
            <a:ext cx="7543800" cy="4449763"/>
          </a:xfrm>
          <a:prstGeom prst="rect">
            <a:avLst/>
          </a:prstGeom>
        </p:spPr>
        <p:txBody>
          <a:bodyPr>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Difference Between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Purchasers,</a:t>
            </a:r>
            <a:r>
              <a:rPr kumimoji="0" lang="en-US" sz="2600" b="0" i="1" u="none" strike="noStrike" kern="1200" cap="none" spc="0" normalizeH="0" noProof="0" dirty="0" smtClean="0">
                <a:ln>
                  <a:noFill/>
                </a:ln>
                <a:solidFill>
                  <a:schemeClr val="tx1"/>
                </a:solidFill>
                <a:effectLst/>
                <a:uLnTx/>
                <a:uFillTx/>
                <a:latin typeface="+mn-lt"/>
                <a:ea typeface="+mn-ea"/>
                <a:cs typeface="+mn-cs"/>
              </a:rPr>
              <a:t> Users, and Influencers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baseline="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baseline="0" dirty="0" smtClean="0"/>
              <a:t>Purchasers</a:t>
            </a:r>
            <a:r>
              <a:rPr lang="en-US" sz="2600" dirty="0" smtClean="0"/>
              <a:t> – Who pays for the product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u="none" strike="noStrike" kern="1200" cap="none" spc="0" normalizeH="0" baseline="0" noProof="0" dirty="0" smtClean="0">
                <a:ln>
                  <a:noFill/>
                </a:ln>
                <a:solidFill>
                  <a:schemeClr val="tx1"/>
                </a:solidFill>
                <a:effectLst/>
                <a:uLnTx/>
                <a:uFillTx/>
                <a:latin typeface="+mn-lt"/>
                <a:ea typeface="+mn-ea"/>
                <a:cs typeface="+mn-cs"/>
              </a:rPr>
              <a:t>Users – All</a:t>
            </a:r>
            <a:r>
              <a:rPr kumimoji="0" lang="en-US" sz="2600" b="0" u="none" strike="noStrike" kern="1200" cap="none" spc="0" normalizeH="0" noProof="0" dirty="0" smtClean="0">
                <a:ln>
                  <a:noFill/>
                </a:ln>
                <a:solidFill>
                  <a:schemeClr val="tx1"/>
                </a:solidFill>
                <a:effectLst/>
                <a:uLnTx/>
                <a:uFillTx/>
                <a:latin typeface="+mn-lt"/>
                <a:ea typeface="+mn-ea"/>
                <a:cs typeface="+mn-cs"/>
              </a:rPr>
              <a:t> of you who probably aren't paying attention or anybody who uses said product</a:t>
            </a:r>
            <a:endParaRPr kumimoji="0" lang="en-US" sz="2600" b="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Influencers – The group or person that has an adverse affect on the purchasing decision.</a:t>
            </a:r>
            <a:endParaRPr kumimoji="0" lang="en-US" sz="2600" b="0" u="none" strike="noStrike" kern="1200" cap="none" spc="0" normalizeH="0" baseline="0" noProof="0" dirty="0">
              <a:ln>
                <a:noFill/>
              </a:ln>
              <a:solidFill>
                <a:schemeClr val="tx1"/>
              </a:solidFill>
              <a:effectLst/>
              <a:uLnTx/>
              <a:uFillTx/>
              <a:latin typeface="+mn-lt"/>
              <a:ea typeface="+mn-ea"/>
              <a:cs typeface="+mn-cs"/>
            </a:endParaRPr>
          </a:p>
        </p:txBody>
      </p:sp>
      <p:pic>
        <p:nvPicPr>
          <p:cNvPr id="14338" name="Picture 2" descr="http://t1.gstatic.com/images?q=tbn:AoktdVzB-reIiM:http://www.karakaufman.com/wp-content/uploads/2009/11/jcpenny_logo.png">
            <a:hlinkClick r:id="rId4"/>
          </p:cNvPr>
          <p:cNvPicPr>
            <a:picLocks noChangeAspect="1" noChangeArrowheads="1"/>
          </p:cNvPicPr>
          <p:nvPr/>
        </p:nvPicPr>
        <p:blipFill>
          <a:blip r:embed="rId5" cstate="print"/>
          <a:srcRect/>
          <a:stretch>
            <a:fillRect/>
          </a:stretch>
        </p:blipFill>
        <p:spPr bwMode="auto">
          <a:xfrm>
            <a:off x="7391400" y="3962400"/>
            <a:ext cx="914400" cy="681925"/>
          </a:xfrm>
          <a:prstGeom prst="rect">
            <a:avLst/>
          </a:prstGeom>
          <a:noFill/>
        </p:spPr>
      </p:pic>
      <p:pic>
        <p:nvPicPr>
          <p:cNvPr id="14342" name="Picture 6" descr="http://blog.soliant.com/wp-content/uploads/doctor-picture.jpg"/>
          <p:cNvPicPr>
            <a:picLocks noChangeAspect="1" noChangeArrowheads="1"/>
          </p:cNvPicPr>
          <p:nvPr/>
        </p:nvPicPr>
        <p:blipFill>
          <a:blip r:embed="rId6" cstate="print"/>
          <a:srcRect/>
          <a:stretch>
            <a:fillRect/>
          </a:stretch>
        </p:blipFill>
        <p:spPr bwMode="auto">
          <a:xfrm>
            <a:off x="7391400" y="4876800"/>
            <a:ext cx="1066800" cy="163741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308</TotalTime>
  <Words>2237</Words>
  <Application>Microsoft Office PowerPoint</Application>
  <PresentationFormat>On-screen Show (4:3)</PresentationFormat>
  <Paragraphs>129</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Slide 1</vt:lpstr>
      <vt:lpstr>Six Paths Framework</vt:lpstr>
      <vt:lpstr>Six Paths Cont.</vt:lpstr>
      <vt:lpstr>            Path 1:</vt:lpstr>
      <vt:lpstr>Cessna Citation XLS, Gulfstream G200, Dassault Falcon 7X, Boeing Business 737 </vt:lpstr>
      <vt:lpstr>The Strategy Canvas of NetJets</vt:lpstr>
      <vt:lpstr>Path 2: Look Across Strategic Groups Within Industries</vt:lpstr>
      <vt:lpstr>The Strategy Canvas of Curves</vt:lpstr>
      <vt:lpstr>Path 3: Look Across the Chain of Buyers</vt:lpstr>
      <vt:lpstr>Company’s Who Questioned the Standards</vt:lpstr>
      <vt:lpstr>Path 4: Look Across Complementary Product and Service Offerings</vt:lpstr>
      <vt:lpstr>Path 4: Look Across Complementary Product and Service Offerings</vt:lpstr>
      <vt:lpstr>Total Solution of Complementary Activities</vt:lpstr>
      <vt:lpstr>Path 5: Looking Across Functional or Emotional Appeals to Buyers</vt:lpstr>
      <vt:lpstr>Infusing Functional and Emotional Appeals</vt:lpstr>
      <vt:lpstr>Quick Beauty House</vt:lpstr>
      <vt:lpstr>Path Six: Look Across Time</vt:lpstr>
      <vt:lpstr>Utilizing Trends</vt:lpstr>
    </vt:vector>
  </TitlesOfParts>
  <Company>Texas Tech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Paths Framework</dc:title>
  <dc:creator>userdata</dc:creator>
  <cp:lastModifiedBy>BA Student</cp:lastModifiedBy>
  <cp:revision>39</cp:revision>
  <dcterms:created xsi:type="dcterms:W3CDTF">2010-06-06T19:59:56Z</dcterms:created>
  <dcterms:modified xsi:type="dcterms:W3CDTF">2010-06-07T20:32:41Z</dcterms:modified>
</cp:coreProperties>
</file>